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6_68A736EE.xml" ContentType="application/vnd.ms-powerpoint.comments+xml"/>
  <Override PartName="/ppt/comments/modernComment_108_DA8760FA.xml" ContentType="application/vnd.ms-powerpoint.comments+xml"/>
  <Override PartName="/ppt/notesSlides/notesSlide1.xml" ContentType="application/vnd.openxmlformats-officedocument.presentationml.notesSlide+xml"/>
  <Override PartName="/ppt/comments/modernComment_131_BCCEFBD7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38_1201F11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2" r:id="rId5"/>
    <p:sldId id="260" r:id="rId6"/>
    <p:sldId id="257" r:id="rId7"/>
    <p:sldId id="264" r:id="rId8"/>
    <p:sldId id="28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A Template" id="{9E85B11F-81F0-D146-8492-9A0916354AE4}">
          <p14:sldIdLst>
            <p14:sldId id="262"/>
            <p14:sldId id="260"/>
            <p14:sldId id="257"/>
            <p14:sldId id="264"/>
            <p14:sldId id="28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UA Principles" id="{69A6B1D6-1835-BD4C-8DE1-9960749C407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51">
          <p15:clr>
            <a:srgbClr val="A4A3A4"/>
          </p15:clr>
        </p15:guide>
        <p15:guide id="2" pos="24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4CB2E1-F516-55A3-5BEC-540ABE8B6089}" name="Julien Bernard" initials="JB" userId="S::jbernard@cofomo.com::acbceb42-b88c-471b-8003-97e73e1230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A71FF-2350-5444-E8F0-0156CBAD1B67}" v="27" dt="2021-11-17T19:31:44.756"/>
    <p1510:client id="{769806AE-1526-4102-8861-49A2B06E5CEE}" v="4100" dt="2021-11-16T21:49:45.117"/>
    <p1510:client id="{D088545D-699A-044F-8741-9FD756C37FE7}" v="70" dt="2021-11-17T16:41:16.286"/>
    <p1510:client id="{D9570196-3A97-50BD-19A9-BA5D272877FC}" v="1060" dt="2021-11-15T20:36:04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9" autoAdjust="0"/>
  </p:normalViewPr>
  <p:slideViewPr>
    <p:cSldViewPr snapToGrid="0" snapToObjects="1" showGuides="1">
      <p:cViewPr varScale="1">
        <p:scale>
          <a:sx n="86" d="100"/>
          <a:sy n="86" d="100"/>
        </p:scale>
        <p:origin x="-2112" y="-104"/>
      </p:cViewPr>
      <p:guideLst>
        <p:guide orient="horz" pos="851"/>
        <p:guide pos="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modernComment_106_68A736E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C62EC-8772-4454-A3DF-B102206D0BF5}" authorId="{0B4CB2E1-F516-55A3-5BEC-540ABE8B6089}" status="resolved" created="2021-11-17T16:24:13.39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5789038" sldId="262"/>
      <ac:spMk id="2" creationId="{00000000-0000-0000-0000-000000000000}"/>
      <ac:txMk cp="0" len="109">
        <ac:context len="111" hash="2037165729"/>
      </ac:txMk>
    </ac:txMkLst>
    <p188:pos x="8013224" y="409524"/>
    <p188:txBody>
      <a:bodyPr/>
      <a:lstStyle/>
      <a:p>
        <a:r>
          <a:rPr lang="en-US"/>
          <a:t> Universal Acceptance (UA) Readiness Evaluation of 
Programming Languages and Development Frameworks – Phase 3</a:t>
        </a:r>
      </a:p>
    </p188:txBody>
  </p188:cm>
  <p188:cm id="{D2F2295E-6279-4E67-B4A1-2D0B3BFE47B3}" authorId="{0B4CB2E1-F516-55A3-5BEC-540ABE8B6089}" created="2021-11-17T16:24:36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5789038" sldId="262"/>
      <ac:spMk id="3" creationId="{00000000-0000-0000-0000-000000000000}"/>
      <ac:txMk cp="11" len="16">
        <ac:context len="28" hash="1344114920"/>
      </ac:txMk>
    </ac:txMkLst>
    <p188:pos x="3539021" y="433973"/>
    <p188:txBody>
      <a:bodyPr/>
      <a:lstStyle/>
      <a:p>
        <a:r>
          <a:rPr lang="en-US"/>
          <a:t>à remplacer par la date de présentation quand on l'aura</a:t>
        </a:r>
      </a:p>
    </p188:txBody>
  </p188:cm>
</p188:cmLst>
</file>

<file path=ppt/comments/modernComment_108_DA8760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7B9A86-C39C-4EE5-AD75-0B4D528A5E09}" authorId="{0B4CB2E1-F516-55A3-5BEC-540ABE8B6089}" status="resolved" created="2021-11-17T16:26:11.49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66305274" sldId="264"/>
      <ac:spMk id="11" creationId="{00000000-0000-0000-0000-000000000000}"/>
      <ac:txMk cp="2" len="8">
        <ac:context len="549" hash="2136129914"/>
      </ac:txMk>
    </ac:txMkLst>
    <p188:pos x="1760342" y="427860"/>
    <p188:txBody>
      <a:bodyPr/>
      <a:lstStyle/>
      <a:p>
        <a:r>
          <a:rPr lang="en-US"/>
          <a:t>mention they have been updated (if not already done later)</a:t>
        </a:r>
      </a:p>
    </p188:txBody>
  </p188:cm>
</p188:cmLst>
</file>

<file path=ppt/comments/modernComment_131_BCCEFB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69735B-D7A1-4814-8EAB-72B60C97A94E}" authorId="{0B4CB2E1-F516-55A3-5BEC-540ABE8B6089}" created="2021-11-17T16:30:31.2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67681495" sldId="305"/>
      <ac:spMk id="11" creationId="{00000000-0000-0000-0000-000000000000}"/>
      <ac:txMk cp="0" len="32">
        <ac:context len="386" hash="410942348"/>
      </ac:txMk>
    </ac:txMkLst>
    <p188:pos x="2316561" y="427860"/>
    <p188:txBody>
      <a:bodyPr/>
      <a:lstStyle/>
      <a:p>
        <a:r>
          <a:rPr lang="en-US"/>
          <a:t>Windows only</a:t>
        </a:r>
      </a:p>
    </p188:txBody>
  </p188:cm>
</p188:cmLst>
</file>

<file path=ppt/comments/modernComment_138_1201F1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EB5A21-CC37-4AC5-8CE0-084C9BB03DAC}" authorId="{0B4CB2E1-F516-55A3-5BEC-540ABE8B6089}" status="resolved" created="2021-11-17T16:41:16.28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2117151" sldId="312"/>
      <ac:spMk id="4" creationId="{EAD5D050-BFAE-4FD3-B94B-2AC50DC425F0}"/>
      <ac:txMk cp="87" len="46">
        <ac:context len="140" hash="2431466567"/>
      </ac:txMk>
    </ac:txMkLst>
    <p188:pos x="6600510" y="1073917"/>
    <p188:txBody>
      <a:bodyPr/>
      <a:lstStyle/>
      <a:p>
        <a:r>
          <a:rPr lang="en-US"/>
          <a:t>https://cofomo.github.io/universal-acceptance/?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06E0-6942-4F48-AC5D-2DDD06904B92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BCD6-F881-DE4D-AD91-2DE9B6D2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18E1-D8CB-9946-948B-7C2F3B110973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686C-8BC4-524E-8ABC-5F9B9C355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8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api/winnls/nf-winnls-idntounicod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Native mail function: The PHP team is not opened to make the fix: </a:t>
            </a:r>
            <a:r>
              <a:rPr lang="en-US" dirty="0"/>
              <a:t>https://bugs.php.net/bug.php?id=81615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PHPMailer</a:t>
            </a:r>
            <a:r>
              <a:rPr lang="en-US" dirty="0">
                <a:cs typeface="Calibri"/>
              </a:rPr>
              <a:t>: Maintainer not opened to make the 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okHttp</a:t>
            </a:r>
            <a:r>
              <a:rPr lang="en-US" dirty="0">
                <a:cs typeface="Calibri"/>
              </a:rPr>
              <a:t>: </a:t>
            </a:r>
            <a:r>
              <a:rPr lang="en-US" dirty="0"/>
              <a:t>Wasn't open to make it compliant in 2020. Seems to be now after our suggestions to use ICU4J: </a:t>
            </a:r>
            <a:r>
              <a:rPr lang="en-US" dirty="0">
                <a:hlinkClick r:id="rId3"/>
              </a:rPr>
              <a:t>https://github.com/square/okhttp/issues/6910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okHttp</a:t>
            </a:r>
            <a:r>
              <a:rPr lang="en-US" dirty="0">
                <a:cs typeface="Calibri"/>
              </a:rPr>
              <a:t>: </a:t>
            </a:r>
            <a:r>
              <a:rPr lang="en-US" dirty="0"/>
              <a:t>Wasn't open to make it compliant in 2020. Seems to be now after our suggestions to use ICU4J: </a:t>
            </a:r>
            <a:r>
              <a:rPr lang="en-US" dirty="0">
                <a:hlinkClick r:id="rId3"/>
              </a:rPr>
              <a:t>https://github.com/square/okhttp/issues/6910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 warning at </a:t>
            </a:r>
            <a:r>
              <a:rPr lang="en-US" dirty="0">
                <a:hlinkClick r:id="rId3"/>
              </a:rPr>
              <a:t>https://docs.microsoft.com/en-us/windows/win32/api/winnls/nf-winnls-idntounicode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6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70686C-8BC4-524E-8ABC-5F9B9C3553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Sho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 userDrawn="1">
            <p:ph type="title" hasCustomPrompt="1"/>
          </p:nvPr>
        </p:nvSpPr>
        <p:spPr>
          <a:xfrm>
            <a:off x="475488" y="4389120"/>
            <a:ext cx="8153399" cy="743981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Presentation Title: Short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 dirty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 dirty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12" name="Picture 11" descr="ua-logo_wht.png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  <p:pic>
        <p:nvPicPr>
          <p:cNvPr id="14" name="Picture 13" descr="ua-deck_title-a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Lo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8"/>
          <p:cNvSpPr>
            <a:spLocks noGrp="1"/>
          </p:cNvSpPr>
          <p:nvPr>
            <p:ph type="title" hasCustomPrompt="1"/>
          </p:nvPr>
        </p:nvSpPr>
        <p:spPr>
          <a:xfrm>
            <a:off x="473077" y="4191337"/>
            <a:ext cx="8137524" cy="115476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100000"/>
              </a:lnSpc>
              <a:defRPr sz="3200" baseline="0">
                <a:solidFill>
                  <a:schemeClr val="tx2">
                    <a:lumMod val="85000"/>
                    <a:lumOff val="15000"/>
                  </a:schemeClr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Presentation Title:  Long (Use only if absolutely necessary)</a:t>
            </a:r>
          </a:p>
        </p:txBody>
      </p:sp>
      <p:pic>
        <p:nvPicPr>
          <p:cNvPr id="2" name="Picture 1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01"/>
          <a:stretch/>
        </p:blipFill>
        <p:spPr>
          <a:xfrm>
            <a:off x="0" y="-1"/>
            <a:ext cx="9144000" cy="375815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318073" y="6465474"/>
            <a:ext cx="1692519" cy="200055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0" dirty="0">
                <a:solidFill>
                  <a:schemeClr val="tx2"/>
                </a:solidFill>
                <a:latin typeface="Open Sans Light"/>
                <a:cs typeface="Open Sans Light"/>
              </a:rPr>
              <a:t>Universal </a:t>
            </a:r>
            <a:r>
              <a:rPr lang="en-US" sz="1200" b="0" baseline="0" dirty="0">
                <a:solidFill>
                  <a:schemeClr val="tx2"/>
                </a:solidFill>
                <a:latin typeface="Open Sans Light"/>
                <a:cs typeface="Open Sans Light"/>
              </a:rPr>
              <a:t>Acceptance</a:t>
            </a:r>
            <a:endParaRPr lang="en-US" sz="1200" b="0" dirty="0">
              <a:solidFill>
                <a:schemeClr val="tx2"/>
              </a:solidFill>
              <a:latin typeface="Open Sans Light"/>
              <a:cs typeface="Open Sans Light"/>
            </a:endParaRPr>
          </a:p>
        </p:txBody>
      </p:sp>
      <p:pic>
        <p:nvPicPr>
          <p:cNvPr id="7" name="Picture 6" descr="ua-logo_wht.png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496" y="5918780"/>
            <a:ext cx="1467358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: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1" y="2839082"/>
            <a:ext cx="9143999" cy="4026665"/>
          </a:xfrm>
          <a:custGeom>
            <a:avLst/>
            <a:gdLst>
              <a:gd name="connsiteX0" fmla="*/ 0 w 9198524"/>
              <a:gd name="connsiteY0" fmla="*/ 0 h 5515904"/>
              <a:gd name="connsiteX1" fmla="*/ 9198524 w 9198524"/>
              <a:gd name="connsiteY1" fmla="*/ 3014506 h 5515904"/>
              <a:gd name="connsiteX2" fmla="*/ 9198524 w 9198524"/>
              <a:gd name="connsiteY2" fmla="*/ 5477421 h 5515904"/>
              <a:gd name="connsiteX3" fmla="*/ 0 w 9198524"/>
              <a:gd name="connsiteY3" fmla="*/ 5515904 h 5515904"/>
              <a:gd name="connsiteX4" fmla="*/ 0 w 9198524"/>
              <a:gd name="connsiteY4" fmla="*/ 0 h 5515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8524" h="5515904">
                <a:moveTo>
                  <a:pt x="0" y="0"/>
                </a:moveTo>
                <a:lnTo>
                  <a:pt x="9198524" y="3014506"/>
                </a:lnTo>
                <a:lnTo>
                  <a:pt x="9198524" y="5477421"/>
                </a:lnTo>
                <a:lnTo>
                  <a:pt x="0" y="5515904"/>
                </a:lnTo>
                <a:cubicBezTo>
                  <a:pt x="4276" y="3685821"/>
                  <a:pt x="8553" y="1855738"/>
                  <a:pt x="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2607418" y="3934867"/>
            <a:ext cx="6536582" cy="2923133"/>
          </a:xfrm>
          <a:custGeom>
            <a:avLst/>
            <a:gdLst>
              <a:gd name="connsiteX0" fmla="*/ 6029715 w 6029715"/>
              <a:gd name="connsiteY0" fmla="*/ 0 h 6875638"/>
              <a:gd name="connsiteX1" fmla="*/ 6029715 w 6029715"/>
              <a:gd name="connsiteY1" fmla="*/ 6875638 h 6875638"/>
              <a:gd name="connsiteX2" fmla="*/ 0 w 6029715"/>
              <a:gd name="connsiteY2" fmla="*/ 6875638 h 6875638"/>
              <a:gd name="connsiteX3" fmla="*/ 6029715 w 6029715"/>
              <a:gd name="connsiteY3" fmla="*/ 0 h 687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9715" h="6875638">
                <a:moveTo>
                  <a:pt x="6029715" y="0"/>
                </a:moveTo>
                <a:lnTo>
                  <a:pt x="6029715" y="6875638"/>
                </a:lnTo>
                <a:lnTo>
                  <a:pt x="0" y="6875638"/>
                </a:lnTo>
                <a:lnTo>
                  <a:pt x="6029715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0"/>
          <p:cNvSpPr>
            <a:spLocks noGrp="1"/>
          </p:cNvSpPr>
          <p:nvPr userDrawn="1">
            <p:ph type="title"/>
          </p:nvPr>
        </p:nvSpPr>
        <p:spPr>
          <a:xfrm>
            <a:off x="320040" y="275167"/>
            <a:ext cx="8441502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7" name="Isosceles Triangle 16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" name="Parallelogram 18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000000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0675" y="1852083"/>
            <a:ext cx="8450746" cy="4297680"/>
          </a:xfrm>
          <a:prstGeom prst="rect">
            <a:avLst/>
          </a:prstGeom>
        </p:spPr>
        <p:txBody>
          <a:bodyPr vert="horz"/>
          <a:lstStyle>
            <a:lvl1pPr marL="274320" indent="-182880">
              <a:buClr>
                <a:schemeClr val="accent3"/>
              </a:buClr>
              <a:buSzPct val="85000"/>
              <a:buFont typeface="Lucida Grande"/>
              <a:buChar char="*"/>
              <a:defRPr sz="2000">
                <a:solidFill>
                  <a:srgbClr val="000000"/>
                </a:solidFill>
                <a:latin typeface="Open Sans Light"/>
                <a:cs typeface="Open Sans Light"/>
              </a:defRPr>
            </a:lvl1pPr>
            <a:lvl2pPr marL="548640" indent="-182880">
              <a:buClr>
                <a:schemeClr val="accent3"/>
              </a:buClr>
              <a:buSzPct val="85000"/>
              <a:buFont typeface="Lucida Grande"/>
              <a:buChar char="*"/>
              <a:defRPr sz="1800">
                <a:solidFill>
                  <a:srgbClr val="000000"/>
                </a:solidFill>
                <a:latin typeface="Open Sans Light"/>
                <a:cs typeface="Open Sans Light"/>
              </a:defRPr>
            </a:lvl2pPr>
            <a:lvl3pPr marL="822960" indent="-182880">
              <a:buClr>
                <a:schemeClr val="accent3"/>
              </a:buClr>
              <a:buSzPct val="85000"/>
              <a:buFont typeface="Lucida Grande"/>
              <a:buChar char="*"/>
              <a:defRPr sz="1600">
                <a:solidFill>
                  <a:srgbClr val="000000"/>
                </a:solidFill>
                <a:latin typeface="Open Sans Light"/>
                <a:cs typeface="Open Sans Light"/>
              </a:defRPr>
            </a:lvl3pPr>
            <a:lvl4pPr marL="109728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4pPr>
            <a:lvl5pPr marL="1371600" indent="-182880">
              <a:buClr>
                <a:schemeClr val="accent3"/>
              </a:buClr>
              <a:buSzPct val="85000"/>
              <a:buFont typeface="Lucida Grande"/>
              <a:buChar char="*"/>
              <a:defRPr sz="1400">
                <a:solidFill>
                  <a:srgbClr val="000000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4903789"/>
            <a:ext cx="661750" cy="21031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26" name="Isosceles Triangle 25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8" name="Parallelogram 27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/>
          <p:cNvSpPr>
            <a:spLocks noGrp="1"/>
          </p:cNvSpPr>
          <p:nvPr>
            <p:ph type="title"/>
          </p:nvPr>
        </p:nvSpPr>
        <p:spPr>
          <a:xfrm>
            <a:off x="320040" y="275167"/>
            <a:ext cx="8445730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pic>
        <p:nvPicPr>
          <p:cNvPr id="9" name="Picture 8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4" name="Isosceles Triangle 13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68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 userDrawn="1">
            <p:ph type="title"/>
          </p:nvPr>
        </p:nvSpPr>
        <p:spPr>
          <a:xfrm>
            <a:off x="320041" y="275167"/>
            <a:ext cx="8451381" cy="11430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0" y="1328928"/>
            <a:ext cx="5486400" cy="4511040"/>
          </a:xfrm>
          <a:prstGeom prst="rect">
            <a:avLst/>
          </a:prstGeom>
        </p:spPr>
        <p:txBody>
          <a:bodyPr vert="horz"/>
          <a:lstStyle>
            <a:lvl1pPr marL="91440" indent="0">
              <a:buClr>
                <a:schemeClr val="accent2"/>
              </a:buClr>
              <a:buSzPct val="85000"/>
              <a:buFont typeface="Lucida Grande"/>
              <a:buNone/>
              <a:defRPr sz="2000">
                <a:latin typeface="Open Sans Light"/>
                <a:cs typeface="Open Sans Light"/>
              </a:defRPr>
            </a:lvl1pPr>
            <a:lvl2pPr marL="548640" indent="-182880">
              <a:buClr>
                <a:schemeClr val="accent2"/>
              </a:buClr>
              <a:buSzPct val="85000"/>
              <a:buFont typeface="Lucida Grande"/>
              <a:buChar char="*"/>
              <a:defRPr sz="1800">
                <a:latin typeface="Open Sans Light"/>
                <a:cs typeface="Open Sans Light"/>
              </a:defRPr>
            </a:lvl2pPr>
            <a:lvl3pPr marL="822960" indent="-182880">
              <a:buClr>
                <a:schemeClr val="accent2"/>
              </a:buClr>
              <a:buSzPct val="85000"/>
              <a:buFont typeface="Lucida Grande"/>
              <a:buChar char="*"/>
              <a:defRPr sz="1600">
                <a:latin typeface="Open Sans Light"/>
                <a:cs typeface="Open Sans Light"/>
              </a:defRPr>
            </a:lvl3pPr>
            <a:lvl4pPr marL="109728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4pPr>
            <a:lvl5pPr marL="1371600" indent="-182880">
              <a:buClr>
                <a:schemeClr val="accent2"/>
              </a:buClr>
              <a:buSzPct val="85000"/>
              <a:buFont typeface="Lucida Grande"/>
              <a:buChar char="*"/>
              <a:defRPr sz="140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37418" y="6578812"/>
            <a:ext cx="8247888" cy="28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579724"/>
            <a:ext cx="1371600" cy="283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ua-logo_wht.png"/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5" y="6612480"/>
            <a:ext cx="661750" cy="210312"/>
          </a:xfrm>
          <a:prstGeom prst="rect">
            <a:avLst/>
          </a:prstGeom>
        </p:spPr>
      </p:pic>
      <p:sp>
        <p:nvSpPr>
          <p:cNvPr id="18" name="Isosceles Triangle 17"/>
          <p:cNvSpPr/>
          <p:nvPr userDrawn="1"/>
        </p:nvSpPr>
        <p:spPr>
          <a:xfrm>
            <a:off x="8827675" y="6579724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8910474" y="6693734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20" name="Parallelogram 19"/>
          <p:cNvSpPr/>
          <p:nvPr userDrawn="1"/>
        </p:nvSpPr>
        <p:spPr>
          <a:xfrm rot="10800000">
            <a:off x="1222502" y="6578773"/>
            <a:ext cx="322410" cy="283464"/>
          </a:xfrm>
          <a:prstGeom prst="parallelogram">
            <a:avLst>
              <a:gd name="adj" fmla="val 581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1309370" y="6578772"/>
            <a:ext cx="124460" cy="1204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/>
          </p:nvPr>
        </p:nvSpPr>
        <p:spPr>
          <a:xfrm>
            <a:off x="915988" y="1822231"/>
            <a:ext cx="5935662" cy="203926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ua-deck_title-art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36901" b="42816"/>
          <a:stretch/>
        </p:blipFill>
        <p:spPr>
          <a:xfrm>
            <a:off x="-1587" y="4709160"/>
            <a:ext cx="9144000" cy="21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1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 Capab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309153" y="-1"/>
            <a:ext cx="6834848" cy="9023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0"/>
          <p:cNvSpPr>
            <a:spLocks noGrp="1"/>
          </p:cNvSpPr>
          <p:nvPr userDrawn="1">
            <p:ph type="title"/>
          </p:nvPr>
        </p:nvSpPr>
        <p:spPr>
          <a:xfrm>
            <a:off x="3643611" y="64139"/>
            <a:ext cx="4912149" cy="789611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rgbClr val="FFFFFF"/>
                </a:solidFill>
                <a:latin typeface="Open Sans"/>
                <a:cs typeface="Open Sans"/>
              </a:defRPr>
            </a:lvl1pPr>
          </a:lstStyle>
          <a:p>
            <a:endParaRPr lang="en-US" dirty="0"/>
          </a:p>
        </p:txBody>
      </p:sp>
      <p:sp>
        <p:nvSpPr>
          <p:cNvPr id="8" name="Isosceles Triangle 7"/>
          <p:cNvSpPr/>
          <p:nvPr userDrawn="1"/>
        </p:nvSpPr>
        <p:spPr>
          <a:xfrm rot="10800000">
            <a:off x="-438109" y="0"/>
            <a:ext cx="4053039" cy="179705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10474" y="6646725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>
            <a:off x="8821590" y="6574536"/>
            <a:ext cx="322410" cy="283464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04389" y="6694020"/>
            <a:ext cx="15388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fld id="{8DDFC638-DB97-4AFC-A337-0EF4359DD78B}" type="slidenum">
              <a:rPr kumimoji="0" lang="en-CA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378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5" r:id="rId3"/>
    <p:sldLayoutId id="2147483656" r:id="rId4"/>
    <p:sldLayoutId id="2147483662" r:id="rId5"/>
    <p:sldLayoutId id="2147483657" r:id="rId6"/>
    <p:sldLayoutId id="2147483663" r:id="rId7"/>
    <p:sldLayoutId id="2147483661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68A736EE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uare/okhttp/issues/69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ssuetracker.google.com/issues/20601597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8_1201F11F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fomo.github.io/universal-acceptance/repor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sg.tech/wp-content/uploads/2020/07/UASG004-en-digital.txt" TargetMode="External"/><Relationship Id="rId2" Type="http://schemas.microsoft.com/office/2018/10/relationships/comments" Target="../comments/modernComment_108_DA8760FA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1_BCCEFBD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0"/>
          <p:cNvSpPr txBox="1">
            <a:spLocks/>
          </p:cNvSpPr>
          <p:nvPr/>
        </p:nvSpPr>
        <p:spPr>
          <a:xfrm>
            <a:off x="465996" y="5016681"/>
            <a:ext cx="8144605" cy="439591"/>
          </a:xfrm>
          <a:prstGeom prst="rect">
            <a:avLst/>
          </a:prstGeom>
        </p:spPr>
        <p:txBody>
          <a:bodyPr vert="horz" lIns="91440" tIns="45720" rIns="91440" bIns="45720" anchor="t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500" kern="1200" baseline="0">
                <a:solidFill>
                  <a:srgbClr val="FAFAFA"/>
                </a:solidFill>
                <a:latin typeface="Open Sans Light"/>
                <a:ea typeface="+mn-ea"/>
                <a:cs typeface="Open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Cofomo  /  15 November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35" y="2691219"/>
            <a:ext cx="8153399" cy="743981"/>
          </a:xfrm>
        </p:spPr>
        <p:txBody>
          <a:bodyPr vert="horz" lIns="91440" tIns="45720" rIns="91440" bIns="45720" anchor="t"/>
          <a:lstStyle/>
          <a:p>
            <a:r>
              <a:rPr lang="en-US" dirty="0"/>
              <a:t>Universal Acceptance (UA) Readiness Evaluation of </a:t>
            </a:r>
            <a:endParaRPr lang="en-US"/>
          </a:p>
          <a:p>
            <a:r>
              <a:rPr lang="en-US" dirty="0"/>
              <a:t>Programming Languages and Development Frameworks – Phase 3</a:t>
            </a:r>
            <a:endParaRPr lang="en-US" dirty="0">
              <a:ea typeface="Open Sans"/>
            </a:endParaRPr>
          </a:p>
          <a:p>
            <a:endParaRPr lang="en-US" dirty="0"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557890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IOS - Conclusion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Developer tools (MessageUI-MFMailComposeViewController, ​URLComponents, URL) provided by Apple has a poorer compliance ​than their end-user application (Safari, Mail). When possible, sending the user through an Apple native app is better than opening modals inside the application.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Open Sans Light"/>
                <a:ea typeface="Open Sans Light"/>
                <a:cs typeface="Open Sans Light"/>
              </a:rPr>
              <a:t>Alamofire &amp; URLSession are based on the same bogus Foundation framework</a:t>
            </a:r>
            <a:endParaRPr lang="en-US" dirty="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719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Windows - Conclusion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Despite, the effort made in the Microsoft .NET Framework to support IDNA2008, many lib like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rely on the C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file which provide a "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IdnToUnicode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/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IdnToAscii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" which is IDNA2003 compliant only;</a:t>
            </a:r>
            <a:endParaRPr lang="en-US" dirty="0">
              <a:latin typeface="Times New Roman"/>
              <a:ea typeface="Open Sans Ligh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This cause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to be only compliant with IDNA2003 on windows and all extension of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cURL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, like the PHP ones or all the C lib using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windows.h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;</a:t>
            </a: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542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Windows – Conclusion (continue)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During testing, all our Windows batch files were failing to pass 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idn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domains to the PHP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cmdline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apps. We realized an obscure setting should be used to enable the UTF-8 support: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880C60-1489-44E7-B5B9-3B0BD37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496967"/>
            <a:ext cx="3870960" cy="433294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E331024-E9F4-456C-A15E-09C1A0EAD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40" y="3102728"/>
            <a:ext cx="2743200" cy="20546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167F7-E0AB-41A7-8325-5892D34DC537}"/>
              </a:ext>
            </a:extLst>
          </p:cNvPr>
          <p:cNvCxnSpPr/>
          <p:nvPr/>
        </p:nvCxnSpPr>
        <p:spPr>
          <a:xfrm flipV="1">
            <a:off x="4460240" y="4150360"/>
            <a:ext cx="1005840" cy="1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Android– Conclusion 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Most http libs are based on the Android stack. We provided simple suggestions to the community that could fix most of the problems we saw: </a:t>
            </a:r>
            <a:r>
              <a:rPr lang="en-US" sz="2000" dirty="0">
                <a:latin typeface="Open Sans Light"/>
                <a:ea typeface="+mn-lt"/>
                <a:cs typeface="+mn-lt"/>
                <a:hlinkClick r:id="rId3"/>
              </a:rPr>
              <a:t>https://github.com/square/okhttp/issues/6910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 and </a:t>
            </a:r>
            <a:r>
              <a:rPr lang="en-US" sz="2000" dirty="0">
                <a:latin typeface="Open Sans Light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https://issuetracker.google.com/issues/206015971</a:t>
            </a:r>
            <a:endParaRPr lang="en-US" sz="2000" dirty="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Jakarta is widely used and EAI compliant, but Android developers will probably use Email Intent instead and delegate the responsibility of sending and validating the email to another end-user app. 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606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 err="1"/>
              <a:t>Resources</a:t>
            </a:r>
            <a:r>
              <a:rPr lang="fr" dirty="0"/>
              <a:t> 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5D050-BFAE-4FD3-B94B-2AC50DC425F0}"/>
              </a:ext>
            </a:extLst>
          </p:cNvPr>
          <p:cNvSpPr txBox="1"/>
          <p:nvPr/>
        </p:nvSpPr>
        <p:spPr>
          <a:xfrm>
            <a:off x="548640" y="1503680"/>
            <a:ext cx="8221291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Open Sans Light"/>
                <a:ea typeface="Open Sans Light"/>
                <a:cs typeface="Open Sans Light"/>
              </a:rPr>
              <a:t>All resources, bug reports, detailed results and the likes are available at this </a:t>
            </a:r>
            <a:r>
              <a:rPr lang="en-US" sz="2000" dirty="0" err="1">
                <a:latin typeface="Open Sans Light"/>
                <a:ea typeface="Open Sans Light"/>
                <a:cs typeface="Open Sans Light"/>
              </a:rPr>
              <a:t>url</a:t>
            </a:r>
            <a:r>
              <a:rPr lang="en-US" sz="2000" dirty="0">
                <a:latin typeface="Open Sans Light"/>
                <a:ea typeface="Open Sans Light"/>
                <a:cs typeface="Open Sans Light"/>
              </a:rPr>
              <a:t>:</a:t>
            </a:r>
            <a:br>
              <a:rPr lang="en-US" sz="2000" dirty="0">
                <a:latin typeface="Open Sans Light"/>
                <a:ea typeface="Open Sans Light"/>
                <a:cs typeface="Open Sans Light"/>
              </a:rPr>
            </a:br>
            <a:br>
              <a:rPr lang="en-US" sz="2000" dirty="0">
                <a:latin typeface="Open Sans Light"/>
                <a:ea typeface="Open Sans Light"/>
                <a:cs typeface="Open Sans Light"/>
              </a:rPr>
            </a:br>
            <a:r>
              <a:rPr lang="en-US" sz="2000" dirty="0">
                <a:latin typeface="Open Sans Light"/>
                <a:ea typeface="+mn-lt"/>
                <a:cs typeface="+mn-lt"/>
                <a:hlinkClick r:id="rId4"/>
              </a:rPr>
              <a:t>https://cofomo.github.io/universal-acceptance/</a:t>
            </a:r>
            <a:endParaRPr lang="en-US" sz="2000" dirty="0">
              <a:latin typeface="Open Sans Light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endParaRPr lang="en-US" sz="2000" dirty="0">
              <a:latin typeface="Open Sans Light"/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1171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First &amp; second phases</a:t>
            </a:r>
            <a:endParaRPr lang="en-US" dirty="0">
              <a:ea typeface="Open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533" y="1724984"/>
            <a:ext cx="8481183" cy="1158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22 libraries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sz="2600">
                <a:latin typeface="Open Sans Light"/>
                <a:ea typeface="Open Sans Light"/>
                <a:cs typeface="Open Sans Light"/>
              </a:rPr>
              <a:t>Only on Linux</a:t>
            </a:r>
            <a:endParaRPr lang="en-US" sz="2600" dirty="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2" name="Picture 4" descr="Table&#10;&#10;Description automatically generated">
            <a:extLst>
              <a:ext uri="{FF2B5EF4-FFF2-40B4-BE49-F238E27FC236}">
                <a16:creationId xmlns:a16="http://schemas.microsoft.com/office/drawing/2014/main" id="{2736C0F9-EBD6-44E6-B084-4DDFE36D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951" y="1287708"/>
            <a:ext cx="3676435" cy="464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This third phase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8464" y="1548663"/>
            <a:ext cx="3723903" cy="30208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This third phase add 25 libraries to the set;</a:t>
            </a:r>
          </a:p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Target 4 platforms:</a:t>
            </a: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Linux</a:t>
            </a: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Windows</a:t>
            </a: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IOS</a:t>
            </a:r>
            <a:endParaRPr lang="en-US" sz="2000" dirty="0">
              <a:latin typeface="Open Sans Light"/>
              <a:ea typeface="Open Sans Light"/>
              <a:cs typeface="Open Sans Light"/>
            </a:endParaRPr>
          </a:p>
          <a:p>
            <a:pPr marL="800100" lvl="1" indent="-342900">
              <a:lnSpc>
                <a:spcPct val="120000"/>
              </a:lnSpc>
              <a:buFont typeface="Arial"/>
              <a:buChar char="•"/>
            </a:pPr>
            <a:r>
              <a:rPr lang="en-US" sz="2000">
                <a:latin typeface="Open Sans Light"/>
                <a:ea typeface="Open Sans Light"/>
                <a:cs typeface="Open Sans Light"/>
              </a:rPr>
              <a:t>Android</a:t>
            </a:r>
            <a:br>
              <a:rPr lang="en-US" sz="2000" dirty="0">
                <a:latin typeface="Open Sans Light"/>
                <a:ea typeface="Open Sans Light"/>
                <a:cs typeface="Open Sans Light"/>
              </a:rPr>
            </a:br>
            <a:endParaRPr lang="en-US" sz="2000" dirty="0">
              <a:latin typeface="Open Sans Light"/>
              <a:ea typeface="Open Sans Light"/>
              <a:cs typeface="Open Sans Light"/>
            </a:endParaRPr>
          </a:p>
        </p:txBody>
      </p:sp>
      <p:pic>
        <p:nvPicPr>
          <p:cNvPr id="5" name="Picture 6" descr="Table&#10;&#10;Description automatically generated">
            <a:extLst>
              <a:ext uri="{FF2B5EF4-FFF2-40B4-BE49-F238E27FC236}">
                <a16:creationId xmlns:a16="http://schemas.microsoft.com/office/drawing/2014/main" id="{75D3B342-0205-4548-8F96-6D92061A7D3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029148" y="1355499"/>
            <a:ext cx="2972227" cy="4297680"/>
          </a:xfrm>
        </p:spPr>
      </p:pic>
    </p:spTree>
    <p:extLst>
      <p:ext uri="{BB962C8B-B14F-4D97-AF65-F5344CB8AC3E}">
        <p14:creationId xmlns:p14="http://schemas.microsoft.com/office/powerpoint/2010/main" val="387503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Methodology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91440" indent="0">
              <a:spcBef>
                <a:spcPts val="1200"/>
              </a:spcBef>
              <a:buNone/>
            </a:pPr>
            <a:r>
              <a:rPr lang="en-US" dirty="0">
                <a:latin typeface="Open Sans "/>
              </a:rPr>
              <a:t>4 Datasets (Updated with all instances in </a:t>
            </a:r>
            <a:r>
              <a:rPr lang="en-US" dirty="0">
                <a:ea typeface="Open Sans Light"/>
                <a:hlinkClick r:id="rId3"/>
              </a:rPr>
              <a:t>UASG004A</a:t>
            </a:r>
            <a:r>
              <a:rPr lang="en-US" dirty="0">
                <a:latin typeface="Open Sans "/>
              </a:rPr>
              <a:t>)</a:t>
            </a:r>
            <a:endParaRPr lang="en-US" dirty="0"/>
          </a:p>
          <a:p>
            <a:r>
              <a:rPr lang="en-US" dirty="0"/>
              <a:t>H_DNS: syntactic check on a domain name (IDNA2008)</a:t>
            </a:r>
            <a:endParaRPr lang="en-US" dirty="0">
              <a:ea typeface="Open Sans Light"/>
            </a:endParaRPr>
          </a:p>
          <a:p>
            <a:r>
              <a:rPr lang="en-US" dirty="0">
                <a:ea typeface="Open Sans Light"/>
              </a:rPr>
              <a:t>H_ES: syntactic check on an email address (</a:t>
            </a:r>
            <a:r>
              <a:rPr lang="fr" dirty="0">
                <a:ea typeface="Open Sans Light"/>
              </a:rPr>
              <a:t>EAI</a:t>
            </a:r>
            <a:r>
              <a:rPr lang="en-US" dirty="0">
                <a:ea typeface="Open Sans Light"/>
              </a:rPr>
              <a:t>)</a:t>
            </a:r>
          </a:p>
          <a:p>
            <a:r>
              <a:rPr lang="en-US" dirty="0">
                <a:ea typeface="Open Sans Light"/>
              </a:rPr>
              <a:t>L_A2U: Conversion from A-LABEL to U-LABEL (IDNA2008)</a:t>
            </a:r>
          </a:p>
          <a:p>
            <a:r>
              <a:rPr lang="en-US" dirty="0">
                <a:ea typeface="Open Sans Light"/>
              </a:rPr>
              <a:t>L_U2A: Conversion from U-LABEL to A-LABEL (IDNA2008</a:t>
            </a:r>
            <a:r>
              <a:rPr lang="fr" dirty="0">
                <a:ea typeface="Open Sans Light"/>
              </a:rPr>
              <a:t>)</a:t>
            </a:r>
          </a:p>
          <a:p>
            <a:pPr marL="91440" indent="0">
              <a:spcBef>
                <a:spcPts val="1200"/>
              </a:spcBef>
              <a:buNone/>
            </a:pPr>
            <a:r>
              <a:rPr lang="en-US" dirty="0">
                <a:latin typeface="Open Sans"/>
                <a:ea typeface="Open Sans Light"/>
              </a:rPr>
              <a:t>Code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Open Sans Light"/>
              </a:rPr>
              <a:t>Each library is tested upon its correspondent dataset with a </a:t>
            </a:r>
            <a:r>
              <a:rPr lang="en-US" dirty="0" err="1">
                <a:ea typeface="Open Sans Light"/>
              </a:rPr>
              <a:t>pytest</a:t>
            </a:r>
            <a:r>
              <a:rPr lang="en-US" dirty="0">
                <a:ea typeface="Open Sans Light"/>
              </a:rPr>
              <a:t> runner triggering a program written in the tested language;</a:t>
            </a:r>
          </a:p>
          <a:p>
            <a:pPr>
              <a:spcBef>
                <a:spcPts val="1200"/>
              </a:spcBef>
            </a:pPr>
            <a:r>
              <a:rPr lang="en-US" dirty="0">
                <a:ea typeface="Open Sans Light"/>
              </a:rPr>
              <a:t>Some programs are command line apps others are mobile apps</a:t>
            </a:r>
            <a:endParaRPr lang="en-US"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 dirty="0">
                <a:ea typeface="Open Sans Light"/>
              </a:rPr>
              <a:t>For mobile apps, a </a:t>
            </a:r>
            <a:r>
              <a:rPr lang="en-US" dirty="0" err="1">
                <a:ea typeface="Open Sans Light"/>
              </a:rPr>
              <a:t>ui</a:t>
            </a:r>
            <a:r>
              <a:rPr lang="en-US" dirty="0">
                <a:ea typeface="Open Sans Light"/>
              </a:rPr>
              <a:t>-crawler is sometimes necessary to simulate a real user tapping the interface</a:t>
            </a:r>
          </a:p>
          <a:p>
            <a:pPr marL="91440" indent="0">
              <a:buNone/>
            </a:pPr>
            <a:endParaRPr lang="fr" dirty="0">
              <a:ea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63052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en-US"/>
              <a:t>Two result formats</a:t>
            </a:r>
            <a:endParaRPr lang="en-US">
              <a:ea typeface="Open Sans"/>
            </a:endParaRPr>
          </a:p>
        </p:txBody>
      </p:sp>
      <p:pic>
        <p:nvPicPr>
          <p:cNvPr id="6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0606B9E-F275-44EE-928A-79CA7E1E371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0915" y="1760622"/>
            <a:ext cx="3270178" cy="1775074"/>
          </a:xfr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56DAB5F-8CDE-4CCE-BDD5-ACCBEED7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" y="4288765"/>
            <a:ext cx="9036121" cy="1319908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242732F-978D-4FBD-A20D-3A76B2D0D223}"/>
              </a:ext>
            </a:extLst>
          </p:cNvPr>
          <p:cNvSpPr txBox="1">
            <a:spLocks/>
          </p:cNvSpPr>
          <p:nvPr/>
        </p:nvSpPr>
        <p:spPr>
          <a:xfrm>
            <a:off x="320675" y="1318686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General / Brief:</a:t>
            </a:r>
            <a:endParaRPr lang="en-US" dirty="0">
              <a:latin typeface="Open Sans 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B6910579-5AAE-46D8-9C30-8D57DAD197E3}"/>
              </a:ext>
            </a:extLst>
          </p:cNvPr>
          <p:cNvSpPr txBox="1">
            <a:spLocks/>
          </p:cNvSpPr>
          <p:nvPr/>
        </p:nvSpPr>
        <p:spPr>
          <a:xfrm>
            <a:off x="3889" y="3810169"/>
            <a:ext cx="5899331" cy="39099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27432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20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1pPr>
            <a:lvl2pPr marL="54864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8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6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4pPr>
            <a:lvl5pPr marL="1371600" indent="-18288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Lucida Grande"/>
              <a:buChar char="*"/>
              <a:defRPr sz="1400" kern="1200">
                <a:solidFill>
                  <a:srgbClr val="000000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1200"/>
              </a:spcBef>
              <a:buNone/>
            </a:pPr>
            <a:r>
              <a:rPr lang="en-US">
                <a:latin typeface="Open Sans "/>
              </a:rPr>
              <a:t>Detailed: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/>
              <a:t>IOS Swift results</a:t>
            </a:r>
            <a:endParaRPr lang="en-US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>
                <a:latin typeface="Open Sans "/>
                <a:ea typeface="Open Sans Light"/>
              </a:rPr>
              <a:t>MessageUI</a:t>
            </a:r>
            <a:r>
              <a:rPr lang="en-US">
                <a:ea typeface="Open Sans Light"/>
              </a:rPr>
              <a:t>       : MFMailComposeViewController not compliant. The developer needs to send the user through the iOS native Mail app by creating a mailto: url. (EAI)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URLSession     :</a:t>
            </a:r>
            <a:r>
              <a:rPr lang="en-US">
                <a:ea typeface="Open Sans Light"/>
              </a:rPr>
              <a:t> Not compliant (IDNA2008</a:t>
            </a:r>
            <a:r>
              <a:rPr lang="en-US" dirty="0">
                <a:ea typeface="Open Sans Light"/>
              </a:rPr>
              <a:t>)</a:t>
            </a:r>
            <a:endParaRPr lang="en-US" dirty="0">
              <a:latin typeface="Open Sans"/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Alamofire       </a:t>
            </a:r>
            <a:r>
              <a:rPr lang="en-US">
                <a:ea typeface="Open Sans Light"/>
              </a:rPr>
              <a:t>: Not compliant (IDNA2008)</a:t>
            </a:r>
          </a:p>
          <a:p>
            <a:pPr>
              <a:spcBef>
                <a:spcPts val="1200"/>
              </a:spcBef>
            </a:pPr>
            <a:r>
              <a:rPr lang="en-US">
                <a:latin typeface="Open Sans"/>
                <a:ea typeface="Open Sans Light"/>
              </a:rPr>
              <a:t>IDNA-Cocoa</a:t>
            </a:r>
            <a:r>
              <a:rPr lang="en-US">
                <a:ea typeface="Open Sans Light"/>
              </a:rPr>
              <a:t>      : Compliant. Ensure to take master branch for IDNA2008 (released versions are only IDNA2003 compatible) (IDNA2008</a:t>
            </a:r>
            <a:r>
              <a:rPr lang="en-US" dirty="0">
                <a:ea typeface="Open Sans Light"/>
              </a:rPr>
              <a:t>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B6A8B1-F5B8-4505-AA3C-C2F2ECF1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82" y="1362556"/>
            <a:ext cx="304800" cy="31432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BB4AE3E-59FC-42A8-A169-1652AEAD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393" y="2478480"/>
            <a:ext cx="276225" cy="25717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24E9D907-B4D6-4529-8ED3-473BF8D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4" y="2923693"/>
            <a:ext cx="276225" cy="25717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A3262F8-B61A-4BEC-B330-421B9D343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85" y="3366016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Windows 10 &amp; Linux PHP </a:t>
            </a:r>
            <a:r>
              <a:rPr lang="fr" dirty="0" err="1"/>
              <a:t>results</a:t>
            </a:r>
            <a:endParaRPr lang="en-US" dirty="0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ea typeface="Open Sans Light"/>
              </a:rPr>
              <a:t>Native </a:t>
            </a:r>
            <a:r>
              <a:rPr lang="en-US" dirty="0">
                <a:latin typeface="Open Sans"/>
                <a:ea typeface="Open Sans Light"/>
              </a:rPr>
              <a:t>mail </a:t>
            </a:r>
            <a:r>
              <a:rPr lang="en-US" dirty="0">
                <a:ea typeface="Open Sans Light"/>
              </a:rPr>
              <a:t>(Windows only)       : Not compliant Does not send SMTPUTF8 (EAI);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Open Sans"/>
                <a:ea typeface="Open Sans Light"/>
              </a:rPr>
              <a:t>EmailValidator</a:t>
            </a:r>
            <a:r>
              <a:rPr lang="en-US" dirty="0">
                <a:ea typeface="Open Sans Light"/>
              </a:rPr>
              <a:t>      : Email validation compliant (EAI);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Open Sans"/>
                <a:ea typeface="Open Sans Light"/>
              </a:rPr>
              <a:t>Guzzle</a:t>
            </a:r>
            <a:r>
              <a:rPr lang="en-US" dirty="0">
                <a:ea typeface="Open Sans Light"/>
              </a:rPr>
              <a:t>       : Http client fully compliant 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Intl     : </a:t>
            </a:r>
            <a:r>
              <a:rPr lang="en-US" dirty="0">
                <a:ea typeface="Open Sans Light"/>
              </a:rPr>
              <a:t>Disallowed characters sometimes not detected; compliant (IDNA2008). Ensure you use the right flag when calling this lib:</a:t>
            </a:r>
            <a:br>
              <a:rPr lang="en-US" dirty="0">
                <a:ea typeface="Open Sans Light"/>
              </a:rPr>
            </a:b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r>
              <a:rPr lang="en-US" b="1" dirty="0" err="1">
                <a:ea typeface="Open Sans Light"/>
              </a:rPr>
              <a:t>PHPMailer</a:t>
            </a:r>
            <a:r>
              <a:rPr lang="en-US" dirty="0">
                <a:ea typeface="Open Sans Light"/>
              </a:rPr>
              <a:t>     : Not compliant: rejects </a:t>
            </a:r>
            <a:r>
              <a:rPr lang="en-US" dirty="0" err="1">
                <a:ea typeface="Open Sans Light"/>
              </a:rPr>
              <a:t>unicode</a:t>
            </a:r>
            <a:r>
              <a:rPr lang="en-US" dirty="0">
                <a:ea typeface="Open Sans Light"/>
              </a:rPr>
              <a:t> (IDNA2008);</a:t>
            </a: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05E036D-C67D-43CC-93B9-166B1F6D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11" y="1419588"/>
            <a:ext cx="276225" cy="25717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437" y="2166489"/>
            <a:ext cx="266700" cy="257175"/>
          </a:xfrm>
          <a:prstGeom prst="rect">
            <a:avLst/>
          </a:prstGeom>
        </p:spPr>
      </p:pic>
      <p:pic>
        <p:nvPicPr>
          <p:cNvPr id="12" name="Picture 9">
            <a:extLst>
              <a:ext uri="{FF2B5EF4-FFF2-40B4-BE49-F238E27FC236}">
                <a16:creationId xmlns:a16="http://schemas.microsoft.com/office/drawing/2014/main" id="{EDD6B95F-FB6E-4A80-ADB2-14BC663CD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371" y="2639235"/>
            <a:ext cx="266700" cy="257175"/>
          </a:xfrm>
          <a:prstGeom prst="rect">
            <a:avLst/>
          </a:prstGeom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1BAF3369-9881-4E3E-B180-05CED3D79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72" y="3092085"/>
            <a:ext cx="266700" cy="257175"/>
          </a:xfrm>
          <a:prstGeom prst="rect">
            <a:avLst/>
          </a:prstGeom>
        </p:spPr>
      </p:pic>
      <p:pic>
        <p:nvPicPr>
          <p:cNvPr id="10" name="Picture 13" descr="Text&#10;&#10;Description automatically generated">
            <a:extLst>
              <a:ext uri="{FF2B5EF4-FFF2-40B4-BE49-F238E27FC236}">
                <a16:creationId xmlns:a16="http://schemas.microsoft.com/office/drawing/2014/main" id="{337F940A-BDC5-4BF5-AF47-6DCB5B9C8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096" y="3726418"/>
            <a:ext cx="2743200" cy="1638975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1E89CE73-687A-4324-B8D4-7ABB12FF7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157" y="5235379"/>
            <a:ext cx="2762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14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Windows 10 &amp; Linux PHP </a:t>
            </a:r>
            <a:r>
              <a:rPr lang="fr" dirty="0" err="1"/>
              <a:t>results</a:t>
            </a:r>
            <a:r>
              <a:rPr lang="fr" dirty="0"/>
              <a:t> (continue)</a:t>
            </a:r>
            <a:endParaRPr lang="en-US" dirty="0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 </a:t>
            </a:r>
            <a:r>
              <a:rPr lang="en-US" dirty="0">
                <a:ea typeface="Open Sans Light"/>
              </a:rPr>
              <a:t>(http-client)        : Compliant 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</a:t>
            </a:r>
            <a:r>
              <a:rPr lang="en-US" dirty="0" err="1">
                <a:ea typeface="Open Sans Light"/>
              </a:rPr>
              <a:t>Polyfill-intl-idn</a:t>
            </a:r>
            <a:r>
              <a:rPr lang="en-US" dirty="0">
                <a:ea typeface="Open Sans Light"/>
              </a:rPr>
              <a:t>)       : Compliant 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Symphony </a:t>
            </a:r>
            <a:r>
              <a:rPr lang="en-US" dirty="0">
                <a:ea typeface="Open Sans Light"/>
              </a:rPr>
              <a:t>(mailer)       : Compliant (EAI);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Windows </a:t>
            </a:r>
            <a:r>
              <a:rPr lang="en-US" b="1" dirty="0" err="1">
                <a:ea typeface="Open Sans Light"/>
              </a:rPr>
              <a:t>cURL</a:t>
            </a:r>
            <a:r>
              <a:rPr lang="en-US" b="1" dirty="0">
                <a:ea typeface="Open Sans Light"/>
              </a:rPr>
              <a:t> PHP extension       </a:t>
            </a:r>
            <a:r>
              <a:rPr lang="en-US" dirty="0">
                <a:ea typeface="Open Sans Light"/>
              </a:rPr>
              <a:t>: Rely during compilation on Windows utilities supporting only IDNA2003;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Linux </a:t>
            </a:r>
            <a:r>
              <a:rPr lang="en-US" b="1" dirty="0" err="1">
                <a:ea typeface="Open Sans Light"/>
              </a:rPr>
              <a:t>cURL</a:t>
            </a:r>
            <a:r>
              <a:rPr lang="en-US" b="1" dirty="0">
                <a:ea typeface="Open Sans Light"/>
              </a:rPr>
              <a:t> PHP extension       </a:t>
            </a:r>
            <a:r>
              <a:rPr lang="en-US" dirty="0">
                <a:ea typeface="Open Sans Light"/>
              </a:rPr>
              <a:t>: Use libidn2 which is fully IDNA2008 compliant (see our second phase report).</a:t>
            </a: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EF7ECF9-1975-4BB2-9656-51646B2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831" y="1853468"/>
            <a:ext cx="266700" cy="25717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6F63EB8-5A9F-4307-951F-BBFCA7AA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937" y="1396803"/>
            <a:ext cx="304800" cy="314325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94FD7F62-7391-4E04-B39F-25F8C6AA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842" y="2307243"/>
            <a:ext cx="266700" cy="2571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4D12BBF-5DCC-4F44-9D59-7005A779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786" y="2756701"/>
            <a:ext cx="276225" cy="257175"/>
          </a:xfrm>
          <a:prstGeom prst="rect">
            <a:avLst/>
          </a:prstGeom>
        </p:spPr>
      </p:pic>
      <p:pic>
        <p:nvPicPr>
          <p:cNvPr id="20" name="Picture 9">
            <a:extLst>
              <a:ext uri="{FF2B5EF4-FFF2-40B4-BE49-F238E27FC236}">
                <a16:creationId xmlns:a16="http://schemas.microsoft.com/office/drawing/2014/main" id="{FD5AB4FD-2946-4712-B74C-2D6185EA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504" y="3500011"/>
            <a:ext cx="266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/>
          <a:lstStyle/>
          <a:p>
            <a:r>
              <a:rPr lang="fr" dirty="0"/>
              <a:t>Android </a:t>
            </a:r>
            <a:r>
              <a:rPr lang="fr" dirty="0" err="1"/>
              <a:t>Kotlin</a:t>
            </a:r>
            <a:r>
              <a:rPr lang="fr" dirty="0"/>
              <a:t> </a:t>
            </a:r>
            <a:r>
              <a:rPr lang="fr" dirty="0" err="1"/>
              <a:t>results</a:t>
            </a:r>
            <a:endParaRPr lang="fr" dirty="0" err="1">
              <a:ea typeface="Open Sans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20675" y="1318686"/>
            <a:ext cx="8450746" cy="4620517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err="1">
                <a:ea typeface="Open Sans Light"/>
              </a:rPr>
              <a:t>okHttp</a:t>
            </a:r>
            <a:r>
              <a:rPr lang="en-US" dirty="0">
                <a:ea typeface="Open Sans Light"/>
              </a:rPr>
              <a:t>        : Not compliant (IDNA2008). Use </a:t>
            </a:r>
            <a:r>
              <a:rPr lang="en-US" dirty="0" err="1">
                <a:ea typeface="Open Sans Light"/>
              </a:rPr>
              <a:t>java.net.IDN</a:t>
            </a:r>
            <a:r>
              <a:rPr lang="en-US" dirty="0">
                <a:ea typeface="Open Sans Light"/>
              </a:rPr>
              <a:t> that use ICU4J but with the wrong flags, thus supporting IDNA2003;</a:t>
            </a:r>
          </a:p>
          <a:p>
            <a:pPr>
              <a:spcBef>
                <a:spcPts val="1200"/>
              </a:spcBef>
            </a:pPr>
            <a:r>
              <a:rPr lang="en-US" b="1" dirty="0" err="1">
                <a:ea typeface="Open Sans Light"/>
              </a:rPr>
              <a:t>HttpUrlConnection</a:t>
            </a:r>
            <a:r>
              <a:rPr lang="en-US" dirty="0">
                <a:ea typeface="Open Sans Light"/>
              </a:rPr>
              <a:t>     : Not compliant (IDNA2008). Based on </a:t>
            </a:r>
            <a:r>
              <a:rPr lang="en-US" dirty="0" err="1">
                <a:ea typeface="Open Sans Light"/>
              </a:rPr>
              <a:t>okHttp</a:t>
            </a:r>
            <a:r>
              <a:rPr lang="en-US" dirty="0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Retrofit      </a:t>
            </a:r>
            <a:r>
              <a:rPr lang="en-US" dirty="0">
                <a:ea typeface="Open Sans Light"/>
              </a:rPr>
              <a:t>: Not compliant (IDNA2008). Based on </a:t>
            </a:r>
            <a:r>
              <a:rPr lang="en-US" dirty="0" err="1">
                <a:ea typeface="Open Sans Light"/>
              </a:rPr>
              <a:t>okHttp</a:t>
            </a:r>
            <a:r>
              <a:rPr lang="en-US" dirty="0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Fuel       </a:t>
            </a:r>
            <a:r>
              <a:rPr lang="en-US" dirty="0">
                <a:ea typeface="Open Sans Light"/>
              </a:rPr>
              <a:t>: Not compliant (IDNA2008). Uses </a:t>
            </a:r>
            <a:r>
              <a:rPr lang="en-US" dirty="0" err="1">
                <a:ea typeface="Open Sans Light"/>
              </a:rPr>
              <a:t>HttpUrlConnection</a:t>
            </a:r>
            <a:r>
              <a:rPr lang="en-US" dirty="0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Volley</a:t>
            </a:r>
            <a:r>
              <a:rPr lang="en-US" dirty="0">
                <a:ea typeface="Open Sans Light"/>
              </a:rPr>
              <a:t>      : Not compliant (IDNA2008). Uses </a:t>
            </a:r>
            <a:r>
              <a:rPr lang="en-US" dirty="0" err="1">
                <a:ea typeface="Open Sans Light"/>
              </a:rPr>
              <a:t>HttpUrlConnection</a:t>
            </a:r>
            <a:r>
              <a:rPr lang="en-US" dirty="0">
                <a:ea typeface="Open Sans Light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Apache </a:t>
            </a:r>
            <a:r>
              <a:rPr lang="en-US" b="1" dirty="0" err="1">
                <a:ea typeface="Open Sans Light"/>
              </a:rPr>
              <a:t>HttpClient</a:t>
            </a:r>
            <a:r>
              <a:rPr lang="en-US" dirty="0">
                <a:ea typeface="Open Sans Light"/>
              </a:rPr>
              <a:t>       : Not compliant (IDNA2008);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Jakarta Mail</a:t>
            </a:r>
            <a:r>
              <a:rPr lang="en-US" dirty="0">
                <a:ea typeface="Open Sans Light"/>
              </a:rPr>
              <a:t>        : Compliant but consider some scripts invalid (EAI).</a:t>
            </a:r>
          </a:p>
          <a:p>
            <a:pPr>
              <a:spcBef>
                <a:spcPts val="1200"/>
              </a:spcBef>
            </a:pPr>
            <a:r>
              <a:rPr lang="en-US" b="1" dirty="0">
                <a:ea typeface="Open Sans Light"/>
              </a:rPr>
              <a:t>Email Intent       </a:t>
            </a:r>
            <a:r>
              <a:rPr lang="en-US" dirty="0">
                <a:ea typeface="Open Sans Light"/>
              </a:rPr>
              <a:t>: Provide data as-is to a mail client (EAI)</a:t>
            </a:r>
            <a:endParaRPr lang="en-US" b="1" dirty="0"/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  <a:p>
            <a:pPr>
              <a:spcBef>
                <a:spcPts val="1200"/>
              </a:spcBef>
            </a:pPr>
            <a:endParaRPr lang="en-US" dirty="0">
              <a:ea typeface="Open Sans Light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2295DF67-9D11-430E-939A-47B06D807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4" y="1391132"/>
            <a:ext cx="276225" cy="257175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48F087A-3E89-43EB-8E13-2D2151D4A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33" y="2153504"/>
            <a:ext cx="276225" cy="2571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1E4C2730-B256-450C-93EC-5E60637E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2" y="2616815"/>
            <a:ext cx="276225" cy="257175"/>
          </a:xfrm>
          <a:prstGeom prst="rect">
            <a:avLst/>
          </a:prstGeom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0810D99-7AEE-48BD-8CF8-8914906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13" y="3064286"/>
            <a:ext cx="276225" cy="257175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90A07022-6CE1-4824-AB5E-023918E4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10" y="3531213"/>
            <a:ext cx="276225" cy="257175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F03153E9-C287-42AD-831C-CD9CB90B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358" y="3998140"/>
            <a:ext cx="2762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46CB-86B6-4AB5-B654-BB1CC6114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576" y="4410816"/>
            <a:ext cx="304800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03F5B7-7F5C-484A-A341-C62C6A12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810" y="4863021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SG">
      <a:dk1>
        <a:srgbClr val="000000"/>
      </a:dk1>
      <a:lt1>
        <a:srgbClr val="FAFAFA"/>
      </a:lt1>
      <a:dk2>
        <a:srgbClr val="000000"/>
      </a:dk2>
      <a:lt2>
        <a:srgbClr val="FAFAFA"/>
      </a:lt2>
      <a:accent1>
        <a:srgbClr val="FF9E1B"/>
      </a:accent1>
      <a:accent2>
        <a:srgbClr val="707372"/>
      </a:accent2>
      <a:accent3>
        <a:srgbClr val="D57800"/>
      </a:accent3>
      <a:accent4>
        <a:srgbClr val="B2B4B2"/>
      </a:accent4>
      <a:accent5>
        <a:srgbClr val="FFC56E"/>
      </a:accent5>
      <a:accent6>
        <a:srgbClr val="FFFFFF"/>
      </a:accent6>
      <a:hlink>
        <a:srgbClr val="FF9E1B"/>
      </a:hlink>
      <a:folHlink>
        <a:srgbClr val="7073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Open Sans Light"/>
            <a:cs typeface="Open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0347369A0E1146A99D924E211F6741" ma:contentTypeVersion="12" ma:contentTypeDescription="Crée un document." ma:contentTypeScope="" ma:versionID="784ac3104f67cd04a7b426a33b83fa1b">
  <xsd:schema xmlns:xsd="http://www.w3.org/2001/XMLSchema" xmlns:xs="http://www.w3.org/2001/XMLSchema" xmlns:p="http://schemas.microsoft.com/office/2006/metadata/properties" xmlns:ns2="7c00608c-59e3-4f51-ad7b-fa0ff2a900f9" xmlns:ns3="9b741045-b701-48d4-9b33-5bf8e5da2881" targetNamespace="http://schemas.microsoft.com/office/2006/metadata/properties" ma:root="true" ma:fieldsID="79fc16ce684ce973b5bce669448e8ba0" ns2:_="" ns3:_="">
    <xsd:import namespace="7c00608c-59e3-4f51-ad7b-fa0ff2a900f9"/>
    <xsd:import namespace="9b741045-b701-48d4-9b33-5bf8e5da2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00608c-59e3-4f51-ad7b-fa0ff2a90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41045-b701-48d4-9b33-5bf8e5da2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000428-E8A7-4E1F-8BD4-BF8FB47BB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D3CDA-4F2D-413B-9E5A-DDAB94B1AF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40A413-5234-44E0-ABDD-31C87E3E83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00608c-59e3-4f51-ad7b-fa0ff2a900f9"/>
    <ds:schemaRef ds:uri="9b741045-b701-48d4-9b33-5bf8e5da2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16245</TotalTime>
  <Words>3085</Words>
  <Application>Microsoft Office PowerPoint</Application>
  <PresentationFormat>On-screen Show (4:3)</PresentationFormat>
  <Paragraphs>301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Universal Acceptance (UA) Readiness Evaluation of  Programming Languages and Development Frameworks – Phase 3 </vt:lpstr>
      <vt:lpstr>First &amp; second phases</vt:lpstr>
      <vt:lpstr>This third phase</vt:lpstr>
      <vt:lpstr>Methodology</vt:lpstr>
      <vt:lpstr>Two result formats</vt:lpstr>
      <vt:lpstr>IOS Swift results</vt:lpstr>
      <vt:lpstr>Windows 10 &amp; Linux PHP results</vt:lpstr>
      <vt:lpstr>Windows 10 &amp; Linux PHP results (continue)</vt:lpstr>
      <vt:lpstr>Android Kotlin results</vt:lpstr>
      <vt:lpstr>IOS - Conclusion</vt:lpstr>
      <vt:lpstr>Windows - Conclusion</vt:lpstr>
      <vt:lpstr>Windows – Conclusion (continue)</vt:lpstr>
      <vt:lpstr>Android– Conclusion </vt:lpstr>
      <vt:lpstr>Resources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Title: Short [Preferred]</dc:title>
  <dc:creator>Nicole Davenport</dc:creator>
  <cp:lastModifiedBy>Nicole Davenport</cp:lastModifiedBy>
  <cp:revision>1122</cp:revision>
  <dcterms:created xsi:type="dcterms:W3CDTF">2016-03-09T19:41:20Z</dcterms:created>
  <dcterms:modified xsi:type="dcterms:W3CDTF">2021-11-17T19:32:06Z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0x0101002C0347369A0E1146A99D924E211F6741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