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6_68A736EE.xml" ContentType="application/vnd.ms-powerpoint.comments+xml"/>
  <Override PartName="/ppt/comments/modernComment_108_DA8760FA.xml" ContentType="application/vnd.ms-powerpoint.comments+xml"/>
  <Override PartName="/ppt/notesSlides/notesSlide1.xml" ContentType="application/vnd.openxmlformats-officedocument.presentationml.notesSlide+xml"/>
  <Override PartName="/ppt/comments/modernComment_131_BCCEFBD7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2" r:id="rId5"/>
    <p:sldId id="260" r:id="rId6"/>
    <p:sldId id="257" r:id="rId7"/>
    <p:sldId id="264" r:id="rId8"/>
    <p:sldId id="282" r:id="rId9"/>
    <p:sldId id="304" r:id="rId10"/>
    <p:sldId id="305" r:id="rId11"/>
    <p:sldId id="306" r:id="rId12"/>
    <p:sldId id="307" r:id="rId13"/>
    <p:sldId id="314" r:id="rId14"/>
    <p:sldId id="313" r:id="rId15"/>
    <p:sldId id="310" r:id="rId16"/>
    <p:sldId id="308" r:id="rId17"/>
    <p:sldId id="309" r:id="rId18"/>
    <p:sldId id="311" r:id="rId19"/>
    <p:sldId id="315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A Template" id="{9E85B11F-81F0-D146-8492-9A0916354AE4}">
          <p14:sldIdLst>
            <p14:sldId id="262"/>
            <p14:sldId id="260"/>
            <p14:sldId id="257"/>
            <p14:sldId id="264"/>
            <p14:sldId id="282"/>
            <p14:sldId id="304"/>
            <p14:sldId id="305"/>
            <p14:sldId id="306"/>
            <p14:sldId id="307"/>
            <p14:sldId id="314"/>
            <p14:sldId id="313"/>
            <p14:sldId id="310"/>
            <p14:sldId id="308"/>
            <p14:sldId id="309"/>
            <p14:sldId id="311"/>
            <p14:sldId id="315"/>
            <p14:sldId id="312"/>
          </p14:sldIdLst>
        </p14:section>
        <p14:section name="UA Principles" id="{69A6B1D6-1835-BD4C-8DE1-9960749C40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51">
          <p15:clr>
            <a:srgbClr val="A4A3A4"/>
          </p15:clr>
        </p15:guide>
        <p15:guide id="2" pos="24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4CB2E1-F516-55A3-5BEC-540ABE8B6089}" name="Julien Bernard" initials="JB" userId="S::jbernard@cofomo.com::acbceb42-b88c-471b-8003-97e73e1230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057F-D106-990F-6E80-EC7405E4DB4D}" v="272" dt="2021-12-20T16:00:35.023"/>
    <p1510:client id="{586A71FF-2350-5444-E8F0-0156CBAD1B67}" v="27" dt="2021-11-17T19:31:44.756"/>
    <p1510:client id="{6D5C1883-D293-E63D-F189-749D02C88709}" v="21" dt="2021-12-20T15:35:24.578"/>
    <p1510:client id="{769806AE-1526-4102-8861-49A2B06E5CEE}" v="4100" dt="2021-11-16T21:49:45.117"/>
    <p1510:client id="{88EE5736-6607-9D80-A6AC-1DA8282627C3}" v="55" dt="2021-12-20T15:56:02.738"/>
    <p1510:client id="{8C4D24A1-0B03-5614-E5EE-4AE311C4AF66}" v="1316" dt="2021-12-08T16:17:15.843"/>
    <p1510:client id="{A80CFF6B-D7E6-FF2C-ECB3-AFD404E9792F}" v="3" dt="2021-12-14T15:25:10.907"/>
    <p1510:client id="{B8692D04-2B02-BA62-6A0B-397B2A559C23}" v="2" dt="2022-01-17T21:20:42.592"/>
    <p1510:client id="{D088545D-699A-044F-8741-9FD756C37FE7}" v="70" dt="2021-11-17T16:41:16.286"/>
    <p1510:client id="{D9570196-3A97-50BD-19A9-BA5D272877FC}" v="1060" dt="2021-11-15T20:36:04.251"/>
    <p1510:client id="{DE744CF6-EAEF-841B-F0CD-A29D310B99ED}" v="7" dt="2021-12-14T15:23:31.975"/>
    <p1510:client id="{E0A95A7B-873C-8EAD-8A0B-73F227F8E3ED}" v="23" dt="2022-01-05T13:39:38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51"/>
        <p:guide pos="24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modernComment_106_68A736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C62EC-8772-4454-A3DF-B102206D0BF5}" authorId="{0B4CB2E1-F516-55A3-5BEC-540ABE8B6089}" status="resolved" created="2021-11-17T16:24:13.39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5789038" sldId="262"/>
      <ac:spMk id="2" creationId="{00000000-0000-0000-0000-000000000000}"/>
      <ac:txMk cp="0" len="109">
        <ac:context len="111" hash="2037165729"/>
      </ac:txMk>
    </ac:txMkLst>
    <p188:pos x="8013224" y="409524"/>
    <p188:txBody>
      <a:bodyPr/>
      <a:lstStyle/>
      <a:p>
        <a:r>
          <a:rPr lang="en-US"/>
          <a:t> Universal Acceptance (UA) Readiness Evaluation of 
Programming Languages and Development Frameworks – Phase 3</a:t>
        </a:r>
      </a:p>
    </p188:txBody>
  </p188:cm>
</p188:cmLst>
</file>

<file path=ppt/comments/modernComment_108_DA8760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7B9A86-C39C-4EE5-AD75-0B4D528A5E09}" authorId="{0B4CB2E1-F516-55A3-5BEC-540ABE8B6089}" status="resolved" created="2021-11-17T16:26:11.49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66305274" sldId="264"/>
      <ac:spMk id="11" creationId="{00000000-0000-0000-0000-000000000000}"/>
      <ac:txMk cp="2" len="8">
        <ac:context len="549" hash="2136129914"/>
      </ac:txMk>
    </ac:txMkLst>
    <p188:pos x="1760342" y="427860"/>
    <p188:txBody>
      <a:bodyPr/>
      <a:lstStyle/>
      <a:p>
        <a:r>
          <a:rPr lang="en-US"/>
          <a:t>mention they have been updated (if not already done later)</a:t>
        </a:r>
      </a:p>
    </p188:txBody>
  </p188:cm>
</p188:cmLst>
</file>

<file path=ppt/comments/modernComment_131_BCCEF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69735B-D7A1-4814-8EAB-72B60C97A94E}" authorId="{0B4CB2E1-F516-55A3-5BEC-540ABE8B6089}" status="resolved" created="2021-11-17T16:30:31.22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7681495" sldId="305"/>
      <ac:spMk id="11" creationId="{00000000-0000-0000-0000-000000000000}"/>
      <ac:txMk cp="0" len="32">
        <ac:context len="440" hash="1577843101"/>
      </ac:txMk>
    </ac:txMkLst>
    <p188:pos x="2316561" y="427860"/>
    <p188:txBody>
      <a:bodyPr/>
      <a:lstStyle/>
      <a:p>
        <a:r>
          <a:rPr lang="en-US"/>
          <a:t>Windows only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906E0-6942-4F48-AC5D-2DDD06904B9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BCD6-F881-DE4D-AD91-2DE9B6D2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0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18E1-D8CB-9946-948B-7C2F3B11097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686C-8BC4-524E-8ABC-5F9B9C35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8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winnls/nf-winnls-idntounicod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Native mail function: The PHP team is not opened to make the fix: </a:t>
            </a:r>
            <a:r>
              <a:rPr lang="en-US"/>
              <a:t>https://bugs.php.net/bug.php?id=81615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PHPMailer</a:t>
            </a:r>
            <a:r>
              <a:rPr lang="en-US">
                <a:cs typeface="Calibri"/>
              </a:rPr>
              <a:t>: Maintainer not opened to make the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warning at </a:t>
            </a:r>
            <a:r>
              <a:rPr lang="en-US">
                <a:hlinkClick r:id="rId3"/>
              </a:rPr>
              <a:t>https://docs.microsoft.com/en-us/windows/win32/api/winnls/nf-winnls-idntounicode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 userDrawn="1">
            <p:ph type="title" hasCustomPrompt="1"/>
          </p:nvPr>
        </p:nvSpPr>
        <p:spPr>
          <a:xfrm>
            <a:off x="475488" y="4389120"/>
            <a:ext cx="8153399" cy="74398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Presentation Title: Short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 descr="ua-logo_wht.pn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  <p:pic>
        <p:nvPicPr>
          <p:cNvPr id="14" name="Picture 13" descr="ua-deck_title-a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Lo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8"/>
          <p:cNvSpPr>
            <a:spLocks noGrp="1"/>
          </p:cNvSpPr>
          <p:nvPr>
            <p:ph type="title" hasCustomPrompt="1"/>
          </p:nvPr>
        </p:nvSpPr>
        <p:spPr>
          <a:xfrm>
            <a:off x="473077" y="4191337"/>
            <a:ext cx="8137524" cy="115476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Presentation Title:  Long (Use only if absolutely necessary)</a:t>
            </a:r>
          </a:p>
        </p:txBody>
      </p:sp>
      <p:pic>
        <p:nvPicPr>
          <p:cNvPr id="2" name="Picture 1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 descr="ua-logo_wht.png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: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1" y="2839082"/>
            <a:ext cx="9143999" cy="4026665"/>
          </a:xfrm>
          <a:custGeom>
            <a:avLst/>
            <a:gdLst>
              <a:gd name="connsiteX0" fmla="*/ 0 w 9198524"/>
              <a:gd name="connsiteY0" fmla="*/ 0 h 5515904"/>
              <a:gd name="connsiteX1" fmla="*/ 9198524 w 9198524"/>
              <a:gd name="connsiteY1" fmla="*/ 3014506 h 5515904"/>
              <a:gd name="connsiteX2" fmla="*/ 9198524 w 9198524"/>
              <a:gd name="connsiteY2" fmla="*/ 5477421 h 5515904"/>
              <a:gd name="connsiteX3" fmla="*/ 0 w 9198524"/>
              <a:gd name="connsiteY3" fmla="*/ 5515904 h 5515904"/>
              <a:gd name="connsiteX4" fmla="*/ 0 w 9198524"/>
              <a:gd name="connsiteY4" fmla="*/ 0 h 551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24" h="5515904">
                <a:moveTo>
                  <a:pt x="0" y="0"/>
                </a:moveTo>
                <a:lnTo>
                  <a:pt x="9198524" y="3014506"/>
                </a:lnTo>
                <a:lnTo>
                  <a:pt x="9198524" y="5477421"/>
                </a:lnTo>
                <a:lnTo>
                  <a:pt x="0" y="5515904"/>
                </a:lnTo>
                <a:cubicBezTo>
                  <a:pt x="4276" y="3685821"/>
                  <a:pt x="8553" y="1855738"/>
                  <a:pt x="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2607418" y="3934867"/>
            <a:ext cx="6536582" cy="2923133"/>
          </a:xfrm>
          <a:custGeom>
            <a:avLst/>
            <a:gdLst>
              <a:gd name="connsiteX0" fmla="*/ 6029715 w 6029715"/>
              <a:gd name="connsiteY0" fmla="*/ 0 h 6875638"/>
              <a:gd name="connsiteX1" fmla="*/ 6029715 w 6029715"/>
              <a:gd name="connsiteY1" fmla="*/ 6875638 h 6875638"/>
              <a:gd name="connsiteX2" fmla="*/ 0 w 6029715"/>
              <a:gd name="connsiteY2" fmla="*/ 6875638 h 6875638"/>
              <a:gd name="connsiteX3" fmla="*/ 6029715 w 6029715"/>
              <a:gd name="connsiteY3" fmla="*/ 0 h 687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715" h="6875638">
                <a:moveTo>
                  <a:pt x="6029715" y="0"/>
                </a:moveTo>
                <a:lnTo>
                  <a:pt x="6029715" y="6875638"/>
                </a:lnTo>
                <a:lnTo>
                  <a:pt x="0" y="6875638"/>
                </a:lnTo>
                <a:lnTo>
                  <a:pt x="6029715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0"/>
          <p:cNvSpPr>
            <a:spLocks noGrp="1"/>
          </p:cNvSpPr>
          <p:nvPr userDrawn="1">
            <p:ph type="title"/>
          </p:nvPr>
        </p:nvSpPr>
        <p:spPr>
          <a:xfrm>
            <a:off x="320040" y="275167"/>
            <a:ext cx="8441502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7" name="Isosceles Triangle 16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000000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0675" y="1852083"/>
            <a:ext cx="8450746" cy="4297680"/>
          </a:xfrm>
          <a:prstGeom prst="rect">
            <a:avLst/>
          </a:prstGeom>
        </p:spPr>
        <p:txBody>
          <a:bodyPr vert="horz"/>
          <a:lstStyle>
            <a:lvl1pPr marL="274320" indent="-182880">
              <a:buClr>
                <a:schemeClr val="accent3"/>
              </a:buClr>
              <a:buSzPct val="85000"/>
              <a:buFont typeface="Lucida Grande"/>
              <a:buChar char="*"/>
              <a:defRPr sz="2000">
                <a:solidFill>
                  <a:srgbClr val="000000"/>
                </a:solidFill>
                <a:latin typeface="Open Sans Light"/>
                <a:cs typeface="Open Sans Light"/>
              </a:defRPr>
            </a:lvl1pPr>
            <a:lvl2pPr marL="548640" indent="-182880">
              <a:buClr>
                <a:schemeClr val="accent3"/>
              </a:buClr>
              <a:buSzPct val="85000"/>
              <a:buFont typeface="Lucida Grande"/>
              <a:buChar char="*"/>
              <a:defRPr sz="1800">
                <a:solidFill>
                  <a:srgbClr val="000000"/>
                </a:solidFill>
                <a:latin typeface="Open Sans Light"/>
                <a:cs typeface="Open Sans Light"/>
              </a:defRPr>
            </a:lvl2pPr>
            <a:lvl3pPr marL="822960" indent="-182880">
              <a:buClr>
                <a:schemeClr val="accent3"/>
              </a:buClr>
              <a:buSzPct val="85000"/>
              <a:buFont typeface="Lucida Grande"/>
              <a:buChar char="*"/>
              <a:defRPr sz="1600">
                <a:solidFill>
                  <a:srgbClr val="000000"/>
                </a:solidFill>
                <a:latin typeface="Open Sans Light"/>
                <a:cs typeface="Open Sans Light"/>
              </a:defRPr>
            </a:lvl3pPr>
            <a:lvl4pPr marL="109728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4pPr>
            <a:lvl5pPr marL="137160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4903789"/>
            <a:ext cx="661750" cy="210312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26" name="Isosceles Triangle 25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8" name="Parallelogram 27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320040" y="275167"/>
            <a:ext cx="844573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pic>
        <p:nvPicPr>
          <p:cNvPr id="9" name="Picture 8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4" name="Isosceles Triangle 13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68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0" y="1328928"/>
            <a:ext cx="5486400" cy="4511040"/>
          </a:xfrm>
          <a:prstGeom prst="rect">
            <a:avLst/>
          </a:prstGeom>
        </p:spPr>
        <p:txBody>
          <a:bodyPr vert="horz"/>
          <a:lstStyle>
            <a:lvl1pPr marL="91440" indent="0">
              <a:buClr>
                <a:schemeClr val="accent2"/>
              </a:buClr>
              <a:buSzPct val="85000"/>
              <a:buFont typeface="Lucida Grande"/>
              <a:buNone/>
              <a:defRPr sz="2000">
                <a:latin typeface="Open Sans Light"/>
                <a:cs typeface="Open Sans Light"/>
              </a:defRPr>
            </a:lvl1pPr>
            <a:lvl2pPr marL="548640" indent="-182880">
              <a:buClr>
                <a:schemeClr val="accent2"/>
              </a:buClr>
              <a:buSzPct val="85000"/>
              <a:buFont typeface="Lucida Grande"/>
              <a:buChar char="*"/>
              <a:defRPr sz="1800">
                <a:latin typeface="Open Sans Light"/>
                <a:cs typeface="Open Sans Light"/>
              </a:defRPr>
            </a:lvl2pPr>
            <a:lvl3pPr marL="822960" indent="-182880">
              <a:buClr>
                <a:schemeClr val="accent2"/>
              </a:buClr>
              <a:buSzPct val="85000"/>
              <a:buFont typeface="Lucida Grande"/>
              <a:buChar char="*"/>
              <a:defRPr sz="1600">
                <a:latin typeface="Open Sans Light"/>
                <a:cs typeface="Open Sans Light"/>
              </a:defRPr>
            </a:lvl3pPr>
            <a:lvl4pPr marL="109728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4pPr>
            <a:lvl5pPr marL="137160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5pPr>
          </a:lstStyle>
          <a:p>
            <a:pPr lvl="0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/>
          </p:nvPr>
        </p:nvSpPr>
        <p:spPr>
          <a:xfrm>
            <a:off x="915988" y="1822231"/>
            <a:ext cx="5935662" cy="203926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36901" b="42816"/>
          <a:stretch/>
        </p:blipFill>
        <p:spPr>
          <a:xfrm>
            <a:off x="-1587" y="4709160"/>
            <a:ext cx="914400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1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 Capab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309153" y="-1"/>
            <a:ext cx="6834848" cy="9023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0"/>
          <p:cNvSpPr>
            <a:spLocks noGrp="1"/>
          </p:cNvSpPr>
          <p:nvPr userDrawn="1">
            <p:ph type="title"/>
          </p:nvPr>
        </p:nvSpPr>
        <p:spPr>
          <a:xfrm>
            <a:off x="3643611" y="64139"/>
            <a:ext cx="4912149" cy="78961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8" name="Isosceles Triangle 7"/>
          <p:cNvSpPr/>
          <p:nvPr userDrawn="1"/>
        </p:nvSpPr>
        <p:spPr>
          <a:xfrm rot="10800000">
            <a:off x="-438109" y="0"/>
            <a:ext cx="4053039" cy="17970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378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5" r:id="rId3"/>
    <p:sldLayoutId id="2147483656" r:id="rId4"/>
    <p:sldLayoutId id="2147483662" r:id="rId5"/>
    <p:sldLayoutId id="2147483657" r:id="rId6"/>
    <p:sldLayoutId id="2147483663" r:id="rId7"/>
    <p:sldLayoutId id="2147483661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68A736EE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ssuetracker.google.com/issues/20601597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fomo.github.io/universal-acceptance/repor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asg.tech/wp-content/uploads/2020/07/UASG004-en-digital.txt" TargetMode="External"/><Relationship Id="rId2" Type="http://schemas.microsoft.com/office/2018/10/relationships/comments" Target="../comments/modernComment_108_DA8760FA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1_BCCEFBD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 txBox="1">
            <a:spLocks/>
          </p:cNvSpPr>
          <p:nvPr/>
        </p:nvSpPr>
        <p:spPr>
          <a:xfrm>
            <a:off x="465996" y="5016681"/>
            <a:ext cx="8144605" cy="439591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AFAFA"/>
                </a:solidFill>
                <a:latin typeface="Open Sans Light"/>
                <a:ea typeface="+mn-ea"/>
                <a:cs typeface="Open Sans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err="1"/>
              <a:t>Cofomo</a:t>
            </a:r>
            <a:r>
              <a:rPr lang="en-US" sz="1800"/>
              <a:t>  /  December 20, 2021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35" y="2691219"/>
            <a:ext cx="8153399" cy="743981"/>
          </a:xfrm>
        </p:spPr>
        <p:txBody>
          <a:bodyPr vert="horz" lIns="91440" tIns="45720" rIns="91440" bIns="45720" anchor="t"/>
          <a:lstStyle/>
          <a:p>
            <a:r>
              <a:rPr lang="en-US"/>
              <a:t>Universal Acceptance (UA) Readiness Evaluation of </a:t>
            </a:r>
          </a:p>
          <a:p>
            <a:r>
              <a:rPr lang="en-US"/>
              <a:t>Programming Languages and Development Frameworks – Phase 3</a:t>
            </a:r>
            <a:endParaRPr lang="en-US">
              <a:ea typeface="Open Sans"/>
            </a:endParaRPr>
          </a:p>
          <a:p>
            <a:endParaRPr lang="en-US"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57890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CE101-B0CC-471B-9246-A477A5218D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7675" y="1330083"/>
            <a:ext cx="8450746" cy="4297680"/>
          </a:xfrm>
        </p:spPr>
        <p:txBody>
          <a:bodyPr vert="horz" lIns="91440" tIns="45720" rIns="91440" bIns="45720" anchor="t"/>
          <a:lstStyle/>
          <a:p>
            <a:r>
              <a:rPr lang="en-US">
                <a:ea typeface="Open Sans Light"/>
              </a:rPr>
              <a:t>15 bug reports</a:t>
            </a:r>
            <a:endParaRPr lang="en-US"/>
          </a:p>
          <a:p>
            <a:r>
              <a:rPr lang="en-US">
                <a:ea typeface="Open Sans Light"/>
              </a:rPr>
              <a:t>4  code fixes have been submitted</a:t>
            </a:r>
          </a:p>
          <a:p>
            <a:pPr lvl="1"/>
            <a:r>
              <a:rPr lang="en-US" u="sng">
                <a:ea typeface="Open Sans Light"/>
              </a:rPr>
              <a:t>3 merged upstream</a:t>
            </a:r>
            <a:r>
              <a:rPr lang="en-US">
                <a:ea typeface="Open Sans Light"/>
              </a:rPr>
              <a:t> by the maintainers</a:t>
            </a:r>
          </a:p>
          <a:p>
            <a:pPr lvl="1"/>
            <a:r>
              <a:rPr lang="en-US">
                <a:ea typeface="Open Sans Light"/>
              </a:rPr>
              <a:t>1 pending to be merged upstream</a:t>
            </a:r>
            <a:endParaRPr lang="en-US"/>
          </a:p>
          <a:p>
            <a:r>
              <a:rPr lang="en-US">
                <a:ea typeface="Open Sans Light"/>
              </a:rPr>
              <a:t>Key elements to write a bug report:</a:t>
            </a:r>
            <a:endParaRPr lang="en-US"/>
          </a:p>
          <a:p>
            <a:pPr lvl="1"/>
            <a:r>
              <a:rPr lang="fr">
                <a:ea typeface="Open Sans Light"/>
              </a:rPr>
              <a:t>Write </a:t>
            </a:r>
            <a:r>
              <a:rPr lang="fr" err="1">
                <a:ea typeface="Open Sans Light"/>
              </a:rPr>
              <a:t>clear</a:t>
            </a:r>
            <a:r>
              <a:rPr lang="fr">
                <a:ea typeface="Open Sans Light"/>
              </a:rPr>
              <a:t> and </a:t>
            </a:r>
            <a:r>
              <a:rPr lang="fr" err="1">
                <a:ea typeface="Open Sans Light"/>
              </a:rPr>
              <a:t>precise</a:t>
            </a:r>
            <a:r>
              <a:rPr lang="fr">
                <a:ea typeface="Open Sans Light"/>
              </a:rPr>
              <a:t> report,</a:t>
            </a:r>
            <a:endParaRPr lang="en-US">
              <a:ea typeface="Open Sans Light"/>
            </a:endParaRPr>
          </a:p>
          <a:p>
            <a:pPr lvl="1"/>
            <a:r>
              <a:rPr lang="fr" err="1">
                <a:ea typeface="Open Sans Light"/>
              </a:rPr>
              <a:t>Suggest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ways</a:t>
            </a:r>
            <a:r>
              <a:rPr lang="fr">
                <a:ea typeface="Open Sans Light"/>
              </a:rPr>
              <a:t> to </a:t>
            </a:r>
            <a:r>
              <a:rPr lang="fr" err="1">
                <a:ea typeface="Open Sans Light"/>
              </a:rPr>
              <a:t>resolve</a:t>
            </a:r>
            <a:r>
              <a:rPr lang="fr">
                <a:ea typeface="Open Sans Light"/>
              </a:rPr>
              <a:t> the </a:t>
            </a:r>
            <a:r>
              <a:rPr lang="fr" err="1">
                <a:ea typeface="Open Sans Light"/>
              </a:rPr>
              <a:t>problem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whenever</a:t>
            </a:r>
            <a:r>
              <a:rPr lang="fr">
                <a:ea typeface="Open Sans Light"/>
              </a:rPr>
              <a:t> possible,</a:t>
            </a:r>
          </a:p>
          <a:p>
            <a:pPr lvl="1"/>
            <a:r>
              <a:rPr lang="fr">
                <a:ea typeface="Open Sans Light"/>
              </a:rPr>
              <a:t>Follow the </a:t>
            </a:r>
            <a:r>
              <a:rPr lang="fr" err="1">
                <a:ea typeface="Open Sans Light"/>
              </a:rPr>
              <a:t>rules</a:t>
            </a:r>
            <a:r>
              <a:rPr lang="fr">
                <a:ea typeface="Open Sans Light"/>
              </a:rPr>
              <a:t> of the </a:t>
            </a:r>
            <a:r>
              <a:rPr lang="fr" err="1">
                <a:ea typeface="Open Sans Light"/>
              </a:rPr>
              <a:t>project</a:t>
            </a:r>
            <a:r>
              <a:rPr lang="fr">
                <a:ea typeface="Open Sans Light"/>
              </a:rPr>
              <a:t>.</a:t>
            </a:r>
            <a:endParaRPr lang="en-US">
              <a:ea typeface="Open Sans Light"/>
            </a:endParaRPr>
          </a:p>
          <a:p>
            <a:r>
              <a:rPr lang="fr">
                <a:ea typeface="Open Sans Light"/>
              </a:rPr>
              <a:t>Watch and </a:t>
            </a:r>
            <a:r>
              <a:rPr lang="fr" err="1">
                <a:ea typeface="Open Sans Light"/>
              </a:rPr>
              <a:t>provide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answers</a:t>
            </a:r>
            <a:r>
              <a:rPr lang="fr">
                <a:ea typeface="Open Sans Light"/>
              </a:rPr>
              <a:t> in the bug report</a:t>
            </a:r>
            <a:endParaRPr lang="en-US">
              <a:ea typeface="Open Sans Light"/>
            </a:endParaRPr>
          </a:p>
          <a:p>
            <a:r>
              <a:rPr lang="fr">
                <a:ea typeface="Open Sans Light"/>
              </a:rPr>
              <a:t>If possible, </a:t>
            </a:r>
            <a:r>
              <a:rPr lang="fr" err="1">
                <a:ea typeface="Open Sans Light"/>
              </a:rPr>
              <a:t>provide</a:t>
            </a:r>
            <a:r>
              <a:rPr lang="fr">
                <a:ea typeface="Open Sans Light"/>
              </a:rPr>
              <a:t> new code to solve the issue in the </a:t>
            </a:r>
            <a:r>
              <a:rPr lang="fr" err="1">
                <a:ea typeface="Open Sans Light"/>
              </a:rPr>
              <a:t>form</a:t>
            </a:r>
            <a:r>
              <a:rPr lang="fr">
                <a:ea typeface="Open Sans Light"/>
              </a:rPr>
              <a:t> of a patch in a pull </a:t>
            </a:r>
            <a:r>
              <a:rPr lang="fr" err="1">
                <a:ea typeface="Open Sans Light"/>
              </a:rPr>
              <a:t>request</a:t>
            </a:r>
            <a:endParaRPr lang="en-US">
              <a:ea typeface="Open Sans Light"/>
            </a:endParaRPr>
          </a:p>
          <a:p>
            <a:pPr lvl="1"/>
            <a:endParaRPr lang="en-US">
              <a:ea typeface="Open Sans Light"/>
            </a:endParaRPr>
          </a:p>
          <a:p>
            <a:pPr lvl="1"/>
            <a:endParaRPr lang="en-US">
              <a:ea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45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</a:t>
            </a:r>
            <a:endParaRPr lang="en-US"/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A91615-4F45-4052-A4D0-5DD1BCC20EE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4064396"/>
              </p:ext>
            </p:extLst>
          </p:nvPr>
        </p:nvGraphicFramePr>
        <p:xfrm>
          <a:off x="126000" y="846000"/>
          <a:ext cx="8909238" cy="58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52">
                  <a:extLst>
                    <a:ext uri="{9D8B030D-6E8A-4147-A177-3AD203B41FA5}">
                      <a16:colId xmlns:a16="http://schemas.microsoft.com/office/drawing/2014/main" val="204664628"/>
                    </a:ext>
                  </a:extLst>
                </a:gridCol>
                <a:gridCol w="1619170">
                  <a:extLst>
                    <a:ext uri="{9D8B030D-6E8A-4147-A177-3AD203B41FA5}">
                      <a16:colId xmlns:a16="http://schemas.microsoft.com/office/drawing/2014/main" val="3118908648"/>
                    </a:ext>
                  </a:extLst>
                </a:gridCol>
                <a:gridCol w="2149744">
                  <a:extLst>
                    <a:ext uri="{9D8B030D-6E8A-4147-A177-3AD203B41FA5}">
                      <a16:colId xmlns:a16="http://schemas.microsoft.com/office/drawing/2014/main" val="1387772676"/>
                    </a:ext>
                  </a:extLst>
                </a:gridCol>
                <a:gridCol w="4097472">
                  <a:extLst>
                    <a:ext uri="{9D8B030D-6E8A-4147-A177-3AD203B41FA5}">
                      <a16:colId xmlns:a16="http://schemas.microsoft.com/office/drawing/2014/main" val="234060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5271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/>
                        <a:t>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MessageUI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2130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Swift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URLSession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&amp; </a:t>
                      </a:r>
                      <a:r>
                        <a:rPr lang="en-US" sz="1400" b="0" i="0" u="none" strike="noStrike" noProof="0" err="1">
                          <a:latin typeface="Times New Roman"/>
                        </a:rPr>
                        <a:t>Alamofire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Being discussed &amp; maintainer assigned to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10759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does not claim to support RFC6531, this would be a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727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is a Windows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37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intl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is a ICU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43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PHP Mailer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Fix submitted and merged upstream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2648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Symfony </a:t>
                      </a:r>
                      <a:r>
                        <a:rPr lang="en-US" sz="1400" err="1"/>
                        <a:t>HttpClient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merged upstream</a:t>
                      </a:r>
                    </a:p>
                    <a:p>
                      <a:pPr lvl="0">
                        <a:buNone/>
                      </a:pP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81319"/>
                  </a:ext>
                </a:extLst>
              </a:tr>
              <a:tr h="94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Symfony Mailer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3 different bug reports: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merged upstream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Being discussed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333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Jakarta Mail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7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HttpUrlConnection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Transmitted to the engineering teams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901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OkHttp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Closed after Q&amp;A as IDNA 2008 is not uniformly supported or implemented by clients and servers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7284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Fuel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pending to be merged upstream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575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Apache </a:t>
                      </a:r>
                      <a:r>
                        <a:rPr lang="en-US" sz="1400" b="0" i="0" u="none" strike="noStrike" noProof="0" err="1">
                          <a:latin typeface="Times New Roman"/>
                        </a:rPr>
                        <a:t>HttpClient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No answer yet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3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– Note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57640" y="1134680"/>
            <a:ext cx="822129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During testing, all our Windows batch files were failing to pass 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domains to the PHP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cmdline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apps. We realized an obscure setting should be used to enable the UTF-8 support: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880C60-1489-44E7-B5B9-3B0BD37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0" y="2163967"/>
            <a:ext cx="3870960" cy="43329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E331024-E9F4-456C-A15E-09C1A0EAD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40" y="3102728"/>
            <a:ext cx="2743200" cy="20546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167F7-E0AB-41A7-8325-5892D34DC537}"/>
              </a:ext>
            </a:extLst>
          </p:cNvPr>
          <p:cNvCxnSpPr/>
          <p:nvPr/>
        </p:nvCxnSpPr>
        <p:spPr>
          <a:xfrm flipV="1">
            <a:off x="4460240" y="4150360"/>
            <a:ext cx="100584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IOS - Conclusion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Developer tools (MessageUI-MFMailComposeViewController, ​URLComponents, URL) provided by Apple has a poorer compliance ​than their end-user application (Safari, Mail). When possible, sending the user through an Apple native app is better than opening modals inside the application.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Alamofire &amp; URLSession are based on the same bogus Foundation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51719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- Conclusion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Despite, the effort made in the Microsoft .NET Framework to support IDNA2008, many lib like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rely on the C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file which provide a "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IdnToUnicode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/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IdnToAscii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" which is IDNA2003 compliant only;</a:t>
            </a:r>
            <a:endParaRPr lang="en-US">
              <a:latin typeface="Times New Roman"/>
              <a:ea typeface="Open Sans Ligh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This cause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to be only compliant with IDNA2003 on windows and all extension of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, like the PHP ones or all the C lib using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;</a:t>
            </a: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542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Android– Conclusion 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Most http libs are based on the Android stack. We provided simple suggestions to the community that could fix most of the problems we saw: </a:t>
            </a:r>
            <a:r>
              <a:rPr lang="en-US" sz="2000">
                <a:latin typeface="Open Sans Light"/>
                <a:ea typeface="+mn-lt"/>
                <a:cs typeface="+mn-lt"/>
                <a:hlinkClick r:id="rId3"/>
              </a:rPr>
              <a:t>https://github.com/square/okhttp/issues/6910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and </a:t>
            </a:r>
            <a:r>
              <a:rPr lang="en-US" sz="2000">
                <a:latin typeface="Open Sans Ligh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https://issuetracker.google.com/issues/206015971</a:t>
            </a:r>
            <a:endParaRPr lang="en-US" sz="200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Jakarta is widely used and EAI compliant, but Android developers will probably use Email Intent instead and delegate the responsibility of sending and validating the email to another end-user app. 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06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 – Conclusion 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A0202-43A3-4F40-A227-59ECD2467E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0675" y="1600083"/>
            <a:ext cx="8450746" cy="4549680"/>
          </a:xfrm>
        </p:spPr>
        <p:txBody>
          <a:bodyPr vert="horz" lIns="91440" tIns="45720" rIns="91440" bIns="45720" anchor="t"/>
          <a:lstStyle/>
          <a:p>
            <a:r>
              <a:rPr lang="en-US">
                <a:ea typeface="Open Sans Light"/>
              </a:rPr>
              <a:t>Some successful fixes have been approved and included in the libraries</a:t>
            </a:r>
          </a:p>
          <a:p>
            <a:r>
              <a:rPr lang="en-US">
                <a:ea typeface="Open Sans Light"/>
              </a:rPr>
              <a:t>Providing code patches significantly increases the likelihood of a fix to be included in the source code</a:t>
            </a:r>
          </a:p>
          <a:p>
            <a:r>
              <a:rPr lang="en-US">
                <a:ea typeface="Open Sans Light"/>
              </a:rPr>
              <a:t>Demonstration of both technical competency on the issue (i.e. UA) and on the software being patched gives more chances to be answered</a:t>
            </a:r>
          </a:p>
        </p:txBody>
      </p:sp>
    </p:spTree>
    <p:extLst>
      <p:ext uri="{BB962C8B-B14F-4D97-AF65-F5344CB8AC3E}">
        <p14:creationId xmlns:p14="http://schemas.microsoft.com/office/powerpoint/2010/main" val="15624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err="1"/>
              <a:t>Resources</a:t>
            </a:r>
            <a:r>
              <a:rPr lang="fr"/>
              <a:t> 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All resources, bug reports, detailed results and the likes are available at this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:</a:t>
            </a:r>
            <a:br>
              <a:rPr lang="en-US" sz="2000">
                <a:latin typeface="Open Sans Light"/>
                <a:ea typeface="Open Sans Light"/>
                <a:cs typeface="Open Sans Light"/>
              </a:rPr>
            </a:br>
            <a:br>
              <a:rPr lang="en-US" sz="2000">
                <a:latin typeface="Open Sans Light"/>
                <a:ea typeface="Open Sans Light"/>
                <a:cs typeface="Open Sans Light"/>
              </a:rPr>
            </a:br>
            <a:r>
              <a:rPr lang="en-US" sz="2000">
                <a:latin typeface="Open Sans Light"/>
                <a:ea typeface="+mn-lt"/>
                <a:cs typeface="+mn-lt"/>
                <a:hlinkClick r:id="rId3"/>
              </a:rPr>
              <a:t>https://cofomo.github.io/universal-acceptance/</a:t>
            </a:r>
            <a:endParaRPr lang="en-US" sz="200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1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First &amp; second phases</a:t>
            </a:r>
            <a:endParaRPr lang="en-US">
              <a:ea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533" y="1715984"/>
            <a:ext cx="4422183" cy="1158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22 libraries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Only on Linux</a:t>
            </a:r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2736C0F9-EBD6-44E6-B084-4DDFE36D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51" y="1287708"/>
            <a:ext cx="3676435" cy="46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This third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4" y="1548663"/>
            <a:ext cx="4272903" cy="38826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This third phase add 18 libraries to the set;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Target 4 platforms: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Linux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Windows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IOS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Android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Test framework inherited from the first phase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75D3B342-0205-4548-8F96-6D92061A7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29148" y="1355499"/>
            <a:ext cx="2972227" cy="4297680"/>
          </a:xfrm>
        </p:spPr>
      </p:pic>
    </p:spTree>
    <p:extLst>
      <p:ext uri="{BB962C8B-B14F-4D97-AF65-F5344CB8AC3E}">
        <p14:creationId xmlns:p14="http://schemas.microsoft.com/office/powerpoint/2010/main" val="38750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Methodology</a:t>
            </a:r>
            <a:endParaRPr lang="en-US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4 Datasets (Updated with all instances in </a:t>
            </a:r>
            <a:r>
              <a:rPr lang="en-US">
                <a:ea typeface="Open Sans Light"/>
                <a:hlinkClick r:id="rId3"/>
              </a:rPr>
              <a:t>UASG004A</a:t>
            </a:r>
            <a:r>
              <a:rPr lang="en-US">
                <a:latin typeface="Open Sans "/>
              </a:rPr>
              <a:t>)</a:t>
            </a:r>
            <a:endParaRPr lang="en-US"/>
          </a:p>
          <a:p>
            <a:r>
              <a:rPr lang="en-US"/>
              <a:t>H_DNS: syntactic check on a domain name (IDNA2008)</a:t>
            </a:r>
            <a:endParaRPr lang="en-US">
              <a:ea typeface="Open Sans Light"/>
            </a:endParaRPr>
          </a:p>
          <a:p>
            <a:r>
              <a:rPr lang="en-US">
                <a:ea typeface="Open Sans Light"/>
              </a:rPr>
              <a:t>H_ES: syntactic check on an email address (</a:t>
            </a:r>
            <a:r>
              <a:rPr lang="fr">
                <a:ea typeface="Open Sans Light"/>
              </a:rPr>
              <a:t>EAI</a:t>
            </a:r>
            <a:r>
              <a:rPr lang="en-US">
                <a:ea typeface="Open Sans Light"/>
              </a:rPr>
              <a:t>)</a:t>
            </a:r>
          </a:p>
          <a:p>
            <a:r>
              <a:rPr lang="en-US">
                <a:ea typeface="Open Sans Light"/>
              </a:rPr>
              <a:t>L_A2U: Conversion from A-LABEL to U-LABEL (IDNA2008)</a:t>
            </a:r>
          </a:p>
          <a:p>
            <a:r>
              <a:rPr lang="en-US">
                <a:ea typeface="Open Sans Light"/>
              </a:rPr>
              <a:t>L_U2A: Conversion from U-LABEL to A-LABEL (IDNA2008</a:t>
            </a:r>
            <a:r>
              <a:rPr lang="fr">
                <a:ea typeface="Open Sans Light"/>
              </a:rPr>
              <a:t>)</a:t>
            </a:r>
          </a:p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"/>
                <a:ea typeface="Open Sans Light"/>
              </a:rPr>
              <a:t>Code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Each library is tested upon its correspondent dataset with a </a:t>
            </a:r>
            <a:r>
              <a:rPr lang="en-US" err="1">
                <a:ea typeface="Open Sans Light"/>
              </a:rPr>
              <a:t>pytest</a:t>
            </a:r>
            <a:r>
              <a:rPr lang="en-US">
                <a:ea typeface="Open Sans Light"/>
              </a:rPr>
              <a:t> runner triggering a program written in the tested language;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Some programs are command line apps others are mobile apps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For mobile apps, a </a:t>
            </a:r>
            <a:r>
              <a:rPr lang="en-US" err="1">
                <a:ea typeface="Open Sans Light"/>
              </a:rPr>
              <a:t>ui</a:t>
            </a:r>
            <a:r>
              <a:rPr lang="en-US">
                <a:ea typeface="Open Sans Light"/>
              </a:rPr>
              <a:t>-crawler is sometimes necessary to simulate a real user tapping the interface</a:t>
            </a:r>
          </a:p>
          <a:p>
            <a:pPr marL="91440" indent="0">
              <a:buNone/>
            </a:pPr>
            <a:endParaRPr lang="fr">
              <a:ea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3052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Two result formats</a:t>
            </a:r>
            <a:endParaRPr lang="en-US">
              <a:ea typeface="Open Sans"/>
            </a:endParaRP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0606B9E-F275-44EE-928A-79CA7E1E37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0915" y="1760622"/>
            <a:ext cx="3270178" cy="1775074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56DAB5F-8CDE-4CCE-BDD5-ACCBEED7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" y="4288765"/>
            <a:ext cx="9036121" cy="1319908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242732F-978D-4FBD-A20D-3A76B2D0D223}"/>
              </a:ext>
            </a:extLst>
          </p:cNvPr>
          <p:cNvSpPr txBox="1">
            <a:spLocks/>
          </p:cNvSpPr>
          <p:nvPr/>
        </p:nvSpPr>
        <p:spPr>
          <a:xfrm>
            <a:off x="320675" y="1318686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General / Brief: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6910579-5AAE-46D8-9C30-8D57DAD197E3}"/>
              </a:ext>
            </a:extLst>
          </p:cNvPr>
          <p:cNvSpPr txBox="1">
            <a:spLocks/>
          </p:cNvSpPr>
          <p:nvPr/>
        </p:nvSpPr>
        <p:spPr>
          <a:xfrm>
            <a:off x="3889" y="3810169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Detailed: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IOS Swift </a:t>
            </a:r>
            <a:r>
              <a:rPr lang="fr" err="1"/>
              <a:t>Results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latin typeface="Open Sans "/>
                <a:ea typeface="Open Sans Light"/>
              </a:rPr>
              <a:t>MessageUI</a:t>
            </a:r>
            <a:r>
              <a:rPr lang="en-US">
                <a:ea typeface="Open Sans Light"/>
              </a:rPr>
              <a:t>       : MFMailComposeViewController not compliant. The developer needs to send the user through the iOS native Mail app by creating a mailto: url. (EAI)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URLSession     :</a:t>
            </a:r>
            <a:r>
              <a:rPr lang="en-US">
                <a:ea typeface="Open Sans Light"/>
              </a:rPr>
              <a:t> Not compliant (IDNA2008)</a:t>
            </a:r>
            <a:endParaRPr lang="en-US">
              <a:latin typeface="Open Sans"/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Alamofire       </a:t>
            </a:r>
            <a:r>
              <a:rPr lang="en-US">
                <a:ea typeface="Open Sans Light"/>
              </a:rPr>
              <a:t>: Not compliant (IDNA2008)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IDNA-Cocoa</a:t>
            </a:r>
            <a:r>
              <a:rPr lang="en-US">
                <a:ea typeface="Open Sans Light"/>
              </a:rPr>
              <a:t>      : Compliant. Ensure to take master branch (sha=870ba3e) for IDNA2008 (released versions are only IDNA2003 compatible) (IDNA2008)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B6A8B1-F5B8-4505-AA3C-C2F2ECF1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82" y="1362556"/>
            <a:ext cx="304800" cy="3143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B4AE3E-59FC-42A8-A169-1652AEAD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3" y="2478480"/>
            <a:ext cx="276225" cy="25717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4E9D907-B4D6-4529-8ED3-473BF8DE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4" y="2923693"/>
            <a:ext cx="276225" cy="25717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A3262F8-B61A-4BEC-B330-421B9D343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85" y="3366016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10 &amp; Linux PHP </a:t>
            </a:r>
            <a:r>
              <a:rPr lang="fr" err="1"/>
              <a:t>Results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Native </a:t>
            </a:r>
            <a:r>
              <a:rPr lang="en-US">
                <a:latin typeface="Open Sans"/>
                <a:ea typeface="Open Sans Light"/>
              </a:rPr>
              <a:t>mail </a:t>
            </a:r>
            <a:r>
              <a:rPr lang="en-US">
                <a:ea typeface="Open Sans Light"/>
              </a:rPr>
              <a:t>(Windows only)       : Not compliant. Does not send SMTPUTF8 (EAI);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Windows </a:t>
            </a:r>
            <a:r>
              <a:rPr lang="en-US" b="1" err="1">
                <a:ea typeface="Open Sans Light"/>
              </a:rPr>
              <a:t>cURL</a:t>
            </a:r>
            <a:r>
              <a:rPr lang="en-US" b="1">
                <a:ea typeface="Open Sans Light"/>
              </a:rPr>
              <a:t> PHP extension       </a:t>
            </a:r>
            <a:r>
              <a:rPr lang="en-US">
                <a:ea typeface="Open Sans Light"/>
              </a:rPr>
              <a:t>: Use </a:t>
            </a:r>
            <a:r>
              <a:rPr lang="en-US" err="1">
                <a:ea typeface="Open Sans Light"/>
              </a:rPr>
              <a:t>windows.h</a:t>
            </a:r>
            <a:r>
              <a:rPr lang="en-US">
                <a:ea typeface="Open Sans Light"/>
              </a:rPr>
              <a:t> </a:t>
            </a:r>
            <a:r>
              <a:rPr lang="en-US" err="1">
                <a:ea typeface="Open Sans Light"/>
              </a:rPr>
              <a:t>IdnToUnicode</a:t>
            </a:r>
            <a:r>
              <a:rPr lang="en-US">
                <a:ea typeface="Open Sans Light"/>
              </a:rPr>
              <a:t>/</a:t>
            </a:r>
            <a:r>
              <a:rPr lang="en-US" err="1">
                <a:ea typeface="Open Sans Light"/>
              </a:rPr>
              <a:t>IdnToAscii</a:t>
            </a:r>
            <a:r>
              <a:rPr lang="en-US">
                <a:ea typeface="Open Sans Light"/>
              </a:rPr>
              <a:t> method which are based on IDNA2003.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Linux </a:t>
            </a:r>
            <a:r>
              <a:rPr lang="en-US" b="1" err="1">
                <a:ea typeface="Open Sans Light"/>
              </a:rPr>
              <a:t>cURL</a:t>
            </a:r>
            <a:r>
              <a:rPr lang="en-US" b="1">
                <a:ea typeface="Open Sans Light"/>
              </a:rPr>
              <a:t> PHP extension       </a:t>
            </a:r>
            <a:r>
              <a:rPr lang="en-US">
                <a:ea typeface="Open Sans Light"/>
              </a:rPr>
              <a:t>: Use libidn2 which is fully IDNA2008 compliant (see our second phase report).</a:t>
            </a:r>
          </a:p>
          <a:p>
            <a:pPr>
              <a:spcBef>
                <a:spcPts val="1200"/>
              </a:spcBef>
            </a:pPr>
            <a:r>
              <a:rPr lang="en-US" err="1">
                <a:latin typeface="Open Sans"/>
                <a:ea typeface="Open Sans Light"/>
              </a:rPr>
              <a:t>EmailValidator</a:t>
            </a:r>
            <a:r>
              <a:rPr lang="en-US">
                <a:ea typeface="Open Sans Light"/>
              </a:rPr>
              <a:t>      : Email validation compliant (EAI);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Guzzle</a:t>
            </a:r>
            <a:r>
              <a:rPr lang="en-US">
                <a:ea typeface="Open Sans Light"/>
              </a:rPr>
              <a:t>       : Http client fully compliant 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Intl     : </a:t>
            </a:r>
            <a:r>
              <a:rPr lang="en-US">
                <a:ea typeface="Open Sans Light"/>
              </a:rPr>
              <a:t>Disallowed characters sometimes </a:t>
            </a:r>
            <a:br>
              <a:rPr lang="en-US">
                <a:ea typeface="Open Sans Light"/>
              </a:rPr>
            </a:br>
            <a:r>
              <a:rPr lang="en-US">
                <a:ea typeface="Open Sans Light"/>
              </a:rPr>
              <a:t>not detected; compliant (IDNA2008). </a:t>
            </a:r>
            <a:br>
              <a:rPr lang="en-US">
                <a:ea typeface="Open Sans Light"/>
              </a:rPr>
            </a:br>
            <a:r>
              <a:rPr lang="en-US">
                <a:ea typeface="Open Sans Light"/>
              </a:rPr>
              <a:t>Ensure you use the right flag when calling it:</a:t>
            </a:r>
            <a:br>
              <a:rPr lang="en-US">
                <a:ea typeface="Open Sans Light"/>
              </a:rPr>
            </a:b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05E036D-C67D-43CC-93B9-166B1F6D5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111" y="1419588"/>
            <a:ext cx="276225" cy="25717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712" y="3177430"/>
            <a:ext cx="266700" cy="257175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EDD6B95F-FB6E-4A80-ADB2-14BC663CD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127" y="3968940"/>
            <a:ext cx="266700" cy="257175"/>
          </a:xfrm>
          <a:prstGeom prst="rect">
            <a:avLst/>
          </a:prstGeom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1BAF3369-9881-4E3E-B180-05CED3D7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281" y="4385360"/>
            <a:ext cx="266700" cy="257175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337F940A-BDC5-4BF5-AF47-6DCB5B9C8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013" y="4738543"/>
            <a:ext cx="2925351" cy="1748265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1E89CE73-687A-4324-B8D4-7ABB12FF7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512" y="2144471"/>
            <a:ext cx="276225" cy="257175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BCD507DF-4209-4824-974E-E3FE37CBB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80" y="4889359"/>
            <a:ext cx="266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14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10 &amp; Linux PHP Results (continue)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ea typeface="Open Sans Light"/>
              </a:rPr>
              <a:t>PHPMailer</a:t>
            </a:r>
            <a:r>
              <a:rPr lang="en-US" dirty="0">
                <a:ea typeface="Open Sans Light"/>
              </a:rPr>
              <a:t>     : Not compliant: rejects </a:t>
            </a:r>
            <a:r>
              <a:rPr lang="en-US" dirty="0" err="1">
                <a:ea typeface="Open Sans Light"/>
              </a:rPr>
              <a:t>unicode</a:t>
            </a:r>
            <a:r>
              <a:rPr lang="en-US" dirty="0">
                <a:ea typeface="Open Sans Light"/>
              </a:rPr>
              <a:t> (EAI);</a:t>
            </a:r>
            <a:endParaRPr lang="en-US" b="1" dirty="0"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 </a:t>
            </a:r>
            <a:r>
              <a:rPr lang="en-US" dirty="0">
                <a:ea typeface="Open Sans Light"/>
              </a:rPr>
              <a:t>(http-client)        : Compliant but not using all flags for IDN conversion to A-Label (IDNA2008);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 </a:t>
            </a:r>
            <a:r>
              <a:rPr lang="en-US" dirty="0">
                <a:ea typeface="Open Sans Light"/>
              </a:rPr>
              <a:t>(</a:t>
            </a:r>
            <a:r>
              <a:rPr lang="en-US" dirty="0" err="1">
                <a:ea typeface="Open Sans Light"/>
              </a:rPr>
              <a:t>Polyfill-intl-idn</a:t>
            </a:r>
            <a:r>
              <a:rPr lang="en-US" dirty="0">
                <a:ea typeface="Open Sans Light"/>
              </a:rPr>
              <a:t>)       : Compliant (IDNA2008);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 </a:t>
            </a:r>
            <a:r>
              <a:rPr lang="en-US" dirty="0">
                <a:ea typeface="Open Sans Light"/>
              </a:rPr>
              <a:t>(mailer)       : Not compliant: does not send SMTPUTF8 flag (EAI);</a:t>
            </a:r>
          </a:p>
          <a:p>
            <a:pPr marL="91440" indent="0">
              <a:spcBef>
                <a:spcPts val="1200"/>
              </a:spcBef>
              <a:buNone/>
            </a:pPr>
            <a:endParaRPr lang="en-US">
              <a:ea typeface="Open Sans Light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93" y="2633707"/>
            <a:ext cx="266700" cy="25717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6F63EB8-5A9F-4307-951F-BBFCA7AA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07" y="1834397"/>
            <a:ext cx="304800" cy="314325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F6D02C9A-AC39-4E41-9495-0CE43136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11" y="1383588"/>
            <a:ext cx="276225" cy="25717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EFB7414-6827-4D51-BD92-31341D8EE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110" y="3066587"/>
            <a:ext cx="2762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Android </a:t>
            </a:r>
            <a:r>
              <a:rPr lang="fr" err="1"/>
              <a:t>Kotlin</a:t>
            </a:r>
            <a:r>
              <a:rPr lang="fr"/>
              <a:t> </a:t>
            </a:r>
            <a:r>
              <a:rPr lang="fr" err="1"/>
              <a:t>results</a:t>
            </a:r>
            <a:endParaRPr lang="fr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        : Not compliant (IDNA2008). Use </a:t>
            </a:r>
            <a:r>
              <a:rPr lang="en-US" err="1">
                <a:ea typeface="Open Sans Light"/>
              </a:rPr>
              <a:t>java.net.IDN</a:t>
            </a:r>
            <a:r>
              <a:rPr lang="en-US">
                <a:ea typeface="Open Sans Light"/>
              </a:rPr>
              <a:t> that use ICU4J but with the deprecated methods, thus supporting IDNA2003;</a:t>
            </a:r>
          </a:p>
          <a:p>
            <a:pPr>
              <a:spcBef>
                <a:spcPts val="1200"/>
              </a:spcBef>
            </a:pPr>
            <a:r>
              <a:rPr lang="en-US" b="1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     : Not compliant (IDNA2008). Implemented using </a:t>
            </a:r>
            <a:r>
              <a:rPr lang="en-US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Retrofit      </a:t>
            </a:r>
            <a:r>
              <a:rPr lang="en-US">
                <a:ea typeface="Open Sans Light"/>
              </a:rPr>
              <a:t>: Not compliant (IDNA2008). Based on </a:t>
            </a:r>
            <a:r>
              <a:rPr lang="en-US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Fuel       </a:t>
            </a:r>
            <a:r>
              <a:rPr lang="en-US">
                <a:ea typeface="Open Sans Light"/>
              </a:rPr>
              <a:t>: Not compliant (IDNA2008). Uses </a:t>
            </a:r>
            <a:r>
              <a:rPr lang="en-US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Volley</a:t>
            </a:r>
            <a:r>
              <a:rPr lang="en-US">
                <a:ea typeface="Open Sans Light"/>
              </a:rPr>
              <a:t>      : Not compliant (IDNA2008). Uses </a:t>
            </a:r>
            <a:r>
              <a:rPr lang="en-US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Apache </a:t>
            </a:r>
            <a:r>
              <a:rPr lang="en-US" b="1" err="1">
                <a:ea typeface="Open Sans Light"/>
              </a:rPr>
              <a:t>HttpClient</a:t>
            </a:r>
            <a:r>
              <a:rPr lang="en-US">
                <a:ea typeface="Open Sans Light"/>
              </a:rPr>
              <a:t>       : Not compliant 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Jakarta Mail</a:t>
            </a:r>
            <a:r>
              <a:rPr lang="en-US">
                <a:ea typeface="Open Sans Light"/>
              </a:rPr>
              <a:t>        : Compliant but consider some scripts invalid (EAI).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Email Intent       </a:t>
            </a:r>
            <a:r>
              <a:rPr lang="en-US">
                <a:ea typeface="Open Sans Light"/>
              </a:rPr>
              <a:t>: Provide data as-is to a mail client (EAI)</a:t>
            </a: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295DF67-9D11-430E-939A-47B06D80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4" y="1391132"/>
            <a:ext cx="276225" cy="257175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48F087A-3E89-43EB-8E13-2D2151D4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33" y="2153504"/>
            <a:ext cx="276225" cy="25717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E4C2730-B256-450C-93EC-5E60637E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92" y="2904815"/>
            <a:ext cx="276225" cy="257175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40810D99-7AEE-48BD-8CF8-8914906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13" y="3361286"/>
            <a:ext cx="276225" cy="257175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90A07022-6CE1-4824-AB5E-023918E4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10" y="3828213"/>
            <a:ext cx="276225" cy="25717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F03153E9-C287-42AD-831C-CD9CB90B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58" y="4295140"/>
            <a:ext cx="2762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946CB-86B6-4AB5-B654-BB1CC611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576" y="4698816"/>
            <a:ext cx="30480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03F5B7-7F5C-484A-A341-C62C6A12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810" y="5151021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ASG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FF9E1B"/>
      </a:accent1>
      <a:accent2>
        <a:srgbClr val="707372"/>
      </a:accent2>
      <a:accent3>
        <a:srgbClr val="D57800"/>
      </a:accent3>
      <a:accent4>
        <a:srgbClr val="B2B4B2"/>
      </a:accent4>
      <a:accent5>
        <a:srgbClr val="FFC56E"/>
      </a:accent5>
      <a:accent6>
        <a:srgbClr val="FFFFFF"/>
      </a:accent6>
      <a:hlink>
        <a:srgbClr val="FF9E1B"/>
      </a:hlink>
      <a:folHlink>
        <a:srgbClr val="7073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0347369A0E1146A99D924E211F6741" ma:contentTypeVersion="12" ma:contentTypeDescription="Crée un document." ma:contentTypeScope="" ma:versionID="784ac3104f67cd04a7b426a33b83fa1b">
  <xsd:schema xmlns:xsd="http://www.w3.org/2001/XMLSchema" xmlns:xs="http://www.w3.org/2001/XMLSchema" xmlns:p="http://schemas.microsoft.com/office/2006/metadata/properties" xmlns:ns2="7c00608c-59e3-4f51-ad7b-fa0ff2a900f9" xmlns:ns3="9b741045-b701-48d4-9b33-5bf8e5da2881" targetNamespace="http://schemas.microsoft.com/office/2006/metadata/properties" ma:root="true" ma:fieldsID="79fc16ce684ce973b5bce669448e8ba0" ns2:_="" ns3:_="">
    <xsd:import namespace="7c00608c-59e3-4f51-ad7b-fa0ff2a900f9"/>
    <xsd:import namespace="9b741045-b701-48d4-9b33-5bf8e5da2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0608c-59e3-4f51-ad7b-fa0ff2a90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41045-b701-48d4-9b33-5bf8e5da2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40A413-5234-44E0-ABDD-31C87E3E83A1}">
  <ds:schemaRefs>
    <ds:schemaRef ds:uri="7c00608c-59e3-4f51-ad7b-fa0ff2a900f9"/>
    <ds:schemaRef ds:uri="9b741045-b701-48d4-9b33-5bf8e5da28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6D3CDA-4F2D-413B-9E5A-DDAB94B1AF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000428-E8A7-4E1F-8BD4-BF8FB47BB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Universal Acceptance (UA) Readiness Evaluation of  Programming Languages and Development Frameworks – Phase 3 </vt:lpstr>
      <vt:lpstr>First &amp; second phases</vt:lpstr>
      <vt:lpstr>This third phase</vt:lpstr>
      <vt:lpstr>Methodology</vt:lpstr>
      <vt:lpstr>Two result formats</vt:lpstr>
      <vt:lpstr>IOS Swift Results</vt:lpstr>
      <vt:lpstr>Windows 10 &amp; Linux PHP Results</vt:lpstr>
      <vt:lpstr>Windows 10 &amp; Linux PHP Results (continue)</vt:lpstr>
      <vt:lpstr>Android Kotlin results</vt:lpstr>
      <vt:lpstr>Bug reports</vt:lpstr>
      <vt:lpstr>Bug reports</vt:lpstr>
      <vt:lpstr>Windows – Note</vt:lpstr>
      <vt:lpstr>IOS - Conclusion</vt:lpstr>
      <vt:lpstr>Windows - Conclusion</vt:lpstr>
      <vt:lpstr>Android– Conclusion </vt:lpstr>
      <vt:lpstr>Bug reports – Conclusion </vt:lpstr>
      <vt:lpstr>Resources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Short [Preferred]</dc:title>
  <dc:creator>Nicole Davenport</dc:creator>
  <cp:revision>8</cp:revision>
  <dcterms:created xsi:type="dcterms:W3CDTF">2016-03-09T19:41:20Z</dcterms:created>
  <dcterms:modified xsi:type="dcterms:W3CDTF">2022-01-17T21:20:44Z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0x0101002C0347369A0E1146A99D924E211F6741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