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06_68A736EE.xml" ContentType="application/vnd.ms-powerpoint.comments+xml"/>
  <Override PartName="/ppt/comments/modernComment_108_DA8760FA.xml" ContentType="application/vnd.ms-powerpoint.comments+xml"/>
  <Override PartName="/ppt/notesSlides/notesSlide1.xml" ContentType="application/vnd.openxmlformats-officedocument.presentationml.notesSlide+xml"/>
  <Override PartName="/ppt/comments/modernComment_131_BCCEFBD7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62" r:id="rId5"/>
    <p:sldId id="260" r:id="rId6"/>
    <p:sldId id="257" r:id="rId7"/>
    <p:sldId id="264" r:id="rId8"/>
    <p:sldId id="282" r:id="rId9"/>
    <p:sldId id="304" r:id="rId10"/>
    <p:sldId id="305" r:id="rId11"/>
    <p:sldId id="306" r:id="rId12"/>
    <p:sldId id="307" r:id="rId13"/>
    <p:sldId id="314" r:id="rId14"/>
    <p:sldId id="313" r:id="rId15"/>
    <p:sldId id="310" r:id="rId16"/>
    <p:sldId id="308" r:id="rId17"/>
    <p:sldId id="309" r:id="rId18"/>
    <p:sldId id="311" r:id="rId19"/>
    <p:sldId id="315" r:id="rId20"/>
    <p:sldId id="31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A Template" id="{9E85B11F-81F0-D146-8492-9A0916354AE4}">
          <p14:sldIdLst>
            <p14:sldId id="262"/>
            <p14:sldId id="260"/>
            <p14:sldId id="257"/>
            <p14:sldId id="264"/>
            <p14:sldId id="282"/>
            <p14:sldId id="304"/>
            <p14:sldId id="305"/>
            <p14:sldId id="306"/>
            <p14:sldId id="307"/>
            <p14:sldId id="314"/>
            <p14:sldId id="313"/>
            <p14:sldId id="310"/>
            <p14:sldId id="308"/>
            <p14:sldId id="309"/>
            <p14:sldId id="311"/>
            <p14:sldId id="315"/>
            <p14:sldId id="312"/>
          </p14:sldIdLst>
        </p14:section>
        <p14:section name="UA Principles" id="{69A6B1D6-1835-BD4C-8DE1-9960749C407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851">
          <p15:clr>
            <a:srgbClr val="A4A3A4"/>
          </p15:clr>
        </p15:guide>
        <p15:guide id="2" pos="242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B4CB2E1-F516-55A3-5BEC-540ABE8B6089}" name="Julien Bernard" initials="JB" userId="S::jbernard@cofomo.com::acbceb42-b88c-471b-8003-97e73e12305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6A71FF-2350-5444-E8F0-0156CBAD1B67}" v="27" dt="2021-11-17T19:31:44.756"/>
    <p1510:client id="{769806AE-1526-4102-8861-49A2B06E5CEE}" v="4100" dt="2021-11-16T21:49:45.117"/>
    <p1510:client id="{8C4D24A1-0B03-5614-E5EE-4AE311C4AF66}" v="1316" dt="2021-12-08T16:17:15.843"/>
    <p1510:client id="{A80CFF6B-D7E6-FF2C-ECB3-AFD404E9792F}" v="3" dt="2021-12-14T15:25:10.907"/>
    <p1510:client id="{D088545D-699A-044F-8741-9FD756C37FE7}" v="70" dt="2021-11-17T16:41:16.286"/>
    <p1510:client id="{D9570196-3A97-50BD-19A9-BA5D272877FC}" v="1060" dt="2021-11-15T20:36:04.251"/>
    <p1510:client id="{DE744CF6-EAEF-841B-F0CD-A29D310B99ED}" v="7" dt="2021-12-14T15:23:31.9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851"/>
        <p:guide pos="242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modernComment_106_68A736E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76C62EC-8772-4454-A3DF-B102206D0BF5}" authorId="{0B4CB2E1-F516-55A3-5BEC-540ABE8B6089}" status="resolved" created="2021-11-17T16:24:13.397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755789038" sldId="262"/>
      <ac:spMk id="2" creationId="{00000000-0000-0000-0000-000000000000}"/>
      <ac:txMk cp="0" len="109">
        <ac:context len="111" hash="2037165729"/>
      </ac:txMk>
    </ac:txMkLst>
    <p188:pos x="8013224" y="409524"/>
    <p188:txBody>
      <a:bodyPr/>
      <a:lstStyle/>
      <a:p>
        <a:r>
          <a:rPr lang="en-US"/>
          <a:t> Universal Acceptance (UA) Readiness Evaluation of 
Programming Languages and Development Frameworks – Phase 3</a:t>
        </a:r>
      </a:p>
    </p188:txBody>
  </p188:cm>
</p188:cmLst>
</file>

<file path=ppt/comments/modernComment_108_DA8760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17B9A86-C39C-4EE5-AD75-0B4D528A5E09}" authorId="{0B4CB2E1-F516-55A3-5BEC-540ABE8B6089}" status="resolved" created="2021-11-17T16:26:11.494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666305274" sldId="264"/>
      <ac:spMk id="11" creationId="{00000000-0000-0000-0000-000000000000}"/>
      <ac:txMk cp="2" len="8">
        <ac:context len="549" hash="2136129914"/>
      </ac:txMk>
    </ac:txMkLst>
    <p188:pos x="1760342" y="427860"/>
    <p188:txBody>
      <a:bodyPr/>
      <a:lstStyle/>
      <a:p>
        <a:r>
          <a:rPr lang="en-US"/>
          <a:t>mention they have been updated (if not already done later)</a:t>
        </a:r>
      </a:p>
    </p188:txBody>
  </p188:cm>
</p188:cmLst>
</file>

<file path=ppt/comments/modernComment_131_BCCEFBD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869735B-D7A1-4814-8EAB-72B60C97A94E}" authorId="{0B4CB2E1-F516-55A3-5BEC-540ABE8B6089}" status="resolved" created="2021-11-17T16:30:31.220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167681495" sldId="305"/>
      <ac:spMk id="11" creationId="{00000000-0000-0000-0000-000000000000}"/>
      <ac:txMk cp="0" len="32">
        <ac:context len="386" hash="410942348"/>
      </ac:txMk>
    </ac:txMkLst>
    <p188:pos x="2316561" y="427860"/>
    <p188:txBody>
      <a:bodyPr/>
      <a:lstStyle/>
      <a:p>
        <a:r>
          <a:rPr lang="en-US"/>
          <a:t>Windows only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906E0-6942-4F48-AC5D-2DDD06904B92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EBCD6-F881-DE4D-AD91-2DE9B6D2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107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D18E1-D8CB-9946-948B-7C2F3B110973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0686C-8BC4-524E-8ABC-5F9B9C355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681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uare/okhttp/issues/6910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uare/okhttp/issues/6910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uare/okhttp/issues/6910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uare/okhttp/issues/6910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api/winnls/nf-winnls-idntounicod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Native mail function: The PHP team is not opened to make the fix: </a:t>
            </a:r>
            <a:r>
              <a:rPr lang="en-US"/>
              <a:t>https://bugs.php.net/bug.php?id=81615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PHPMailer</a:t>
            </a:r>
            <a:r>
              <a:rPr lang="en-US">
                <a:cs typeface="Calibri"/>
              </a:rPr>
              <a:t>: Maintainer not opened to make the fix.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686C-8BC4-524E-8ABC-5F9B9C3553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78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686C-8BC4-524E-8ABC-5F9B9C3553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99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okHttp</a:t>
            </a:r>
            <a:r>
              <a:rPr lang="en-US">
                <a:cs typeface="Calibri"/>
              </a:rPr>
              <a:t>: </a:t>
            </a:r>
            <a:r>
              <a:rPr lang="en-US"/>
              <a:t>Wasn't open to make it compliant in 2020. Seems to be now after our suggestions to use ICU4J: </a:t>
            </a:r>
            <a:r>
              <a:rPr lang="en-US">
                <a:hlinkClick r:id="rId3"/>
              </a:rPr>
              <a:t>https://github.com/square/okhttp/issues/6910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686C-8BC4-524E-8ABC-5F9B9C3553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67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okHttp</a:t>
            </a:r>
            <a:r>
              <a:rPr lang="en-US">
                <a:cs typeface="Calibri"/>
              </a:rPr>
              <a:t>: </a:t>
            </a:r>
            <a:r>
              <a:rPr lang="en-US"/>
              <a:t>Wasn't open to make it compliant in 2020. Seems to be now after our suggestions to use ICU4J: </a:t>
            </a:r>
            <a:r>
              <a:rPr lang="en-US">
                <a:hlinkClick r:id="rId3"/>
              </a:rPr>
              <a:t>https://github.com/square/okhttp/issues/6910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686C-8BC4-524E-8ABC-5F9B9C3553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13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okHttp</a:t>
            </a:r>
            <a:r>
              <a:rPr lang="en-US">
                <a:cs typeface="Calibri"/>
              </a:rPr>
              <a:t>: </a:t>
            </a:r>
            <a:r>
              <a:rPr lang="en-US"/>
              <a:t>Wasn't open to make it compliant in 2020. Seems to be now after our suggestions to use ICU4J: </a:t>
            </a:r>
            <a:r>
              <a:rPr lang="en-US">
                <a:hlinkClick r:id="rId3"/>
              </a:rPr>
              <a:t>https://github.com/square/okhttp/issues/6910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686C-8BC4-524E-8ABC-5F9B9C3553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78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686C-8BC4-524E-8ABC-5F9B9C3553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46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okHttp</a:t>
            </a:r>
            <a:r>
              <a:rPr lang="en-US">
                <a:cs typeface="Calibri"/>
              </a:rPr>
              <a:t>: </a:t>
            </a:r>
            <a:r>
              <a:rPr lang="en-US"/>
              <a:t>Wasn't open to make it compliant in 2020. Seems to be now after our suggestions to use ICU4J: </a:t>
            </a:r>
            <a:r>
              <a:rPr lang="en-US">
                <a:hlinkClick r:id="rId3"/>
              </a:rPr>
              <a:t>https://github.com/square/okhttp/issues/6910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686C-8BC4-524E-8ABC-5F9B9C3553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3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See warning at </a:t>
            </a:r>
            <a:r>
              <a:rPr lang="en-US">
                <a:hlinkClick r:id="rId3"/>
              </a:rPr>
              <a:t>https://docs.microsoft.com/en-us/windows/win32/api/winnls/nf-winnls-idntounicode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686C-8BC4-524E-8ABC-5F9B9C3553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63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686C-8BC4-524E-8ABC-5F9B9C3553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8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686C-8BC4-524E-8ABC-5F9B9C3553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9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Sho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 userDrawn="1">
            <p:ph type="title" hasCustomPrompt="1"/>
          </p:nvPr>
        </p:nvSpPr>
        <p:spPr>
          <a:xfrm>
            <a:off x="475488" y="4389120"/>
            <a:ext cx="8153399" cy="74398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00000"/>
              </a:lnSpc>
              <a:defRPr sz="3200" baseline="0">
                <a:solidFill>
                  <a:schemeClr val="tx2">
                    <a:lumMod val="85000"/>
                    <a:lumOff val="15000"/>
                  </a:schemeClr>
                </a:solidFill>
                <a:latin typeface="Open Sans"/>
                <a:cs typeface="Open Sans"/>
              </a:defRPr>
            </a:lvl1pPr>
          </a:lstStyle>
          <a:p>
            <a:r>
              <a:rPr lang="en-US"/>
              <a:t>Presentation Title: Short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318073" y="6465474"/>
            <a:ext cx="1692519" cy="200055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0">
                <a:solidFill>
                  <a:schemeClr val="tx2"/>
                </a:solidFill>
                <a:latin typeface="Open Sans Light"/>
                <a:cs typeface="Open Sans Light"/>
              </a:rPr>
              <a:t>Universal </a:t>
            </a:r>
            <a:r>
              <a:rPr lang="en-US" sz="1200" b="0" baseline="0">
                <a:solidFill>
                  <a:schemeClr val="tx2"/>
                </a:solidFill>
                <a:latin typeface="Open Sans Light"/>
                <a:cs typeface="Open Sans Light"/>
              </a:rPr>
              <a:t>Acceptance</a:t>
            </a:r>
            <a:endParaRPr lang="en-US" sz="1200" b="0">
              <a:solidFill>
                <a:schemeClr val="tx2"/>
              </a:solidFill>
              <a:latin typeface="Open Sans Light"/>
              <a:cs typeface="Open Sans Light"/>
            </a:endParaRPr>
          </a:p>
        </p:txBody>
      </p:sp>
      <p:pic>
        <p:nvPicPr>
          <p:cNvPr id="12" name="Picture 11" descr="ua-logo_wht.png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496" y="5918780"/>
            <a:ext cx="1467358" cy="466344"/>
          </a:xfrm>
          <a:prstGeom prst="rect">
            <a:avLst/>
          </a:prstGeom>
        </p:spPr>
      </p:pic>
      <p:pic>
        <p:nvPicPr>
          <p:cNvPr id="14" name="Picture 13" descr="ua-deck_title-a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01"/>
          <a:stretch/>
        </p:blipFill>
        <p:spPr>
          <a:xfrm>
            <a:off x="0" y="-1"/>
            <a:ext cx="9144000" cy="375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6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Lo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8"/>
          <p:cNvSpPr>
            <a:spLocks noGrp="1"/>
          </p:cNvSpPr>
          <p:nvPr>
            <p:ph type="title" hasCustomPrompt="1"/>
          </p:nvPr>
        </p:nvSpPr>
        <p:spPr>
          <a:xfrm>
            <a:off x="473077" y="4191337"/>
            <a:ext cx="8137524" cy="1154765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00000"/>
              </a:lnSpc>
              <a:defRPr sz="3200" baseline="0">
                <a:solidFill>
                  <a:schemeClr val="tx2">
                    <a:lumMod val="85000"/>
                    <a:lumOff val="15000"/>
                  </a:schemeClr>
                </a:solidFill>
                <a:latin typeface="Open Sans"/>
                <a:cs typeface="Open Sans"/>
              </a:defRPr>
            </a:lvl1pPr>
          </a:lstStyle>
          <a:p>
            <a:r>
              <a:rPr lang="en-US"/>
              <a:t>Presentation Title:  Long (Use only if absolutely necessary)</a:t>
            </a:r>
          </a:p>
        </p:txBody>
      </p:sp>
      <p:pic>
        <p:nvPicPr>
          <p:cNvPr id="2" name="Picture 1" descr="ua-deck_title-ar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01"/>
          <a:stretch/>
        </p:blipFill>
        <p:spPr>
          <a:xfrm>
            <a:off x="0" y="-1"/>
            <a:ext cx="9144000" cy="375815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7318073" y="6465474"/>
            <a:ext cx="1692519" cy="200055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0">
                <a:solidFill>
                  <a:schemeClr val="tx2"/>
                </a:solidFill>
                <a:latin typeface="Open Sans Light"/>
                <a:cs typeface="Open Sans Light"/>
              </a:rPr>
              <a:t>Universal </a:t>
            </a:r>
            <a:r>
              <a:rPr lang="en-US" sz="1200" b="0" baseline="0">
                <a:solidFill>
                  <a:schemeClr val="tx2"/>
                </a:solidFill>
                <a:latin typeface="Open Sans Light"/>
                <a:cs typeface="Open Sans Light"/>
              </a:rPr>
              <a:t>Acceptance</a:t>
            </a:r>
            <a:endParaRPr lang="en-US" sz="1200" b="0">
              <a:solidFill>
                <a:schemeClr val="tx2"/>
              </a:solidFill>
              <a:latin typeface="Open Sans Light"/>
              <a:cs typeface="Open Sans Light"/>
            </a:endParaRPr>
          </a:p>
        </p:txBody>
      </p:sp>
      <p:pic>
        <p:nvPicPr>
          <p:cNvPr id="7" name="Picture 6" descr="ua-logo_wht.png"/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496" y="5918780"/>
            <a:ext cx="1467358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6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: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 userDrawn="1">
            <p:ph type="title"/>
          </p:nvPr>
        </p:nvSpPr>
        <p:spPr>
          <a:xfrm>
            <a:off x="320041" y="275167"/>
            <a:ext cx="8451381" cy="11430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2"/>
                </a:solidFill>
                <a:latin typeface="Open Sans"/>
                <a:cs typeface="Open San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737418" y="6578812"/>
            <a:ext cx="8247888" cy="28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579724"/>
            <a:ext cx="1371600" cy="283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ua-logo_wht.png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5" y="6612480"/>
            <a:ext cx="661750" cy="210312"/>
          </a:xfrm>
          <a:prstGeom prst="rect">
            <a:avLst/>
          </a:prstGeom>
        </p:spPr>
      </p:pic>
      <p:sp>
        <p:nvSpPr>
          <p:cNvPr id="18" name="Isosceles Triangle 17"/>
          <p:cNvSpPr/>
          <p:nvPr userDrawn="1"/>
        </p:nvSpPr>
        <p:spPr>
          <a:xfrm>
            <a:off x="8827675" y="6579724"/>
            <a:ext cx="322410" cy="28346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8910474" y="6693734"/>
            <a:ext cx="15388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fld id="{8DDFC638-DB97-4AFC-A337-0EF4359DD78B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algn="ctr"/>
              <a:t>‹#›</a:t>
            </a:fld>
            <a:endParaRPr lang="en-US" sz="90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20" name="Parallelogram 19"/>
          <p:cNvSpPr/>
          <p:nvPr userDrawn="1"/>
        </p:nvSpPr>
        <p:spPr>
          <a:xfrm rot="10800000">
            <a:off x="1222502" y="6578773"/>
            <a:ext cx="322410" cy="283464"/>
          </a:xfrm>
          <a:prstGeom prst="parallelogram">
            <a:avLst>
              <a:gd name="adj" fmla="val 5811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1309370" y="6578772"/>
            <a:ext cx="124460" cy="1204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6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Styliz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 userDrawn="1"/>
        </p:nvSpPr>
        <p:spPr>
          <a:xfrm>
            <a:off x="1" y="2839082"/>
            <a:ext cx="9143999" cy="4026665"/>
          </a:xfrm>
          <a:custGeom>
            <a:avLst/>
            <a:gdLst>
              <a:gd name="connsiteX0" fmla="*/ 0 w 9198524"/>
              <a:gd name="connsiteY0" fmla="*/ 0 h 5515904"/>
              <a:gd name="connsiteX1" fmla="*/ 9198524 w 9198524"/>
              <a:gd name="connsiteY1" fmla="*/ 3014506 h 5515904"/>
              <a:gd name="connsiteX2" fmla="*/ 9198524 w 9198524"/>
              <a:gd name="connsiteY2" fmla="*/ 5477421 h 5515904"/>
              <a:gd name="connsiteX3" fmla="*/ 0 w 9198524"/>
              <a:gd name="connsiteY3" fmla="*/ 5515904 h 5515904"/>
              <a:gd name="connsiteX4" fmla="*/ 0 w 9198524"/>
              <a:gd name="connsiteY4" fmla="*/ 0 h 551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8524" h="5515904">
                <a:moveTo>
                  <a:pt x="0" y="0"/>
                </a:moveTo>
                <a:lnTo>
                  <a:pt x="9198524" y="3014506"/>
                </a:lnTo>
                <a:lnTo>
                  <a:pt x="9198524" y="5477421"/>
                </a:lnTo>
                <a:lnTo>
                  <a:pt x="0" y="5515904"/>
                </a:lnTo>
                <a:cubicBezTo>
                  <a:pt x="4276" y="3685821"/>
                  <a:pt x="8553" y="1855738"/>
                  <a:pt x="0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>
            <a:off x="2607418" y="3934867"/>
            <a:ext cx="6536582" cy="2923133"/>
          </a:xfrm>
          <a:custGeom>
            <a:avLst/>
            <a:gdLst>
              <a:gd name="connsiteX0" fmla="*/ 6029715 w 6029715"/>
              <a:gd name="connsiteY0" fmla="*/ 0 h 6875638"/>
              <a:gd name="connsiteX1" fmla="*/ 6029715 w 6029715"/>
              <a:gd name="connsiteY1" fmla="*/ 6875638 h 6875638"/>
              <a:gd name="connsiteX2" fmla="*/ 0 w 6029715"/>
              <a:gd name="connsiteY2" fmla="*/ 6875638 h 6875638"/>
              <a:gd name="connsiteX3" fmla="*/ 6029715 w 6029715"/>
              <a:gd name="connsiteY3" fmla="*/ 0 h 687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9715" h="6875638">
                <a:moveTo>
                  <a:pt x="6029715" y="0"/>
                </a:moveTo>
                <a:lnTo>
                  <a:pt x="6029715" y="6875638"/>
                </a:lnTo>
                <a:lnTo>
                  <a:pt x="0" y="6875638"/>
                </a:lnTo>
                <a:lnTo>
                  <a:pt x="6029715" y="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0"/>
          <p:cNvSpPr>
            <a:spLocks noGrp="1"/>
          </p:cNvSpPr>
          <p:nvPr userDrawn="1">
            <p:ph type="title"/>
          </p:nvPr>
        </p:nvSpPr>
        <p:spPr>
          <a:xfrm>
            <a:off x="320040" y="275167"/>
            <a:ext cx="8441502" cy="11430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2"/>
                </a:solidFill>
                <a:latin typeface="Open Sans"/>
                <a:cs typeface="Open San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37418" y="6578812"/>
            <a:ext cx="8247888" cy="28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79724"/>
            <a:ext cx="1371600" cy="283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ua-logo_wht.png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5" y="6612480"/>
            <a:ext cx="661750" cy="210312"/>
          </a:xfrm>
          <a:prstGeom prst="rect">
            <a:avLst/>
          </a:prstGeom>
        </p:spPr>
      </p:pic>
      <p:sp>
        <p:nvSpPr>
          <p:cNvPr id="17" name="Isosceles Triangle 16"/>
          <p:cNvSpPr/>
          <p:nvPr userDrawn="1"/>
        </p:nvSpPr>
        <p:spPr>
          <a:xfrm>
            <a:off x="8827675" y="6579724"/>
            <a:ext cx="322410" cy="28346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10474" y="6693734"/>
            <a:ext cx="15388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fld id="{8DDFC638-DB97-4AFC-A337-0EF4359DD78B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algn="ctr"/>
              <a:t>‹#›</a:t>
            </a:fld>
            <a:endParaRPr lang="en-US" sz="90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19" name="Parallelogram 18"/>
          <p:cNvSpPr/>
          <p:nvPr userDrawn="1"/>
        </p:nvSpPr>
        <p:spPr>
          <a:xfrm rot="10800000">
            <a:off x="1222502" y="6578773"/>
            <a:ext cx="322410" cy="283464"/>
          </a:xfrm>
          <a:prstGeom prst="parallelogram">
            <a:avLst>
              <a:gd name="adj" fmla="val 5811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1309370" y="6578772"/>
            <a:ext cx="124460" cy="1204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4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 userDrawn="1">
            <p:ph type="title"/>
          </p:nvPr>
        </p:nvSpPr>
        <p:spPr>
          <a:xfrm>
            <a:off x="320041" y="275167"/>
            <a:ext cx="8451381" cy="11430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000000"/>
                </a:solidFill>
                <a:latin typeface="Open Sans"/>
                <a:cs typeface="Open San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20675" y="1852083"/>
            <a:ext cx="8450746" cy="4297680"/>
          </a:xfrm>
          <a:prstGeom prst="rect">
            <a:avLst/>
          </a:prstGeom>
        </p:spPr>
        <p:txBody>
          <a:bodyPr vert="horz"/>
          <a:lstStyle>
            <a:lvl1pPr marL="274320" indent="-182880">
              <a:buClr>
                <a:schemeClr val="accent3"/>
              </a:buClr>
              <a:buSzPct val="85000"/>
              <a:buFont typeface="Lucida Grande"/>
              <a:buChar char="*"/>
              <a:defRPr sz="2000">
                <a:solidFill>
                  <a:srgbClr val="000000"/>
                </a:solidFill>
                <a:latin typeface="Open Sans Light"/>
                <a:cs typeface="Open Sans Light"/>
              </a:defRPr>
            </a:lvl1pPr>
            <a:lvl2pPr marL="548640" indent="-182880">
              <a:buClr>
                <a:schemeClr val="accent3"/>
              </a:buClr>
              <a:buSzPct val="85000"/>
              <a:buFont typeface="Lucida Grande"/>
              <a:buChar char="*"/>
              <a:defRPr sz="1800">
                <a:solidFill>
                  <a:srgbClr val="000000"/>
                </a:solidFill>
                <a:latin typeface="Open Sans Light"/>
                <a:cs typeface="Open Sans Light"/>
              </a:defRPr>
            </a:lvl2pPr>
            <a:lvl3pPr marL="822960" indent="-182880">
              <a:buClr>
                <a:schemeClr val="accent3"/>
              </a:buClr>
              <a:buSzPct val="85000"/>
              <a:buFont typeface="Lucida Grande"/>
              <a:buChar char="*"/>
              <a:defRPr sz="1600">
                <a:solidFill>
                  <a:srgbClr val="000000"/>
                </a:solidFill>
                <a:latin typeface="Open Sans Light"/>
                <a:cs typeface="Open Sans Light"/>
              </a:defRPr>
            </a:lvl3pPr>
            <a:lvl4pPr marL="1097280" indent="-182880">
              <a:buClr>
                <a:schemeClr val="accent3"/>
              </a:buClr>
              <a:buSzPct val="85000"/>
              <a:buFont typeface="Lucida Grande"/>
              <a:buChar char="*"/>
              <a:defRPr sz="1400">
                <a:solidFill>
                  <a:srgbClr val="000000"/>
                </a:solidFill>
                <a:latin typeface="Open Sans Light"/>
                <a:cs typeface="Open Sans Light"/>
              </a:defRPr>
            </a:lvl4pPr>
            <a:lvl5pPr marL="1371600" indent="-182880">
              <a:buClr>
                <a:schemeClr val="accent3"/>
              </a:buClr>
              <a:buSzPct val="85000"/>
              <a:buFont typeface="Lucida Grande"/>
              <a:buChar char="*"/>
              <a:defRPr sz="1400">
                <a:solidFill>
                  <a:srgbClr val="000000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 descr="ua-logo_wht.png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5" y="4903789"/>
            <a:ext cx="661750" cy="210312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737418" y="6578812"/>
            <a:ext cx="8247888" cy="28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0" y="6579724"/>
            <a:ext cx="1371600" cy="283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ua-logo_wht.png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5" y="6612480"/>
            <a:ext cx="661750" cy="210312"/>
          </a:xfrm>
          <a:prstGeom prst="rect">
            <a:avLst/>
          </a:prstGeom>
        </p:spPr>
      </p:pic>
      <p:sp>
        <p:nvSpPr>
          <p:cNvPr id="26" name="Isosceles Triangle 25"/>
          <p:cNvSpPr/>
          <p:nvPr userDrawn="1"/>
        </p:nvSpPr>
        <p:spPr>
          <a:xfrm>
            <a:off x="8827675" y="6579724"/>
            <a:ext cx="322410" cy="28346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8910474" y="6693734"/>
            <a:ext cx="15388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fld id="{8DDFC638-DB97-4AFC-A337-0EF4359DD78B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algn="ctr"/>
              <a:t>‹#›</a:t>
            </a:fld>
            <a:endParaRPr lang="en-US" sz="90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28" name="Parallelogram 27"/>
          <p:cNvSpPr/>
          <p:nvPr userDrawn="1"/>
        </p:nvSpPr>
        <p:spPr>
          <a:xfrm rot="10800000">
            <a:off x="1222502" y="6578773"/>
            <a:ext cx="322410" cy="283464"/>
          </a:xfrm>
          <a:prstGeom prst="parallelogram">
            <a:avLst>
              <a:gd name="adj" fmla="val 5811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1309370" y="6578772"/>
            <a:ext cx="124460" cy="1204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5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/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/>
          <p:cNvSpPr>
            <a:spLocks noGrp="1"/>
          </p:cNvSpPr>
          <p:nvPr>
            <p:ph type="title"/>
          </p:nvPr>
        </p:nvSpPr>
        <p:spPr>
          <a:xfrm>
            <a:off x="320040" y="275167"/>
            <a:ext cx="8445730" cy="11430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2"/>
                </a:solidFill>
                <a:latin typeface="Open Sans"/>
                <a:cs typeface="Open San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910474" y="6646725"/>
            <a:ext cx="15388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fld id="{8DDFC638-DB97-4AFC-A337-0EF4359DD78B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algn="ctr"/>
              <a:t>‹#›</a:t>
            </a:fld>
            <a:endParaRPr lang="en-US" sz="900">
              <a:solidFill>
                <a:schemeClr val="bg1"/>
              </a:solidFill>
              <a:latin typeface="Open Sans"/>
              <a:cs typeface="Open Sans"/>
            </a:endParaRPr>
          </a:p>
        </p:txBody>
      </p:sp>
      <p:pic>
        <p:nvPicPr>
          <p:cNvPr id="9" name="Picture 8" descr="ua-logo_wht.png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5" y="6612480"/>
            <a:ext cx="661750" cy="210312"/>
          </a:xfrm>
          <a:prstGeom prst="rect">
            <a:avLst/>
          </a:prstGeom>
        </p:spPr>
      </p:pic>
      <p:sp>
        <p:nvSpPr>
          <p:cNvPr id="14" name="Isosceles Triangle 13"/>
          <p:cNvSpPr/>
          <p:nvPr userDrawn="1"/>
        </p:nvSpPr>
        <p:spPr>
          <a:xfrm>
            <a:off x="8821590" y="6574536"/>
            <a:ext cx="322410" cy="28346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04389" y="6694020"/>
            <a:ext cx="15388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fld id="{8DDFC638-DB97-4AFC-A337-0EF4359DD78B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algn="ctr"/>
              <a:t>‹#›</a:t>
            </a:fld>
            <a:endParaRPr lang="en-US" sz="900">
              <a:solidFill>
                <a:schemeClr val="bg1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9685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 userDrawn="1">
            <p:ph type="title"/>
          </p:nvPr>
        </p:nvSpPr>
        <p:spPr>
          <a:xfrm>
            <a:off x="320041" y="275167"/>
            <a:ext cx="8451381" cy="11430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2"/>
                </a:solidFill>
                <a:latin typeface="Open Sans"/>
                <a:cs typeface="Open San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0" y="1328928"/>
            <a:ext cx="5486400" cy="4511040"/>
          </a:xfrm>
          <a:prstGeom prst="rect">
            <a:avLst/>
          </a:prstGeom>
        </p:spPr>
        <p:txBody>
          <a:bodyPr vert="horz"/>
          <a:lstStyle>
            <a:lvl1pPr marL="91440" indent="0">
              <a:buClr>
                <a:schemeClr val="accent2"/>
              </a:buClr>
              <a:buSzPct val="85000"/>
              <a:buFont typeface="Lucida Grande"/>
              <a:buNone/>
              <a:defRPr sz="2000">
                <a:latin typeface="Open Sans Light"/>
                <a:cs typeface="Open Sans Light"/>
              </a:defRPr>
            </a:lvl1pPr>
            <a:lvl2pPr marL="548640" indent="-182880">
              <a:buClr>
                <a:schemeClr val="accent2"/>
              </a:buClr>
              <a:buSzPct val="85000"/>
              <a:buFont typeface="Lucida Grande"/>
              <a:buChar char="*"/>
              <a:defRPr sz="1800">
                <a:latin typeface="Open Sans Light"/>
                <a:cs typeface="Open Sans Light"/>
              </a:defRPr>
            </a:lvl2pPr>
            <a:lvl3pPr marL="822960" indent="-182880">
              <a:buClr>
                <a:schemeClr val="accent2"/>
              </a:buClr>
              <a:buSzPct val="85000"/>
              <a:buFont typeface="Lucida Grande"/>
              <a:buChar char="*"/>
              <a:defRPr sz="1600">
                <a:latin typeface="Open Sans Light"/>
                <a:cs typeface="Open Sans Light"/>
              </a:defRPr>
            </a:lvl3pPr>
            <a:lvl4pPr marL="1097280" indent="-182880">
              <a:buClr>
                <a:schemeClr val="accent2"/>
              </a:buClr>
              <a:buSzPct val="85000"/>
              <a:buFont typeface="Lucida Grande"/>
              <a:buChar char="*"/>
              <a:defRPr sz="1400">
                <a:latin typeface="Open Sans Light"/>
                <a:cs typeface="Open Sans Light"/>
              </a:defRPr>
            </a:lvl4pPr>
            <a:lvl5pPr marL="1371600" indent="-182880">
              <a:buClr>
                <a:schemeClr val="accent2"/>
              </a:buClr>
              <a:buSzPct val="85000"/>
              <a:buFont typeface="Lucida Grande"/>
              <a:buChar char="*"/>
              <a:defRPr sz="1400">
                <a:latin typeface="Open Sans Light"/>
                <a:cs typeface="Open Sans Light"/>
              </a:defRPr>
            </a:lvl5pPr>
          </a:lstStyle>
          <a:p>
            <a:pPr lvl="0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37418" y="6578812"/>
            <a:ext cx="8247888" cy="28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579724"/>
            <a:ext cx="1371600" cy="283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ua-logo_wht.png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5" y="6612480"/>
            <a:ext cx="661750" cy="210312"/>
          </a:xfrm>
          <a:prstGeom prst="rect">
            <a:avLst/>
          </a:prstGeom>
        </p:spPr>
      </p:pic>
      <p:sp>
        <p:nvSpPr>
          <p:cNvPr id="18" name="Isosceles Triangle 17"/>
          <p:cNvSpPr/>
          <p:nvPr userDrawn="1"/>
        </p:nvSpPr>
        <p:spPr>
          <a:xfrm>
            <a:off x="8827675" y="6579724"/>
            <a:ext cx="322410" cy="28346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8910474" y="6693734"/>
            <a:ext cx="15388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fld id="{8DDFC638-DB97-4AFC-A337-0EF4359DD78B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algn="ctr"/>
              <a:t>‹#›</a:t>
            </a:fld>
            <a:endParaRPr lang="en-US" sz="90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20" name="Parallelogram 19"/>
          <p:cNvSpPr/>
          <p:nvPr userDrawn="1"/>
        </p:nvSpPr>
        <p:spPr>
          <a:xfrm rot="10800000">
            <a:off x="1222502" y="6578773"/>
            <a:ext cx="322410" cy="283464"/>
          </a:xfrm>
          <a:prstGeom prst="parallelogram">
            <a:avLst>
              <a:gd name="adj" fmla="val 5811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1309370" y="6578772"/>
            <a:ext cx="124460" cy="1204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1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0"/>
          <p:cNvSpPr>
            <a:spLocks noGrp="1"/>
          </p:cNvSpPr>
          <p:nvPr>
            <p:ph type="title"/>
          </p:nvPr>
        </p:nvSpPr>
        <p:spPr>
          <a:xfrm>
            <a:off x="915988" y="1822231"/>
            <a:ext cx="5935662" cy="2039261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ua-deck_title-ar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r="36901" b="42816"/>
          <a:stretch/>
        </p:blipFill>
        <p:spPr>
          <a:xfrm>
            <a:off x="-1587" y="4709160"/>
            <a:ext cx="9144000" cy="21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1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 Capabil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2309153" y="-1"/>
            <a:ext cx="6834848" cy="9023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0"/>
          <p:cNvSpPr>
            <a:spLocks noGrp="1"/>
          </p:cNvSpPr>
          <p:nvPr userDrawn="1">
            <p:ph type="title"/>
          </p:nvPr>
        </p:nvSpPr>
        <p:spPr>
          <a:xfrm>
            <a:off x="3643611" y="64139"/>
            <a:ext cx="4912149" cy="789611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endParaRPr lang="en-US"/>
          </a:p>
        </p:txBody>
      </p:sp>
      <p:sp>
        <p:nvSpPr>
          <p:cNvPr id="8" name="Isosceles Triangle 7"/>
          <p:cNvSpPr/>
          <p:nvPr userDrawn="1"/>
        </p:nvSpPr>
        <p:spPr>
          <a:xfrm rot="10800000">
            <a:off x="-438109" y="0"/>
            <a:ext cx="4053039" cy="179705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10474" y="6646725"/>
            <a:ext cx="15388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fld id="{8DDFC638-DB97-4AFC-A337-0EF4359DD78B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algn="ctr"/>
              <a:t>‹#›</a:t>
            </a:fld>
            <a:endParaRPr lang="en-US" sz="90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11" name="Isosceles Triangle 10"/>
          <p:cNvSpPr/>
          <p:nvPr userDrawn="1"/>
        </p:nvSpPr>
        <p:spPr>
          <a:xfrm>
            <a:off x="8821590" y="6574536"/>
            <a:ext cx="322410" cy="28346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04389" y="6694020"/>
            <a:ext cx="15388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fld id="{8DDFC638-DB97-4AFC-A337-0EF4359DD78B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algn="ctr"/>
              <a:t>‹#›</a:t>
            </a:fld>
            <a:endParaRPr lang="en-US" sz="900">
              <a:solidFill>
                <a:schemeClr val="bg1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3789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15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5" r:id="rId3"/>
    <p:sldLayoutId id="2147483656" r:id="rId4"/>
    <p:sldLayoutId id="2147483662" r:id="rId5"/>
    <p:sldLayoutId id="2147483657" r:id="rId6"/>
    <p:sldLayoutId id="2147483663" r:id="rId7"/>
    <p:sldLayoutId id="2147483661" r:id="rId8"/>
    <p:sldLayoutId id="2147483660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6_68A736EE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uare/okhttp/issues/691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issuetracker.google.com/issues/206015971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fomo.github.io/universal-acceptance/repor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asg.tech/wp-content/uploads/2020/07/UASG004-en-digital.txt" TargetMode="External"/><Relationship Id="rId2" Type="http://schemas.microsoft.com/office/2018/10/relationships/comments" Target="../comments/modernComment_108_DA8760FA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1_BCCEFBD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0"/>
          <p:cNvSpPr txBox="1">
            <a:spLocks/>
          </p:cNvSpPr>
          <p:nvPr/>
        </p:nvSpPr>
        <p:spPr>
          <a:xfrm>
            <a:off x="465996" y="5016681"/>
            <a:ext cx="8144605" cy="439591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500" kern="1200" baseline="0">
                <a:solidFill>
                  <a:srgbClr val="FAFAFA"/>
                </a:solidFill>
                <a:latin typeface="Open Sans Light"/>
                <a:ea typeface="+mn-ea"/>
                <a:cs typeface="Open Sans Light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Cofomo</a:t>
            </a:r>
            <a:r>
              <a:rPr lang="en-US" sz="1800" dirty="0"/>
              <a:t>  /  December 14, 2021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235" y="2691219"/>
            <a:ext cx="8153399" cy="743981"/>
          </a:xfrm>
        </p:spPr>
        <p:txBody>
          <a:bodyPr vert="horz" lIns="91440" tIns="45720" rIns="91440" bIns="45720" anchor="t"/>
          <a:lstStyle/>
          <a:p>
            <a:r>
              <a:rPr lang="en-US"/>
              <a:t>Universal Acceptance (UA) Readiness Evaluation of </a:t>
            </a:r>
          </a:p>
          <a:p>
            <a:r>
              <a:rPr lang="en-US"/>
              <a:t>Programming Languages and Development Frameworks – Phase 3</a:t>
            </a:r>
            <a:endParaRPr lang="en-US">
              <a:ea typeface="Open Sans"/>
            </a:endParaRPr>
          </a:p>
          <a:p>
            <a:endParaRPr lang="en-US"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5578903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/>
              <a:t>Bug reports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CE101-B0CC-471B-9246-A477A5218D2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7675" y="1330083"/>
            <a:ext cx="8450746" cy="4297680"/>
          </a:xfrm>
        </p:spPr>
        <p:txBody>
          <a:bodyPr vert="horz" lIns="91440" tIns="45720" rIns="91440" bIns="45720" anchor="t"/>
          <a:lstStyle/>
          <a:p>
            <a:r>
              <a:rPr lang="en-US">
                <a:ea typeface="Open Sans Light"/>
              </a:rPr>
              <a:t>15 bug reports</a:t>
            </a:r>
            <a:endParaRPr lang="en-US"/>
          </a:p>
          <a:p>
            <a:r>
              <a:rPr lang="en-US">
                <a:ea typeface="Open Sans Light"/>
              </a:rPr>
              <a:t>4  code fixes have been submitted</a:t>
            </a:r>
          </a:p>
          <a:p>
            <a:pPr lvl="1"/>
            <a:r>
              <a:rPr lang="en-US" u="sng">
                <a:ea typeface="Open Sans Light"/>
              </a:rPr>
              <a:t>3 merged upstream</a:t>
            </a:r>
            <a:r>
              <a:rPr lang="en-US">
                <a:ea typeface="Open Sans Light"/>
              </a:rPr>
              <a:t> by the maintainers</a:t>
            </a:r>
          </a:p>
          <a:p>
            <a:pPr lvl="1"/>
            <a:r>
              <a:rPr lang="en-US">
                <a:ea typeface="Open Sans Light"/>
              </a:rPr>
              <a:t>1 pending to be merged upstream</a:t>
            </a:r>
            <a:endParaRPr lang="en-US"/>
          </a:p>
          <a:p>
            <a:r>
              <a:rPr lang="en-US">
                <a:ea typeface="Open Sans Light"/>
              </a:rPr>
              <a:t>Key elements to write a bug report:</a:t>
            </a:r>
            <a:endParaRPr lang="en-US"/>
          </a:p>
          <a:p>
            <a:pPr lvl="1"/>
            <a:r>
              <a:rPr lang="fr">
                <a:ea typeface="Open Sans Light"/>
              </a:rPr>
              <a:t>Write </a:t>
            </a:r>
            <a:r>
              <a:rPr lang="fr" err="1">
                <a:ea typeface="Open Sans Light"/>
              </a:rPr>
              <a:t>clear</a:t>
            </a:r>
            <a:r>
              <a:rPr lang="fr">
                <a:ea typeface="Open Sans Light"/>
              </a:rPr>
              <a:t> and </a:t>
            </a:r>
            <a:r>
              <a:rPr lang="fr" err="1">
                <a:ea typeface="Open Sans Light"/>
              </a:rPr>
              <a:t>precise</a:t>
            </a:r>
            <a:r>
              <a:rPr lang="fr">
                <a:ea typeface="Open Sans Light"/>
              </a:rPr>
              <a:t> report,</a:t>
            </a:r>
            <a:endParaRPr lang="en-US">
              <a:ea typeface="Open Sans Light"/>
            </a:endParaRPr>
          </a:p>
          <a:p>
            <a:pPr lvl="1"/>
            <a:r>
              <a:rPr lang="fr" err="1">
                <a:ea typeface="Open Sans Light"/>
              </a:rPr>
              <a:t>Suggest</a:t>
            </a:r>
            <a:r>
              <a:rPr lang="fr">
                <a:ea typeface="Open Sans Light"/>
              </a:rPr>
              <a:t> </a:t>
            </a:r>
            <a:r>
              <a:rPr lang="fr" err="1">
                <a:ea typeface="Open Sans Light"/>
              </a:rPr>
              <a:t>ways</a:t>
            </a:r>
            <a:r>
              <a:rPr lang="fr">
                <a:ea typeface="Open Sans Light"/>
              </a:rPr>
              <a:t> to </a:t>
            </a:r>
            <a:r>
              <a:rPr lang="fr" err="1">
                <a:ea typeface="Open Sans Light"/>
              </a:rPr>
              <a:t>resolve</a:t>
            </a:r>
            <a:r>
              <a:rPr lang="fr">
                <a:ea typeface="Open Sans Light"/>
              </a:rPr>
              <a:t> the </a:t>
            </a:r>
            <a:r>
              <a:rPr lang="fr" err="1">
                <a:ea typeface="Open Sans Light"/>
              </a:rPr>
              <a:t>problem</a:t>
            </a:r>
            <a:r>
              <a:rPr lang="fr">
                <a:ea typeface="Open Sans Light"/>
              </a:rPr>
              <a:t> </a:t>
            </a:r>
            <a:r>
              <a:rPr lang="fr" err="1">
                <a:ea typeface="Open Sans Light"/>
              </a:rPr>
              <a:t>whenever</a:t>
            </a:r>
            <a:r>
              <a:rPr lang="fr">
                <a:ea typeface="Open Sans Light"/>
              </a:rPr>
              <a:t> possible,</a:t>
            </a:r>
          </a:p>
          <a:p>
            <a:pPr lvl="1"/>
            <a:r>
              <a:rPr lang="fr">
                <a:ea typeface="Open Sans Light"/>
              </a:rPr>
              <a:t>Follow the </a:t>
            </a:r>
            <a:r>
              <a:rPr lang="fr" err="1">
                <a:ea typeface="Open Sans Light"/>
              </a:rPr>
              <a:t>rules</a:t>
            </a:r>
            <a:r>
              <a:rPr lang="fr">
                <a:ea typeface="Open Sans Light"/>
              </a:rPr>
              <a:t> of the </a:t>
            </a:r>
            <a:r>
              <a:rPr lang="fr" err="1">
                <a:ea typeface="Open Sans Light"/>
              </a:rPr>
              <a:t>project</a:t>
            </a:r>
            <a:r>
              <a:rPr lang="fr">
                <a:ea typeface="Open Sans Light"/>
              </a:rPr>
              <a:t>.</a:t>
            </a:r>
            <a:endParaRPr lang="en-US">
              <a:ea typeface="Open Sans Light"/>
            </a:endParaRPr>
          </a:p>
          <a:p>
            <a:r>
              <a:rPr lang="fr">
                <a:ea typeface="Open Sans Light"/>
              </a:rPr>
              <a:t>Watch and </a:t>
            </a:r>
            <a:r>
              <a:rPr lang="fr" err="1">
                <a:ea typeface="Open Sans Light"/>
              </a:rPr>
              <a:t>provide</a:t>
            </a:r>
            <a:r>
              <a:rPr lang="fr">
                <a:ea typeface="Open Sans Light"/>
              </a:rPr>
              <a:t> </a:t>
            </a:r>
            <a:r>
              <a:rPr lang="fr" err="1">
                <a:ea typeface="Open Sans Light"/>
              </a:rPr>
              <a:t>answers</a:t>
            </a:r>
            <a:r>
              <a:rPr lang="fr">
                <a:ea typeface="Open Sans Light"/>
              </a:rPr>
              <a:t> in the bug report</a:t>
            </a:r>
            <a:endParaRPr lang="en-US">
              <a:ea typeface="Open Sans Light"/>
            </a:endParaRPr>
          </a:p>
          <a:p>
            <a:r>
              <a:rPr lang="fr">
                <a:ea typeface="Open Sans Light"/>
              </a:rPr>
              <a:t>If possible, </a:t>
            </a:r>
            <a:r>
              <a:rPr lang="fr" err="1">
                <a:ea typeface="Open Sans Light"/>
              </a:rPr>
              <a:t>provide</a:t>
            </a:r>
            <a:r>
              <a:rPr lang="fr">
                <a:ea typeface="Open Sans Light"/>
              </a:rPr>
              <a:t> new code to solve the issue in the </a:t>
            </a:r>
            <a:r>
              <a:rPr lang="fr" err="1">
                <a:ea typeface="Open Sans Light"/>
              </a:rPr>
              <a:t>form</a:t>
            </a:r>
            <a:r>
              <a:rPr lang="fr">
                <a:ea typeface="Open Sans Light"/>
              </a:rPr>
              <a:t> of a patch in a pull </a:t>
            </a:r>
            <a:r>
              <a:rPr lang="fr" err="1">
                <a:ea typeface="Open Sans Light"/>
              </a:rPr>
              <a:t>request</a:t>
            </a:r>
            <a:endParaRPr lang="en-US">
              <a:ea typeface="Open Sans Light"/>
            </a:endParaRPr>
          </a:p>
          <a:p>
            <a:pPr lvl="1"/>
            <a:endParaRPr lang="en-US">
              <a:ea typeface="Open Sans Light"/>
            </a:endParaRPr>
          </a:p>
          <a:p>
            <a:pPr lvl="1"/>
            <a:endParaRPr lang="en-US">
              <a:ea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49450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/>
              <a:t>Bug reports</a:t>
            </a:r>
            <a:endParaRPr lang="en-US"/>
          </a:p>
        </p:txBody>
      </p:sp>
      <p:graphicFrame>
        <p:nvGraphicFramePr>
          <p:cNvPr id="8" name="Table 15">
            <a:extLst>
              <a:ext uri="{FF2B5EF4-FFF2-40B4-BE49-F238E27FC236}">
                <a16:creationId xmlns:a16="http://schemas.microsoft.com/office/drawing/2014/main" id="{A7A91615-4F45-4052-A4D0-5DD1BCC20EE9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04064396"/>
              </p:ext>
            </p:extLst>
          </p:nvPr>
        </p:nvGraphicFramePr>
        <p:xfrm>
          <a:off x="126000" y="846000"/>
          <a:ext cx="8909238" cy="58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852">
                  <a:extLst>
                    <a:ext uri="{9D8B030D-6E8A-4147-A177-3AD203B41FA5}">
                      <a16:colId xmlns:a16="http://schemas.microsoft.com/office/drawing/2014/main" val="204664628"/>
                    </a:ext>
                  </a:extLst>
                </a:gridCol>
                <a:gridCol w="1619170">
                  <a:extLst>
                    <a:ext uri="{9D8B030D-6E8A-4147-A177-3AD203B41FA5}">
                      <a16:colId xmlns:a16="http://schemas.microsoft.com/office/drawing/2014/main" val="3118908648"/>
                    </a:ext>
                  </a:extLst>
                </a:gridCol>
                <a:gridCol w="2149744">
                  <a:extLst>
                    <a:ext uri="{9D8B030D-6E8A-4147-A177-3AD203B41FA5}">
                      <a16:colId xmlns:a16="http://schemas.microsoft.com/office/drawing/2014/main" val="1387772676"/>
                    </a:ext>
                  </a:extLst>
                </a:gridCol>
                <a:gridCol w="4097472">
                  <a:extLst>
                    <a:ext uri="{9D8B030D-6E8A-4147-A177-3AD203B41FA5}">
                      <a16:colId xmlns:a16="http://schemas.microsoft.com/office/drawing/2014/main" val="2340608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5271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en-US" sz="1400"/>
                        <a:t>Swift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latin typeface="Times New Roman"/>
                        </a:rPr>
                        <a:t>MessageUI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 answer yet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02130"/>
                  </a:ext>
                </a:extLst>
              </a:tr>
              <a:tr h="522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Swift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latin typeface="Times New Roman"/>
                        </a:rPr>
                        <a:t>URLSession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 &amp; </a:t>
                      </a:r>
                      <a:r>
                        <a:rPr lang="en-US" sz="1400" b="0" i="0" u="none" strike="noStrike" noProof="0" err="1">
                          <a:latin typeface="Times New Roman"/>
                        </a:rPr>
                        <a:t>Alamofire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 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Being discussed &amp; maintainer assigned to the issue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110759"/>
                  </a:ext>
                </a:extLst>
              </a:tr>
              <a:tr h="522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This does not claim to support RFC6531, this would be a new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572705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en-US" sz="1400"/>
                        <a:t>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cURL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This is a Windows issue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86375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PHP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Windows &amp; 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intl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This is a ICU issue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75438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PHP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Windows &amp; 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PHP Mailer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Fix submitted and merged upstream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22648"/>
                  </a:ext>
                </a:extLst>
              </a:tr>
              <a:tr h="522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PHP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Windows &amp; 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Symfony </a:t>
                      </a:r>
                      <a:r>
                        <a:rPr lang="en-US" sz="1400" err="1"/>
                        <a:t>HttpClient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Fix submitted and merged upstream</a:t>
                      </a:r>
                    </a:p>
                    <a:p>
                      <a:pPr lvl="0">
                        <a:buNone/>
                      </a:pPr>
                      <a:endParaRPr 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981319"/>
                  </a:ext>
                </a:extLst>
              </a:tr>
              <a:tr h="945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PHP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Windows &amp; 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Symfony Mailer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3 different bug reports: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Fix submitted and merged upstream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400"/>
                        <a:t>Being discussed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400"/>
                        <a:t>No answer yet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13335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Kotlin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Android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Jakarta Mail 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No answer yet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6705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Kotlin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Android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latin typeface="Times New Roman"/>
                        </a:rPr>
                        <a:t>HttpUrlConnection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/>
                        <a:t>Transmitted to the engineering teams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99017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Kotlin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Android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latin typeface="Times New Roman"/>
                        </a:rPr>
                        <a:t>OkHttp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Closed after Q&amp;A as IDNA 2008 is not uniformly supported or implemented by clients and servers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07284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Kotlin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Android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Fuel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Fix submitted and pending to be merged upstream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5758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Kotlin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Android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Apache </a:t>
                      </a:r>
                      <a:r>
                        <a:rPr lang="en-US" sz="1400" b="0" i="0" u="none" strike="noStrike" noProof="0" err="1">
                          <a:latin typeface="Times New Roman"/>
                        </a:rPr>
                        <a:t>HttpClient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 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No answer yet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18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30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 dirty="0"/>
              <a:t>Windows – Note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20675" y="1318686"/>
            <a:ext cx="8450746" cy="462051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ts val="1200"/>
              </a:spcBef>
            </a:pPr>
            <a:endParaRPr lang="en-US" b="1"/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5D050-BFAE-4FD3-B94B-2AC50DC425F0}"/>
              </a:ext>
            </a:extLst>
          </p:cNvPr>
          <p:cNvSpPr txBox="1"/>
          <p:nvPr/>
        </p:nvSpPr>
        <p:spPr>
          <a:xfrm>
            <a:off x="548640" y="1503680"/>
            <a:ext cx="8221291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During testing, all our Windows batch files were failing to pass </a:t>
            </a:r>
            <a:r>
              <a:rPr lang="en-US" sz="2000" err="1">
                <a:latin typeface="Open Sans Light"/>
                <a:ea typeface="Open Sans Light"/>
                <a:cs typeface="Open Sans Light"/>
              </a:rPr>
              <a:t>idn</a:t>
            </a:r>
            <a:r>
              <a:rPr lang="en-US" sz="2000">
                <a:latin typeface="Open Sans Light"/>
                <a:ea typeface="Open Sans Light"/>
                <a:cs typeface="Open Sans Light"/>
              </a:rPr>
              <a:t> domains to the PHP </a:t>
            </a:r>
            <a:r>
              <a:rPr lang="en-US" sz="2000" err="1">
                <a:latin typeface="Open Sans Light"/>
                <a:ea typeface="Open Sans Light"/>
                <a:cs typeface="Open Sans Light"/>
              </a:rPr>
              <a:t>cmdline</a:t>
            </a:r>
            <a:r>
              <a:rPr lang="en-US" sz="2000">
                <a:latin typeface="Open Sans Light"/>
                <a:ea typeface="Open Sans Light"/>
                <a:cs typeface="Open Sans Light"/>
              </a:rPr>
              <a:t> apps. We realized an obscure setting should be used to enable the UTF-8 support:</a:t>
            </a:r>
            <a:endParaRPr lang="en-US"/>
          </a:p>
          <a:p>
            <a:pPr marL="342900" indent="-342900">
              <a:buFont typeface="Arial"/>
              <a:buChar char="•"/>
            </a:pPr>
            <a:endParaRPr lang="en-US" sz="2000">
              <a:latin typeface="Open Sans Light"/>
              <a:ea typeface="Open Sans Light"/>
              <a:cs typeface="Open Sans Light"/>
            </a:endParaRPr>
          </a:p>
          <a:p>
            <a:pPr marL="342900" indent="-342900">
              <a:buFont typeface="Arial"/>
              <a:buChar char="•"/>
            </a:pPr>
            <a:endParaRPr lang="en-US" sz="2000">
              <a:latin typeface="Open Sans Light"/>
              <a:ea typeface="Open Sans Light"/>
              <a:cs typeface="Open Sans Light"/>
            </a:endParaRPr>
          </a:p>
          <a:p>
            <a:pPr marL="342900" indent="-342900">
              <a:buFont typeface="Arial"/>
              <a:buChar char="•"/>
            </a:pPr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</p:txBody>
      </p:sp>
      <p:pic>
        <p:nvPicPr>
          <p:cNvPr id="3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2880C60-1489-44E7-B5B9-3B0BD37BD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2496967"/>
            <a:ext cx="3870960" cy="433294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E331024-E9F4-456C-A15E-09C1A0EAD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640" y="3102728"/>
            <a:ext cx="2743200" cy="205462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9167F7-E0AB-41A7-8325-5892D34DC537}"/>
              </a:ext>
            </a:extLst>
          </p:cNvPr>
          <p:cNvCxnSpPr/>
          <p:nvPr/>
        </p:nvCxnSpPr>
        <p:spPr>
          <a:xfrm flipV="1">
            <a:off x="4460240" y="4150360"/>
            <a:ext cx="1005840" cy="1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715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/>
              <a:t>IOS - Conclusion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20675" y="1318686"/>
            <a:ext cx="8450746" cy="462051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ts val="1200"/>
              </a:spcBef>
            </a:pPr>
            <a:endParaRPr lang="en-US" b="1"/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5D050-BFAE-4FD3-B94B-2AC50DC425F0}"/>
              </a:ext>
            </a:extLst>
          </p:cNvPr>
          <p:cNvSpPr txBox="1"/>
          <p:nvPr/>
        </p:nvSpPr>
        <p:spPr>
          <a:xfrm>
            <a:off x="548640" y="1503680"/>
            <a:ext cx="822129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>
                <a:latin typeface="Open Sans Light"/>
                <a:ea typeface="Open Sans Light"/>
                <a:cs typeface="Open Sans Light"/>
              </a:rPr>
              <a:t>Developer tools (MessageUI-MFMailComposeViewController, ​URLComponents, URL) provided by Apple has a poorer compliance ​than their end-user application (Safari, Mail). When possible, sending the user through an Apple native app is better than opening modals inside the application.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latin typeface="Open Sans Light"/>
                <a:ea typeface="Open Sans Light"/>
                <a:cs typeface="Open Sans Light"/>
              </a:rPr>
              <a:t>Alamofire &amp; URLSession are based on the same bogus Foundation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517198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/>
              <a:t>Windows - Conclusion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20675" y="1318686"/>
            <a:ext cx="8450746" cy="462051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ts val="1200"/>
              </a:spcBef>
            </a:pPr>
            <a:endParaRPr lang="en-US" b="1"/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5D050-BFAE-4FD3-B94B-2AC50DC425F0}"/>
              </a:ext>
            </a:extLst>
          </p:cNvPr>
          <p:cNvSpPr txBox="1"/>
          <p:nvPr/>
        </p:nvSpPr>
        <p:spPr>
          <a:xfrm>
            <a:off x="548640" y="1503680"/>
            <a:ext cx="8221291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Despite, the effort made in the Microsoft .NET Framework to support IDNA2008, many lib like </a:t>
            </a:r>
            <a:r>
              <a:rPr lang="en-US" sz="2000" err="1">
                <a:latin typeface="Open Sans Light"/>
                <a:ea typeface="Open Sans Light"/>
                <a:cs typeface="Open Sans Light"/>
              </a:rPr>
              <a:t>cURL</a:t>
            </a:r>
            <a:r>
              <a:rPr lang="en-US" sz="2000">
                <a:latin typeface="Open Sans Light"/>
                <a:ea typeface="Open Sans Light"/>
                <a:cs typeface="Open Sans Light"/>
              </a:rPr>
              <a:t> rely on the C </a:t>
            </a:r>
            <a:r>
              <a:rPr lang="en-US" sz="2000" err="1">
                <a:latin typeface="Open Sans Light"/>
                <a:ea typeface="Open Sans Light"/>
                <a:cs typeface="Open Sans Light"/>
              </a:rPr>
              <a:t>windows.h</a:t>
            </a:r>
            <a:r>
              <a:rPr lang="en-US" sz="2000">
                <a:latin typeface="Open Sans Light"/>
                <a:ea typeface="Open Sans Light"/>
                <a:cs typeface="Open Sans Light"/>
              </a:rPr>
              <a:t> file which provide a "</a:t>
            </a:r>
            <a:r>
              <a:rPr lang="en-US" sz="2000" err="1">
                <a:latin typeface="Open Sans Light"/>
                <a:ea typeface="Open Sans Light"/>
                <a:cs typeface="Open Sans Light"/>
              </a:rPr>
              <a:t>IdnToUnicode</a:t>
            </a:r>
            <a:r>
              <a:rPr lang="en-US" sz="2000">
                <a:latin typeface="Open Sans Light"/>
                <a:ea typeface="Open Sans Light"/>
                <a:cs typeface="Open Sans Light"/>
              </a:rPr>
              <a:t>/</a:t>
            </a:r>
            <a:r>
              <a:rPr lang="en-US" sz="2000" err="1">
                <a:latin typeface="Open Sans Light"/>
                <a:ea typeface="Open Sans Light"/>
                <a:cs typeface="Open Sans Light"/>
              </a:rPr>
              <a:t>IdnToAscii</a:t>
            </a:r>
            <a:r>
              <a:rPr lang="en-US" sz="2000">
                <a:latin typeface="Open Sans Light"/>
                <a:ea typeface="Open Sans Light"/>
                <a:cs typeface="Open Sans Light"/>
              </a:rPr>
              <a:t>" which is IDNA2003 compliant only;</a:t>
            </a:r>
            <a:endParaRPr lang="en-US">
              <a:latin typeface="Times New Roman"/>
              <a:ea typeface="Open Sans Light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This cause </a:t>
            </a:r>
            <a:r>
              <a:rPr lang="en-US" sz="2000" err="1">
                <a:latin typeface="Open Sans Light"/>
                <a:ea typeface="Open Sans Light"/>
                <a:cs typeface="Open Sans Light"/>
              </a:rPr>
              <a:t>cURL</a:t>
            </a:r>
            <a:r>
              <a:rPr lang="en-US" sz="2000">
                <a:latin typeface="Open Sans Light"/>
                <a:ea typeface="Open Sans Light"/>
                <a:cs typeface="Open Sans Light"/>
              </a:rPr>
              <a:t> to be only compliant with IDNA2003 on windows and all extension of </a:t>
            </a:r>
            <a:r>
              <a:rPr lang="en-US" sz="2000" err="1">
                <a:latin typeface="Open Sans Light"/>
                <a:ea typeface="Open Sans Light"/>
                <a:cs typeface="Open Sans Light"/>
              </a:rPr>
              <a:t>cURL</a:t>
            </a:r>
            <a:r>
              <a:rPr lang="en-US" sz="2000">
                <a:latin typeface="Open Sans Light"/>
                <a:ea typeface="Open Sans Light"/>
                <a:cs typeface="Open Sans Light"/>
              </a:rPr>
              <a:t>, like the PHP ones or all the C lib using </a:t>
            </a:r>
            <a:r>
              <a:rPr lang="en-US" sz="2000" err="1">
                <a:latin typeface="Open Sans Light"/>
                <a:ea typeface="Open Sans Light"/>
                <a:cs typeface="Open Sans Light"/>
              </a:rPr>
              <a:t>windows.h</a:t>
            </a:r>
            <a:r>
              <a:rPr lang="en-US" sz="2000">
                <a:latin typeface="Open Sans Light"/>
                <a:ea typeface="Open Sans Light"/>
                <a:cs typeface="Open Sans Light"/>
              </a:rPr>
              <a:t>;</a:t>
            </a: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905424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/>
              <a:t>Android– Conclusion 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20675" y="1318686"/>
            <a:ext cx="8450746" cy="462051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ts val="1200"/>
              </a:spcBef>
            </a:pPr>
            <a:endParaRPr lang="en-US" b="1"/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5D050-BFAE-4FD3-B94B-2AC50DC425F0}"/>
              </a:ext>
            </a:extLst>
          </p:cNvPr>
          <p:cNvSpPr txBox="1"/>
          <p:nvPr/>
        </p:nvSpPr>
        <p:spPr>
          <a:xfrm>
            <a:off x="548640" y="1503680"/>
            <a:ext cx="8221291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Most http libs are based on the Android stack. We provided simple suggestions to the community that could fix most of the problems we saw: </a:t>
            </a:r>
            <a:r>
              <a:rPr lang="en-US" sz="2000">
                <a:latin typeface="Open Sans Light"/>
                <a:ea typeface="+mn-lt"/>
                <a:cs typeface="+mn-lt"/>
                <a:hlinkClick r:id="rId3"/>
              </a:rPr>
              <a:t>https://github.com/square/okhttp/issues/6910</a:t>
            </a:r>
            <a:r>
              <a:rPr lang="en-US" sz="2000">
                <a:latin typeface="Open Sans Light"/>
                <a:ea typeface="Open Sans Light"/>
                <a:cs typeface="Open Sans Light"/>
              </a:rPr>
              <a:t> and </a:t>
            </a:r>
            <a:r>
              <a:rPr lang="en-US" sz="2000">
                <a:latin typeface="Open Sans Light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https://issuetracker.google.com/issues/206015971</a:t>
            </a:r>
            <a:endParaRPr lang="en-US" sz="2000">
              <a:latin typeface="Open Sans Light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Jakarta is widely used and EAI compliant, but Android developers will probably use Email Intent instead and delegate the responsibility of sending and validating the email to another end-user app. </a:t>
            </a:r>
          </a:p>
          <a:p>
            <a:pPr marL="342900" indent="-342900">
              <a:buFont typeface="Arial"/>
              <a:buChar char="•"/>
            </a:pPr>
            <a:endParaRPr lang="en-US" sz="2000">
              <a:latin typeface="Open Sans Light"/>
              <a:ea typeface="Open Sans Light"/>
              <a:cs typeface="Open Sans Light"/>
            </a:endParaRPr>
          </a:p>
          <a:p>
            <a:pPr marL="342900" indent="-342900">
              <a:buFont typeface="Arial"/>
              <a:buChar char="•"/>
            </a:pPr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56060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/>
              <a:t>Bug reports – Conclusion 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3A0202-43A3-4F40-A227-59ECD2467E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0675" y="1600083"/>
            <a:ext cx="8450746" cy="4549680"/>
          </a:xfrm>
        </p:spPr>
        <p:txBody>
          <a:bodyPr vert="horz" lIns="91440" tIns="45720" rIns="91440" bIns="45720" anchor="t"/>
          <a:lstStyle/>
          <a:p>
            <a:r>
              <a:rPr lang="en-US">
                <a:ea typeface="Open Sans Light"/>
              </a:rPr>
              <a:t>Some successful fixes have been approved and included in the libraries</a:t>
            </a:r>
          </a:p>
          <a:p>
            <a:r>
              <a:rPr lang="en-US">
                <a:ea typeface="Open Sans Light"/>
              </a:rPr>
              <a:t>Providing code patches significantly increases the likelihood of a fix to be included in the source code</a:t>
            </a:r>
          </a:p>
          <a:p>
            <a:r>
              <a:rPr lang="en-US">
                <a:ea typeface="Open Sans Light"/>
              </a:rPr>
              <a:t>Demonstration of both technical competency on the issue (i.e. UA) and on the software being patched gives more chances to be answered</a:t>
            </a:r>
          </a:p>
        </p:txBody>
      </p:sp>
    </p:spTree>
    <p:extLst>
      <p:ext uri="{BB962C8B-B14F-4D97-AF65-F5344CB8AC3E}">
        <p14:creationId xmlns:p14="http://schemas.microsoft.com/office/powerpoint/2010/main" val="156249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 err="1"/>
              <a:t>Resources</a:t>
            </a:r>
            <a:r>
              <a:rPr lang="fr"/>
              <a:t> 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20675" y="1318686"/>
            <a:ext cx="8450746" cy="462051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ts val="1200"/>
              </a:spcBef>
            </a:pPr>
            <a:endParaRPr lang="en-US" b="1"/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5D050-BFAE-4FD3-B94B-2AC50DC425F0}"/>
              </a:ext>
            </a:extLst>
          </p:cNvPr>
          <p:cNvSpPr txBox="1"/>
          <p:nvPr/>
        </p:nvSpPr>
        <p:spPr>
          <a:xfrm>
            <a:off x="548640" y="1503680"/>
            <a:ext cx="8221291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All resources, bug reports, detailed results and the likes are available at this </a:t>
            </a:r>
            <a:r>
              <a:rPr lang="en-US" sz="2000" err="1">
                <a:latin typeface="Open Sans Light"/>
                <a:ea typeface="Open Sans Light"/>
                <a:cs typeface="Open Sans Light"/>
              </a:rPr>
              <a:t>url</a:t>
            </a:r>
            <a:r>
              <a:rPr lang="en-US" sz="2000">
                <a:latin typeface="Open Sans Light"/>
                <a:ea typeface="Open Sans Light"/>
                <a:cs typeface="Open Sans Light"/>
              </a:rPr>
              <a:t>:</a:t>
            </a:r>
            <a:br>
              <a:rPr lang="en-US" sz="2000">
                <a:latin typeface="Open Sans Light"/>
                <a:ea typeface="Open Sans Light"/>
                <a:cs typeface="Open Sans Light"/>
              </a:rPr>
            </a:br>
            <a:br>
              <a:rPr lang="en-US" sz="2000">
                <a:latin typeface="Open Sans Light"/>
                <a:ea typeface="Open Sans Light"/>
                <a:cs typeface="Open Sans Light"/>
              </a:rPr>
            </a:br>
            <a:r>
              <a:rPr lang="en-US" sz="2000">
                <a:latin typeface="Open Sans Light"/>
                <a:ea typeface="+mn-lt"/>
                <a:cs typeface="+mn-lt"/>
                <a:hlinkClick r:id="rId3"/>
              </a:rPr>
              <a:t>https://cofomo.github.io/universal-acceptance/</a:t>
            </a:r>
            <a:endParaRPr lang="en-US" sz="2000">
              <a:latin typeface="Open Sans Light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  <a:p>
            <a:endParaRPr lang="en-US" sz="2000">
              <a:latin typeface="Open Sans Light"/>
              <a:ea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0211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en-US"/>
              <a:t>First &amp; second phases</a:t>
            </a:r>
            <a:endParaRPr lang="en-US">
              <a:ea typeface="Open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533" y="1724984"/>
            <a:ext cx="8481183" cy="11586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sz="2600">
                <a:latin typeface="Open Sans Light"/>
                <a:ea typeface="Open Sans Light"/>
                <a:cs typeface="Open Sans Light"/>
              </a:rPr>
              <a:t>22 libraries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sz="2600">
                <a:latin typeface="Open Sans Light"/>
                <a:ea typeface="Open Sans Light"/>
                <a:cs typeface="Open Sans Light"/>
              </a:rPr>
              <a:t>Only on Linux</a:t>
            </a:r>
          </a:p>
        </p:txBody>
      </p:sp>
      <p:pic>
        <p:nvPicPr>
          <p:cNvPr id="2" name="Picture 4" descr="Table&#10;&#10;Description automatically generated">
            <a:extLst>
              <a:ext uri="{FF2B5EF4-FFF2-40B4-BE49-F238E27FC236}">
                <a16:creationId xmlns:a16="http://schemas.microsoft.com/office/drawing/2014/main" id="{2736C0F9-EBD6-44E6-B084-4DDFE36D1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951" y="1287708"/>
            <a:ext cx="3676435" cy="464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9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en-US"/>
              <a:t>This third phase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8464" y="1548663"/>
            <a:ext cx="3723903" cy="30208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This third phase add 25 libraries to the set;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Target 4 platforms: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Linux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Windows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IOS</a:t>
            </a: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Android</a:t>
            </a:r>
            <a:br>
              <a:rPr lang="en-US" sz="2000">
                <a:latin typeface="Open Sans Light"/>
                <a:ea typeface="Open Sans Light"/>
                <a:cs typeface="Open Sans Light"/>
              </a:rPr>
            </a:br>
            <a:endParaRPr lang="en-US" sz="2000">
              <a:latin typeface="Open Sans Light"/>
              <a:ea typeface="Open Sans Light"/>
              <a:cs typeface="Open Sans Light"/>
            </a:endParaRPr>
          </a:p>
        </p:txBody>
      </p:sp>
      <p:pic>
        <p:nvPicPr>
          <p:cNvPr id="5" name="Picture 6" descr="Table&#10;&#10;Description automatically generated">
            <a:extLst>
              <a:ext uri="{FF2B5EF4-FFF2-40B4-BE49-F238E27FC236}">
                <a16:creationId xmlns:a16="http://schemas.microsoft.com/office/drawing/2014/main" id="{75D3B342-0205-4548-8F96-6D92061A7D3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029148" y="1355499"/>
            <a:ext cx="2972227" cy="4297680"/>
          </a:xfrm>
        </p:spPr>
      </p:pic>
    </p:spTree>
    <p:extLst>
      <p:ext uri="{BB962C8B-B14F-4D97-AF65-F5344CB8AC3E}">
        <p14:creationId xmlns:p14="http://schemas.microsoft.com/office/powerpoint/2010/main" val="387503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/>
              <a:t>Methodology</a:t>
            </a:r>
            <a:endParaRPr lang="en-US">
              <a:ea typeface="Open Sans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20675" y="1318686"/>
            <a:ext cx="8450746" cy="462051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91440" indent="0">
              <a:spcBef>
                <a:spcPts val="1200"/>
              </a:spcBef>
              <a:buNone/>
            </a:pPr>
            <a:r>
              <a:rPr lang="en-US">
                <a:latin typeface="Open Sans "/>
              </a:rPr>
              <a:t>4 Datasets (Updated with all instances in </a:t>
            </a:r>
            <a:r>
              <a:rPr lang="en-US">
                <a:ea typeface="Open Sans Light"/>
                <a:hlinkClick r:id="rId3"/>
              </a:rPr>
              <a:t>UASG004A</a:t>
            </a:r>
            <a:r>
              <a:rPr lang="en-US">
                <a:latin typeface="Open Sans "/>
              </a:rPr>
              <a:t>)</a:t>
            </a:r>
            <a:endParaRPr lang="en-US"/>
          </a:p>
          <a:p>
            <a:r>
              <a:rPr lang="en-US"/>
              <a:t>H_DNS: syntactic check on a domain name (IDNA2008)</a:t>
            </a:r>
            <a:endParaRPr lang="en-US">
              <a:ea typeface="Open Sans Light"/>
            </a:endParaRPr>
          </a:p>
          <a:p>
            <a:r>
              <a:rPr lang="en-US">
                <a:ea typeface="Open Sans Light"/>
              </a:rPr>
              <a:t>H_ES: syntactic check on an email address (</a:t>
            </a:r>
            <a:r>
              <a:rPr lang="fr">
                <a:ea typeface="Open Sans Light"/>
              </a:rPr>
              <a:t>EAI</a:t>
            </a:r>
            <a:r>
              <a:rPr lang="en-US">
                <a:ea typeface="Open Sans Light"/>
              </a:rPr>
              <a:t>)</a:t>
            </a:r>
          </a:p>
          <a:p>
            <a:r>
              <a:rPr lang="en-US">
                <a:ea typeface="Open Sans Light"/>
              </a:rPr>
              <a:t>L_A2U: Conversion from A-LABEL to U-LABEL (IDNA2008)</a:t>
            </a:r>
          </a:p>
          <a:p>
            <a:r>
              <a:rPr lang="en-US">
                <a:ea typeface="Open Sans Light"/>
              </a:rPr>
              <a:t>L_U2A: Conversion from U-LABEL to A-LABEL (IDNA2008</a:t>
            </a:r>
            <a:r>
              <a:rPr lang="fr">
                <a:ea typeface="Open Sans Light"/>
              </a:rPr>
              <a:t>)</a:t>
            </a:r>
          </a:p>
          <a:p>
            <a:pPr marL="91440" indent="0">
              <a:spcBef>
                <a:spcPts val="1200"/>
              </a:spcBef>
              <a:buNone/>
            </a:pPr>
            <a:r>
              <a:rPr lang="en-US">
                <a:latin typeface="Open Sans"/>
                <a:ea typeface="Open Sans Light"/>
              </a:rPr>
              <a:t>Code</a:t>
            </a:r>
          </a:p>
          <a:p>
            <a:pPr>
              <a:spcBef>
                <a:spcPts val="1200"/>
              </a:spcBef>
            </a:pPr>
            <a:r>
              <a:rPr lang="en-US">
                <a:ea typeface="Open Sans Light"/>
              </a:rPr>
              <a:t>Each library is tested upon its correspondent dataset with a </a:t>
            </a:r>
            <a:r>
              <a:rPr lang="en-US" err="1">
                <a:ea typeface="Open Sans Light"/>
              </a:rPr>
              <a:t>pytest</a:t>
            </a:r>
            <a:r>
              <a:rPr lang="en-US">
                <a:ea typeface="Open Sans Light"/>
              </a:rPr>
              <a:t> runner triggering a program written in the tested language;</a:t>
            </a:r>
          </a:p>
          <a:p>
            <a:pPr>
              <a:spcBef>
                <a:spcPts val="1200"/>
              </a:spcBef>
            </a:pPr>
            <a:r>
              <a:rPr lang="en-US">
                <a:ea typeface="Open Sans Light"/>
              </a:rPr>
              <a:t>Some programs are command line apps others are mobile apps</a:t>
            </a:r>
          </a:p>
          <a:p>
            <a:pPr>
              <a:spcBef>
                <a:spcPts val="1200"/>
              </a:spcBef>
            </a:pPr>
            <a:r>
              <a:rPr lang="en-US">
                <a:ea typeface="Open Sans Light"/>
              </a:rPr>
              <a:t>For mobile apps, a </a:t>
            </a:r>
            <a:r>
              <a:rPr lang="en-US" err="1">
                <a:ea typeface="Open Sans Light"/>
              </a:rPr>
              <a:t>ui</a:t>
            </a:r>
            <a:r>
              <a:rPr lang="en-US">
                <a:ea typeface="Open Sans Light"/>
              </a:rPr>
              <a:t>-crawler is sometimes necessary to simulate a real user tapping the interface</a:t>
            </a:r>
          </a:p>
          <a:p>
            <a:pPr marL="91440" indent="0">
              <a:buNone/>
            </a:pPr>
            <a:endParaRPr lang="fr">
              <a:ea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630527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en-US"/>
              <a:t>Two result formats</a:t>
            </a:r>
            <a:endParaRPr lang="en-US">
              <a:ea typeface="Open Sans"/>
            </a:endParaRPr>
          </a:p>
        </p:txBody>
      </p:sp>
      <p:pic>
        <p:nvPicPr>
          <p:cNvPr id="6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E0606B9E-F275-44EE-928A-79CA7E1E371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10915" y="1760622"/>
            <a:ext cx="3270178" cy="1775074"/>
          </a:xfrm>
        </p:spPr>
      </p:pic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356DAB5F-8CDE-4CCE-BDD5-ACCBEED78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0" y="4288765"/>
            <a:ext cx="9036121" cy="1319908"/>
          </a:xfrm>
          <a:prstGeom prst="rect">
            <a:avLst/>
          </a:prstGeom>
        </p:spPr>
      </p:pic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F242732F-978D-4FBD-A20D-3A76B2D0D223}"/>
              </a:ext>
            </a:extLst>
          </p:cNvPr>
          <p:cNvSpPr txBox="1">
            <a:spLocks/>
          </p:cNvSpPr>
          <p:nvPr/>
        </p:nvSpPr>
        <p:spPr>
          <a:xfrm>
            <a:off x="320675" y="1318686"/>
            <a:ext cx="5899331" cy="390990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>
            <a:lvl1pPr marL="274320" indent="-18288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Lucida Grande"/>
              <a:buChar char="*"/>
              <a:defRPr sz="2000" kern="1200">
                <a:solidFill>
                  <a:srgbClr val="000000"/>
                </a:solidFill>
                <a:latin typeface="Open Sans Light"/>
                <a:ea typeface="+mn-ea"/>
                <a:cs typeface="Open Sans Light"/>
              </a:defRPr>
            </a:lvl1pPr>
            <a:lvl2pPr marL="548640" indent="-18288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Lucida Grande"/>
              <a:buChar char="*"/>
              <a:defRPr sz="1800" kern="1200">
                <a:solidFill>
                  <a:srgbClr val="000000"/>
                </a:solidFill>
                <a:latin typeface="Open Sans Light"/>
                <a:ea typeface="+mn-ea"/>
                <a:cs typeface="Open Sans Light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Lucida Grande"/>
              <a:buChar char="*"/>
              <a:defRPr sz="1600" kern="1200">
                <a:solidFill>
                  <a:srgbClr val="000000"/>
                </a:solidFill>
                <a:latin typeface="Open Sans Light"/>
                <a:ea typeface="+mn-ea"/>
                <a:cs typeface="Open Sans Light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Lucida Grande"/>
              <a:buChar char="*"/>
              <a:defRPr sz="1400" kern="1200">
                <a:solidFill>
                  <a:srgbClr val="000000"/>
                </a:solidFill>
                <a:latin typeface="Open Sans Light"/>
                <a:ea typeface="+mn-ea"/>
                <a:cs typeface="Open Sans Light"/>
              </a:defRPr>
            </a:lvl4pPr>
            <a:lvl5pPr marL="1371600" indent="-18288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Lucida Grande"/>
              <a:buChar char="*"/>
              <a:defRPr sz="1400" kern="1200">
                <a:solidFill>
                  <a:srgbClr val="000000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0">
              <a:spcBef>
                <a:spcPts val="1200"/>
              </a:spcBef>
              <a:buNone/>
            </a:pPr>
            <a:r>
              <a:rPr lang="en-US">
                <a:latin typeface="Open Sans "/>
              </a:rPr>
              <a:t>General / Brief:</a:t>
            </a:r>
          </a:p>
        </p:txBody>
      </p:sp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id="{B6910579-5AAE-46D8-9C30-8D57DAD197E3}"/>
              </a:ext>
            </a:extLst>
          </p:cNvPr>
          <p:cNvSpPr txBox="1">
            <a:spLocks/>
          </p:cNvSpPr>
          <p:nvPr/>
        </p:nvSpPr>
        <p:spPr>
          <a:xfrm>
            <a:off x="3889" y="3810169"/>
            <a:ext cx="5899331" cy="390990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>
            <a:lvl1pPr marL="274320" indent="-18288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Lucida Grande"/>
              <a:buChar char="*"/>
              <a:defRPr sz="2000" kern="1200">
                <a:solidFill>
                  <a:srgbClr val="000000"/>
                </a:solidFill>
                <a:latin typeface="Open Sans Light"/>
                <a:ea typeface="+mn-ea"/>
                <a:cs typeface="Open Sans Light"/>
              </a:defRPr>
            </a:lvl1pPr>
            <a:lvl2pPr marL="548640" indent="-18288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Lucida Grande"/>
              <a:buChar char="*"/>
              <a:defRPr sz="1800" kern="1200">
                <a:solidFill>
                  <a:srgbClr val="000000"/>
                </a:solidFill>
                <a:latin typeface="Open Sans Light"/>
                <a:ea typeface="+mn-ea"/>
                <a:cs typeface="Open Sans Light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Lucida Grande"/>
              <a:buChar char="*"/>
              <a:defRPr sz="1600" kern="1200">
                <a:solidFill>
                  <a:srgbClr val="000000"/>
                </a:solidFill>
                <a:latin typeface="Open Sans Light"/>
                <a:ea typeface="+mn-ea"/>
                <a:cs typeface="Open Sans Light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Lucida Grande"/>
              <a:buChar char="*"/>
              <a:defRPr sz="1400" kern="1200">
                <a:solidFill>
                  <a:srgbClr val="000000"/>
                </a:solidFill>
                <a:latin typeface="Open Sans Light"/>
                <a:ea typeface="+mn-ea"/>
                <a:cs typeface="Open Sans Light"/>
              </a:defRPr>
            </a:lvl4pPr>
            <a:lvl5pPr marL="1371600" indent="-18288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Lucida Grande"/>
              <a:buChar char="*"/>
              <a:defRPr sz="1400" kern="1200">
                <a:solidFill>
                  <a:srgbClr val="000000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0">
              <a:spcBef>
                <a:spcPts val="1200"/>
              </a:spcBef>
              <a:buNone/>
            </a:pPr>
            <a:r>
              <a:rPr lang="en-US">
                <a:latin typeface="Open Sans "/>
              </a:rPr>
              <a:t>Detailed: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5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/>
              <a:t>IOS Swift results</a:t>
            </a:r>
            <a:endParaRPr lang="en-US">
              <a:ea typeface="Open Sans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20675" y="1318686"/>
            <a:ext cx="8450746" cy="462051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ts val="1200"/>
              </a:spcBef>
            </a:pPr>
            <a:r>
              <a:rPr lang="en-US">
                <a:latin typeface="Open Sans "/>
                <a:ea typeface="Open Sans Light"/>
              </a:rPr>
              <a:t>MessageUI</a:t>
            </a:r>
            <a:r>
              <a:rPr lang="en-US">
                <a:ea typeface="Open Sans Light"/>
              </a:rPr>
              <a:t>       : MFMailComposeViewController not compliant. The developer needs to send the user through the iOS native Mail app by creating a mailto: url. (EAI)</a:t>
            </a:r>
          </a:p>
          <a:p>
            <a:pPr>
              <a:spcBef>
                <a:spcPts val="1200"/>
              </a:spcBef>
            </a:pPr>
            <a:r>
              <a:rPr lang="en-US">
                <a:latin typeface="Open Sans"/>
                <a:ea typeface="Open Sans Light"/>
              </a:rPr>
              <a:t>URLSession     :</a:t>
            </a:r>
            <a:r>
              <a:rPr lang="en-US">
                <a:ea typeface="Open Sans Light"/>
              </a:rPr>
              <a:t> Not compliant (IDNA2008)</a:t>
            </a:r>
            <a:endParaRPr lang="en-US">
              <a:latin typeface="Open Sans"/>
              <a:ea typeface="Open Sans Light"/>
            </a:endParaRPr>
          </a:p>
          <a:p>
            <a:pPr>
              <a:spcBef>
                <a:spcPts val="1200"/>
              </a:spcBef>
            </a:pPr>
            <a:r>
              <a:rPr lang="en-US">
                <a:latin typeface="Open Sans"/>
                <a:ea typeface="Open Sans Light"/>
              </a:rPr>
              <a:t>Alamofire       </a:t>
            </a:r>
            <a:r>
              <a:rPr lang="en-US">
                <a:ea typeface="Open Sans Light"/>
              </a:rPr>
              <a:t>: Not compliant (IDNA2008)</a:t>
            </a:r>
          </a:p>
          <a:p>
            <a:pPr>
              <a:spcBef>
                <a:spcPts val="1200"/>
              </a:spcBef>
            </a:pPr>
            <a:r>
              <a:rPr lang="en-US">
                <a:latin typeface="Open Sans"/>
                <a:ea typeface="Open Sans Light"/>
              </a:rPr>
              <a:t>IDNA-Cocoa</a:t>
            </a:r>
            <a:r>
              <a:rPr lang="en-US">
                <a:ea typeface="Open Sans Light"/>
              </a:rPr>
              <a:t>      : Compliant. Ensure to take master branch for IDNA2008 (released versions are only IDNA2003 compatible) (IDNA2008)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AB6A8B1-F5B8-4505-AA3C-C2F2ECF13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982" y="1362556"/>
            <a:ext cx="304800" cy="31432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BB4AE3E-59FC-42A8-A169-1652AEAD0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393" y="2478480"/>
            <a:ext cx="276225" cy="257175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24E9D907-B4D6-4529-8ED3-473BF8DE1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404" y="2923693"/>
            <a:ext cx="276225" cy="25717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A3262F8-B61A-4BEC-B330-421B9D343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285" y="3366016"/>
            <a:ext cx="3048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47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/>
              <a:t>Windows 10 &amp; Linux PHP </a:t>
            </a:r>
            <a:r>
              <a:rPr lang="fr" err="1"/>
              <a:t>results</a:t>
            </a:r>
            <a:endParaRPr lang="en-US" err="1">
              <a:ea typeface="Open Sans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20675" y="1318686"/>
            <a:ext cx="8450746" cy="462051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ts val="1200"/>
              </a:spcBef>
            </a:pPr>
            <a:r>
              <a:rPr lang="en-US">
                <a:ea typeface="Open Sans Light"/>
              </a:rPr>
              <a:t>Native </a:t>
            </a:r>
            <a:r>
              <a:rPr lang="en-US">
                <a:latin typeface="Open Sans"/>
                <a:ea typeface="Open Sans Light"/>
              </a:rPr>
              <a:t>mail </a:t>
            </a:r>
            <a:r>
              <a:rPr lang="en-US">
                <a:ea typeface="Open Sans Light"/>
              </a:rPr>
              <a:t>(Windows only)       : Not compliant Does not send SMTPUTF8 (EAI);</a:t>
            </a:r>
          </a:p>
          <a:p>
            <a:pPr>
              <a:spcBef>
                <a:spcPts val="1200"/>
              </a:spcBef>
            </a:pPr>
            <a:r>
              <a:rPr lang="en-US" err="1">
                <a:latin typeface="Open Sans"/>
                <a:ea typeface="Open Sans Light"/>
              </a:rPr>
              <a:t>EmailValidator</a:t>
            </a:r>
            <a:r>
              <a:rPr lang="en-US">
                <a:ea typeface="Open Sans Light"/>
              </a:rPr>
              <a:t>      : Email validation compliant (EAI);</a:t>
            </a:r>
          </a:p>
          <a:p>
            <a:pPr>
              <a:spcBef>
                <a:spcPts val="1200"/>
              </a:spcBef>
            </a:pPr>
            <a:r>
              <a:rPr lang="en-US">
                <a:latin typeface="Open Sans"/>
                <a:ea typeface="Open Sans Light"/>
              </a:rPr>
              <a:t>Guzzle</a:t>
            </a:r>
            <a:r>
              <a:rPr lang="en-US">
                <a:ea typeface="Open Sans Light"/>
              </a:rPr>
              <a:t>       : Http client fully compliant (IDNA2008);</a:t>
            </a:r>
          </a:p>
          <a:p>
            <a:pPr>
              <a:spcBef>
                <a:spcPts val="1200"/>
              </a:spcBef>
            </a:pPr>
            <a:r>
              <a:rPr lang="en-US" b="1">
                <a:ea typeface="Open Sans Light"/>
              </a:rPr>
              <a:t>Intl     : </a:t>
            </a:r>
            <a:r>
              <a:rPr lang="en-US">
                <a:ea typeface="Open Sans Light"/>
              </a:rPr>
              <a:t>Disallowed characters sometimes not detected; compliant (IDNA2008). Ensure you use the right flag when calling this lib:</a:t>
            </a:r>
            <a:br>
              <a:rPr lang="en-US">
                <a:ea typeface="Open Sans Light"/>
              </a:rPr>
            </a:b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r>
              <a:rPr lang="en-US" b="1" err="1">
                <a:ea typeface="Open Sans Light"/>
              </a:rPr>
              <a:t>PHPMailer</a:t>
            </a:r>
            <a:r>
              <a:rPr lang="en-US">
                <a:ea typeface="Open Sans Light"/>
              </a:rPr>
              <a:t>     : Not compliant: rejects </a:t>
            </a:r>
            <a:r>
              <a:rPr lang="en-US" err="1">
                <a:ea typeface="Open Sans Light"/>
              </a:rPr>
              <a:t>unicode</a:t>
            </a:r>
            <a:r>
              <a:rPr lang="en-US">
                <a:ea typeface="Open Sans Light"/>
              </a:rPr>
              <a:t> (IDNA2008);</a:t>
            </a: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505E036D-C67D-43CC-93B9-166B1F6D5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111" y="1419588"/>
            <a:ext cx="276225" cy="257175"/>
          </a:xfrm>
          <a:prstGeom prst="rect">
            <a:avLst/>
          </a:prstGeom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3EF7ECF9-1975-4BB2-9656-51646B236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9437" y="2166489"/>
            <a:ext cx="266700" cy="257175"/>
          </a:xfrm>
          <a:prstGeom prst="rect">
            <a:avLst/>
          </a:prstGeom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EDD6B95F-FB6E-4A80-ADB2-14BC663CD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371" y="2639235"/>
            <a:ext cx="266700" cy="257175"/>
          </a:xfrm>
          <a:prstGeom prst="rect">
            <a:avLst/>
          </a:prstGeom>
        </p:spPr>
      </p:pic>
      <p:pic>
        <p:nvPicPr>
          <p:cNvPr id="13" name="Picture 9">
            <a:extLst>
              <a:ext uri="{FF2B5EF4-FFF2-40B4-BE49-F238E27FC236}">
                <a16:creationId xmlns:a16="http://schemas.microsoft.com/office/drawing/2014/main" id="{1BAF3369-9881-4E3E-B180-05CED3D79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472" y="3092085"/>
            <a:ext cx="266700" cy="257175"/>
          </a:xfrm>
          <a:prstGeom prst="rect">
            <a:avLst/>
          </a:prstGeom>
        </p:spPr>
      </p:pic>
      <p:pic>
        <p:nvPicPr>
          <p:cNvPr id="10" name="Picture 13" descr="Text&#10;&#10;Description automatically generated">
            <a:extLst>
              <a:ext uri="{FF2B5EF4-FFF2-40B4-BE49-F238E27FC236}">
                <a16:creationId xmlns:a16="http://schemas.microsoft.com/office/drawing/2014/main" id="{337F940A-BDC5-4BF5-AF47-6DCB5B9C84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0096" y="3726418"/>
            <a:ext cx="2743200" cy="1638975"/>
          </a:xfrm>
          <a:prstGeom prst="rect">
            <a:avLst/>
          </a:prstGeom>
        </p:spPr>
      </p:pic>
      <p:pic>
        <p:nvPicPr>
          <p:cNvPr id="15" name="Picture 5">
            <a:extLst>
              <a:ext uri="{FF2B5EF4-FFF2-40B4-BE49-F238E27FC236}">
                <a16:creationId xmlns:a16="http://schemas.microsoft.com/office/drawing/2014/main" id="{1E89CE73-687A-4324-B8D4-7ABB12FF7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157" y="5235379"/>
            <a:ext cx="2762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8149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/>
              <a:t>Windows 10 &amp; Linux PHP </a:t>
            </a:r>
            <a:r>
              <a:rPr lang="fr" err="1"/>
              <a:t>results</a:t>
            </a:r>
            <a:r>
              <a:rPr lang="fr"/>
              <a:t> (continue)</a:t>
            </a:r>
            <a:endParaRPr lang="en-US" err="1">
              <a:ea typeface="Open Sans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20675" y="1318686"/>
            <a:ext cx="8450746" cy="462051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ts val="1200"/>
              </a:spcBef>
            </a:pPr>
            <a:r>
              <a:rPr lang="en-US" b="1">
                <a:ea typeface="Open Sans Light"/>
              </a:rPr>
              <a:t>Symphony </a:t>
            </a:r>
            <a:r>
              <a:rPr lang="en-US">
                <a:ea typeface="Open Sans Light"/>
              </a:rPr>
              <a:t>(http-client)        : Compliant (IDNA2008);</a:t>
            </a:r>
          </a:p>
          <a:p>
            <a:pPr>
              <a:spcBef>
                <a:spcPts val="1200"/>
              </a:spcBef>
            </a:pPr>
            <a:r>
              <a:rPr lang="en-US" b="1">
                <a:ea typeface="Open Sans Light"/>
              </a:rPr>
              <a:t>Symphony </a:t>
            </a:r>
            <a:r>
              <a:rPr lang="en-US">
                <a:ea typeface="Open Sans Light"/>
              </a:rPr>
              <a:t>(</a:t>
            </a:r>
            <a:r>
              <a:rPr lang="en-US" err="1">
                <a:ea typeface="Open Sans Light"/>
              </a:rPr>
              <a:t>Polyfill-intl-idn</a:t>
            </a:r>
            <a:r>
              <a:rPr lang="en-US">
                <a:ea typeface="Open Sans Light"/>
              </a:rPr>
              <a:t>)       : Compliant (IDNA2008);</a:t>
            </a:r>
          </a:p>
          <a:p>
            <a:pPr>
              <a:spcBef>
                <a:spcPts val="1200"/>
              </a:spcBef>
            </a:pPr>
            <a:r>
              <a:rPr lang="en-US" b="1">
                <a:ea typeface="Open Sans Light"/>
              </a:rPr>
              <a:t>Symphony </a:t>
            </a:r>
            <a:r>
              <a:rPr lang="en-US">
                <a:ea typeface="Open Sans Light"/>
              </a:rPr>
              <a:t>(mailer)       : Compliant (EAI);</a:t>
            </a:r>
          </a:p>
          <a:p>
            <a:pPr>
              <a:spcBef>
                <a:spcPts val="1200"/>
              </a:spcBef>
            </a:pPr>
            <a:r>
              <a:rPr lang="en-US" b="1">
                <a:ea typeface="Open Sans Light"/>
              </a:rPr>
              <a:t>Windows </a:t>
            </a:r>
            <a:r>
              <a:rPr lang="en-US" b="1" err="1">
                <a:ea typeface="Open Sans Light"/>
              </a:rPr>
              <a:t>cURL</a:t>
            </a:r>
            <a:r>
              <a:rPr lang="en-US" b="1">
                <a:ea typeface="Open Sans Light"/>
              </a:rPr>
              <a:t> PHP extension       </a:t>
            </a:r>
            <a:r>
              <a:rPr lang="en-US">
                <a:ea typeface="Open Sans Light"/>
              </a:rPr>
              <a:t>: Rely during compilation on Windows utilities supporting only IDNA2003;</a:t>
            </a:r>
          </a:p>
          <a:p>
            <a:pPr>
              <a:spcBef>
                <a:spcPts val="1200"/>
              </a:spcBef>
            </a:pPr>
            <a:r>
              <a:rPr lang="en-US" b="1">
                <a:ea typeface="Open Sans Light"/>
              </a:rPr>
              <a:t>Linux </a:t>
            </a:r>
            <a:r>
              <a:rPr lang="en-US" b="1" err="1">
                <a:ea typeface="Open Sans Light"/>
              </a:rPr>
              <a:t>cURL</a:t>
            </a:r>
            <a:r>
              <a:rPr lang="en-US" b="1">
                <a:ea typeface="Open Sans Light"/>
              </a:rPr>
              <a:t> PHP extension       </a:t>
            </a:r>
            <a:r>
              <a:rPr lang="en-US">
                <a:ea typeface="Open Sans Light"/>
              </a:rPr>
              <a:t>: Use libidn2 which is fully IDNA2008 compliant (see our second phase report).</a:t>
            </a: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3EF7ECF9-1975-4BB2-9656-51646B236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831" y="1853468"/>
            <a:ext cx="266700" cy="257175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6F63EB8-5A9F-4307-951F-BBFCA7AAD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937" y="1396803"/>
            <a:ext cx="304800" cy="314325"/>
          </a:xfrm>
          <a:prstGeom prst="rect">
            <a:avLst/>
          </a:prstGeom>
        </p:spPr>
      </p:pic>
      <p:pic>
        <p:nvPicPr>
          <p:cNvPr id="16" name="Picture 9">
            <a:extLst>
              <a:ext uri="{FF2B5EF4-FFF2-40B4-BE49-F238E27FC236}">
                <a16:creationId xmlns:a16="http://schemas.microsoft.com/office/drawing/2014/main" id="{94FD7F62-7391-4E04-B39F-25F8C6AA3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42" y="2307243"/>
            <a:ext cx="266700" cy="25717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4D12BBF-5DCC-4F44-9D59-7005A779D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786" y="2756701"/>
            <a:ext cx="276225" cy="257175"/>
          </a:xfrm>
          <a:prstGeom prst="rect">
            <a:avLst/>
          </a:prstGeom>
        </p:spPr>
      </p:pic>
      <p:pic>
        <p:nvPicPr>
          <p:cNvPr id="20" name="Picture 9">
            <a:extLst>
              <a:ext uri="{FF2B5EF4-FFF2-40B4-BE49-F238E27FC236}">
                <a16:creationId xmlns:a16="http://schemas.microsoft.com/office/drawing/2014/main" id="{FD5AB4FD-2946-4712-B74C-2D6185EA8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504" y="3500011"/>
            <a:ext cx="2667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8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/>
              <a:t>Android </a:t>
            </a:r>
            <a:r>
              <a:rPr lang="fr" err="1"/>
              <a:t>Kotlin</a:t>
            </a:r>
            <a:r>
              <a:rPr lang="fr"/>
              <a:t> </a:t>
            </a:r>
            <a:r>
              <a:rPr lang="fr" err="1"/>
              <a:t>results</a:t>
            </a:r>
            <a:endParaRPr lang="fr" err="1">
              <a:ea typeface="Open Sans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20675" y="1318686"/>
            <a:ext cx="8450746" cy="462051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ts val="1200"/>
              </a:spcBef>
            </a:pPr>
            <a:r>
              <a:rPr lang="en-US" b="1" err="1">
                <a:ea typeface="Open Sans Light"/>
              </a:rPr>
              <a:t>okHttp</a:t>
            </a:r>
            <a:r>
              <a:rPr lang="en-US">
                <a:ea typeface="Open Sans Light"/>
              </a:rPr>
              <a:t>        : Not compliant (IDNA2008). Use </a:t>
            </a:r>
            <a:r>
              <a:rPr lang="en-US" err="1">
                <a:ea typeface="Open Sans Light"/>
              </a:rPr>
              <a:t>java.net.IDN</a:t>
            </a:r>
            <a:r>
              <a:rPr lang="en-US">
                <a:ea typeface="Open Sans Light"/>
              </a:rPr>
              <a:t> that use ICU4J but with the wrong flags, thus supporting IDNA2003;</a:t>
            </a:r>
          </a:p>
          <a:p>
            <a:pPr>
              <a:spcBef>
                <a:spcPts val="1200"/>
              </a:spcBef>
            </a:pPr>
            <a:r>
              <a:rPr lang="en-US" b="1" err="1">
                <a:ea typeface="Open Sans Light"/>
              </a:rPr>
              <a:t>HttpUrlConnection</a:t>
            </a:r>
            <a:r>
              <a:rPr lang="en-US">
                <a:ea typeface="Open Sans Light"/>
              </a:rPr>
              <a:t>     : Not compliant (IDNA2008). Based on </a:t>
            </a:r>
            <a:r>
              <a:rPr lang="en-US" err="1">
                <a:ea typeface="Open Sans Light"/>
              </a:rPr>
              <a:t>okHttp</a:t>
            </a:r>
            <a:r>
              <a:rPr lang="en-US">
                <a:ea typeface="Open Sans Light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b="1">
                <a:ea typeface="Open Sans Light"/>
              </a:rPr>
              <a:t>Retrofit      </a:t>
            </a:r>
            <a:r>
              <a:rPr lang="en-US">
                <a:ea typeface="Open Sans Light"/>
              </a:rPr>
              <a:t>: Not compliant (IDNA2008). Based on </a:t>
            </a:r>
            <a:r>
              <a:rPr lang="en-US" err="1">
                <a:ea typeface="Open Sans Light"/>
              </a:rPr>
              <a:t>okHttp</a:t>
            </a:r>
            <a:r>
              <a:rPr lang="en-US">
                <a:ea typeface="Open Sans Light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b="1">
                <a:ea typeface="Open Sans Light"/>
              </a:rPr>
              <a:t>Fuel       </a:t>
            </a:r>
            <a:r>
              <a:rPr lang="en-US">
                <a:ea typeface="Open Sans Light"/>
              </a:rPr>
              <a:t>: Not compliant (IDNA2008). Uses </a:t>
            </a:r>
            <a:r>
              <a:rPr lang="en-US" err="1">
                <a:ea typeface="Open Sans Light"/>
              </a:rPr>
              <a:t>HttpUrlConnection</a:t>
            </a:r>
            <a:r>
              <a:rPr lang="en-US">
                <a:ea typeface="Open Sans Light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b="1">
                <a:ea typeface="Open Sans Light"/>
              </a:rPr>
              <a:t>Volley</a:t>
            </a:r>
            <a:r>
              <a:rPr lang="en-US">
                <a:ea typeface="Open Sans Light"/>
              </a:rPr>
              <a:t>      : Not compliant (IDNA2008). Uses </a:t>
            </a:r>
            <a:r>
              <a:rPr lang="en-US" err="1">
                <a:ea typeface="Open Sans Light"/>
              </a:rPr>
              <a:t>HttpUrlConnection</a:t>
            </a:r>
            <a:r>
              <a:rPr lang="en-US">
                <a:ea typeface="Open Sans Light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b="1">
                <a:ea typeface="Open Sans Light"/>
              </a:rPr>
              <a:t>Apache </a:t>
            </a:r>
            <a:r>
              <a:rPr lang="en-US" b="1" err="1">
                <a:ea typeface="Open Sans Light"/>
              </a:rPr>
              <a:t>HttpClient</a:t>
            </a:r>
            <a:r>
              <a:rPr lang="en-US">
                <a:ea typeface="Open Sans Light"/>
              </a:rPr>
              <a:t>       : Not compliant (IDNA2008);</a:t>
            </a:r>
          </a:p>
          <a:p>
            <a:pPr>
              <a:spcBef>
                <a:spcPts val="1200"/>
              </a:spcBef>
            </a:pPr>
            <a:r>
              <a:rPr lang="en-US" b="1">
                <a:ea typeface="Open Sans Light"/>
              </a:rPr>
              <a:t>Jakarta Mail</a:t>
            </a:r>
            <a:r>
              <a:rPr lang="en-US">
                <a:ea typeface="Open Sans Light"/>
              </a:rPr>
              <a:t>        : Compliant but consider some scripts invalid (EAI).</a:t>
            </a:r>
          </a:p>
          <a:p>
            <a:pPr>
              <a:spcBef>
                <a:spcPts val="1200"/>
              </a:spcBef>
            </a:pPr>
            <a:r>
              <a:rPr lang="en-US" b="1">
                <a:ea typeface="Open Sans Light"/>
              </a:rPr>
              <a:t>Email Intent       </a:t>
            </a:r>
            <a:r>
              <a:rPr lang="en-US">
                <a:ea typeface="Open Sans Light"/>
              </a:rPr>
              <a:t>: Provide data as-is to a mail client (EAI)</a:t>
            </a:r>
            <a:endParaRPr lang="en-US" b="1"/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>
              <a:ea typeface="Open Sans Light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2295DF67-9D11-430E-939A-47B06D807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494" y="1391132"/>
            <a:ext cx="276225" cy="257175"/>
          </a:xfrm>
          <a:prstGeom prst="rect">
            <a:avLst/>
          </a:prstGeom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F48F087A-3E89-43EB-8E13-2D2151D4A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933" y="2153504"/>
            <a:ext cx="276225" cy="257175"/>
          </a:xfrm>
          <a:prstGeom prst="rect">
            <a:avLst/>
          </a:prstGeom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1E4C2730-B256-450C-93EC-5E60637EC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492" y="2616815"/>
            <a:ext cx="276225" cy="257175"/>
          </a:xfrm>
          <a:prstGeom prst="rect">
            <a:avLst/>
          </a:prstGeom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40810D99-7AEE-48BD-8CF8-891490613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113" y="3064286"/>
            <a:ext cx="276225" cy="257175"/>
          </a:xfrm>
          <a:prstGeom prst="rect">
            <a:avLst/>
          </a:prstGeom>
        </p:spPr>
      </p:pic>
      <p:pic>
        <p:nvPicPr>
          <p:cNvPr id="13" name="Picture 5">
            <a:extLst>
              <a:ext uri="{FF2B5EF4-FFF2-40B4-BE49-F238E27FC236}">
                <a16:creationId xmlns:a16="http://schemas.microsoft.com/office/drawing/2014/main" id="{90A07022-6CE1-4824-AB5E-023918E47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210" y="3531213"/>
            <a:ext cx="276225" cy="257175"/>
          </a:xfrm>
          <a:prstGeom prst="rect">
            <a:avLst/>
          </a:prstGeom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F03153E9-C287-42AD-831C-CD9CB90B5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358" y="3998140"/>
            <a:ext cx="276225" cy="257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9946CB-86B6-4AB5-B654-BB1CC6114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576" y="4410816"/>
            <a:ext cx="304800" cy="3143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03F5B7-7F5C-484A-A341-C62C6A121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810" y="4863021"/>
            <a:ext cx="3048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2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ASG">
      <a:dk1>
        <a:srgbClr val="000000"/>
      </a:dk1>
      <a:lt1>
        <a:srgbClr val="FAFAFA"/>
      </a:lt1>
      <a:dk2>
        <a:srgbClr val="000000"/>
      </a:dk2>
      <a:lt2>
        <a:srgbClr val="FAFAFA"/>
      </a:lt2>
      <a:accent1>
        <a:srgbClr val="FF9E1B"/>
      </a:accent1>
      <a:accent2>
        <a:srgbClr val="707372"/>
      </a:accent2>
      <a:accent3>
        <a:srgbClr val="D57800"/>
      </a:accent3>
      <a:accent4>
        <a:srgbClr val="B2B4B2"/>
      </a:accent4>
      <a:accent5>
        <a:srgbClr val="FFC56E"/>
      </a:accent5>
      <a:accent6>
        <a:srgbClr val="FFFFFF"/>
      </a:accent6>
      <a:hlink>
        <a:srgbClr val="FF9E1B"/>
      </a:hlink>
      <a:folHlink>
        <a:srgbClr val="70737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Open Sans Light"/>
            <a:cs typeface="Open Sans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0347369A0E1146A99D924E211F6741" ma:contentTypeVersion="12" ma:contentTypeDescription="Crée un document." ma:contentTypeScope="" ma:versionID="784ac3104f67cd04a7b426a33b83fa1b">
  <xsd:schema xmlns:xsd="http://www.w3.org/2001/XMLSchema" xmlns:xs="http://www.w3.org/2001/XMLSchema" xmlns:p="http://schemas.microsoft.com/office/2006/metadata/properties" xmlns:ns2="7c00608c-59e3-4f51-ad7b-fa0ff2a900f9" xmlns:ns3="9b741045-b701-48d4-9b33-5bf8e5da2881" targetNamespace="http://schemas.microsoft.com/office/2006/metadata/properties" ma:root="true" ma:fieldsID="79fc16ce684ce973b5bce669448e8ba0" ns2:_="" ns3:_="">
    <xsd:import namespace="7c00608c-59e3-4f51-ad7b-fa0ff2a900f9"/>
    <xsd:import namespace="9b741045-b701-48d4-9b33-5bf8e5da28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00608c-59e3-4f51-ad7b-fa0ff2a90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741045-b701-48d4-9b33-5bf8e5da288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000428-E8A7-4E1F-8BD4-BF8FB47BBA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40A413-5234-44E0-ABDD-31C87E3E83A1}">
  <ds:schemaRefs>
    <ds:schemaRef ds:uri="7c00608c-59e3-4f51-ad7b-fa0ff2a900f9"/>
    <ds:schemaRef ds:uri="9b741045-b701-48d4-9b33-5bf8e5da288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36D3CDA-4F2D-413B-9E5A-DDAB94B1AFC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17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Universal Acceptance (UA) Readiness Evaluation of  Programming Languages and Development Frameworks – Phase 3 </vt:lpstr>
      <vt:lpstr>First &amp; second phases</vt:lpstr>
      <vt:lpstr>This third phase</vt:lpstr>
      <vt:lpstr>Methodology</vt:lpstr>
      <vt:lpstr>Two result formats</vt:lpstr>
      <vt:lpstr>IOS Swift results</vt:lpstr>
      <vt:lpstr>Windows 10 &amp; Linux PHP results</vt:lpstr>
      <vt:lpstr>Windows 10 &amp; Linux PHP results (continue)</vt:lpstr>
      <vt:lpstr>Android Kotlin results</vt:lpstr>
      <vt:lpstr>Bug reports</vt:lpstr>
      <vt:lpstr>Bug reports</vt:lpstr>
      <vt:lpstr>Windows – Note</vt:lpstr>
      <vt:lpstr>IOS - Conclusion</vt:lpstr>
      <vt:lpstr>Windows - Conclusion</vt:lpstr>
      <vt:lpstr>Android– Conclusion </vt:lpstr>
      <vt:lpstr>Bug reports – Conclusion </vt:lpstr>
      <vt:lpstr>Resources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Title: Short [Preferred]</dc:title>
  <dc:creator>Nicole Davenport</dc:creator>
  <cp:revision>10</cp:revision>
  <dcterms:created xsi:type="dcterms:W3CDTF">2016-03-09T19:41:20Z</dcterms:created>
  <dcterms:modified xsi:type="dcterms:W3CDTF">2021-12-14T15:26:26Z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0x0101002C0347369A0E1146A99D924E211F6741</vt:lpwstr>
  </property>
  <property fmtid="{D5CDD505-2E9C-101B-9397-08002B2CF9AE}" pid="3" name="Order">
    <vt:r8>400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