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18288000" cy="10287000"/>
  <p:notesSz cx="6858000" cy="9144000"/>
  <p:embeddedFontLst>
    <p:embeddedFont>
      <p:font typeface="Raleway" charset="1" panose="020B0503030101060003"/>
      <p:regular r:id="rId6"/>
      <p:bold r:id="rId7"/>
    </p:embeddedFont>
    <p:embeddedFont>
      <p:font typeface="Arimo" charset="1" panose="020B0604020202020204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0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9000"/>
          </a:blip>
          <a:srcRect l="0" t="0" r="0" b="0"/>
          <a:stretch>
            <a:fillRect/>
          </a:stretch>
        </p:blipFill>
        <p:spPr>
          <a:xfrm flipH="false" flipV="false"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7000"/>
          </a:blip>
          <a:srcRect l="0" t="0" r="0" b="0"/>
          <a:stretch>
            <a:fillRect/>
          </a:stretch>
        </p:blipFill>
        <p:spPr>
          <a:xfrm flipH="false" flipV="false" rot="-10800000">
            <a:off x="2835003" y="-10298006"/>
            <a:ext cx="18700245" cy="1570820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77050" y="1028700"/>
            <a:ext cx="5898610" cy="36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11"/>
              </a:lnSpc>
            </a:pPr>
            <a:r>
              <a:rPr lang="en-US" b="true" sz="2400" i="false" spc="240">
                <a:solidFill>
                  <a:srgbClr val="FFFFFF"/>
                </a:solidFill>
                <a:latin typeface="Raleway"/>
              </a:rPr>
              <a:t>GROUP 14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35003" y="2000830"/>
            <a:ext cx="14424297" cy="4875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24"/>
              </a:lnSpc>
            </a:pPr>
            <a:r>
              <a:rPr lang="en-US" b="true" sz="8800" i="false">
                <a:solidFill>
                  <a:srgbClr val="FFFFFF"/>
                </a:solidFill>
                <a:latin typeface="Raleway"/>
              </a:rPr>
              <a:t>Stat 333 Project 2:</a:t>
            </a:r>
          </a:p>
          <a:p>
            <a:pPr algn="r">
              <a:lnSpc>
                <a:spcPts val="9799"/>
              </a:lnSpc>
            </a:pPr>
          </a:p>
          <a:p>
            <a:pPr algn="r">
              <a:lnSpc>
                <a:spcPts val="9799"/>
              </a:lnSpc>
            </a:pPr>
            <a:r>
              <a:rPr lang="en-US" b="true" sz="10000" i="false">
                <a:solidFill>
                  <a:srgbClr val="FFFFFF"/>
                </a:solidFill>
                <a:latin typeface="Raleway"/>
              </a:rPr>
              <a:t>Predicting </a:t>
            </a:r>
          </a:p>
          <a:p>
            <a:pPr algn="r">
              <a:lnSpc>
                <a:spcPts val="9800"/>
              </a:lnSpc>
            </a:pPr>
            <a:r>
              <a:rPr lang="en-US" b="true" sz="10000" i="false">
                <a:solidFill>
                  <a:srgbClr val="FFFFFF"/>
                </a:solidFill>
                <a:latin typeface="Raleway"/>
              </a:rPr>
              <a:t>Yelp Ratings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10951" y="8767445"/>
            <a:ext cx="1014834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b="false" sz="2800" i="true" spc="168">
                <a:solidFill>
                  <a:srgbClr val="FFFFFF"/>
                </a:solidFill>
                <a:latin typeface="Raleway"/>
              </a:rPr>
              <a:t>By Evangeline Lim, Stella Kim, William Han</a:t>
            </a:r>
          </a:p>
        </p:txBody>
      </p:sp>
      <p:grpSp>
        <p:nvGrpSpPr>
          <p:cNvPr name="Group 8" id="8"/>
          <p:cNvGrpSpPr/>
          <p:nvPr/>
        </p:nvGrpSpPr>
        <p:grpSpPr>
          <a:xfrm rot="-5400000">
            <a:off x="-333975" y="6846163"/>
            <a:ext cx="3062402" cy="190477"/>
            <a:chOff x="0" y="0"/>
            <a:chExt cx="7085214" cy="4406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7085214" cy="440690"/>
            </a:xfrm>
            <a:custGeom>
              <a:avLst/>
              <a:gdLst/>
              <a:ahLst/>
              <a:cxnLst/>
              <a:rect r="r" b="b" t="t" l="l"/>
              <a:pathLst>
                <a:path h="440690" w="7085214">
                  <a:moveTo>
                    <a:pt x="7047114" y="0"/>
                  </a:moveTo>
                  <a:cubicBezTo>
                    <a:pt x="7025524" y="0"/>
                    <a:pt x="7009014" y="16510"/>
                    <a:pt x="7009014" y="38100"/>
                  </a:cubicBezTo>
                  <a:lnTo>
                    <a:pt x="7009014" y="193040"/>
                  </a:lnTo>
                  <a:lnTo>
                    <a:pt x="76200" y="193040"/>
                  </a:lnTo>
                  <a:lnTo>
                    <a:pt x="76200" y="38100"/>
                  </a:lnTo>
                  <a:cubicBezTo>
                    <a:pt x="76200" y="16510"/>
                    <a:pt x="59690" y="0"/>
                    <a:pt x="38100" y="0"/>
                  </a:cubicBezTo>
                  <a:cubicBezTo>
                    <a:pt x="16510" y="0"/>
                    <a:pt x="0" y="16510"/>
                    <a:pt x="0" y="38100"/>
                  </a:cubicBezTo>
                  <a:lnTo>
                    <a:pt x="0" y="402590"/>
                  </a:lnTo>
                  <a:cubicBezTo>
                    <a:pt x="0" y="424180"/>
                    <a:pt x="16510" y="440690"/>
                    <a:pt x="38100" y="440690"/>
                  </a:cubicBezTo>
                  <a:cubicBezTo>
                    <a:pt x="59690" y="440690"/>
                    <a:pt x="76200" y="424180"/>
                    <a:pt x="76200" y="402590"/>
                  </a:cubicBezTo>
                  <a:lnTo>
                    <a:pt x="76200" y="269240"/>
                  </a:lnTo>
                  <a:lnTo>
                    <a:pt x="7009014" y="269240"/>
                  </a:lnTo>
                  <a:lnTo>
                    <a:pt x="7009014" y="402590"/>
                  </a:lnTo>
                  <a:cubicBezTo>
                    <a:pt x="7009014" y="424180"/>
                    <a:pt x="7025524" y="440690"/>
                    <a:pt x="7047114" y="440690"/>
                  </a:cubicBezTo>
                  <a:cubicBezTo>
                    <a:pt x="7068704" y="440690"/>
                    <a:pt x="7085214" y="424180"/>
                    <a:pt x="7085214" y="402590"/>
                  </a:cubicBezTo>
                  <a:lnTo>
                    <a:pt x="7085214" y="38100"/>
                  </a:lnTo>
                  <a:cubicBezTo>
                    <a:pt x="7085214" y="16510"/>
                    <a:pt x="7067435" y="0"/>
                    <a:pt x="70471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28700" y="8877684"/>
            <a:ext cx="337052" cy="337052"/>
            <a:chOff x="0" y="0"/>
            <a:chExt cx="1708150" cy="170815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0FC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783289" y="1034577"/>
            <a:ext cx="1476011" cy="337052"/>
            <a:chOff x="0" y="0"/>
            <a:chExt cx="1968015" cy="449403"/>
          </a:xfrm>
        </p:grpSpPr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0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9000"/>
          </a:blip>
          <a:srcRect l="0" t="0" r="0" b="0"/>
          <a:stretch>
            <a:fillRect/>
          </a:stretch>
        </p:blipFill>
        <p:spPr>
          <a:xfrm flipH="false" flipV="false"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7000"/>
          </a:blip>
          <a:srcRect l="0" t="0" r="0" b="0"/>
          <a:stretch>
            <a:fillRect/>
          </a:stretch>
        </p:blipFill>
        <p:spPr>
          <a:xfrm flipH="false" flipV="false"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5410200"/>
            <a:ext cx="337052" cy="3804536"/>
            <a:chOff x="0" y="0"/>
            <a:chExt cx="449403" cy="5072715"/>
          </a:xfrm>
        </p:grpSpPr>
        <p:grpSp>
          <p:nvGrpSpPr>
            <p:cNvPr name="Group 6" id="6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r="r" b="b" t="t" l="l"/>
                <a:pathLst>
                  <a:path h="440690" w="7085214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5783289" y="1034577"/>
            <a:ext cx="1476011" cy="337052"/>
            <a:chOff x="0" y="0"/>
            <a:chExt cx="1968015" cy="449403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27230" y="2407062"/>
            <a:ext cx="12515598" cy="6851238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627230" y="1009650"/>
            <a:ext cx="12110155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b="true" sz="7200" i="false" spc="215">
                <a:solidFill>
                  <a:srgbClr val="FFFFFF"/>
                </a:solidFill>
                <a:latin typeface="Raleway"/>
              </a:rPr>
              <a:t>Lasso Cross Validation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0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9000"/>
          </a:blip>
          <a:srcRect l="0" t="0" r="0" b="0"/>
          <a:stretch>
            <a:fillRect/>
          </a:stretch>
        </p:blipFill>
        <p:spPr>
          <a:xfrm flipH="false" flipV="false"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7000"/>
          </a:blip>
          <a:srcRect l="0" t="0" r="0" b="0"/>
          <a:stretch>
            <a:fillRect/>
          </a:stretch>
        </p:blipFill>
        <p:spPr>
          <a:xfrm flipH="false" flipV="false"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6922248" y="5453764"/>
            <a:ext cx="337052" cy="3804536"/>
            <a:chOff x="0" y="0"/>
            <a:chExt cx="449403" cy="5072715"/>
          </a:xfrm>
        </p:grpSpPr>
        <p:grpSp>
          <p:nvGrpSpPr>
            <p:cNvPr name="Group 6" id="6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r="r" b="b" t="t" l="l"/>
                <a:pathLst>
                  <a:path h="440690" w="7085214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5783289" y="1034577"/>
            <a:ext cx="1476011" cy="337052"/>
            <a:chOff x="0" y="0"/>
            <a:chExt cx="1968015" cy="449403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543848" y="2981137"/>
            <a:ext cx="843079" cy="846452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28700" y="1009650"/>
            <a:ext cx="9252655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b="true" sz="7200" i="false" spc="215">
                <a:solidFill>
                  <a:srgbClr val="FFFFFF"/>
                </a:solidFill>
                <a:latin typeface="Raleway"/>
              </a:rPr>
              <a:t>STRENGTHS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3752415" y="2981137"/>
            <a:ext cx="3842458" cy="2024380"/>
            <a:chOff x="0" y="0"/>
            <a:chExt cx="5123277" cy="2699173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2066925"/>
              <a:ext cx="5123277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38100"/>
              <a:ext cx="5123277" cy="130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3000" i="false" spc="270">
                  <a:solidFill>
                    <a:srgbClr val="FFFFFF"/>
                  </a:solidFill>
                  <a:latin typeface="Raleway"/>
                </a:rPr>
                <a:t>AVOIDS OVERFITTING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930235" y="2878012"/>
            <a:ext cx="3842458" cy="2519680"/>
            <a:chOff x="0" y="0"/>
            <a:chExt cx="5123277" cy="3359573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2727325"/>
              <a:ext cx="5123277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-38100"/>
              <a:ext cx="5123277" cy="196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3000" i="false" spc="270">
                  <a:solidFill>
                    <a:srgbClr val="FFFFFF"/>
                  </a:solidFill>
                  <a:latin typeface="Raleway"/>
                </a:rPr>
                <a:t>AUTOMATIC VARIABLE SELECTION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752415" y="5918008"/>
            <a:ext cx="4106982" cy="2024380"/>
            <a:chOff x="0" y="0"/>
            <a:chExt cx="5475976" cy="2699173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2066925"/>
              <a:ext cx="5475976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-38100"/>
              <a:ext cx="5475976" cy="130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3000" i="false" spc="270">
                  <a:solidFill>
                    <a:srgbClr val="FFFFFF"/>
                  </a:solidFill>
                  <a:latin typeface="Raleway"/>
                </a:rPr>
                <a:t>BETTER MODEL INTERPRETABILITY</a:t>
              </a:r>
            </a:p>
          </p:txBody>
        </p:sp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547005" y="5918008"/>
            <a:ext cx="843079" cy="846452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859397" y="2981137"/>
            <a:ext cx="843079" cy="8464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0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9000"/>
          </a:blip>
          <a:srcRect l="0" t="0" r="0" b="0"/>
          <a:stretch>
            <a:fillRect/>
          </a:stretch>
        </p:blipFill>
        <p:spPr>
          <a:xfrm flipH="false" flipV="false"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7000"/>
          </a:blip>
          <a:srcRect l="0" t="0" r="0" b="0"/>
          <a:stretch>
            <a:fillRect/>
          </a:stretch>
        </p:blipFill>
        <p:spPr>
          <a:xfrm flipH="false" flipV="false"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3311058" y="3870339"/>
            <a:ext cx="6300456" cy="2102838"/>
            <a:chOff x="0" y="0"/>
            <a:chExt cx="8400608" cy="280378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8400608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b="true" sz="3400" i="false" spc="340">
                  <a:solidFill>
                    <a:srgbClr val="FFFFFF"/>
                  </a:solidFill>
                  <a:latin typeface="Raleway"/>
                </a:rPr>
                <a:t>LOSS OF RELEVANT DATA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05888"/>
              <a:ext cx="8400608" cy="1797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b="false" sz="2600" i="false" spc="77">
                  <a:solidFill>
                    <a:srgbClr val="FFFFFF"/>
                  </a:solidFill>
                  <a:latin typeface="Raleway"/>
                </a:rPr>
                <a:t>Minimizes by shrinking coefficients to zero. Hence, some important data might be lost.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311058" y="7297249"/>
            <a:ext cx="6065323" cy="1645638"/>
            <a:chOff x="0" y="0"/>
            <a:chExt cx="8087098" cy="219418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8087098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b="true" sz="3400" i="false" spc="340">
                  <a:solidFill>
                    <a:srgbClr val="FFFFFF"/>
                  </a:solidFill>
                  <a:latin typeface="Raleway"/>
                </a:rPr>
                <a:t>MULTICOLLINEARITY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005888"/>
              <a:ext cx="8087098" cy="1188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b="false" sz="2600" i="false" spc="77">
                  <a:solidFill>
                    <a:srgbClr val="FFFFFF"/>
                  </a:solidFill>
                  <a:latin typeface="Raleway"/>
                </a:rPr>
                <a:t>For highly correlated  features, lasso might select only one or part of them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600223" y="3929122"/>
            <a:ext cx="430306" cy="43030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600223" y="7356032"/>
            <a:ext cx="430306" cy="430306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11282151" y="3870339"/>
            <a:ext cx="5977149" cy="2560038"/>
            <a:chOff x="0" y="0"/>
            <a:chExt cx="7969531" cy="341338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7969531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b="true" sz="3400" i="false" spc="340">
                  <a:solidFill>
                    <a:srgbClr val="FFFFFF"/>
                  </a:solidFill>
                  <a:latin typeface="Raleway"/>
                </a:rPr>
                <a:t>AUTOMATIC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005888"/>
              <a:ext cx="7969531" cy="2407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b="false" sz="2600" i="false" spc="77">
                  <a:solidFill>
                    <a:srgbClr val="FFFFFF"/>
                  </a:solidFill>
                  <a:latin typeface="Raleway"/>
                </a:rPr>
                <a:t>Because it is automatic, we cannot increase efficiency manually so, for big datasets, it might take a long time. </a:t>
              </a:r>
            </a:p>
          </p:txBody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483142" y="3929122"/>
            <a:ext cx="430306" cy="430306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028700" y="981075"/>
            <a:ext cx="12246948" cy="101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00"/>
              </a:lnSpc>
            </a:pPr>
            <a:r>
              <a:rPr lang="en-US" b="true" sz="6400" i="false" spc="256">
                <a:solidFill>
                  <a:srgbClr val="FFFFFF"/>
                </a:solidFill>
                <a:latin typeface="Raleway"/>
              </a:rPr>
              <a:t>WEAKNESSES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8700" y="5453764"/>
            <a:ext cx="337052" cy="3804536"/>
            <a:chOff x="0" y="0"/>
            <a:chExt cx="449403" cy="5072715"/>
          </a:xfrm>
        </p:grpSpPr>
        <p:grpSp>
          <p:nvGrpSpPr>
            <p:cNvPr name="Group 19" id="19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r="r" b="b" t="t" l="l"/>
                <a:pathLst>
                  <a:path h="440690" w="7085214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0"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grpSp>
        <p:nvGrpSpPr>
          <p:cNvPr name="Group 23" id="23"/>
          <p:cNvGrpSpPr/>
          <p:nvPr/>
        </p:nvGrpSpPr>
        <p:grpSpPr>
          <a:xfrm rot="0">
            <a:off x="15783289" y="1034577"/>
            <a:ext cx="1476011" cy="337052"/>
            <a:chOff x="0" y="0"/>
            <a:chExt cx="1968015" cy="449403"/>
          </a:xfrm>
        </p:grpSpPr>
        <p:grpSp>
          <p:nvGrpSpPr>
            <p:cNvPr name="Group 24" id="24"/>
            <p:cNvGrpSpPr>
              <a:grpSpLocks noChangeAspect="true"/>
            </p:cNvGrpSpPr>
            <p:nvPr/>
          </p:nvGrpSpPr>
          <p:grpSpPr>
            <a:xfrm rot="0"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0"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0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9000"/>
          </a:blip>
          <a:srcRect l="0" t="0" r="0" b="0"/>
          <a:stretch>
            <a:fillRect/>
          </a:stretch>
        </p:blipFill>
        <p:spPr>
          <a:xfrm flipH="false" flipV="false"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7000"/>
          </a:blip>
          <a:srcRect l="0" t="0" r="0" b="0"/>
          <a:stretch>
            <a:fillRect/>
          </a:stretch>
        </p:blipFill>
        <p:spPr>
          <a:xfrm flipH="false" flipV="false"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1611748" y="0"/>
            <a:ext cx="4383377" cy="10287000"/>
            <a:chOff x="0" y="0"/>
            <a:chExt cx="5844503" cy="137160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/>
            <a:srcRect l="7087" t="0" r="8223" b="0"/>
            <a:stretch>
              <a:fillRect/>
            </a:stretch>
          </p:blipFill>
          <p:spPr>
            <a:xfrm>
              <a:off x="0" y="0"/>
              <a:ext cx="5844503" cy="4572000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5"/>
            <a:srcRect l="17349" t="0" r="10584" b="0"/>
            <a:stretch>
              <a:fillRect/>
            </a:stretch>
          </p:blipFill>
          <p:spPr>
            <a:xfrm>
              <a:off x="0" y="4572000"/>
              <a:ext cx="5844503" cy="4572000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6"/>
            <a:srcRect l="7335" t="0" r="7335" b="0"/>
            <a:stretch>
              <a:fillRect/>
            </a:stretch>
          </p:blipFill>
          <p:spPr>
            <a:xfrm>
              <a:off x="0" y="9144000"/>
              <a:ext cx="5844503" cy="4572000"/>
            </a:xfrm>
            <a:prstGeom prst="rect">
              <a:avLst/>
            </a:prstGeom>
          </p:spPr>
        </p:pic>
      </p:grpSp>
      <p:grpSp>
        <p:nvGrpSpPr>
          <p:cNvPr name="Group 9" id="9"/>
          <p:cNvGrpSpPr/>
          <p:nvPr/>
        </p:nvGrpSpPr>
        <p:grpSpPr>
          <a:xfrm rot="0">
            <a:off x="1028700" y="4267200"/>
            <a:ext cx="9160231" cy="4991100"/>
            <a:chOff x="0" y="0"/>
            <a:chExt cx="12213641" cy="66548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38100"/>
              <a:ext cx="12213641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3000" i="false" spc="270">
                  <a:solidFill>
                    <a:srgbClr val="FFFFFF"/>
                  </a:solidFill>
                  <a:latin typeface="Raleway"/>
                </a:rPr>
                <a:t>INTERACTION EFFECTS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47677"/>
              <a:ext cx="12213641" cy="1188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b="false" sz="2600" i="false" spc="77">
                  <a:solidFill>
                    <a:srgbClr val="FFFFFF"/>
                  </a:solidFill>
                  <a:latin typeface="Raleway"/>
                </a:rPr>
                <a:t>Explore interaction relationships among words and other predictors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552700"/>
              <a:ext cx="12213641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3000" i="false" spc="270">
                  <a:solidFill>
                    <a:srgbClr val="FFFFFF"/>
                  </a:solidFill>
                  <a:latin typeface="Raleway"/>
                </a:rPr>
                <a:t>MORE PREDICTORS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338477"/>
              <a:ext cx="12213641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b="false" sz="2600" i="false" spc="77">
                  <a:solidFill>
                    <a:srgbClr val="FFFFFF"/>
                  </a:solidFill>
                  <a:latin typeface="Raleway"/>
                </a:rPr>
                <a:t>Examine effects of other predictors (i.e. restaurant type)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680726"/>
              <a:ext cx="12213641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3000" i="false" spc="270">
                  <a:solidFill>
                    <a:srgbClr val="FFFFFF"/>
                  </a:solidFill>
                  <a:latin typeface="Raleway"/>
                </a:rPr>
                <a:t>EFFICIENT CODE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5466503"/>
              <a:ext cx="12213641" cy="1188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b="false" sz="2600" i="false" spc="77">
                  <a:solidFill>
                    <a:srgbClr val="FFFFFF"/>
                  </a:solidFill>
                  <a:latin typeface="Raleway"/>
                </a:rPr>
                <a:t>Work on developing code that requires less processing from R to scan for important words/predictors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922248" y="5453764"/>
            <a:ext cx="337052" cy="3804536"/>
            <a:chOff x="0" y="0"/>
            <a:chExt cx="449403" cy="5072715"/>
          </a:xfrm>
        </p:grpSpPr>
        <p:grpSp>
          <p:nvGrpSpPr>
            <p:cNvPr name="Group 17" id="17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r="r" b="b" t="t" l="l"/>
                <a:pathLst>
                  <a:path h="440690" w="7085214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0"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1028700" y="1028700"/>
            <a:ext cx="1476011" cy="337052"/>
            <a:chOff x="0" y="0"/>
            <a:chExt cx="1968015" cy="449403"/>
          </a:xfrm>
        </p:grpSpPr>
        <p:grpSp>
          <p:nvGrpSpPr>
            <p:cNvPr name="Group 22" id="22"/>
            <p:cNvGrpSpPr>
              <a:grpSpLocks noChangeAspect="true"/>
            </p:cNvGrpSpPr>
            <p:nvPr/>
          </p:nvGrpSpPr>
          <p:grpSpPr>
            <a:xfrm rot="0"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4" id="24"/>
            <p:cNvGrpSpPr>
              <a:grpSpLocks noChangeAspect="true"/>
            </p:cNvGrpSpPr>
            <p:nvPr/>
          </p:nvGrpSpPr>
          <p:grpSpPr>
            <a:xfrm rot="0"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sp>
        <p:nvSpPr>
          <p:cNvPr name="TextBox 28" id="28"/>
          <p:cNvSpPr txBox="true"/>
          <p:nvPr/>
        </p:nvSpPr>
        <p:spPr>
          <a:xfrm rot="0">
            <a:off x="1028700" y="1819275"/>
            <a:ext cx="9160231" cy="101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00"/>
              </a:lnSpc>
            </a:pPr>
            <a:r>
              <a:rPr lang="en-US" b="true" sz="6400" i="false" spc="256">
                <a:solidFill>
                  <a:srgbClr val="FFFFFF"/>
                </a:solidFill>
                <a:latin typeface="Raleway"/>
              </a:rPr>
              <a:t>FUTURE REFERENCE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0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9000"/>
          </a:blip>
          <a:srcRect l="0" t="0" r="0" b="0"/>
          <a:stretch>
            <a:fillRect/>
          </a:stretch>
        </p:blipFill>
        <p:spPr>
          <a:xfrm flipH="false" flipV="false"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7000"/>
          </a:blip>
          <a:srcRect l="0" t="0" r="0" b="0"/>
          <a:stretch>
            <a:fillRect/>
          </a:stretch>
        </p:blipFill>
        <p:spPr>
          <a:xfrm flipH="false" flipV="false"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2246651"/>
            <a:ext cx="337052" cy="3804536"/>
            <a:chOff x="0" y="0"/>
            <a:chExt cx="449403" cy="5072715"/>
          </a:xfrm>
        </p:grpSpPr>
        <p:grpSp>
          <p:nvGrpSpPr>
            <p:cNvPr name="Group 6" id="6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r="r" b="b" t="t" l="l"/>
                <a:pathLst>
                  <a:path h="440690" w="7085214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sp>
        <p:nvSpPr>
          <p:cNvPr name="TextBox 10" id="10"/>
          <p:cNvSpPr txBox="true"/>
          <p:nvPr/>
        </p:nvSpPr>
        <p:spPr>
          <a:xfrm rot="0">
            <a:off x="1028700" y="979265"/>
            <a:ext cx="5595058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b="false" sz="2400" i="false" spc="144">
                <a:solidFill>
                  <a:srgbClr val="FFFFFF"/>
                </a:solidFill>
                <a:latin typeface="Raleway"/>
              </a:rPr>
              <a:t>STAT 333 | Group 14 Report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35003" y="2443148"/>
            <a:ext cx="8904166" cy="2967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664"/>
              </a:lnSpc>
            </a:pPr>
            <a:r>
              <a:rPr lang="en-US" b="true" sz="9720" i="false" spc="291">
                <a:solidFill>
                  <a:srgbClr val="FFFFFF"/>
                </a:solidFill>
                <a:latin typeface="Raleway"/>
              </a:rPr>
              <a:t>Thank you!</a:t>
            </a:r>
          </a:p>
          <a:p>
            <a:pPr>
              <a:lnSpc>
                <a:spcPts val="11664"/>
              </a:lnSpc>
            </a:pPr>
            <a:r>
              <a:rPr lang="en-US" b="true" sz="9720" i="false" spc="291">
                <a:solidFill>
                  <a:srgbClr val="FFFFFF"/>
                </a:solidFill>
                <a:latin typeface="Raleway"/>
              </a:rPr>
              <a:t>Questions?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578642" y="1215485"/>
            <a:ext cx="4680658" cy="1151795"/>
            <a:chOff x="0" y="0"/>
            <a:chExt cx="6240877" cy="153572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38100"/>
              <a:ext cx="6240877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3000" i="false" spc="270">
                  <a:solidFill>
                    <a:srgbClr val="FFFFFF"/>
                  </a:solidFill>
                  <a:latin typeface="Raleway"/>
                </a:rPr>
                <a:t>WILLIAM HAN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03478"/>
              <a:ext cx="6240877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b="false" sz="2800" i="false" spc="140">
                  <a:solidFill>
                    <a:srgbClr val="FFFFFF"/>
                  </a:solidFill>
                  <a:latin typeface="Raleway"/>
                </a:rPr>
                <a:t>Member 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578642" y="4567603"/>
            <a:ext cx="4680658" cy="1151795"/>
            <a:chOff x="0" y="0"/>
            <a:chExt cx="6240877" cy="153572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38100"/>
              <a:ext cx="6240877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3000" i="false" spc="270">
                  <a:solidFill>
                    <a:srgbClr val="FFFFFF"/>
                  </a:solidFill>
                  <a:latin typeface="Raleway"/>
                </a:rPr>
                <a:t>STELLA KIM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903478"/>
              <a:ext cx="6240877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b="false" sz="2800" i="false" spc="140">
                  <a:solidFill>
                    <a:srgbClr val="FFFFFF"/>
                  </a:solidFill>
                  <a:latin typeface="Raleway"/>
                </a:rPr>
                <a:t>Member 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578642" y="8106505"/>
            <a:ext cx="4680658" cy="1151795"/>
            <a:chOff x="0" y="0"/>
            <a:chExt cx="6240877" cy="1535726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38100"/>
              <a:ext cx="6240877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3000" i="false" spc="270">
                  <a:solidFill>
                    <a:srgbClr val="FFFFFF"/>
                  </a:solidFill>
                  <a:latin typeface="Raleway"/>
                </a:rPr>
                <a:t>EVANGELINE LIM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903478"/>
              <a:ext cx="6240877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b="false" sz="2800" i="false" spc="140">
                  <a:solidFill>
                    <a:srgbClr val="FFFFFF"/>
                  </a:solidFill>
                  <a:latin typeface="Raleway"/>
                </a:rPr>
                <a:t>Member 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0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9000"/>
          </a:blip>
          <a:srcRect l="0" t="0" r="0" b="0"/>
          <a:stretch>
            <a:fillRect/>
          </a:stretch>
        </p:blipFill>
        <p:spPr>
          <a:xfrm flipH="false" flipV="false"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7000"/>
          </a:blip>
          <a:srcRect l="0" t="0" r="0" b="0"/>
          <a:stretch>
            <a:fillRect/>
          </a:stretch>
        </p:blipFill>
        <p:spPr>
          <a:xfrm flipH="false" flipV="false"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5783289" y="8921248"/>
            <a:ext cx="1476011" cy="337052"/>
            <a:chOff x="0" y="0"/>
            <a:chExt cx="1968015" cy="449403"/>
          </a:xfrm>
        </p:grpSpPr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1028700" y="979265"/>
            <a:ext cx="7348918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b="false" sz="2400" i="false" spc="144">
                <a:solidFill>
                  <a:srgbClr val="FFFFFF"/>
                </a:solidFill>
                <a:latin typeface="Raleway"/>
              </a:rPr>
              <a:t>STAT 333 | Group 14 Report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724900"/>
            <a:ext cx="802348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40">
                <a:solidFill>
                  <a:srgbClr val="FFFFFF"/>
                </a:solidFill>
                <a:latin typeface="Raleway"/>
              </a:rPr>
              <a:t>TOPIC HIGHLIGHTS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559345" y="1028700"/>
            <a:ext cx="6699955" cy="5643880"/>
            <a:chOff x="0" y="0"/>
            <a:chExt cx="8933273" cy="752517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9050"/>
              <a:ext cx="8933273" cy="2940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640"/>
                </a:lnSpc>
              </a:pPr>
              <a:r>
                <a:rPr lang="en-US" b="true" sz="7200" i="false" spc="215">
                  <a:solidFill>
                    <a:srgbClr val="FFFFFF"/>
                  </a:solidFill>
                  <a:latin typeface="Raleway"/>
                </a:rPr>
                <a:t>Presentation Outline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863596" y="3590925"/>
              <a:ext cx="8069677" cy="3934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919"/>
                </a:lnSpc>
              </a:pPr>
              <a:r>
                <a:rPr lang="en-US" b="false" sz="2800" i="false" spc="140">
                  <a:solidFill>
                    <a:srgbClr val="FFFFFF"/>
                  </a:solidFill>
                  <a:latin typeface="Raleway"/>
                </a:rPr>
                <a:t>Prediction Error Results</a:t>
              </a:r>
            </a:p>
            <a:p>
              <a:pPr algn="r">
                <a:lnSpc>
                  <a:spcPts val="3919"/>
                </a:lnSpc>
              </a:pPr>
              <a:r>
                <a:rPr lang="en-US" b="false" sz="2799" i="false" spc="139">
                  <a:solidFill>
                    <a:srgbClr val="FFFFFF"/>
                  </a:solidFill>
                  <a:latin typeface="Raleway"/>
                </a:rPr>
                <a:t>First Steps: Data Cleani</a:t>
              </a:r>
              <a:r>
                <a:rPr lang="en-US" b="false" sz="2800" i="false" spc="140">
                  <a:solidFill>
                    <a:srgbClr val="FFFFFF"/>
                  </a:solidFill>
                  <a:latin typeface="Raleway"/>
                </a:rPr>
                <a:t>ng</a:t>
              </a:r>
            </a:p>
            <a:p>
              <a:pPr algn="r">
                <a:lnSpc>
                  <a:spcPts val="3919"/>
                </a:lnSpc>
              </a:pPr>
              <a:r>
                <a:rPr lang="en-US" b="false" sz="2799" i="false" spc="139">
                  <a:solidFill>
                    <a:srgbClr val="FFFFFF"/>
                  </a:solidFill>
                  <a:latin typeface="Raleway"/>
                </a:rPr>
                <a:t>Finding New Predictors</a:t>
              </a:r>
            </a:p>
            <a:p>
              <a:pPr algn="r">
                <a:lnSpc>
                  <a:spcPts val="3919"/>
                </a:lnSpc>
              </a:pPr>
              <a:r>
                <a:rPr lang="en-US" b="false" sz="2800" i="false" spc="140">
                  <a:solidFill>
                    <a:srgbClr val="FFFFFF"/>
                  </a:solidFill>
                  <a:latin typeface="Raleway"/>
                </a:rPr>
                <a:t>The Model: Lasso </a:t>
              </a:r>
            </a:p>
            <a:p>
              <a:pPr algn="r">
                <a:lnSpc>
                  <a:spcPts val="3919"/>
                </a:lnSpc>
              </a:pPr>
              <a:r>
                <a:rPr lang="en-US" b="false" sz="2800" i="false" spc="140">
                  <a:solidFill>
                    <a:srgbClr val="FFFFFF"/>
                  </a:solidFill>
                  <a:latin typeface="Raleway"/>
                </a:rPr>
                <a:t>Strengths and Weakness</a:t>
              </a:r>
            </a:p>
            <a:p>
              <a:pPr algn="r">
                <a:lnSpc>
                  <a:spcPts val="3919"/>
                </a:lnSpc>
              </a:pPr>
              <a:r>
                <a:rPr lang="en-US" b="false" sz="2800" i="false" spc="140">
                  <a:solidFill>
                    <a:srgbClr val="FFFFFF"/>
                  </a:solidFill>
                  <a:latin typeface="Raleway"/>
                </a:rPr>
                <a:t>Future Reference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-333975" y="3798163"/>
            <a:ext cx="3062402" cy="190477"/>
            <a:chOff x="0" y="0"/>
            <a:chExt cx="7085214" cy="44069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7085214" cy="440690"/>
            </a:xfrm>
            <a:custGeom>
              <a:avLst/>
              <a:gdLst/>
              <a:ahLst/>
              <a:cxnLst/>
              <a:rect r="r" b="b" t="t" l="l"/>
              <a:pathLst>
                <a:path h="440690" w="7085214">
                  <a:moveTo>
                    <a:pt x="7047114" y="0"/>
                  </a:moveTo>
                  <a:cubicBezTo>
                    <a:pt x="7025524" y="0"/>
                    <a:pt x="7009014" y="16510"/>
                    <a:pt x="7009014" y="38100"/>
                  </a:cubicBezTo>
                  <a:lnTo>
                    <a:pt x="7009014" y="193040"/>
                  </a:lnTo>
                  <a:lnTo>
                    <a:pt x="76200" y="193040"/>
                  </a:lnTo>
                  <a:lnTo>
                    <a:pt x="76200" y="38100"/>
                  </a:lnTo>
                  <a:cubicBezTo>
                    <a:pt x="76200" y="16510"/>
                    <a:pt x="59690" y="0"/>
                    <a:pt x="38100" y="0"/>
                  </a:cubicBezTo>
                  <a:cubicBezTo>
                    <a:pt x="16510" y="0"/>
                    <a:pt x="0" y="16510"/>
                    <a:pt x="0" y="38100"/>
                  </a:cubicBezTo>
                  <a:lnTo>
                    <a:pt x="0" y="402590"/>
                  </a:lnTo>
                  <a:cubicBezTo>
                    <a:pt x="0" y="424180"/>
                    <a:pt x="16510" y="440690"/>
                    <a:pt x="38100" y="440690"/>
                  </a:cubicBezTo>
                  <a:cubicBezTo>
                    <a:pt x="59690" y="440690"/>
                    <a:pt x="76200" y="424180"/>
                    <a:pt x="76200" y="402590"/>
                  </a:cubicBezTo>
                  <a:lnTo>
                    <a:pt x="76200" y="269240"/>
                  </a:lnTo>
                  <a:lnTo>
                    <a:pt x="7009014" y="269240"/>
                  </a:lnTo>
                  <a:lnTo>
                    <a:pt x="7009014" y="402590"/>
                  </a:lnTo>
                  <a:cubicBezTo>
                    <a:pt x="7009014" y="424180"/>
                    <a:pt x="7025524" y="440690"/>
                    <a:pt x="7047114" y="440690"/>
                  </a:cubicBezTo>
                  <a:cubicBezTo>
                    <a:pt x="7068704" y="440690"/>
                    <a:pt x="7085214" y="424180"/>
                    <a:pt x="7085214" y="402590"/>
                  </a:cubicBezTo>
                  <a:lnTo>
                    <a:pt x="7085214" y="38100"/>
                  </a:lnTo>
                  <a:cubicBezTo>
                    <a:pt x="7085214" y="16510"/>
                    <a:pt x="7067435" y="0"/>
                    <a:pt x="70471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028700" y="5829684"/>
            <a:ext cx="337052" cy="337052"/>
            <a:chOff x="0" y="0"/>
            <a:chExt cx="1708150" cy="170815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0FCFF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0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9000"/>
          </a:blip>
          <a:srcRect l="0" t="0" r="0" b="0"/>
          <a:stretch>
            <a:fillRect/>
          </a:stretch>
        </p:blipFill>
        <p:spPr>
          <a:xfrm flipH="false" flipV="false"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7000"/>
          </a:blip>
          <a:srcRect l="0" t="0" r="0" b="0"/>
          <a:stretch>
            <a:fillRect/>
          </a:stretch>
        </p:blipFill>
        <p:spPr>
          <a:xfrm flipH="false" flipV="false"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6922248" y="5453764"/>
            <a:ext cx="337052" cy="3804536"/>
            <a:chOff x="0" y="0"/>
            <a:chExt cx="449403" cy="5072715"/>
          </a:xfrm>
        </p:grpSpPr>
        <p:grpSp>
          <p:nvGrpSpPr>
            <p:cNvPr name="Group 6" id="6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r="r" b="b" t="t" l="l"/>
                <a:pathLst>
                  <a:path h="440690" w="7085214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sp>
        <p:nvSpPr>
          <p:cNvPr name="TextBox 10" id="10"/>
          <p:cNvSpPr txBox="true"/>
          <p:nvPr/>
        </p:nvSpPr>
        <p:spPr>
          <a:xfrm rot="0">
            <a:off x="8911619" y="949804"/>
            <a:ext cx="834768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79"/>
              </a:lnSpc>
            </a:pPr>
            <a:r>
              <a:rPr lang="en-US" b="true" sz="3400" i="false" spc="340">
                <a:solidFill>
                  <a:srgbClr val="FFFFFF"/>
                </a:solidFill>
                <a:latin typeface="Raleway"/>
              </a:rPr>
              <a:t>PREDICTION ERROR RESULTS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1028700"/>
            <a:ext cx="1476011" cy="337052"/>
            <a:chOff x="0" y="0"/>
            <a:chExt cx="1968015" cy="449403"/>
          </a:xfrm>
        </p:grpSpPr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1028700" y="4231322"/>
            <a:ext cx="14545353" cy="4983414"/>
            <a:chOff x="0" y="0"/>
            <a:chExt cx="19393804" cy="6644552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4654294"/>
              <a:ext cx="18013473" cy="7213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0"/>
                </a:lnSpc>
              </a:pPr>
              <a:r>
                <a:rPr lang="en-US" b="false" sz="3000" i="false" spc="270">
                  <a:solidFill>
                    <a:srgbClr val="FFFFFF"/>
                  </a:solidFill>
                  <a:latin typeface="Raleway"/>
                </a:rPr>
                <a:t>ROOT MEAN OF SQUARES ERROR FOR VALIDATE AND TEST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447675"/>
              <a:ext cx="19393804" cy="40167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1560"/>
                </a:lnSpc>
              </a:pPr>
              <a:r>
                <a:rPr lang="en-US" b="true" sz="22000" i="false">
                  <a:solidFill>
                    <a:srgbClr val="FFFFFF"/>
                  </a:solidFill>
                  <a:latin typeface="Raleway"/>
                </a:rPr>
                <a:t>83.3%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6012303"/>
              <a:ext cx="18013473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b="false" sz="2800" i="false" spc="140">
                  <a:solidFill>
                    <a:srgbClr val="FFFFFF"/>
                  </a:solidFill>
                  <a:latin typeface="Raleway"/>
                </a:rPr>
                <a:t>based on Kaggle Leaderboard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0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9000"/>
          </a:blip>
          <a:srcRect l="0" t="0" r="0" b="0"/>
          <a:stretch>
            <a:fillRect/>
          </a:stretch>
        </p:blipFill>
        <p:spPr>
          <a:xfrm flipH="false" flipV="false"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7000"/>
          </a:blip>
          <a:srcRect l="0" t="0" r="0" b="0"/>
          <a:stretch>
            <a:fillRect/>
          </a:stretch>
        </p:blipFill>
        <p:spPr>
          <a:xfrm flipH="false" flipV="false"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5410200"/>
            <a:ext cx="337052" cy="3804536"/>
            <a:chOff x="0" y="0"/>
            <a:chExt cx="449403" cy="5072715"/>
          </a:xfrm>
        </p:grpSpPr>
        <p:grpSp>
          <p:nvGrpSpPr>
            <p:cNvPr name="Group 6" id="6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r="r" b="b" t="t" l="l"/>
                <a:pathLst>
                  <a:path h="440690" w="7085214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560320" y="1780662"/>
            <a:ext cx="12105300" cy="7565812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028700" y="979265"/>
            <a:ext cx="832703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b="false" sz="2400" i="false" spc="144">
                <a:solidFill>
                  <a:srgbClr val="FFFFFF"/>
                </a:solidFill>
                <a:latin typeface="Raleway"/>
              </a:rPr>
              <a:t>STAT 333 | Group 14 Report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0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9000"/>
          </a:blip>
          <a:srcRect l="0" t="0" r="0" b="0"/>
          <a:stretch>
            <a:fillRect/>
          </a:stretch>
        </p:blipFill>
        <p:spPr>
          <a:xfrm flipH="false" flipV="false"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7000"/>
          </a:blip>
          <a:srcRect l="0" t="0" r="0" b="0"/>
          <a:stretch>
            <a:fillRect/>
          </a:stretch>
        </p:blipFill>
        <p:spPr>
          <a:xfrm flipH="false" flipV="false"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6922248" y="1215485"/>
            <a:ext cx="337052" cy="3804536"/>
            <a:chOff x="0" y="0"/>
            <a:chExt cx="449403" cy="5072715"/>
          </a:xfrm>
        </p:grpSpPr>
        <p:grpSp>
          <p:nvGrpSpPr>
            <p:cNvPr name="Group 6" id="6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r="r" b="b" t="t" l="l"/>
                <a:pathLst>
                  <a:path h="440690" w="7085214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sp>
        <p:nvSpPr>
          <p:cNvPr name="TextBox 10" id="10"/>
          <p:cNvSpPr txBox="true"/>
          <p:nvPr/>
        </p:nvSpPr>
        <p:spPr>
          <a:xfrm rot="0">
            <a:off x="1028700" y="979265"/>
            <a:ext cx="825957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b="false" sz="2400" i="false" spc="144">
                <a:solidFill>
                  <a:srgbClr val="FFFFFF"/>
                </a:solidFill>
                <a:latin typeface="Raleway"/>
              </a:rPr>
              <a:t>STAT 333 | Group 14 Report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50631" y="7048500"/>
            <a:ext cx="6708669" cy="220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40"/>
              </a:lnSpc>
            </a:pPr>
            <a:r>
              <a:rPr lang="en-US" b="true" sz="7200" i="false" spc="215">
                <a:solidFill>
                  <a:srgbClr val="FFFFFF"/>
                </a:solidFill>
                <a:latin typeface="Raleway"/>
              </a:rPr>
              <a:t>First Steps: Data Cleaning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2081583"/>
            <a:ext cx="9135862" cy="5813653"/>
            <a:chOff x="0" y="0"/>
            <a:chExt cx="12181149" cy="775153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7081060"/>
              <a:ext cx="12031862" cy="6704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84"/>
                </a:lnSpc>
              </a:pPr>
              <a:r>
                <a:rPr lang="en-US" b="false" sz="2989" i="false" spc="149">
                  <a:solidFill>
                    <a:srgbClr val="FFFFFF"/>
                  </a:solidFill>
                  <a:latin typeface="Raleway"/>
                </a:rPr>
                <a:t>Like ID, date, categories etc.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144548"/>
              <a:ext cx="12031862" cy="688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3"/>
                </a:lnSpc>
              </a:pPr>
              <a:r>
                <a:rPr lang="en-US" b="false" sz="3202" i="false" spc="288">
                  <a:solidFill>
                    <a:srgbClr val="FFFFFF"/>
                  </a:solidFill>
                  <a:latin typeface="Raleway"/>
                </a:rPr>
                <a:t>REMOVING UNWANTED VARIABLES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373262"/>
              <a:ext cx="12031862" cy="6704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84"/>
                </a:lnSpc>
              </a:pPr>
              <a:r>
                <a:rPr lang="en-US" b="false" sz="2989" i="false" spc="149">
                  <a:solidFill>
                    <a:srgbClr val="FFFFFF"/>
                  </a:solidFill>
                  <a:latin typeface="Raleway"/>
                </a:rPr>
                <a:t>Reading review text into simple characters.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3436749"/>
              <a:ext cx="12031862" cy="688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3"/>
                </a:lnSpc>
              </a:pPr>
              <a:r>
                <a:rPr lang="en-US" b="false" sz="3202" i="false" spc="288">
                  <a:solidFill>
                    <a:srgbClr val="FFFFFF"/>
                  </a:solidFill>
                  <a:latin typeface="Raleway"/>
                </a:rPr>
                <a:t>CAPITALIZATION AND PUNCTUATION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49287" y="898413"/>
              <a:ext cx="12031862" cy="13755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84"/>
                </a:lnSpc>
              </a:pPr>
              <a:r>
                <a:rPr lang="en-US" b="false" sz="2989" i="false" spc="149">
                  <a:solidFill>
                    <a:srgbClr val="FFFFFF"/>
                  </a:solidFill>
                  <a:latin typeface="Raleway"/>
                </a:rPr>
                <a:t>Using MLR and then findind the Cook's distance to determine influential points.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49287" y="-38100"/>
              <a:ext cx="12031862" cy="688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3"/>
                </a:lnSpc>
              </a:pPr>
              <a:r>
                <a:rPr lang="en-US" b="false" sz="3202" i="false" spc="288">
                  <a:solidFill>
                    <a:srgbClr val="FFFFFF"/>
                  </a:solidFill>
                  <a:latin typeface="Raleway"/>
                </a:rPr>
                <a:t>OUTLIERS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0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9000"/>
          </a:blip>
          <a:srcRect l="0" t="0" r="0" b="0"/>
          <a:stretch>
            <a:fillRect/>
          </a:stretch>
        </p:blipFill>
        <p:spPr>
          <a:xfrm flipH="false" flipV="false"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7000"/>
          </a:blip>
          <a:srcRect l="0" t="0" r="0" b="0"/>
          <a:stretch>
            <a:fillRect/>
          </a:stretch>
        </p:blipFill>
        <p:spPr>
          <a:xfrm flipH="false" flipV="false" rot="-10800000">
            <a:off x="2835003" y="-10298006"/>
            <a:ext cx="18700245" cy="1570820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5410200"/>
            <a:ext cx="337052" cy="3804536"/>
            <a:chOff x="0" y="0"/>
            <a:chExt cx="449403" cy="5072715"/>
          </a:xfrm>
        </p:grpSpPr>
        <p:grpSp>
          <p:nvGrpSpPr>
            <p:cNvPr name="Group 6" id="6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r="r" b="b" t="t" l="l"/>
                <a:pathLst>
                  <a:path h="440690" w="7085214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5783289" y="1034577"/>
            <a:ext cx="1476011" cy="337052"/>
            <a:chOff x="0" y="0"/>
            <a:chExt cx="1968015" cy="449403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519532" y="2235354"/>
            <a:ext cx="11248936" cy="6979382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28700" y="1009650"/>
            <a:ext cx="12110155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b="true" sz="7200" i="false" spc="215">
                <a:solidFill>
                  <a:srgbClr val="FFFFFF"/>
                </a:solidFill>
                <a:latin typeface="Raleway"/>
              </a:rPr>
              <a:t>Cook's Distance Plot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45580" y="9406891"/>
            <a:ext cx="15008322" cy="56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0"/>
              </a:lnSpc>
            </a:pPr>
            <a:r>
              <a:rPr lang="en-US" b="false" sz="3400" i="false" spc="306">
                <a:solidFill>
                  <a:srgbClr val="FFFFFF"/>
                </a:solidFill>
                <a:latin typeface="Raleway"/>
              </a:rPr>
              <a:t>CUT OFF IS 4X THE MEAN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0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9000"/>
          </a:blip>
          <a:srcRect l="0" t="0" r="0" b="0"/>
          <a:stretch>
            <a:fillRect/>
          </a:stretch>
        </p:blipFill>
        <p:spPr>
          <a:xfrm flipH="false" flipV="false"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7000"/>
          </a:blip>
          <a:srcRect l="0" t="0" r="0" b="0"/>
          <a:stretch>
            <a:fillRect/>
          </a:stretch>
        </p:blipFill>
        <p:spPr>
          <a:xfrm flipH="false" flipV="false" rot="-10800000">
            <a:off x="2835003" y="-10298006"/>
            <a:ext cx="18700245" cy="1570820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81075"/>
            <a:ext cx="13148258" cy="101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00"/>
              </a:lnSpc>
            </a:pPr>
            <a:r>
              <a:rPr lang="en-US" b="true" sz="6400" i="false" spc="256">
                <a:solidFill>
                  <a:srgbClr val="FFFFFF"/>
                </a:solidFill>
                <a:latin typeface="Raleway"/>
              </a:rPr>
              <a:t>FINDING NEW PREDICTORS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19546" y="3887107"/>
            <a:ext cx="6966658" cy="1572260"/>
            <a:chOff x="0" y="0"/>
            <a:chExt cx="9288877" cy="209634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9288877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3000" i="false" spc="270">
                  <a:solidFill>
                    <a:srgbClr val="FFFFFF"/>
                  </a:solidFill>
                  <a:latin typeface="Raleway"/>
                </a:rPr>
                <a:t>INTIAL SEARCH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08050"/>
              <a:ext cx="9288877" cy="1188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b="false" sz="2600" i="false" spc="77">
                  <a:solidFill>
                    <a:srgbClr val="FFFFFF"/>
                  </a:solidFill>
                  <a:latin typeface="Raleway"/>
                </a:rPr>
                <a:t>Found the 8000 most common words in the overall train dataset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619546" y="6480991"/>
            <a:ext cx="6966658" cy="1572260"/>
            <a:chOff x="0" y="0"/>
            <a:chExt cx="9288877" cy="209634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38100"/>
              <a:ext cx="9288877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3000" i="false" spc="270">
                  <a:solidFill>
                    <a:srgbClr val="FFFFFF"/>
                  </a:solidFill>
                  <a:latin typeface="Raleway"/>
                </a:rPr>
                <a:t>WORD COUNT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08050"/>
              <a:ext cx="9288877" cy="1188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b="false" sz="2600" i="false" spc="77">
                  <a:solidFill>
                    <a:srgbClr val="FFFFFF"/>
                  </a:solidFill>
                  <a:latin typeface="Raleway"/>
                </a:rPr>
                <a:t>Made a dictionary to keep track of all the words that have been used in review text.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92642" y="3887107"/>
            <a:ext cx="7084224" cy="2029460"/>
            <a:chOff x="0" y="0"/>
            <a:chExt cx="9445632" cy="270594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38100"/>
              <a:ext cx="9445632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3000" i="false" spc="270">
                  <a:solidFill>
                    <a:srgbClr val="FFFFFF"/>
                  </a:solidFill>
                  <a:latin typeface="Raleway"/>
                </a:rPr>
                <a:t>CHOOSE ADVERBS &amp; ADJECTIVES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08050"/>
              <a:ext cx="9445632" cy="1797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b="false" sz="2600" i="false" spc="77">
                  <a:solidFill>
                    <a:srgbClr val="FFFFFF"/>
                  </a:solidFill>
                  <a:latin typeface="Raleway"/>
                </a:rPr>
                <a:t>Using tidytext and tidyverse.</a:t>
              </a:r>
            </a:p>
            <a:p>
              <a:pPr>
                <a:lnSpc>
                  <a:spcPts val="3640"/>
                </a:lnSpc>
              </a:pPr>
              <a:r>
                <a:rPr lang="en-US" b="false" sz="2600" i="false" spc="77">
                  <a:solidFill>
                    <a:srgbClr val="FFFFFF"/>
                  </a:solidFill>
                  <a:latin typeface="Raleway"/>
                </a:rPr>
                <a:t>Narrowed down to a couple of thousand words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783289" y="1034577"/>
            <a:ext cx="1476011" cy="337052"/>
            <a:chOff x="0" y="0"/>
            <a:chExt cx="1968015" cy="449403"/>
          </a:xfrm>
        </p:grpSpPr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grpSp>
        <p:nvGrpSpPr>
          <p:cNvPr name="Group 22" id="22"/>
          <p:cNvGrpSpPr/>
          <p:nvPr/>
        </p:nvGrpSpPr>
        <p:grpSpPr>
          <a:xfrm rot="0">
            <a:off x="1028700" y="5505450"/>
            <a:ext cx="337052" cy="3804536"/>
            <a:chOff x="0" y="0"/>
            <a:chExt cx="449403" cy="5072715"/>
          </a:xfrm>
        </p:grpSpPr>
        <p:grpSp>
          <p:nvGrpSpPr>
            <p:cNvPr name="Group 23" id="23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r="r" b="b" t="t" l="l"/>
                <a:pathLst>
                  <a:path h="440690" w="7085214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0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9000"/>
          </a:blip>
          <a:srcRect l="0" t="0" r="0" b="0"/>
          <a:stretch>
            <a:fillRect/>
          </a:stretch>
        </p:blipFill>
        <p:spPr>
          <a:xfrm flipH="false" flipV="false"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7000"/>
          </a:blip>
          <a:srcRect l="0" t="0" r="0" b="0"/>
          <a:stretch>
            <a:fillRect/>
          </a:stretch>
        </p:blipFill>
        <p:spPr>
          <a:xfrm flipH="false" flipV="false" rot="-10800000">
            <a:off x="2835003" y="-10298006"/>
            <a:ext cx="18700245" cy="1570820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79265"/>
            <a:ext cx="10451902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b="false" sz="2400" i="false" spc="144">
                <a:solidFill>
                  <a:srgbClr val="FFFFFF"/>
                </a:solidFill>
                <a:latin typeface="Raleway"/>
              </a:rPr>
              <a:t>STAT 333 | Group 14 Report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-333975" y="6846163"/>
            <a:ext cx="3062402" cy="190477"/>
            <a:chOff x="0" y="0"/>
            <a:chExt cx="7085214" cy="4406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7085214" cy="440690"/>
            </a:xfrm>
            <a:custGeom>
              <a:avLst/>
              <a:gdLst/>
              <a:ahLst/>
              <a:cxnLst/>
              <a:rect r="r" b="b" t="t" l="l"/>
              <a:pathLst>
                <a:path h="440690" w="7085214">
                  <a:moveTo>
                    <a:pt x="7047114" y="0"/>
                  </a:moveTo>
                  <a:cubicBezTo>
                    <a:pt x="7025524" y="0"/>
                    <a:pt x="7009014" y="16510"/>
                    <a:pt x="7009014" y="38100"/>
                  </a:cubicBezTo>
                  <a:lnTo>
                    <a:pt x="7009014" y="193040"/>
                  </a:lnTo>
                  <a:lnTo>
                    <a:pt x="76200" y="193040"/>
                  </a:lnTo>
                  <a:lnTo>
                    <a:pt x="76200" y="38100"/>
                  </a:lnTo>
                  <a:cubicBezTo>
                    <a:pt x="76200" y="16510"/>
                    <a:pt x="59690" y="0"/>
                    <a:pt x="38100" y="0"/>
                  </a:cubicBezTo>
                  <a:cubicBezTo>
                    <a:pt x="16510" y="0"/>
                    <a:pt x="0" y="16510"/>
                    <a:pt x="0" y="38100"/>
                  </a:cubicBezTo>
                  <a:lnTo>
                    <a:pt x="0" y="402590"/>
                  </a:lnTo>
                  <a:cubicBezTo>
                    <a:pt x="0" y="424180"/>
                    <a:pt x="16510" y="440690"/>
                    <a:pt x="38100" y="440690"/>
                  </a:cubicBezTo>
                  <a:cubicBezTo>
                    <a:pt x="59690" y="440690"/>
                    <a:pt x="76200" y="424180"/>
                    <a:pt x="76200" y="402590"/>
                  </a:cubicBezTo>
                  <a:lnTo>
                    <a:pt x="76200" y="269240"/>
                  </a:lnTo>
                  <a:lnTo>
                    <a:pt x="7009014" y="269240"/>
                  </a:lnTo>
                  <a:lnTo>
                    <a:pt x="7009014" y="402590"/>
                  </a:lnTo>
                  <a:cubicBezTo>
                    <a:pt x="7009014" y="424180"/>
                    <a:pt x="7025524" y="440690"/>
                    <a:pt x="7047114" y="440690"/>
                  </a:cubicBezTo>
                  <a:cubicBezTo>
                    <a:pt x="7068704" y="440690"/>
                    <a:pt x="7085214" y="424180"/>
                    <a:pt x="7085214" y="402590"/>
                  </a:cubicBezTo>
                  <a:lnTo>
                    <a:pt x="7085214" y="38100"/>
                  </a:lnTo>
                  <a:cubicBezTo>
                    <a:pt x="7085214" y="16510"/>
                    <a:pt x="7067435" y="0"/>
                    <a:pt x="70471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28700" y="8877684"/>
            <a:ext cx="337052" cy="337052"/>
            <a:chOff x="0" y="0"/>
            <a:chExt cx="1708150" cy="170815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0FC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21078" y="6134100"/>
            <a:ext cx="8528761" cy="3080636"/>
            <a:chOff x="0" y="0"/>
            <a:chExt cx="11371681" cy="410751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9050"/>
              <a:ext cx="11371681" cy="1479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640"/>
                </a:lnSpc>
              </a:pPr>
              <a:r>
                <a:rPr lang="en-US" b="true" sz="7200" i="false" spc="215">
                  <a:solidFill>
                    <a:srgbClr val="FFFFFF"/>
                  </a:solidFill>
                  <a:latin typeface="Raleway"/>
                </a:rPr>
                <a:t>THE MODEL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41435" y="2035252"/>
              <a:ext cx="11130245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079"/>
                </a:lnSpc>
              </a:pPr>
              <a:r>
                <a:rPr lang="en-US" b="true" sz="3400" i="false" spc="340">
                  <a:solidFill>
                    <a:srgbClr val="FFFFFF"/>
                  </a:solidFill>
                  <a:latin typeface="Raleway"/>
                </a:rPr>
                <a:t>USING LASSO METHOD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41435" y="3475267"/>
              <a:ext cx="11130245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919"/>
                </a:lnSpc>
              </a:pPr>
              <a:r>
                <a:rPr lang="en-US" b="false" sz="2800" i="false" spc="140">
                  <a:solidFill>
                    <a:srgbClr val="FFFFFF"/>
                  </a:solidFill>
                  <a:latin typeface="Raleway"/>
                </a:rPr>
                <a:t>Number of useful predictors: 1404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783289" y="1034577"/>
            <a:ext cx="1476011" cy="337052"/>
            <a:chOff x="0" y="0"/>
            <a:chExt cx="1968015" cy="449403"/>
          </a:xfrm>
        </p:grpSpPr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1518612" y="0"/>
              <a:ext cx="449403" cy="449403"/>
              <a:chOff x="0" y="0"/>
              <a:chExt cx="1708150" cy="170815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807897" y="0"/>
              <a:ext cx="449403" cy="449403"/>
              <a:chOff x="0" y="0"/>
              <a:chExt cx="1708150" cy="170815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2452"/>
              <a:ext cx="444500" cy="444500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0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5400000">
            <a:off x="-464762" y="-4232881"/>
            <a:ext cx="18752762" cy="1875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9000"/>
          </a:blip>
          <a:srcRect l="0" t="0" r="0" b="0"/>
          <a:stretch>
            <a:fillRect/>
          </a:stretch>
        </p:blipFill>
        <p:spPr>
          <a:xfrm flipH="false" flipV="false" rot="1720509">
            <a:off x="-8746119" y="3771900"/>
            <a:ext cx="18700245" cy="157082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7000"/>
          </a:blip>
          <a:srcRect l="0" t="0" r="0" b="0"/>
          <a:stretch>
            <a:fillRect/>
          </a:stretch>
        </p:blipFill>
        <p:spPr>
          <a:xfrm flipH="false" flipV="false" rot="-10800000">
            <a:off x="2835003" y="-10298006"/>
            <a:ext cx="18700245" cy="1570820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71550"/>
            <a:ext cx="6640628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b="false" sz="2400" i="false" spc="144">
                <a:solidFill>
                  <a:srgbClr val="FFFFFF"/>
                </a:solidFill>
                <a:latin typeface="Raleway"/>
              </a:rPr>
              <a:t>STAT 333 | Group 14 Report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2246982"/>
            <a:ext cx="337052" cy="3804536"/>
            <a:chOff x="0" y="0"/>
            <a:chExt cx="449403" cy="5072715"/>
          </a:xfrm>
        </p:grpSpPr>
        <p:grpSp>
          <p:nvGrpSpPr>
            <p:cNvPr name="Group 7" id="7"/>
            <p:cNvGrpSpPr/>
            <p:nvPr/>
          </p:nvGrpSpPr>
          <p:grpSpPr>
            <a:xfrm rot="-5400000">
              <a:off x="-1816900" y="1914617"/>
              <a:ext cx="4083203" cy="253969"/>
              <a:chOff x="0" y="0"/>
              <a:chExt cx="7085214" cy="4406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7085214" cy="440690"/>
              </a:xfrm>
              <a:custGeom>
                <a:avLst/>
                <a:gdLst/>
                <a:ahLst/>
                <a:cxnLst/>
                <a:rect r="r" b="b" t="t" l="l"/>
                <a:pathLst>
                  <a:path h="440690" w="7085214">
                    <a:moveTo>
                      <a:pt x="7047114" y="0"/>
                    </a:moveTo>
                    <a:cubicBezTo>
                      <a:pt x="7025524" y="0"/>
                      <a:pt x="7009014" y="16510"/>
                      <a:pt x="7009014" y="38100"/>
                    </a:cubicBezTo>
                    <a:lnTo>
                      <a:pt x="7009014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7009014" y="269240"/>
                    </a:lnTo>
                    <a:lnTo>
                      <a:pt x="7009014" y="402590"/>
                    </a:lnTo>
                    <a:cubicBezTo>
                      <a:pt x="7009014" y="424180"/>
                      <a:pt x="7025524" y="440690"/>
                      <a:pt x="7047114" y="440690"/>
                    </a:cubicBezTo>
                    <a:cubicBezTo>
                      <a:pt x="7068704" y="440690"/>
                      <a:pt x="7085214" y="424180"/>
                      <a:pt x="7085214" y="402590"/>
                    </a:cubicBezTo>
                    <a:lnTo>
                      <a:pt x="7085214" y="38100"/>
                    </a:lnTo>
                    <a:cubicBezTo>
                      <a:pt x="7085214" y="16510"/>
                      <a:pt x="7067435" y="0"/>
                      <a:pt x="704711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4623312"/>
              <a:ext cx="449403" cy="449403"/>
              <a:chOff x="0" y="0"/>
              <a:chExt cx="1708150" cy="170815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0FCFF"/>
              </a:solidFill>
            </p:spPr>
          </p:sp>
        </p:grp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l="0" t="16170" r="1861" b="0"/>
          <a:stretch>
            <a:fillRect/>
          </a:stretch>
        </p:blipFill>
        <p:spPr>
          <a:xfrm flipH="false" flipV="false" rot="0">
            <a:off x="2060626" y="2321936"/>
            <a:ext cx="10845498" cy="5790115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06583" y="8191500"/>
            <a:ext cx="7993210" cy="121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  <a:spcBef>
                <a:spcPct val="0"/>
              </a:spcBef>
            </a:pPr>
            <a:r>
              <a:rPr lang="en-US" b="true" sz="7000" i="false">
                <a:solidFill>
                  <a:srgbClr val="FFFFFF"/>
                </a:solidFill>
                <a:latin typeface="Raleway"/>
              </a:rPr>
              <a:t>Lasso Method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DADtCSDklj4</dc:identifier>
  <dcterms:modified xsi:type="dcterms:W3CDTF">2011-08-01T06:04:30Z</dcterms:modified>
  <cp:revision>1</cp:revision>
  <dc:title>Purple and Blue Annual Company Report Professional Presentation</dc:title>
</cp:coreProperties>
</file>