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C3DD-BDE0-C945-A678-D0F780530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3F400-AB30-6146-8C20-033C1631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7620A-CF2C-004A-9FEE-E45B8CF7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A089-B09B-B34D-969A-79D26108A2C1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C811-C43A-0444-93DA-0BE88C0B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1C03E-F677-BF49-9DB9-B9F52333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E1C9-8252-D148-8AB4-1C59702F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8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20BA-8642-CA4C-ACE0-1556D44D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E89C0-57B9-3543-834E-BA34D530C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3EC02-2074-C746-9164-218470E1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A089-B09B-B34D-969A-79D26108A2C1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B243-8912-2C44-A10A-3CEEBA42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A4377-5931-DB46-8A71-9CE445E1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E1C9-8252-D148-8AB4-1C59702F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3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0A43C-ABC7-114F-BCA7-231B32CD6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7E928-08AD-EC4F-B350-32ECFA932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5E06-3352-5649-A2B0-F4D08ECE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A089-B09B-B34D-969A-79D26108A2C1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67AB-AB64-3747-AA42-D29603A1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C289E-B40B-0145-9C9A-1ADED3B9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E1C9-8252-D148-8AB4-1C59702F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D09F-CAFF-3942-A12A-44D83091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0014-4D66-324A-A671-0A967341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D175-6A85-1240-91E8-DFEBD862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A089-B09B-B34D-969A-79D26108A2C1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3331-CD97-5F4E-8AD2-E37A7B5B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926E2-8E26-9F40-B715-68EE4852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E1C9-8252-D148-8AB4-1C59702F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9227-200B-F746-B8E5-419EC96C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D33AB-D3CA-3D43-862D-9294416D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D6DC2-2E74-C84B-8E2B-974509E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A089-B09B-B34D-969A-79D26108A2C1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FCDB9-29E6-1C41-8531-E085EA5C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655C1-BD88-9F42-82A5-3AB053EA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E1C9-8252-D148-8AB4-1C59702F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1AB2-9200-7349-A7D1-B80B7DC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564F-CBAB-7944-B67D-E8F070109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86521-FE01-9045-8431-0995BF3A6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C9990-1C6E-E343-9828-E17CB14B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A089-B09B-B34D-969A-79D26108A2C1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CEB37-514C-EF40-93DF-2CFF38C7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F20CC-0461-0A4F-BBD0-CD1DF8E8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E1C9-8252-D148-8AB4-1C59702F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513E-AA5E-0545-A77F-F6D2AD89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78943-3045-C04B-84E0-1C2B27EB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19A04-D991-2248-8E56-55D596593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9520-C818-534A-B59E-1D0AB69DE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F9E8C-80CA-D247-9F0E-537D8B8D8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EDBB9-4471-3A4D-8DEF-E9174AB5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A089-B09B-B34D-969A-79D26108A2C1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ACD81-E209-F04D-AAFE-34C4DE87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27790-53E1-BF48-B461-53E04A8D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E1C9-8252-D148-8AB4-1C59702F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5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0B61-B8AE-3B4A-8BBA-77304927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0DF88-A6A4-5F4F-B0F4-2AD17639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A089-B09B-B34D-969A-79D26108A2C1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BCD47-06B2-804E-A738-2FFE4DAF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6141F-9473-4A4D-962F-B3F4A58E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E1C9-8252-D148-8AB4-1C59702F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80B76-6551-B84B-B171-9431201E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A089-B09B-B34D-969A-79D26108A2C1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C7473-9E72-7C4D-B3A0-844A6A3C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B4FFE-3D39-E441-B2A6-88A53E78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E1C9-8252-D148-8AB4-1C59702F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3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59D6-ECB6-8A4F-AAE7-AE896A5D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5D22-FA52-5142-82F2-39B6C3D8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483C2-FB5F-FB42-9327-11E3AEBA8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3CC83-41CB-504A-8D37-1D6C9CFA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A089-B09B-B34D-969A-79D26108A2C1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8E315-EB54-6948-B2CA-37444D26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C374-DFC6-2A42-91D1-F56358E9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E1C9-8252-D148-8AB4-1C59702F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E79E-710B-F745-BC7D-AA6E9D92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35348-F71D-7941-BCDE-E5F20398D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1B967-C0CD-8445-80F6-21DBFB8FC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3BF03-C0AE-394D-86F5-2DC374E0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A089-B09B-B34D-969A-79D26108A2C1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A7557-D1FA-F74B-A657-2559C9E9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FB8DF-482B-324B-8046-CB943019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E1C9-8252-D148-8AB4-1C59702F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3B656-9257-C243-9BF4-3D7CB0A8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FC950-356A-9848-B9C5-ABC6EEBF7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62A0-DFC6-8C4E-BF43-668FD6ED9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6A089-B09B-B34D-969A-79D26108A2C1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04CA-19C2-7D4F-9B1A-7228CD6CB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5200-3556-F348-8E5C-853FCE3F1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E1C9-8252-D148-8AB4-1C59702F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novar.openbioinformatics.org/en/latest/user-guide/gen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688-BCF3-3A4D-AE3C-00EFC4689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meeting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A0876-6251-3848-B08C-94AB12D30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2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0051-A1B8-C349-90CF-158595F5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Annovar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5E42-516F-0E4B-93C7-824D7F17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</a:p>
          <a:p>
            <a:pPr lvl="1"/>
            <a:r>
              <a:rPr lang="en-US" altLang="zh-CN" dirty="0"/>
              <a:t>Intergenic</a:t>
            </a:r>
            <a:r>
              <a:rPr lang="zh-CN" altLang="en-US" dirty="0"/>
              <a:t> </a:t>
            </a:r>
            <a:r>
              <a:rPr lang="en-US" altLang="zh-CN" dirty="0"/>
              <a:t>variants: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flanking</a:t>
            </a:r>
            <a:r>
              <a:rPr lang="zh-CN" altLang="en-US" dirty="0"/>
              <a:t> </a:t>
            </a:r>
            <a:r>
              <a:rPr lang="en-US" altLang="zh-CN" dirty="0"/>
              <a:t>regions,</a:t>
            </a:r>
            <a:r>
              <a:rPr lang="zh-CN" altLang="en-US" dirty="0"/>
              <a:t> </a:t>
            </a:r>
            <a:r>
              <a:rPr lang="en-US" altLang="zh-CN" dirty="0"/>
              <a:t>distance,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r>
              <a:rPr lang="en-US" altLang="zh-CN" dirty="0"/>
              <a:t>,.</a:t>
            </a:r>
          </a:p>
          <a:p>
            <a:pPr lvl="1"/>
            <a:r>
              <a:rPr lang="en-US" altLang="zh-CN" dirty="0" err="1"/>
              <a:t>Exonic</a:t>
            </a:r>
            <a:r>
              <a:rPr lang="zh-CN" altLang="en-US" dirty="0"/>
              <a:t> </a:t>
            </a:r>
            <a:r>
              <a:rPr lang="en-US" altLang="zh-CN" dirty="0"/>
              <a:t>variants: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interrupted,</a:t>
            </a:r>
            <a:r>
              <a:rPr lang="zh-CN" altLang="en-US" dirty="0"/>
              <a:t> </a:t>
            </a:r>
            <a:r>
              <a:rPr lang="en-US" altLang="zh-CN" dirty="0"/>
              <a:t>amino</a:t>
            </a:r>
            <a:r>
              <a:rPr lang="zh-CN" altLang="en-US" dirty="0"/>
              <a:t> </a:t>
            </a:r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changes,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r>
              <a:rPr lang="en-US" altLang="zh-CN" dirty="0"/>
              <a:t>,.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Region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</a:p>
          <a:p>
            <a:pPr lvl="1"/>
            <a:r>
              <a:rPr lang="en-US" altLang="zh-CN" dirty="0"/>
              <a:t>TF</a:t>
            </a:r>
            <a:r>
              <a:rPr lang="zh-CN" altLang="en-US" dirty="0"/>
              <a:t> </a:t>
            </a:r>
            <a:r>
              <a:rPr lang="en-US" altLang="zh-CN" dirty="0"/>
              <a:t>binding</a:t>
            </a:r>
            <a:r>
              <a:rPr lang="zh-CN" altLang="en-US" dirty="0"/>
              <a:t> </a:t>
            </a:r>
            <a:r>
              <a:rPr lang="en-US" altLang="zh-CN" dirty="0"/>
              <a:t>site,</a:t>
            </a:r>
            <a:r>
              <a:rPr lang="zh-CN" altLang="en-US" dirty="0"/>
              <a:t> </a:t>
            </a:r>
            <a:r>
              <a:rPr lang="en-US" altLang="zh-CN" dirty="0" err="1"/>
              <a:t>smallRNA</a:t>
            </a:r>
            <a:r>
              <a:rPr lang="zh-CN" altLang="en-US" dirty="0"/>
              <a:t> </a:t>
            </a:r>
            <a:r>
              <a:rPr lang="en-US" altLang="zh-CN" dirty="0"/>
              <a:t>binding</a:t>
            </a:r>
            <a:r>
              <a:rPr lang="zh-CN" altLang="en-US" dirty="0"/>
              <a:t> </a:t>
            </a:r>
            <a:r>
              <a:rPr lang="en-US" altLang="zh-CN" dirty="0"/>
              <a:t>site,</a:t>
            </a:r>
            <a:r>
              <a:rPr lang="zh-CN" altLang="en-US" dirty="0"/>
              <a:t> </a:t>
            </a:r>
            <a:r>
              <a:rPr lang="en-US" altLang="zh-CN" dirty="0"/>
              <a:t>reported</a:t>
            </a:r>
            <a:r>
              <a:rPr lang="zh-CN" altLang="en-US" dirty="0"/>
              <a:t> </a:t>
            </a:r>
            <a:r>
              <a:rPr lang="en-US" altLang="zh-CN" dirty="0"/>
              <a:t>structural</a:t>
            </a:r>
            <a:r>
              <a:rPr lang="zh-CN" altLang="en-US" dirty="0"/>
              <a:t> </a:t>
            </a:r>
            <a:r>
              <a:rPr lang="en-US" altLang="zh-CN" dirty="0"/>
              <a:t>variant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</a:p>
          <a:p>
            <a:pPr lvl="1"/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variant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6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0051-A1B8-C349-90CF-158595F5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germline</a:t>
            </a:r>
            <a:r>
              <a:rPr lang="zh-CN" altLang="en-US" dirty="0"/>
              <a:t> </a:t>
            </a:r>
            <a:r>
              <a:rPr lang="en-US" altLang="zh-CN" dirty="0"/>
              <a:t>mutation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SNP+Indel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5E42-516F-0E4B-93C7-824D7F17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41" y="268427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Gene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</a:p>
          <a:p>
            <a:pPr lvl="1"/>
            <a:r>
              <a:rPr lang="en-US" altLang="zh-CN" dirty="0" err="1"/>
              <a:t>Refgene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refGen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</a:p>
          <a:p>
            <a:pPr lvl="1"/>
            <a:r>
              <a:rPr lang="en-US" b="1" dirty="0"/>
              <a:t>For frequency of variants in whole-genome data</a:t>
            </a:r>
            <a:r>
              <a:rPr lang="en-US" dirty="0"/>
              <a:t>:</a:t>
            </a:r>
          </a:p>
          <a:p>
            <a:pPr lvl="2"/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Genome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1000g2015aug</a:t>
            </a:r>
            <a:r>
              <a:rPr lang="en-US" altLang="zh-CN" dirty="0"/>
              <a:t>)</a:t>
            </a:r>
          </a:p>
          <a:p>
            <a:pPr lvl="3"/>
            <a:r>
              <a:rPr lang="en-US" dirty="0"/>
              <a:t>1000 Genomes Project dataset with allele frequencies in six populations including ALL, AFR (African), AMR (Admixed American), EAS (East Asian), EUR (European), SAS (South Asian).</a:t>
            </a:r>
            <a:endParaRPr lang="en-US" altLang="zh-CN" dirty="0"/>
          </a:p>
          <a:p>
            <a:pPr lvl="1"/>
            <a:r>
              <a:rPr lang="en-US" b="1" dirty="0"/>
              <a:t>For variant identifiers</a:t>
            </a:r>
            <a:r>
              <a:rPr lang="en-US" dirty="0"/>
              <a:t>:</a:t>
            </a:r>
            <a:endParaRPr lang="en-US" altLang="zh-CN" dirty="0"/>
          </a:p>
          <a:p>
            <a:pPr lvl="2"/>
            <a:r>
              <a:rPr lang="en-US" altLang="zh-CN" dirty="0"/>
              <a:t>dbSNP150(avsnp150)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B2F5F-A9AE-5B48-810D-54D487FCD0EB}"/>
              </a:ext>
            </a:extLst>
          </p:cNvPr>
          <p:cNvSpPr txBox="1"/>
          <p:nvPr/>
        </p:nvSpPr>
        <p:spPr>
          <a:xfrm>
            <a:off x="100362" y="1815137"/>
            <a:ext cx="21783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/>
              <a:t>Database</a:t>
            </a:r>
            <a:r>
              <a:rPr lang="zh-CN" altLang="en-US" sz="2500" dirty="0"/>
              <a:t> </a:t>
            </a:r>
            <a:r>
              <a:rPr lang="en-US" altLang="zh-CN" sz="2500" dirty="0"/>
              <a:t>used: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05506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0051-A1B8-C349-90CF-158595F5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germline</a:t>
            </a:r>
            <a:r>
              <a:rPr lang="zh-CN" altLang="en-US" dirty="0"/>
              <a:t> </a:t>
            </a:r>
            <a:r>
              <a:rPr lang="en-US" altLang="zh-CN" dirty="0"/>
              <a:t>mutation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SNP+Indel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B2F5F-A9AE-5B48-810D-54D487FCD0EB}"/>
              </a:ext>
            </a:extLst>
          </p:cNvPr>
          <p:cNvSpPr txBox="1"/>
          <p:nvPr/>
        </p:nvSpPr>
        <p:spPr>
          <a:xfrm>
            <a:off x="100362" y="1815137"/>
            <a:ext cx="21783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/>
              <a:t>Database</a:t>
            </a:r>
            <a:r>
              <a:rPr lang="zh-CN" altLang="en-US" sz="2500" dirty="0"/>
              <a:t> </a:t>
            </a:r>
            <a:r>
              <a:rPr lang="en-US" altLang="zh-CN" sz="2500" dirty="0"/>
              <a:t>used:</a:t>
            </a:r>
            <a:endParaRPr lang="en-US" sz="25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F1AD5D-5CD7-3C49-89EF-A3480985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1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</a:p>
          <a:p>
            <a:pPr lvl="1"/>
            <a:r>
              <a:rPr lang="en-US" b="1" dirty="0"/>
              <a:t>For frequency of variants in whole-genome data</a:t>
            </a:r>
            <a:r>
              <a:rPr lang="en-US" dirty="0"/>
              <a:t>:</a:t>
            </a:r>
          </a:p>
          <a:p>
            <a:pPr lvl="2"/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Genome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1000g2015aug</a:t>
            </a:r>
            <a:r>
              <a:rPr lang="en-US" altLang="zh-CN" dirty="0"/>
              <a:t>)</a:t>
            </a:r>
          </a:p>
          <a:p>
            <a:pPr lvl="2"/>
            <a:r>
              <a:rPr lang="en-US" dirty="0" err="1"/>
              <a:t>gnomAD</a:t>
            </a:r>
            <a:r>
              <a:rPr lang="en-US" dirty="0"/>
              <a:t> database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en-US" b="1" dirty="0"/>
              <a:t>For variant identifiers</a:t>
            </a:r>
            <a:r>
              <a:rPr lang="en-US" dirty="0"/>
              <a:t>:</a:t>
            </a:r>
            <a:endParaRPr lang="en-US" altLang="zh-CN" dirty="0"/>
          </a:p>
          <a:p>
            <a:pPr lvl="2"/>
            <a:r>
              <a:rPr lang="en-US" altLang="zh-CN" dirty="0"/>
              <a:t>dbSNP150(avsnp150)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7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0051-A1B8-C349-90CF-158595F5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germline</a:t>
            </a:r>
            <a:r>
              <a:rPr lang="zh-CN" altLang="en-US" dirty="0"/>
              <a:t> </a:t>
            </a:r>
            <a:r>
              <a:rPr lang="en-US" altLang="zh-CN" dirty="0"/>
              <a:t>mutation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SNP+Indel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B2F5F-A9AE-5B48-810D-54D487FCD0EB}"/>
              </a:ext>
            </a:extLst>
          </p:cNvPr>
          <p:cNvSpPr txBox="1"/>
          <p:nvPr/>
        </p:nvSpPr>
        <p:spPr>
          <a:xfrm>
            <a:off x="100362" y="1815137"/>
            <a:ext cx="21783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/>
              <a:t>Database</a:t>
            </a:r>
            <a:r>
              <a:rPr lang="zh-CN" altLang="en-US" sz="2500" dirty="0"/>
              <a:t> </a:t>
            </a:r>
            <a:r>
              <a:rPr lang="en-US" altLang="zh-CN" sz="2500" dirty="0"/>
              <a:t>used:</a:t>
            </a:r>
            <a:endParaRPr lang="en-US" sz="25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F1AD5D-5CD7-3C49-89EF-A3480985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1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</a:p>
          <a:p>
            <a:pPr lvl="1"/>
            <a:r>
              <a:rPr lang="en-US" b="1" dirty="0"/>
              <a:t>For disease-specific variants</a:t>
            </a:r>
            <a:r>
              <a:rPr lang="en-US" dirty="0"/>
              <a:t>:</a:t>
            </a:r>
          </a:p>
          <a:p>
            <a:pPr lvl="2"/>
            <a:r>
              <a:rPr lang="en-US" altLang="zh-CN" dirty="0"/>
              <a:t>COSMIC</a:t>
            </a:r>
            <a:r>
              <a:rPr lang="zh-CN" altLang="en-US" dirty="0"/>
              <a:t> </a:t>
            </a:r>
            <a:r>
              <a:rPr lang="en-US" altLang="zh-CN" dirty="0"/>
              <a:t>v91</a:t>
            </a:r>
            <a:r>
              <a:rPr lang="zh-CN" altLang="en-US" dirty="0"/>
              <a:t> </a:t>
            </a:r>
            <a:r>
              <a:rPr lang="en-US" altLang="zh-CN" dirty="0"/>
              <a:t>(cosmic91_noncoding,</a:t>
            </a:r>
            <a:r>
              <a:rPr lang="zh-CN" altLang="en-US" dirty="0"/>
              <a:t> </a:t>
            </a:r>
            <a:r>
              <a:rPr lang="en-US" altLang="zh-CN" dirty="0"/>
              <a:t>cosmic91_coding)</a:t>
            </a:r>
          </a:p>
          <a:p>
            <a:pPr lvl="3"/>
            <a:r>
              <a:rPr lang="en-US" dirty="0"/>
              <a:t>the latest COSMIC database with somatic mutations from cancer and the frequency of </a:t>
            </a:r>
            <a:r>
              <a:rPr lang="en-US" dirty="0" err="1"/>
              <a:t>occurence</a:t>
            </a:r>
            <a:r>
              <a:rPr lang="en-US" dirty="0"/>
              <a:t> in each subtype of cancer.</a:t>
            </a:r>
          </a:p>
          <a:p>
            <a:pPr lvl="3"/>
            <a:endParaRPr lang="en-US" altLang="zh-CN" dirty="0"/>
          </a:p>
          <a:p>
            <a:pPr lvl="2"/>
            <a:r>
              <a:rPr lang="en-US" altLang="zh-CN" dirty="0" err="1"/>
              <a:t>ClinVar</a:t>
            </a:r>
            <a:r>
              <a:rPr lang="en-US" altLang="zh-CN" dirty="0"/>
              <a:t>(clinvar_20200316)</a:t>
            </a:r>
          </a:p>
          <a:p>
            <a:pPr lvl="3"/>
            <a:r>
              <a:rPr lang="en-US" dirty="0" err="1"/>
              <a:t>ClinVar</a:t>
            </a:r>
            <a:r>
              <a:rPr lang="en-US" dirty="0"/>
              <a:t> aggregates information about genomic variation and its relationship to </a:t>
            </a:r>
            <a:r>
              <a:rPr lang="en-US" dirty="0" err="1"/>
              <a:t>humanhealth</a:t>
            </a:r>
            <a:r>
              <a:rPr lang="en-US" dirty="0"/>
              <a:t>, and the history of that interpretation.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DD14-8DB2-EB46-9B6F-44A49FFF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3E148-EEE0-4A42-9B80-2C15A94CD757}"/>
              </a:ext>
            </a:extLst>
          </p:cNvPr>
          <p:cNvSpPr/>
          <p:nvPr/>
        </p:nvSpPr>
        <p:spPr>
          <a:xfrm>
            <a:off x="557562" y="297706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table_annovar.pl</a:t>
            </a:r>
            <a:r>
              <a:rPr lang="en-US" dirty="0"/>
              <a:t> $1 /common/genomics-core/apps/annovar_20191024/</a:t>
            </a:r>
            <a:r>
              <a:rPr lang="en-US" dirty="0" err="1"/>
              <a:t>annovar</a:t>
            </a:r>
            <a:r>
              <a:rPr lang="en-US" dirty="0"/>
              <a:t>/</a:t>
            </a:r>
            <a:r>
              <a:rPr lang="en-US" dirty="0" err="1"/>
              <a:t>humandb</a:t>
            </a:r>
            <a:r>
              <a:rPr lang="en-US" dirty="0"/>
              <a:t> -</a:t>
            </a:r>
            <a:r>
              <a:rPr lang="en-US" dirty="0" err="1"/>
              <a:t>buildver</a:t>
            </a:r>
            <a:r>
              <a:rPr lang="en-US" dirty="0"/>
              <a:t> hg38 --</a:t>
            </a:r>
            <a:r>
              <a:rPr lang="en-US" dirty="0" err="1"/>
              <a:t>outfile</a:t>
            </a:r>
            <a:r>
              <a:rPr lang="en-US" dirty="0"/>
              <a:t> $2 -remove -protocol refGene,1000g2015aug_all,avsnp150,gnomad30_genome,cosmic91_noncoding,cosmic91_coding,clinvar_20200316 -operation </a:t>
            </a:r>
            <a:r>
              <a:rPr lang="en-US" dirty="0" err="1"/>
              <a:t>g,f,f,f,f,f,f</a:t>
            </a:r>
            <a:r>
              <a:rPr lang="en-US" dirty="0"/>
              <a:t> --</a:t>
            </a:r>
            <a:r>
              <a:rPr lang="en-US" dirty="0" err="1"/>
              <a:t>vcfinput</a:t>
            </a:r>
            <a:r>
              <a:rPr lang="en-US" dirty="0"/>
              <a:t> --thread 10 -</a:t>
            </a:r>
            <a:r>
              <a:rPr lang="en-US" dirty="0" err="1"/>
              <a:t>nastring</a:t>
            </a:r>
            <a:r>
              <a:rPr lang="en-US" dirty="0"/>
              <a:t> . -polish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B9815-B329-EF44-8629-845B849E9620}"/>
              </a:ext>
            </a:extLst>
          </p:cNvPr>
          <p:cNvSpPr txBox="1"/>
          <p:nvPr/>
        </p:nvSpPr>
        <p:spPr>
          <a:xfrm>
            <a:off x="747132" y="1690688"/>
            <a:ext cx="584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Installation</a:t>
            </a:r>
            <a:r>
              <a:rPr lang="zh-CN" altLang="en-US" dirty="0"/>
              <a:t> </a:t>
            </a:r>
            <a:r>
              <a:rPr lang="en-US" altLang="zh-CN" dirty="0"/>
              <a:t>location:</a:t>
            </a:r>
          </a:p>
          <a:p>
            <a:r>
              <a:rPr lang="en-US" dirty="0"/>
              <a:t>/common/genomics-core/apps/annovar_20191024/</a:t>
            </a:r>
            <a:r>
              <a:rPr lang="en-US" dirty="0" err="1"/>
              <a:t>annovar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A399F-C5F9-3141-98D2-8FB228C44AFF}"/>
              </a:ext>
            </a:extLst>
          </p:cNvPr>
          <p:cNvSpPr txBox="1"/>
          <p:nvPr/>
        </p:nvSpPr>
        <p:spPr>
          <a:xfrm>
            <a:off x="747132" y="4750419"/>
            <a:ext cx="3588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$1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VCF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annotated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$2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0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DD14-8DB2-EB46-9B6F-44A49FFF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	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703C4-7F46-7B4B-9917-1BAFE6F1B7A3}"/>
              </a:ext>
            </a:extLst>
          </p:cNvPr>
          <p:cNvSpPr txBox="1"/>
          <p:nvPr/>
        </p:nvSpPr>
        <p:spPr>
          <a:xfrm>
            <a:off x="702527" y="1690688"/>
            <a:ext cx="2890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exome</a:t>
            </a:r>
            <a:r>
              <a:rPr lang="zh-CN" altLang="en-US" dirty="0"/>
              <a:t> </a:t>
            </a:r>
            <a:r>
              <a:rPr lang="en-US" altLang="zh-CN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9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DD14-8DB2-EB46-9B6F-44A49FFF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2BABCD-0086-8342-B176-84A1E483AF21}"/>
              </a:ext>
            </a:extLst>
          </p:cNvPr>
          <p:cNvSpPr/>
          <p:nvPr/>
        </p:nvSpPr>
        <p:spPr>
          <a:xfrm>
            <a:off x="838199" y="1823445"/>
            <a:ext cx="8885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https://annovar.openbioinformatics.org/en/latest/user-guide/gene/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8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386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Internal meeting </vt:lpstr>
      <vt:lpstr>Annovar</vt:lpstr>
      <vt:lpstr>Advanced germline mutation (SNP+Indel) annotation</vt:lpstr>
      <vt:lpstr>Advanced germline mutation (SNP+Indel) annotation</vt:lpstr>
      <vt:lpstr>Advanced germline mutation (SNP+Indel) annotation</vt:lpstr>
      <vt:lpstr>Command</vt:lpstr>
      <vt:lpstr>Future work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meeting </dc:title>
  <dc:creator>Wang, Yizhou</dc:creator>
  <cp:lastModifiedBy>Wang, Yizhou</cp:lastModifiedBy>
  <cp:revision>5</cp:revision>
  <dcterms:created xsi:type="dcterms:W3CDTF">2020-07-13T19:50:41Z</dcterms:created>
  <dcterms:modified xsi:type="dcterms:W3CDTF">2020-07-13T20:58:59Z</dcterms:modified>
</cp:coreProperties>
</file>