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6"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48"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a:t>Top 5 Zip Codes by ROI% 2018-2023</a:t>
            </a: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a:gsLst>
                <a:gs pos="0">
                  <a:schemeClr val="accent6"/>
                </a:gs>
                <a:gs pos="100000">
                  <a:schemeClr val="accent6">
                    <a:lumMod val="84000"/>
                  </a:schemeClr>
                </a:gs>
              </a:gsLst>
              <a:lin ang="5400000" scaled="1"/>
            </a:gradFill>
            <a:ln>
              <a:noFill/>
            </a:ln>
            <a:effectLst>
              <a:outerShdw blurRad="76200" dir="18900000" sy="23000" kx="-1200000" algn="bl" rotWithShape="0">
                <a:prstClr val="black">
                  <a:alpha val="20000"/>
                </a:prstClr>
              </a:outerShdw>
            </a:effectLst>
          </c:spPr>
          <c:invertIfNegative val="0"/>
          <c:dLbls>
            <c:dLbl>
              <c:idx val="0"/>
              <c:tx>
                <c:rich>
                  <a:bodyPr/>
                  <a:lstStyle/>
                  <a:p>
                    <a:r>
                      <a:rPr lang="en-US"/>
                      <a:t>121</a:t>
                    </a:r>
                    <a:endParaRPr lang="en-US" dirty="0"/>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604-43F8-8BC6-76DD1A90AA37}"/>
                </c:ext>
              </c:extLst>
            </c:dLbl>
            <c:dLbl>
              <c:idx val="1"/>
              <c:tx>
                <c:rich>
                  <a:bodyPr/>
                  <a:lstStyle/>
                  <a:p>
                    <a:r>
                      <a:rPr lang="en-US"/>
                      <a:t>64</a:t>
                    </a:r>
                    <a:endParaRPr lang="en-US" dirty="0"/>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604-43F8-8BC6-76DD1A90AA37}"/>
                </c:ext>
              </c:extLst>
            </c:dLbl>
            <c:dLbl>
              <c:idx val="2"/>
              <c:tx>
                <c:rich>
                  <a:bodyPr/>
                  <a:lstStyle/>
                  <a:p>
                    <a:r>
                      <a:rPr lang="en-US"/>
                      <a:t>35</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604-43F8-8BC6-76DD1A90AA37}"/>
                </c:ext>
              </c:extLst>
            </c:dLbl>
            <c:dLbl>
              <c:idx val="3"/>
              <c:tx>
                <c:rich>
                  <a:bodyPr/>
                  <a:lstStyle/>
                  <a:p>
                    <a:r>
                      <a:rPr lang="en-US"/>
                      <a:t>32.6</a:t>
                    </a:r>
                    <a:endParaRPr lang="en-US" dirty="0"/>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604-43F8-8BC6-76DD1A90AA37}"/>
                </c:ext>
              </c:extLst>
            </c:dLbl>
            <c:dLbl>
              <c:idx val="4"/>
              <c:tx>
                <c:rich>
                  <a:bodyPr/>
                  <a:lstStyle/>
                  <a:p>
                    <a:r>
                      <a:rPr lang="en-US"/>
                      <a:t>32.5</a:t>
                    </a:r>
                    <a:endParaRPr lang="en-US" dirty="0"/>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604-43F8-8BC6-76DD1A90AA37}"/>
                </c:ext>
              </c:extLst>
            </c:dLbl>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Sheet1!$A$2:$A$6</c:f>
              <c:numCache>
                <c:formatCode>General</c:formatCode>
                <c:ptCount val="5"/>
                <c:pt idx="0">
                  <c:v>7029</c:v>
                </c:pt>
                <c:pt idx="1">
                  <c:v>7030</c:v>
                </c:pt>
                <c:pt idx="2">
                  <c:v>7302</c:v>
                </c:pt>
                <c:pt idx="3">
                  <c:v>7032</c:v>
                </c:pt>
                <c:pt idx="4">
                  <c:v>7307</c:v>
                </c:pt>
              </c:numCache>
            </c:numRef>
          </c:cat>
          <c:val>
            <c:numRef>
              <c:f>Sheet1!$B$2:$B$6</c:f>
              <c:numCache>
                <c:formatCode>General</c:formatCode>
                <c:ptCount val="5"/>
                <c:pt idx="0">
                  <c:v>120.99772900000001</c:v>
                </c:pt>
                <c:pt idx="1">
                  <c:v>64.340210999999996</c:v>
                </c:pt>
                <c:pt idx="2">
                  <c:v>35.078941</c:v>
                </c:pt>
                <c:pt idx="3">
                  <c:v>32.610250999999998</c:v>
                </c:pt>
                <c:pt idx="4">
                  <c:v>32.508280999999997</c:v>
                </c:pt>
              </c:numCache>
            </c:numRef>
          </c:val>
          <c:extLst>
            <c:ext xmlns:c16="http://schemas.microsoft.com/office/drawing/2014/chart" uri="{C3380CC4-5D6E-409C-BE32-E72D297353CC}">
              <c16:uniqueId val="{00000000-DB22-40B5-B23E-501BB81E7D0E}"/>
            </c:ext>
          </c:extLst>
        </c:ser>
        <c:dLbls>
          <c:dLblPos val="inEnd"/>
          <c:showLegendKey val="0"/>
          <c:showVal val="1"/>
          <c:showCatName val="0"/>
          <c:showSerName val="0"/>
          <c:showPercent val="0"/>
          <c:showBubbleSize val="0"/>
        </c:dLbls>
        <c:gapWidth val="41"/>
        <c:axId val="1412671552"/>
        <c:axId val="1412671968"/>
      </c:barChart>
      <c:catAx>
        <c:axId val="1412671552"/>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Zip Codes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effectLst/>
                <a:latin typeface="+mn-lt"/>
                <a:ea typeface="+mn-ea"/>
                <a:cs typeface="+mn-cs"/>
              </a:defRPr>
            </a:pPr>
            <a:endParaRPr lang="en-US"/>
          </a:p>
        </c:txPr>
        <c:crossAx val="1412671968"/>
        <c:crosses val="autoZero"/>
        <c:auto val="1"/>
        <c:lblAlgn val="ctr"/>
        <c:lblOffset val="100"/>
        <c:noMultiLvlLbl val="0"/>
      </c:catAx>
      <c:valAx>
        <c:axId val="1412671968"/>
        <c:scaling>
          <c:orientation val="minMax"/>
        </c:scaling>
        <c:delete val="1"/>
        <c:axPos val="l"/>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dirty="0"/>
                  <a:t>Projected 5 Year ROI%</a:t>
                </a:r>
              </a:p>
            </c:rich>
          </c:tx>
          <c:layout>
            <c:manualLayout>
              <c:xMode val="edge"/>
              <c:yMode val="edge"/>
              <c:x val="1.3285024154589372E-2"/>
              <c:y val="0.22005576215867395"/>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412671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3FD2E8-63C8-43D8-A417-0B86F3DD9FB7}"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D022D1B8-85E3-4ED0-922F-11B598AB39D0}">
      <dgm:prSet/>
      <dgm:spPr/>
      <dgm:t>
        <a:bodyPr/>
        <a:lstStyle/>
        <a:p>
          <a:r>
            <a:rPr lang="en-US" dirty="0"/>
            <a:t>Thanks for hiring me . It’s May 2018 and you, a Private Equity company, want to invest in Hudson County, NJ real estate.</a:t>
          </a:r>
        </a:p>
      </dgm:t>
    </dgm:pt>
    <dgm:pt modelId="{0E4F1EE1-175D-42A8-B256-E588C17B016B}" type="parTrans" cxnId="{9B87D6B2-CE2D-4045-AFA7-CB8589AD1B8E}">
      <dgm:prSet/>
      <dgm:spPr/>
      <dgm:t>
        <a:bodyPr/>
        <a:lstStyle/>
        <a:p>
          <a:endParaRPr lang="en-US"/>
        </a:p>
      </dgm:t>
    </dgm:pt>
    <dgm:pt modelId="{E12563D6-AC23-4211-927E-F3756121C565}" type="sibTrans" cxnId="{9B87D6B2-CE2D-4045-AFA7-CB8589AD1B8E}">
      <dgm:prSet/>
      <dgm:spPr/>
      <dgm:t>
        <a:bodyPr/>
        <a:lstStyle/>
        <a:p>
          <a:endParaRPr lang="en-US"/>
        </a:p>
      </dgm:t>
    </dgm:pt>
    <dgm:pt modelId="{11B69E4D-D9BC-46BC-B08A-06E5CA50B103}">
      <dgm:prSet/>
      <dgm:spPr/>
      <dgm:t>
        <a:bodyPr/>
        <a:lstStyle/>
        <a:p>
          <a:r>
            <a:rPr lang="en-US"/>
            <a:t>You know that Hudson County real estate has been very profitable over the past 20 years.</a:t>
          </a:r>
        </a:p>
      </dgm:t>
    </dgm:pt>
    <dgm:pt modelId="{F13EBB90-3597-439B-A983-E44574B57123}" type="parTrans" cxnId="{E72E99D9-7F9E-47EE-A9CF-01A0A73A1437}">
      <dgm:prSet/>
      <dgm:spPr/>
      <dgm:t>
        <a:bodyPr/>
        <a:lstStyle/>
        <a:p>
          <a:endParaRPr lang="en-US"/>
        </a:p>
      </dgm:t>
    </dgm:pt>
    <dgm:pt modelId="{86ED0693-9765-47A6-BCCE-EEA83E00C99A}" type="sibTrans" cxnId="{E72E99D9-7F9E-47EE-A9CF-01A0A73A1437}">
      <dgm:prSet/>
      <dgm:spPr/>
      <dgm:t>
        <a:bodyPr/>
        <a:lstStyle/>
        <a:p>
          <a:endParaRPr lang="en-US"/>
        </a:p>
      </dgm:t>
    </dgm:pt>
    <dgm:pt modelId="{64387CB7-FBAF-4183-B5A0-4A183CF6FC53}">
      <dgm:prSet/>
      <dgm:spPr/>
      <dgm:t>
        <a:bodyPr/>
        <a:lstStyle/>
        <a:p>
          <a:r>
            <a:rPr lang="en-US"/>
            <a:t>The question you have is: </a:t>
          </a:r>
          <a:r>
            <a:rPr lang="en-US" b="1"/>
            <a:t>which zip codes should you invest in</a:t>
          </a:r>
          <a:r>
            <a:rPr lang="en-US"/>
            <a:t>? </a:t>
          </a:r>
        </a:p>
      </dgm:t>
    </dgm:pt>
    <dgm:pt modelId="{F3FDB1C3-F152-4FBF-A11D-CC6BFC88AFA6}" type="parTrans" cxnId="{EC6954DB-7AE7-44F6-80C2-FBDDCE69DDA9}">
      <dgm:prSet/>
      <dgm:spPr/>
      <dgm:t>
        <a:bodyPr/>
        <a:lstStyle/>
        <a:p>
          <a:endParaRPr lang="en-US"/>
        </a:p>
      </dgm:t>
    </dgm:pt>
    <dgm:pt modelId="{9A1BED9B-9B6B-42BC-B731-1ABD1D2F2194}" type="sibTrans" cxnId="{EC6954DB-7AE7-44F6-80C2-FBDDCE69DDA9}">
      <dgm:prSet/>
      <dgm:spPr/>
      <dgm:t>
        <a:bodyPr/>
        <a:lstStyle/>
        <a:p>
          <a:endParaRPr lang="en-US"/>
        </a:p>
      </dgm:t>
    </dgm:pt>
    <dgm:pt modelId="{62F825DB-A79E-4EA5-A977-1F0213B8958E}">
      <dgm:prSet/>
      <dgm:spPr/>
      <dgm:t>
        <a:bodyPr/>
        <a:lstStyle/>
        <a:p>
          <a:r>
            <a:rPr lang="en-US" b="1"/>
            <a:t>Investment Horizon: 5 Years</a:t>
          </a:r>
          <a:endParaRPr lang="en-US"/>
        </a:p>
      </dgm:t>
    </dgm:pt>
    <dgm:pt modelId="{8F05E547-A25C-4656-B0AE-E45F34386ECB}" type="parTrans" cxnId="{CD066781-44B9-42E1-B468-5E4636FCE890}">
      <dgm:prSet/>
      <dgm:spPr/>
      <dgm:t>
        <a:bodyPr/>
        <a:lstStyle/>
        <a:p>
          <a:endParaRPr lang="en-US"/>
        </a:p>
      </dgm:t>
    </dgm:pt>
    <dgm:pt modelId="{519AAB89-3B52-4BCD-8489-6D5F3E5EF78A}" type="sibTrans" cxnId="{CD066781-44B9-42E1-B468-5E4636FCE890}">
      <dgm:prSet/>
      <dgm:spPr/>
      <dgm:t>
        <a:bodyPr/>
        <a:lstStyle/>
        <a:p>
          <a:endParaRPr lang="en-US"/>
        </a:p>
      </dgm:t>
    </dgm:pt>
    <dgm:pt modelId="{68C1F6FC-BAAA-4B45-960A-86BAF857F106}" type="pres">
      <dgm:prSet presAssocID="{C33FD2E8-63C8-43D8-A417-0B86F3DD9FB7}" presName="vert0" presStyleCnt="0">
        <dgm:presLayoutVars>
          <dgm:dir/>
          <dgm:animOne val="branch"/>
          <dgm:animLvl val="lvl"/>
        </dgm:presLayoutVars>
      </dgm:prSet>
      <dgm:spPr/>
    </dgm:pt>
    <dgm:pt modelId="{B4C17B70-01B4-4DC6-B8B7-809E6C7F13D4}" type="pres">
      <dgm:prSet presAssocID="{D022D1B8-85E3-4ED0-922F-11B598AB39D0}" presName="thickLine" presStyleLbl="alignNode1" presStyleIdx="0" presStyleCnt="4"/>
      <dgm:spPr/>
    </dgm:pt>
    <dgm:pt modelId="{AC144798-A200-4F3C-8A3B-22B6DB5A72E0}" type="pres">
      <dgm:prSet presAssocID="{D022D1B8-85E3-4ED0-922F-11B598AB39D0}" presName="horz1" presStyleCnt="0"/>
      <dgm:spPr/>
    </dgm:pt>
    <dgm:pt modelId="{2DCFCABF-0DF9-43A6-A003-C71B84571E2C}" type="pres">
      <dgm:prSet presAssocID="{D022D1B8-85E3-4ED0-922F-11B598AB39D0}" presName="tx1" presStyleLbl="revTx" presStyleIdx="0" presStyleCnt="4"/>
      <dgm:spPr/>
    </dgm:pt>
    <dgm:pt modelId="{DDC06CBA-C25B-4107-8A64-19CD3A1FCCC4}" type="pres">
      <dgm:prSet presAssocID="{D022D1B8-85E3-4ED0-922F-11B598AB39D0}" presName="vert1" presStyleCnt="0"/>
      <dgm:spPr/>
    </dgm:pt>
    <dgm:pt modelId="{C27EE604-3A73-4140-8D5C-79A42E3B8D08}" type="pres">
      <dgm:prSet presAssocID="{11B69E4D-D9BC-46BC-B08A-06E5CA50B103}" presName="thickLine" presStyleLbl="alignNode1" presStyleIdx="1" presStyleCnt="4"/>
      <dgm:spPr/>
    </dgm:pt>
    <dgm:pt modelId="{5FEA1E41-E77E-48A3-986B-D739D9C56D37}" type="pres">
      <dgm:prSet presAssocID="{11B69E4D-D9BC-46BC-B08A-06E5CA50B103}" presName="horz1" presStyleCnt="0"/>
      <dgm:spPr/>
    </dgm:pt>
    <dgm:pt modelId="{81BF08DD-A160-4C47-9E30-5771A27D7D34}" type="pres">
      <dgm:prSet presAssocID="{11B69E4D-D9BC-46BC-B08A-06E5CA50B103}" presName="tx1" presStyleLbl="revTx" presStyleIdx="1" presStyleCnt="4"/>
      <dgm:spPr/>
    </dgm:pt>
    <dgm:pt modelId="{B06DCCF8-C78B-46F3-BD25-DA846D8D174C}" type="pres">
      <dgm:prSet presAssocID="{11B69E4D-D9BC-46BC-B08A-06E5CA50B103}" presName="vert1" presStyleCnt="0"/>
      <dgm:spPr/>
    </dgm:pt>
    <dgm:pt modelId="{4FA74F7D-005D-4D39-A520-7AED178C798F}" type="pres">
      <dgm:prSet presAssocID="{64387CB7-FBAF-4183-B5A0-4A183CF6FC53}" presName="thickLine" presStyleLbl="alignNode1" presStyleIdx="2" presStyleCnt="4"/>
      <dgm:spPr/>
    </dgm:pt>
    <dgm:pt modelId="{614F0AE6-01A0-4E39-A63F-18DE30BA3331}" type="pres">
      <dgm:prSet presAssocID="{64387CB7-FBAF-4183-B5A0-4A183CF6FC53}" presName="horz1" presStyleCnt="0"/>
      <dgm:spPr/>
    </dgm:pt>
    <dgm:pt modelId="{2CD03FD2-3231-450A-BC42-982D1449ACAF}" type="pres">
      <dgm:prSet presAssocID="{64387CB7-FBAF-4183-B5A0-4A183CF6FC53}" presName="tx1" presStyleLbl="revTx" presStyleIdx="2" presStyleCnt="4"/>
      <dgm:spPr/>
    </dgm:pt>
    <dgm:pt modelId="{A45B1988-0474-4A1E-961C-0739C08F82E5}" type="pres">
      <dgm:prSet presAssocID="{64387CB7-FBAF-4183-B5A0-4A183CF6FC53}" presName="vert1" presStyleCnt="0"/>
      <dgm:spPr/>
    </dgm:pt>
    <dgm:pt modelId="{184417F9-6938-46AB-A1C5-A578417F37C1}" type="pres">
      <dgm:prSet presAssocID="{62F825DB-A79E-4EA5-A977-1F0213B8958E}" presName="thickLine" presStyleLbl="alignNode1" presStyleIdx="3" presStyleCnt="4"/>
      <dgm:spPr/>
    </dgm:pt>
    <dgm:pt modelId="{E1AD336A-0EB9-4447-8BE7-D8F02A5D3CA7}" type="pres">
      <dgm:prSet presAssocID="{62F825DB-A79E-4EA5-A977-1F0213B8958E}" presName="horz1" presStyleCnt="0"/>
      <dgm:spPr/>
    </dgm:pt>
    <dgm:pt modelId="{87FC8065-53F2-4FC9-81D8-FBC9FC9BDCF0}" type="pres">
      <dgm:prSet presAssocID="{62F825DB-A79E-4EA5-A977-1F0213B8958E}" presName="tx1" presStyleLbl="revTx" presStyleIdx="3" presStyleCnt="4"/>
      <dgm:spPr/>
    </dgm:pt>
    <dgm:pt modelId="{94A5009A-AC93-4A40-8422-96069619CDB6}" type="pres">
      <dgm:prSet presAssocID="{62F825DB-A79E-4EA5-A977-1F0213B8958E}" presName="vert1" presStyleCnt="0"/>
      <dgm:spPr/>
    </dgm:pt>
  </dgm:ptLst>
  <dgm:cxnLst>
    <dgm:cxn modelId="{01676F1D-76ED-4BD8-86B5-CFCA5C522647}" type="presOf" srcId="{C33FD2E8-63C8-43D8-A417-0B86F3DD9FB7}" destId="{68C1F6FC-BAAA-4B45-960A-86BAF857F106}" srcOrd="0" destOrd="0" presId="urn:microsoft.com/office/officeart/2008/layout/LinedList"/>
    <dgm:cxn modelId="{27A2BF36-ED16-42F5-9921-627F7A988FCE}" type="presOf" srcId="{D022D1B8-85E3-4ED0-922F-11B598AB39D0}" destId="{2DCFCABF-0DF9-43A6-A003-C71B84571E2C}" srcOrd="0" destOrd="0" presId="urn:microsoft.com/office/officeart/2008/layout/LinedList"/>
    <dgm:cxn modelId="{CD066781-44B9-42E1-B468-5E4636FCE890}" srcId="{C33FD2E8-63C8-43D8-A417-0B86F3DD9FB7}" destId="{62F825DB-A79E-4EA5-A977-1F0213B8958E}" srcOrd="3" destOrd="0" parTransId="{8F05E547-A25C-4656-B0AE-E45F34386ECB}" sibTransId="{519AAB89-3B52-4BCD-8489-6D5F3E5EF78A}"/>
    <dgm:cxn modelId="{30A90690-2321-420A-A2D9-44FDC4FBC1BC}" type="presOf" srcId="{64387CB7-FBAF-4183-B5A0-4A183CF6FC53}" destId="{2CD03FD2-3231-450A-BC42-982D1449ACAF}" srcOrd="0" destOrd="0" presId="urn:microsoft.com/office/officeart/2008/layout/LinedList"/>
    <dgm:cxn modelId="{9B87D6B2-CE2D-4045-AFA7-CB8589AD1B8E}" srcId="{C33FD2E8-63C8-43D8-A417-0B86F3DD9FB7}" destId="{D022D1B8-85E3-4ED0-922F-11B598AB39D0}" srcOrd="0" destOrd="0" parTransId="{0E4F1EE1-175D-42A8-B256-E588C17B016B}" sibTransId="{E12563D6-AC23-4211-927E-F3756121C565}"/>
    <dgm:cxn modelId="{DA92D0C7-3471-4EA5-858B-85044BC27268}" type="presOf" srcId="{11B69E4D-D9BC-46BC-B08A-06E5CA50B103}" destId="{81BF08DD-A160-4C47-9E30-5771A27D7D34}" srcOrd="0" destOrd="0" presId="urn:microsoft.com/office/officeart/2008/layout/LinedList"/>
    <dgm:cxn modelId="{E72E99D9-7F9E-47EE-A9CF-01A0A73A1437}" srcId="{C33FD2E8-63C8-43D8-A417-0B86F3DD9FB7}" destId="{11B69E4D-D9BC-46BC-B08A-06E5CA50B103}" srcOrd="1" destOrd="0" parTransId="{F13EBB90-3597-439B-A983-E44574B57123}" sibTransId="{86ED0693-9765-47A6-BCCE-EEA83E00C99A}"/>
    <dgm:cxn modelId="{EC6954DB-7AE7-44F6-80C2-FBDDCE69DDA9}" srcId="{C33FD2E8-63C8-43D8-A417-0B86F3DD9FB7}" destId="{64387CB7-FBAF-4183-B5A0-4A183CF6FC53}" srcOrd="2" destOrd="0" parTransId="{F3FDB1C3-F152-4FBF-A11D-CC6BFC88AFA6}" sibTransId="{9A1BED9B-9B6B-42BC-B731-1ABD1D2F2194}"/>
    <dgm:cxn modelId="{0A792CDE-8839-4F96-B963-67125C7926A2}" type="presOf" srcId="{62F825DB-A79E-4EA5-A977-1F0213B8958E}" destId="{87FC8065-53F2-4FC9-81D8-FBC9FC9BDCF0}" srcOrd="0" destOrd="0" presId="urn:microsoft.com/office/officeart/2008/layout/LinedList"/>
    <dgm:cxn modelId="{9D9DF2A5-7F88-4394-B307-FB733DDC3BFA}" type="presParOf" srcId="{68C1F6FC-BAAA-4B45-960A-86BAF857F106}" destId="{B4C17B70-01B4-4DC6-B8B7-809E6C7F13D4}" srcOrd="0" destOrd="0" presId="urn:microsoft.com/office/officeart/2008/layout/LinedList"/>
    <dgm:cxn modelId="{2358147F-398B-44AE-B90B-67798C3AEFCF}" type="presParOf" srcId="{68C1F6FC-BAAA-4B45-960A-86BAF857F106}" destId="{AC144798-A200-4F3C-8A3B-22B6DB5A72E0}" srcOrd="1" destOrd="0" presId="urn:microsoft.com/office/officeart/2008/layout/LinedList"/>
    <dgm:cxn modelId="{B6154CE3-2F97-417B-8738-69AAEA0F3EEA}" type="presParOf" srcId="{AC144798-A200-4F3C-8A3B-22B6DB5A72E0}" destId="{2DCFCABF-0DF9-43A6-A003-C71B84571E2C}" srcOrd="0" destOrd="0" presId="urn:microsoft.com/office/officeart/2008/layout/LinedList"/>
    <dgm:cxn modelId="{4214F1CA-5CE9-4593-9B4C-037F22320DAF}" type="presParOf" srcId="{AC144798-A200-4F3C-8A3B-22B6DB5A72E0}" destId="{DDC06CBA-C25B-4107-8A64-19CD3A1FCCC4}" srcOrd="1" destOrd="0" presId="urn:microsoft.com/office/officeart/2008/layout/LinedList"/>
    <dgm:cxn modelId="{539FC7E2-DBCA-4799-AD03-0DDEBA634E1A}" type="presParOf" srcId="{68C1F6FC-BAAA-4B45-960A-86BAF857F106}" destId="{C27EE604-3A73-4140-8D5C-79A42E3B8D08}" srcOrd="2" destOrd="0" presId="urn:microsoft.com/office/officeart/2008/layout/LinedList"/>
    <dgm:cxn modelId="{E307DDEA-C79D-4311-9EBD-B0DAB0BDFF94}" type="presParOf" srcId="{68C1F6FC-BAAA-4B45-960A-86BAF857F106}" destId="{5FEA1E41-E77E-48A3-986B-D739D9C56D37}" srcOrd="3" destOrd="0" presId="urn:microsoft.com/office/officeart/2008/layout/LinedList"/>
    <dgm:cxn modelId="{9EBC6DA9-3464-4E15-9EBE-1AA157CD30E1}" type="presParOf" srcId="{5FEA1E41-E77E-48A3-986B-D739D9C56D37}" destId="{81BF08DD-A160-4C47-9E30-5771A27D7D34}" srcOrd="0" destOrd="0" presId="urn:microsoft.com/office/officeart/2008/layout/LinedList"/>
    <dgm:cxn modelId="{A7F2ECB6-BD12-46B7-880D-7DD911A907E2}" type="presParOf" srcId="{5FEA1E41-E77E-48A3-986B-D739D9C56D37}" destId="{B06DCCF8-C78B-46F3-BD25-DA846D8D174C}" srcOrd="1" destOrd="0" presId="urn:microsoft.com/office/officeart/2008/layout/LinedList"/>
    <dgm:cxn modelId="{375379E1-C4BD-49BD-BD15-B0C6746772A1}" type="presParOf" srcId="{68C1F6FC-BAAA-4B45-960A-86BAF857F106}" destId="{4FA74F7D-005D-4D39-A520-7AED178C798F}" srcOrd="4" destOrd="0" presId="urn:microsoft.com/office/officeart/2008/layout/LinedList"/>
    <dgm:cxn modelId="{589ED408-5FAD-44A8-B498-5E9ACCD3BA89}" type="presParOf" srcId="{68C1F6FC-BAAA-4B45-960A-86BAF857F106}" destId="{614F0AE6-01A0-4E39-A63F-18DE30BA3331}" srcOrd="5" destOrd="0" presId="urn:microsoft.com/office/officeart/2008/layout/LinedList"/>
    <dgm:cxn modelId="{2E9B9C08-698B-4977-A6F3-B5731FD39C41}" type="presParOf" srcId="{614F0AE6-01A0-4E39-A63F-18DE30BA3331}" destId="{2CD03FD2-3231-450A-BC42-982D1449ACAF}" srcOrd="0" destOrd="0" presId="urn:microsoft.com/office/officeart/2008/layout/LinedList"/>
    <dgm:cxn modelId="{5365FBA2-6D52-40D8-B635-3031322D2B75}" type="presParOf" srcId="{614F0AE6-01A0-4E39-A63F-18DE30BA3331}" destId="{A45B1988-0474-4A1E-961C-0739C08F82E5}" srcOrd="1" destOrd="0" presId="urn:microsoft.com/office/officeart/2008/layout/LinedList"/>
    <dgm:cxn modelId="{B076D37E-EC5F-4E71-9839-DF340D6800F1}" type="presParOf" srcId="{68C1F6FC-BAAA-4B45-960A-86BAF857F106}" destId="{184417F9-6938-46AB-A1C5-A578417F37C1}" srcOrd="6" destOrd="0" presId="urn:microsoft.com/office/officeart/2008/layout/LinedList"/>
    <dgm:cxn modelId="{8F4DCC23-BC9E-4732-B013-368334D807FE}" type="presParOf" srcId="{68C1F6FC-BAAA-4B45-960A-86BAF857F106}" destId="{E1AD336A-0EB9-4447-8BE7-D8F02A5D3CA7}" srcOrd="7" destOrd="0" presId="urn:microsoft.com/office/officeart/2008/layout/LinedList"/>
    <dgm:cxn modelId="{17F75578-7B8D-4E12-BF81-9FDC87A494EF}" type="presParOf" srcId="{E1AD336A-0EB9-4447-8BE7-D8F02A5D3CA7}" destId="{87FC8065-53F2-4FC9-81D8-FBC9FC9BDCF0}" srcOrd="0" destOrd="0" presId="urn:microsoft.com/office/officeart/2008/layout/LinedList"/>
    <dgm:cxn modelId="{D72717C2-ABC2-4369-89E9-22A57B2EF18B}" type="presParOf" srcId="{E1AD336A-0EB9-4447-8BE7-D8F02A5D3CA7}" destId="{94A5009A-AC93-4A40-8422-96069619CDB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03C970-A2D0-4F81-8AE5-9802BCFF2CA1}" type="doc">
      <dgm:prSet loTypeId="urn:microsoft.com/office/officeart/2017/3/layout/HorizontalPathTimeline" loCatId="process" qsTypeId="urn:microsoft.com/office/officeart/2005/8/quickstyle/simple1" qsCatId="simple" csTypeId="urn:microsoft.com/office/officeart/2005/8/colors/accent1_2" csCatId="accent1" phldr="1"/>
      <dgm:spPr/>
      <dgm:t>
        <a:bodyPr/>
        <a:lstStyle/>
        <a:p>
          <a:endParaRPr lang="en-US"/>
        </a:p>
      </dgm:t>
    </dgm:pt>
    <dgm:pt modelId="{AA0CD77F-6DA2-4190-B2BD-ECF126C82A5B}">
      <dgm:prSet/>
      <dgm:spPr/>
      <dgm:t>
        <a:bodyPr/>
        <a:lstStyle/>
        <a:p>
          <a:pPr>
            <a:defRPr b="1"/>
          </a:pPr>
          <a:r>
            <a:rPr lang="en-US"/>
            <a:t>1996–2018</a:t>
          </a:r>
        </a:p>
      </dgm:t>
    </dgm:pt>
    <dgm:pt modelId="{1E60640F-79AE-432C-9BC9-AD9C641313A6}" type="parTrans" cxnId="{63B31539-6914-4BD9-BF78-347A5B87CE94}">
      <dgm:prSet/>
      <dgm:spPr/>
      <dgm:t>
        <a:bodyPr/>
        <a:lstStyle/>
        <a:p>
          <a:endParaRPr lang="en-US"/>
        </a:p>
      </dgm:t>
    </dgm:pt>
    <dgm:pt modelId="{390C99EF-29F0-4782-BD5C-4322C1A142E9}" type="sibTrans" cxnId="{63B31539-6914-4BD9-BF78-347A5B87CE94}">
      <dgm:prSet/>
      <dgm:spPr/>
      <dgm:t>
        <a:bodyPr/>
        <a:lstStyle/>
        <a:p>
          <a:endParaRPr lang="en-US"/>
        </a:p>
      </dgm:t>
    </dgm:pt>
    <dgm:pt modelId="{5A6B90BB-46ED-401D-8683-31DB7AEAD2B0}">
      <dgm:prSet custT="1"/>
      <dgm:spPr/>
      <dgm:t>
        <a:bodyPr/>
        <a:lstStyle/>
        <a:p>
          <a:r>
            <a:rPr lang="en-US" sz="2800" dirty="0"/>
            <a:t>I used an outstanding dataset from Zillow that contains monthly average sales data from almost every zip code in the United States from 1996-2018. </a:t>
          </a:r>
        </a:p>
      </dgm:t>
    </dgm:pt>
    <dgm:pt modelId="{35D5F853-5F22-4A00-9AEB-28B42DFC05FC}" type="parTrans" cxnId="{570A3EAA-BCEC-4C85-BC9D-E5D87B0F873E}">
      <dgm:prSet/>
      <dgm:spPr/>
      <dgm:t>
        <a:bodyPr/>
        <a:lstStyle/>
        <a:p>
          <a:endParaRPr lang="en-US"/>
        </a:p>
      </dgm:t>
    </dgm:pt>
    <dgm:pt modelId="{7A3983E9-01B5-4B7C-992C-EDD63412D769}" type="sibTrans" cxnId="{570A3EAA-BCEC-4C85-BC9D-E5D87B0F873E}">
      <dgm:prSet/>
      <dgm:spPr/>
      <dgm:t>
        <a:bodyPr/>
        <a:lstStyle/>
        <a:p>
          <a:endParaRPr lang="en-US"/>
        </a:p>
      </dgm:t>
    </dgm:pt>
    <dgm:pt modelId="{6623D33F-77FC-44CD-9A1D-73466036F711}">
      <dgm:prSet/>
      <dgm:spPr/>
      <dgm:t>
        <a:bodyPr/>
        <a:lstStyle/>
        <a:p>
          <a:pPr>
            <a:defRPr b="1"/>
          </a:pPr>
          <a:r>
            <a:rPr lang="en-US"/>
            <a:t>2018–2023</a:t>
          </a:r>
        </a:p>
      </dgm:t>
    </dgm:pt>
    <dgm:pt modelId="{CD07FE2B-DBCA-4385-ADF6-97BB8B537452}" type="parTrans" cxnId="{AA120CA7-0580-4EAC-9713-A47A0FDF5931}">
      <dgm:prSet/>
      <dgm:spPr/>
      <dgm:t>
        <a:bodyPr/>
        <a:lstStyle/>
        <a:p>
          <a:endParaRPr lang="en-US"/>
        </a:p>
      </dgm:t>
    </dgm:pt>
    <dgm:pt modelId="{82F61CEB-43AF-4833-85DA-49048F382CD3}" type="sibTrans" cxnId="{AA120CA7-0580-4EAC-9713-A47A0FDF5931}">
      <dgm:prSet/>
      <dgm:spPr/>
      <dgm:t>
        <a:bodyPr/>
        <a:lstStyle/>
        <a:p>
          <a:endParaRPr lang="en-US"/>
        </a:p>
      </dgm:t>
    </dgm:pt>
    <dgm:pt modelId="{33C6000D-B0E3-493A-807A-7B87EEAC4B46}">
      <dgm:prSet custT="1"/>
      <dgm:spPr/>
      <dgm:t>
        <a:bodyPr/>
        <a:lstStyle/>
        <a:p>
          <a:r>
            <a:rPr lang="en-US" sz="2800" dirty="0"/>
            <a:t>Using that data, I used a SARIMAX model to calculate which of Hudson County’s zip codes would have the highest ROI% from 2018-2023.</a:t>
          </a:r>
        </a:p>
      </dgm:t>
    </dgm:pt>
    <dgm:pt modelId="{17572342-39F3-44D6-9A04-16DFE3239948}" type="parTrans" cxnId="{2F244F9C-BBB9-4D23-A1DC-62C218BDB998}">
      <dgm:prSet/>
      <dgm:spPr/>
      <dgm:t>
        <a:bodyPr/>
        <a:lstStyle/>
        <a:p>
          <a:endParaRPr lang="en-US"/>
        </a:p>
      </dgm:t>
    </dgm:pt>
    <dgm:pt modelId="{B6C59F4F-1882-44B0-A5B9-F51989C3147D}" type="sibTrans" cxnId="{2F244F9C-BBB9-4D23-A1DC-62C218BDB998}">
      <dgm:prSet/>
      <dgm:spPr/>
      <dgm:t>
        <a:bodyPr/>
        <a:lstStyle/>
        <a:p>
          <a:endParaRPr lang="en-US"/>
        </a:p>
      </dgm:t>
    </dgm:pt>
    <dgm:pt modelId="{44C497DD-EA70-4203-8B6D-FE1EE069F9DD}" type="pres">
      <dgm:prSet presAssocID="{DF03C970-A2D0-4F81-8AE5-9802BCFF2CA1}" presName="root" presStyleCnt="0">
        <dgm:presLayoutVars>
          <dgm:chMax/>
          <dgm:chPref/>
          <dgm:animLvl val="lvl"/>
        </dgm:presLayoutVars>
      </dgm:prSet>
      <dgm:spPr/>
    </dgm:pt>
    <dgm:pt modelId="{48417A98-0F79-41C5-B6EB-69E9BAEBA27B}" type="pres">
      <dgm:prSet presAssocID="{DF03C970-A2D0-4F81-8AE5-9802BCFF2CA1}" presName="divider" presStyleLbl="node1" presStyleIdx="0" presStyleCnt="1"/>
      <dgm:spPr/>
    </dgm:pt>
    <dgm:pt modelId="{C5C807BD-542C-4686-ABB1-C69E472269BF}" type="pres">
      <dgm:prSet presAssocID="{DF03C970-A2D0-4F81-8AE5-9802BCFF2CA1}" presName="nodes" presStyleCnt="0">
        <dgm:presLayoutVars>
          <dgm:chMax/>
          <dgm:chPref/>
          <dgm:animLvl val="lvl"/>
        </dgm:presLayoutVars>
      </dgm:prSet>
      <dgm:spPr/>
    </dgm:pt>
    <dgm:pt modelId="{512CE658-4E2D-47C6-A430-F0EC4FBE41A7}" type="pres">
      <dgm:prSet presAssocID="{AA0CD77F-6DA2-4190-B2BD-ECF126C82A5B}" presName="composite" presStyleCnt="0"/>
      <dgm:spPr/>
    </dgm:pt>
    <dgm:pt modelId="{6B1A1792-F66B-4E61-8BD8-5354A0F19D8F}" type="pres">
      <dgm:prSet presAssocID="{AA0CD77F-6DA2-4190-B2BD-ECF126C82A5B}" presName="L1TextContainer" presStyleLbl="revTx" presStyleIdx="0" presStyleCnt="2">
        <dgm:presLayoutVars>
          <dgm:chMax val="1"/>
          <dgm:chPref val="1"/>
          <dgm:bulletEnabled val="1"/>
        </dgm:presLayoutVars>
      </dgm:prSet>
      <dgm:spPr/>
    </dgm:pt>
    <dgm:pt modelId="{95A35D7C-4293-4CFF-9651-D37D545521AF}" type="pres">
      <dgm:prSet presAssocID="{AA0CD77F-6DA2-4190-B2BD-ECF126C82A5B}" presName="L2TextContainerWrapper" presStyleCnt="0">
        <dgm:presLayoutVars>
          <dgm:chMax val="0"/>
          <dgm:chPref val="0"/>
          <dgm:bulletEnabled val="1"/>
        </dgm:presLayoutVars>
      </dgm:prSet>
      <dgm:spPr/>
    </dgm:pt>
    <dgm:pt modelId="{D70ABA47-1133-4E53-920E-680B05A269B6}" type="pres">
      <dgm:prSet presAssocID="{AA0CD77F-6DA2-4190-B2BD-ECF126C82A5B}" presName="L2TextContainer" presStyleLbl="bgAccFollowNode1" presStyleIdx="0" presStyleCnt="2"/>
      <dgm:spPr/>
    </dgm:pt>
    <dgm:pt modelId="{FE2349A6-AECE-417A-B535-0F42BA2D91D1}" type="pres">
      <dgm:prSet presAssocID="{AA0CD77F-6DA2-4190-B2BD-ECF126C82A5B}" presName="FlexibleEmptyPlaceHolder" presStyleCnt="0"/>
      <dgm:spPr/>
    </dgm:pt>
    <dgm:pt modelId="{69BB998A-12E0-4AB1-BA77-59CC5104E6D5}" type="pres">
      <dgm:prSet presAssocID="{AA0CD77F-6DA2-4190-B2BD-ECF126C82A5B}" presName="ConnectLine" presStyleLbl="alignNode1" presStyleIdx="0" presStyleCnt="2"/>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97349614-E6C9-4D5F-816F-B67F1805DA1A}" type="pres">
      <dgm:prSet presAssocID="{AA0CD77F-6DA2-4190-B2BD-ECF126C82A5B}" presName="ConnectorPoint" presStyleLbl="fgAcc1" presStyleIdx="0" presStyleCnt="2"/>
      <dgm:spPr>
        <a:solidFill>
          <a:schemeClr val="lt1">
            <a:alpha val="90000"/>
            <a:hueOff val="0"/>
            <a:satOff val="0"/>
            <a:lumOff val="0"/>
            <a:alphaOff val="0"/>
          </a:schemeClr>
        </a:solidFill>
        <a:ln w="12700" cap="flat" cmpd="sng" algn="ctr">
          <a:noFill/>
          <a:prstDash val="solid"/>
          <a:miter lim="800000"/>
        </a:ln>
        <a:effectLst/>
      </dgm:spPr>
    </dgm:pt>
    <dgm:pt modelId="{1EB22CD1-1450-400F-8766-D2FB8510262C}" type="pres">
      <dgm:prSet presAssocID="{AA0CD77F-6DA2-4190-B2BD-ECF126C82A5B}" presName="EmptyPlaceHolder" presStyleCnt="0"/>
      <dgm:spPr/>
    </dgm:pt>
    <dgm:pt modelId="{0DDDF30F-3124-423D-9262-74312C461205}" type="pres">
      <dgm:prSet presAssocID="{390C99EF-29F0-4782-BD5C-4322C1A142E9}" presName="spaceBetweenRectangles" presStyleCnt="0"/>
      <dgm:spPr/>
    </dgm:pt>
    <dgm:pt modelId="{143B2230-A2E8-433D-A792-E4482C977449}" type="pres">
      <dgm:prSet presAssocID="{6623D33F-77FC-44CD-9A1D-73466036F711}" presName="composite" presStyleCnt="0"/>
      <dgm:spPr/>
    </dgm:pt>
    <dgm:pt modelId="{087069FC-8CE5-4D72-B4F5-636EFBCF9A8B}" type="pres">
      <dgm:prSet presAssocID="{6623D33F-77FC-44CD-9A1D-73466036F711}" presName="L1TextContainer" presStyleLbl="revTx" presStyleIdx="1" presStyleCnt="2">
        <dgm:presLayoutVars>
          <dgm:chMax val="1"/>
          <dgm:chPref val="1"/>
          <dgm:bulletEnabled val="1"/>
        </dgm:presLayoutVars>
      </dgm:prSet>
      <dgm:spPr/>
    </dgm:pt>
    <dgm:pt modelId="{E88B9032-6782-4E70-9943-0F3D521B8670}" type="pres">
      <dgm:prSet presAssocID="{6623D33F-77FC-44CD-9A1D-73466036F711}" presName="L2TextContainerWrapper" presStyleCnt="0">
        <dgm:presLayoutVars>
          <dgm:chMax val="0"/>
          <dgm:chPref val="0"/>
          <dgm:bulletEnabled val="1"/>
        </dgm:presLayoutVars>
      </dgm:prSet>
      <dgm:spPr/>
    </dgm:pt>
    <dgm:pt modelId="{B8113702-2A9A-480D-81BA-A99D176146BC}" type="pres">
      <dgm:prSet presAssocID="{6623D33F-77FC-44CD-9A1D-73466036F711}" presName="L2TextContainer" presStyleLbl="bgAccFollowNode1" presStyleIdx="1" presStyleCnt="2"/>
      <dgm:spPr/>
    </dgm:pt>
    <dgm:pt modelId="{F7A770C4-E8FA-4DCE-9493-4B306290878C}" type="pres">
      <dgm:prSet presAssocID="{6623D33F-77FC-44CD-9A1D-73466036F711}" presName="FlexibleEmptyPlaceHolder" presStyleCnt="0"/>
      <dgm:spPr/>
    </dgm:pt>
    <dgm:pt modelId="{3F10FC12-5BAA-4301-82DC-03A86CA9A8EC}" type="pres">
      <dgm:prSet presAssocID="{6623D33F-77FC-44CD-9A1D-73466036F711}" presName="ConnectLine" presStyleLbl="alignNode1" presStyleIdx="1" presStyleCnt="2"/>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5586966B-824B-4710-AA72-7A08377C554A}" type="pres">
      <dgm:prSet presAssocID="{6623D33F-77FC-44CD-9A1D-73466036F711}" presName="ConnectorPoint" presStyleLbl="fgAcc1" presStyleIdx="1" presStyleCnt="2"/>
      <dgm:spPr>
        <a:solidFill>
          <a:schemeClr val="lt1">
            <a:alpha val="90000"/>
            <a:hueOff val="0"/>
            <a:satOff val="0"/>
            <a:lumOff val="0"/>
            <a:alphaOff val="0"/>
          </a:schemeClr>
        </a:solidFill>
        <a:ln w="12700" cap="flat" cmpd="sng" algn="ctr">
          <a:noFill/>
          <a:prstDash val="solid"/>
          <a:miter lim="800000"/>
        </a:ln>
        <a:effectLst/>
      </dgm:spPr>
    </dgm:pt>
    <dgm:pt modelId="{BF12B611-F627-467A-A2D0-4C6C5FF111C3}" type="pres">
      <dgm:prSet presAssocID="{6623D33F-77FC-44CD-9A1D-73466036F711}" presName="EmptyPlaceHolder" presStyleCnt="0"/>
      <dgm:spPr/>
    </dgm:pt>
  </dgm:ptLst>
  <dgm:cxnLst>
    <dgm:cxn modelId="{252DDC18-F67A-43FA-A039-8B5B20BF0E8E}" type="presOf" srcId="{6623D33F-77FC-44CD-9A1D-73466036F711}" destId="{087069FC-8CE5-4D72-B4F5-636EFBCF9A8B}" srcOrd="0" destOrd="0" presId="urn:microsoft.com/office/officeart/2017/3/layout/HorizontalPathTimeline"/>
    <dgm:cxn modelId="{63B31539-6914-4BD9-BF78-347A5B87CE94}" srcId="{DF03C970-A2D0-4F81-8AE5-9802BCFF2CA1}" destId="{AA0CD77F-6DA2-4190-B2BD-ECF126C82A5B}" srcOrd="0" destOrd="0" parTransId="{1E60640F-79AE-432C-9BC9-AD9C641313A6}" sibTransId="{390C99EF-29F0-4782-BD5C-4322C1A142E9}"/>
    <dgm:cxn modelId="{BA09013D-CA57-4144-9993-A77951AE3CB4}" type="presOf" srcId="{33C6000D-B0E3-493A-807A-7B87EEAC4B46}" destId="{B8113702-2A9A-480D-81BA-A99D176146BC}" srcOrd="0" destOrd="0" presId="urn:microsoft.com/office/officeart/2017/3/layout/HorizontalPathTimeline"/>
    <dgm:cxn modelId="{6408D781-9109-4B34-AE5E-AB7374C04D3E}" type="presOf" srcId="{DF03C970-A2D0-4F81-8AE5-9802BCFF2CA1}" destId="{44C497DD-EA70-4203-8B6D-FE1EE069F9DD}" srcOrd="0" destOrd="0" presId="urn:microsoft.com/office/officeart/2017/3/layout/HorizontalPathTimeline"/>
    <dgm:cxn modelId="{2DFD7C97-82DF-424D-A921-7DFC158D9A65}" type="presOf" srcId="{AA0CD77F-6DA2-4190-B2BD-ECF126C82A5B}" destId="{6B1A1792-F66B-4E61-8BD8-5354A0F19D8F}" srcOrd="0" destOrd="0" presId="urn:microsoft.com/office/officeart/2017/3/layout/HorizontalPathTimeline"/>
    <dgm:cxn modelId="{2F244F9C-BBB9-4D23-A1DC-62C218BDB998}" srcId="{6623D33F-77FC-44CD-9A1D-73466036F711}" destId="{33C6000D-B0E3-493A-807A-7B87EEAC4B46}" srcOrd="0" destOrd="0" parTransId="{17572342-39F3-44D6-9A04-16DFE3239948}" sibTransId="{B6C59F4F-1882-44B0-A5B9-F51989C3147D}"/>
    <dgm:cxn modelId="{AA120CA7-0580-4EAC-9713-A47A0FDF5931}" srcId="{DF03C970-A2D0-4F81-8AE5-9802BCFF2CA1}" destId="{6623D33F-77FC-44CD-9A1D-73466036F711}" srcOrd="1" destOrd="0" parTransId="{CD07FE2B-DBCA-4385-ADF6-97BB8B537452}" sibTransId="{82F61CEB-43AF-4833-85DA-49048F382CD3}"/>
    <dgm:cxn modelId="{570A3EAA-BCEC-4C85-BC9D-E5D87B0F873E}" srcId="{AA0CD77F-6DA2-4190-B2BD-ECF126C82A5B}" destId="{5A6B90BB-46ED-401D-8683-31DB7AEAD2B0}" srcOrd="0" destOrd="0" parTransId="{35D5F853-5F22-4A00-9AEB-28B42DFC05FC}" sibTransId="{7A3983E9-01B5-4B7C-992C-EDD63412D769}"/>
    <dgm:cxn modelId="{59992BD8-CB6A-4E03-940D-6424851D7622}" type="presOf" srcId="{5A6B90BB-46ED-401D-8683-31DB7AEAD2B0}" destId="{D70ABA47-1133-4E53-920E-680B05A269B6}" srcOrd="0" destOrd="0" presId="urn:microsoft.com/office/officeart/2017/3/layout/HorizontalPathTimeline"/>
    <dgm:cxn modelId="{ACFD82E2-3ADF-4040-A216-4900FB09F9B7}" type="presParOf" srcId="{44C497DD-EA70-4203-8B6D-FE1EE069F9DD}" destId="{48417A98-0F79-41C5-B6EB-69E9BAEBA27B}" srcOrd="0" destOrd="0" presId="urn:microsoft.com/office/officeart/2017/3/layout/HorizontalPathTimeline"/>
    <dgm:cxn modelId="{5FC2E127-D866-446F-A2A4-B0870BA7EDA1}" type="presParOf" srcId="{44C497DD-EA70-4203-8B6D-FE1EE069F9DD}" destId="{C5C807BD-542C-4686-ABB1-C69E472269BF}" srcOrd="1" destOrd="0" presId="urn:microsoft.com/office/officeart/2017/3/layout/HorizontalPathTimeline"/>
    <dgm:cxn modelId="{8CD67CCD-9918-47B2-9F83-494A3EDEC404}" type="presParOf" srcId="{C5C807BD-542C-4686-ABB1-C69E472269BF}" destId="{512CE658-4E2D-47C6-A430-F0EC4FBE41A7}" srcOrd="0" destOrd="0" presId="urn:microsoft.com/office/officeart/2017/3/layout/HorizontalPathTimeline"/>
    <dgm:cxn modelId="{420C92A7-1D07-4127-8BE2-49C089151E04}" type="presParOf" srcId="{512CE658-4E2D-47C6-A430-F0EC4FBE41A7}" destId="{6B1A1792-F66B-4E61-8BD8-5354A0F19D8F}" srcOrd="0" destOrd="0" presId="urn:microsoft.com/office/officeart/2017/3/layout/HorizontalPathTimeline"/>
    <dgm:cxn modelId="{3F8BEC15-C364-47DC-BF05-39BCB2ED0B38}" type="presParOf" srcId="{512CE658-4E2D-47C6-A430-F0EC4FBE41A7}" destId="{95A35D7C-4293-4CFF-9651-D37D545521AF}" srcOrd="1" destOrd="0" presId="urn:microsoft.com/office/officeart/2017/3/layout/HorizontalPathTimeline"/>
    <dgm:cxn modelId="{F3F46BEF-09BF-473F-ADB2-14FE5BF20FE9}" type="presParOf" srcId="{95A35D7C-4293-4CFF-9651-D37D545521AF}" destId="{D70ABA47-1133-4E53-920E-680B05A269B6}" srcOrd="0" destOrd="0" presId="urn:microsoft.com/office/officeart/2017/3/layout/HorizontalPathTimeline"/>
    <dgm:cxn modelId="{90B6FE8F-B31A-4A40-AC86-19FDBF42AF34}" type="presParOf" srcId="{95A35D7C-4293-4CFF-9651-D37D545521AF}" destId="{FE2349A6-AECE-417A-B535-0F42BA2D91D1}" srcOrd="1" destOrd="0" presId="urn:microsoft.com/office/officeart/2017/3/layout/HorizontalPathTimeline"/>
    <dgm:cxn modelId="{749DC13C-D509-4274-A967-826C2218644F}" type="presParOf" srcId="{512CE658-4E2D-47C6-A430-F0EC4FBE41A7}" destId="{69BB998A-12E0-4AB1-BA77-59CC5104E6D5}" srcOrd="2" destOrd="0" presId="urn:microsoft.com/office/officeart/2017/3/layout/HorizontalPathTimeline"/>
    <dgm:cxn modelId="{56E320DE-8714-4330-A4B8-AE44C103A772}" type="presParOf" srcId="{512CE658-4E2D-47C6-A430-F0EC4FBE41A7}" destId="{97349614-E6C9-4D5F-816F-B67F1805DA1A}" srcOrd="3" destOrd="0" presId="urn:microsoft.com/office/officeart/2017/3/layout/HorizontalPathTimeline"/>
    <dgm:cxn modelId="{5ECC0117-E03D-4700-88BF-14C07A6A273A}" type="presParOf" srcId="{512CE658-4E2D-47C6-A430-F0EC4FBE41A7}" destId="{1EB22CD1-1450-400F-8766-D2FB8510262C}" srcOrd="4" destOrd="0" presId="urn:microsoft.com/office/officeart/2017/3/layout/HorizontalPathTimeline"/>
    <dgm:cxn modelId="{99F11182-252B-4464-8744-CA68ADE59DDE}" type="presParOf" srcId="{C5C807BD-542C-4686-ABB1-C69E472269BF}" destId="{0DDDF30F-3124-423D-9262-74312C461205}" srcOrd="1" destOrd="0" presId="urn:microsoft.com/office/officeart/2017/3/layout/HorizontalPathTimeline"/>
    <dgm:cxn modelId="{27A421EC-AE42-422D-9E43-239439296366}" type="presParOf" srcId="{C5C807BD-542C-4686-ABB1-C69E472269BF}" destId="{143B2230-A2E8-433D-A792-E4482C977449}" srcOrd="2" destOrd="0" presId="urn:microsoft.com/office/officeart/2017/3/layout/HorizontalPathTimeline"/>
    <dgm:cxn modelId="{5D5E00D7-C007-4AC3-AD9D-624A6163699A}" type="presParOf" srcId="{143B2230-A2E8-433D-A792-E4482C977449}" destId="{087069FC-8CE5-4D72-B4F5-636EFBCF9A8B}" srcOrd="0" destOrd="0" presId="urn:microsoft.com/office/officeart/2017/3/layout/HorizontalPathTimeline"/>
    <dgm:cxn modelId="{8F7437FB-9091-4E56-A8CA-2AA3B9389465}" type="presParOf" srcId="{143B2230-A2E8-433D-A792-E4482C977449}" destId="{E88B9032-6782-4E70-9943-0F3D521B8670}" srcOrd="1" destOrd="0" presId="urn:microsoft.com/office/officeart/2017/3/layout/HorizontalPathTimeline"/>
    <dgm:cxn modelId="{95CEB003-C15B-49FC-B4C7-BAF1A23C7088}" type="presParOf" srcId="{E88B9032-6782-4E70-9943-0F3D521B8670}" destId="{B8113702-2A9A-480D-81BA-A99D176146BC}" srcOrd="0" destOrd="0" presId="urn:microsoft.com/office/officeart/2017/3/layout/HorizontalPathTimeline"/>
    <dgm:cxn modelId="{5D4289CE-DDA2-4A53-945A-E3325287D39E}" type="presParOf" srcId="{E88B9032-6782-4E70-9943-0F3D521B8670}" destId="{F7A770C4-E8FA-4DCE-9493-4B306290878C}" srcOrd="1" destOrd="0" presId="urn:microsoft.com/office/officeart/2017/3/layout/HorizontalPathTimeline"/>
    <dgm:cxn modelId="{4FFA7890-09CD-46E0-A265-262C95372C44}" type="presParOf" srcId="{143B2230-A2E8-433D-A792-E4482C977449}" destId="{3F10FC12-5BAA-4301-82DC-03A86CA9A8EC}" srcOrd="2" destOrd="0" presId="urn:microsoft.com/office/officeart/2017/3/layout/HorizontalPathTimeline"/>
    <dgm:cxn modelId="{2712A30C-9563-421F-94F9-C512ACD52F8A}" type="presParOf" srcId="{143B2230-A2E8-433D-A792-E4482C977449}" destId="{5586966B-824B-4710-AA72-7A08377C554A}" srcOrd="3" destOrd="0" presId="urn:microsoft.com/office/officeart/2017/3/layout/HorizontalPathTimeline"/>
    <dgm:cxn modelId="{440242AA-BE1A-48B0-B885-E1E0397AD6B6}" type="presParOf" srcId="{143B2230-A2E8-433D-A792-E4482C977449}" destId="{BF12B611-F627-467A-A2D0-4C6C5FF111C3}"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DAAED9-61CD-4742-AE26-92DB4BE17D99}"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7B76B9D6-1972-4110-9FED-EDB9D00BCA56}">
      <dgm:prSet/>
      <dgm:spPr/>
      <dgm:t>
        <a:bodyPr/>
        <a:lstStyle/>
        <a:p>
          <a:r>
            <a:rPr lang="en-US"/>
            <a:t>Invest in 07029, 07030, 07302, 07032, and 07307.</a:t>
          </a:r>
        </a:p>
      </dgm:t>
    </dgm:pt>
    <dgm:pt modelId="{633001AE-CA27-4AD1-88E9-53E417036119}" type="parTrans" cxnId="{CF21712B-01BA-4707-AA27-6346C2573B9F}">
      <dgm:prSet/>
      <dgm:spPr/>
      <dgm:t>
        <a:bodyPr/>
        <a:lstStyle/>
        <a:p>
          <a:endParaRPr lang="en-US"/>
        </a:p>
      </dgm:t>
    </dgm:pt>
    <dgm:pt modelId="{64D41527-F037-4948-9A59-F18B00B44629}" type="sibTrans" cxnId="{CF21712B-01BA-4707-AA27-6346C2573B9F}">
      <dgm:prSet/>
      <dgm:spPr/>
      <dgm:t>
        <a:bodyPr/>
        <a:lstStyle/>
        <a:p>
          <a:endParaRPr lang="en-US"/>
        </a:p>
      </dgm:t>
    </dgm:pt>
    <dgm:pt modelId="{32EC789B-4494-4A61-9B27-934D75E81A31}">
      <dgm:prSet/>
      <dgm:spPr/>
      <dgm:t>
        <a:bodyPr/>
        <a:lstStyle/>
        <a:p>
          <a:r>
            <a:rPr lang="en-US"/>
            <a:t>If you are looking for homes below 500k, target 07029 and 07032.</a:t>
          </a:r>
        </a:p>
      </dgm:t>
    </dgm:pt>
    <dgm:pt modelId="{0ED3D0AD-B329-4DAE-9EBA-6A609F7123C2}" type="parTrans" cxnId="{B6DCA4B7-B85C-41AD-A332-4AB86137625B}">
      <dgm:prSet/>
      <dgm:spPr/>
      <dgm:t>
        <a:bodyPr/>
        <a:lstStyle/>
        <a:p>
          <a:endParaRPr lang="en-US"/>
        </a:p>
      </dgm:t>
    </dgm:pt>
    <dgm:pt modelId="{6BF596DB-0598-4F5C-A72A-0A37B4BC7BAD}" type="sibTrans" cxnId="{B6DCA4B7-B85C-41AD-A332-4AB86137625B}">
      <dgm:prSet/>
      <dgm:spPr/>
      <dgm:t>
        <a:bodyPr/>
        <a:lstStyle/>
        <a:p>
          <a:endParaRPr lang="en-US"/>
        </a:p>
      </dgm:t>
    </dgm:pt>
    <dgm:pt modelId="{B90654DB-24EC-4A1C-BA0B-B55D498AA4B8}" type="pres">
      <dgm:prSet presAssocID="{8ADAAED9-61CD-4742-AE26-92DB4BE17D99}" presName="hierChild1" presStyleCnt="0">
        <dgm:presLayoutVars>
          <dgm:chPref val="1"/>
          <dgm:dir/>
          <dgm:animOne val="branch"/>
          <dgm:animLvl val="lvl"/>
          <dgm:resizeHandles/>
        </dgm:presLayoutVars>
      </dgm:prSet>
      <dgm:spPr/>
    </dgm:pt>
    <dgm:pt modelId="{2C2F3417-3797-493D-A423-8F8E52EABB40}" type="pres">
      <dgm:prSet presAssocID="{7B76B9D6-1972-4110-9FED-EDB9D00BCA56}" presName="hierRoot1" presStyleCnt="0"/>
      <dgm:spPr/>
    </dgm:pt>
    <dgm:pt modelId="{EDC01F20-3EC8-4660-BF79-B37F9DF6FAD7}" type="pres">
      <dgm:prSet presAssocID="{7B76B9D6-1972-4110-9FED-EDB9D00BCA56}" presName="composite" presStyleCnt="0"/>
      <dgm:spPr/>
    </dgm:pt>
    <dgm:pt modelId="{74969356-B1D2-484D-9D9B-E4B64B3DAF24}" type="pres">
      <dgm:prSet presAssocID="{7B76B9D6-1972-4110-9FED-EDB9D00BCA56}" presName="background" presStyleLbl="node0" presStyleIdx="0" presStyleCnt="2"/>
      <dgm:spPr/>
    </dgm:pt>
    <dgm:pt modelId="{203A1CC1-B6C2-4E30-93E3-49DF641CDF87}" type="pres">
      <dgm:prSet presAssocID="{7B76B9D6-1972-4110-9FED-EDB9D00BCA56}" presName="text" presStyleLbl="fgAcc0" presStyleIdx="0" presStyleCnt="2">
        <dgm:presLayoutVars>
          <dgm:chPref val="3"/>
        </dgm:presLayoutVars>
      </dgm:prSet>
      <dgm:spPr/>
    </dgm:pt>
    <dgm:pt modelId="{8138F562-AC50-4BE8-B7A6-D1AB6B71AA28}" type="pres">
      <dgm:prSet presAssocID="{7B76B9D6-1972-4110-9FED-EDB9D00BCA56}" presName="hierChild2" presStyleCnt="0"/>
      <dgm:spPr/>
    </dgm:pt>
    <dgm:pt modelId="{F4DF6C8D-E693-4522-AFD5-CBFB6A127AB6}" type="pres">
      <dgm:prSet presAssocID="{32EC789B-4494-4A61-9B27-934D75E81A31}" presName="hierRoot1" presStyleCnt="0"/>
      <dgm:spPr/>
    </dgm:pt>
    <dgm:pt modelId="{B8983FC2-F41D-4F6E-9140-F23E0ED4B5C9}" type="pres">
      <dgm:prSet presAssocID="{32EC789B-4494-4A61-9B27-934D75E81A31}" presName="composite" presStyleCnt="0"/>
      <dgm:spPr/>
    </dgm:pt>
    <dgm:pt modelId="{CABA5173-1D91-4195-962E-DAE5523E8883}" type="pres">
      <dgm:prSet presAssocID="{32EC789B-4494-4A61-9B27-934D75E81A31}" presName="background" presStyleLbl="node0" presStyleIdx="1" presStyleCnt="2"/>
      <dgm:spPr/>
    </dgm:pt>
    <dgm:pt modelId="{4C7CEE76-008F-44A0-910F-A24D144966F0}" type="pres">
      <dgm:prSet presAssocID="{32EC789B-4494-4A61-9B27-934D75E81A31}" presName="text" presStyleLbl="fgAcc0" presStyleIdx="1" presStyleCnt="2">
        <dgm:presLayoutVars>
          <dgm:chPref val="3"/>
        </dgm:presLayoutVars>
      </dgm:prSet>
      <dgm:spPr/>
    </dgm:pt>
    <dgm:pt modelId="{FFD4083E-F1BD-4FA8-93A7-E81F2EC947D7}" type="pres">
      <dgm:prSet presAssocID="{32EC789B-4494-4A61-9B27-934D75E81A31}" presName="hierChild2" presStyleCnt="0"/>
      <dgm:spPr/>
    </dgm:pt>
  </dgm:ptLst>
  <dgm:cxnLst>
    <dgm:cxn modelId="{7A77F70F-B00A-4C09-9D1F-0B557ADA0BFC}" type="presOf" srcId="{8ADAAED9-61CD-4742-AE26-92DB4BE17D99}" destId="{B90654DB-24EC-4A1C-BA0B-B55D498AA4B8}" srcOrd="0" destOrd="0" presId="urn:microsoft.com/office/officeart/2005/8/layout/hierarchy1"/>
    <dgm:cxn modelId="{CF21712B-01BA-4707-AA27-6346C2573B9F}" srcId="{8ADAAED9-61CD-4742-AE26-92DB4BE17D99}" destId="{7B76B9D6-1972-4110-9FED-EDB9D00BCA56}" srcOrd="0" destOrd="0" parTransId="{633001AE-CA27-4AD1-88E9-53E417036119}" sibTransId="{64D41527-F037-4948-9A59-F18B00B44629}"/>
    <dgm:cxn modelId="{1AADB462-0DCE-407A-A222-1E2C23A7D063}" type="presOf" srcId="{7B76B9D6-1972-4110-9FED-EDB9D00BCA56}" destId="{203A1CC1-B6C2-4E30-93E3-49DF641CDF87}" srcOrd="0" destOrd="0" presId="urn:microsoft.com/office/officeart/2005/8/layout/hierarchy1"/>
    <dgm:cxn modelId="{B6DCA4B7-B85C-41AD-A332-4AB86137625B}" srcId="{8ADAAED9-61CD-4742-AE26-92DB4BE17D99}" destId="{32EC789B-4494-4A61-9B27-934D75E81A31}" srcOrd="1" destOrd="0" parTransId="{0ED3D0AD-B329-4DAE-9EBA-6A609F7123C2}" sibTransId="{6BF596DB-0598-4F5C-A72A-0A37B4BC7BAD}"/>
    <dgm:cxn modelId="{11B0E6C8-BB02-4C95-B0AD-3CF3AE45041D}" type="presOf" srcId="{32EC789B-4494-4A61-9B27-934D75E81A31}" destId="{4C7CEE76-008F-44A0-910F-A24D144966F0}" srcOrd="0" destOrd="0" presId="urn:microsoft.com/office/officeart/2005/8/layout/hierarchy1"/>
    <dgm:cxn modelId="{80A84773-1CCB-45BD-BB96-A275EF1C41AE}" type="presParOf" srcId="{B90654DB-24EC-4A1C-BA0B-B55D498AA4B8}" destId="{2C2F3417-3797-493D-A423-8F8E52EABB40}" srcOrd="0" destOrd="0" presId="urn:microsoft.com/office/officeart/2005/8/layout/hierarchy1"/>
    <dgm:cxn modelId="{11A36FB2-FA98-4312-B95E-1CC848509327}" type="presParOf" srcId="{2C2F3417-3797-493D-A423-8F8E52EABB40}" destId="{EDC01F20-3EC8-4660-BF79-B37F9DF6FAD7}" srcOrd="0" destOrd="0" presId="urn:microsoft.com/office/officeart/2005/8/layout/hierarchy1"/>
    <dgm:cxn modelId="{D1E19860-E4FC-4E8D-9054-41EDDBD5046B}" type="presParOf" srcId="{EDC01F20-3EC8-4660-BF79-B37F9DF6FAD7}" destId="{74969356-B1D2-484D-9D9B-E4B64B3DAF24}" srcOrd="0" destOrd="0" presId="urn:microsoft.com/office/officeart/2005/8/layout/hierarchy1"/>
    <dgm:cxn modelId="{FC2E6A12-18D2-462F-A70E-97677357629C}" type="presParOf" srcId="{EDC01F20-3EC8-4660-BF79-B37F9DF6FAD7}" destId="{203A1CC1-B6C2-4E30-93E3-49DF641CDF87}" srcOrd="1" destOrd="0" presId="urn:microsoft.com/office/officeart/2005/8/layout/hierarchy1"/>
    <dgm:cxn modelId="{60F2F4B3-F5A3-48EC-92EE-D11BDBB48517}" type="presParOf" srcId="{2C2F3417-3797-493D-A423-8F8E52EABB40}" destId="{8138F562-AC50-4BE8-B7A6-D1AB6B71AA28}" srcOrd="1" destOrd="0" presId="urn:microsoft.com/office/officeart/2005/8/layout/hierarchy1"/>
    <dgm:cxn modelId="{C2B60CC8-7534-4114-B3BE-A6BE21D85FF6}" type="presParOf" srcId="{B90654DB-24EC-4A1C-BA0B-B55D498AA4B8}" destId="{F4DF6C8D-E693-4522-AFD5-CBFB6A127AB6}" srcOrd="1" destOrd="0" presId="urn:microsoft.com/office/officeart/2005/8/layout/hierarchy1"/>
    <dgm:cxn modelId="{8DBCE958-4335-4D54-A505-DBF111B8FF2D}" type="presParOf" srcId="{F4DF6C8D-E693-4522-AFD5-CBFB6A127AB6}" destId="{B8983FC2-F41D-4F6E-9140-F23E0ED4B5C9}" srcOrd="0" destOrd="0" presId="urn:microsoft.com/office/officeart/2005/8/layout/hierarchy1"/>
    <dgm:cxn modelId="{4EB6B299-B54C-4C4C-8572-C6BC9D7F256D}" type="presParOf" srcId="{B8983FC2-F41D-4F6E-9140-F23E0ED4B5C9}" destId="{CABA5173-1D91-4195-962E-DAE5523E8883}" srcOrd="0" destOrd="0" presId="urn:microsoft.com/office/officeart/2005/8/layout/hierarchy1"/>
    <dgm:cxn modelId="{1CB34270-5873-4081-896D-3ED7E5DB27DD}" type="presParOf" srcId="{B8983FC2-F41D-4F6E-9140-F23E0ED4B5C9}" destId="{4C7CEE76-008F-44A0-910F-A24D144966F0}" srcOrd="1" destOrd="0" presId="urn:microsoft.com/office/officeart/2005/8/layout/hierarchy1"/>
    <dgm:cxn modelId="{4E28005D-50A9-40B5-BEC7-EE08214A83BA}" type="presParOf" srcId="{F4DF6C8D-E693-4522-AFD5-CBFB6A127AB6}" destId="{FFD4083E-F1BD-4FA8-93A7-E81F2EC947D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C17B70-01B4-4DC6-B8B7-809E6C7F13D4}">
      <dsp:nvSpPr>
        <dsp:cNvPr id="0" name=""/>
        <dsp:cNvSpPr/>
      </dsp:nvSpPr>
      <dsp:spPr>
        <a:xfrm>
          <a:off x="0" y="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CFCABF-0DF9-43A6-A003-C71B84571E2C}">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Thanks for hiring me . It’s May 2018 and you, a Private Equity company, want to invest in Hudson County, NJ real estate.</a:t>
          </a:r>
        </a:p>
      </dsp:txBody>
      <dsp:txXfrm>
        <a:off x="0" y="0"/>
        <a:ext cx="10515600" cy="1087834"/>
      </dsp:txXfrm>
    </dsp:sp>
    <dsp:sp modelId="{C27EE604-3A73-4140-8D5C-79A42E3B8D08}">
      <dsp:nvSpPr>
        <dsp:cNvPr id="0" name=""/>
        <dsp:cNvSpPr/>
      </dsp:nvSpPr>
      <dsp:spPr>
        <a:xfrm>
          <a:off x="0" y="1087834"/>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BF08DD-A160-4C47-9E30-5771A27D7D34}">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You know that Hudson County real estate has been very profitable over the past 20 years.</a:t>
          </a:r>
        </a:p>
      </dsp:txBody>
      <dsp:txXfrm>
        <a:off x="0" y="1087834"/>
        <a:ext cx="10515600" cy="1087834"/>
      </dsp:txXfrm>
    </dsp:sp>
    <dsp:sp modelId="{4FA74F7D-005D-4D39-A520-7AED178C798F}">
      <dsp:nvSpPr>
        <dsp:cNvPr id="0" name=""/>
        <dsp:cNvSpPr/>
      </dsp:nvSpPr>
      <dsp:spPr>
        <a:xfrm>
          <a:off x="0" y="2175669"/>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D03FD2-3231-450A-BC42-982D1449ACAF}">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The question you have is: </a:t>
          </a:r>
          <a:r>
            <a:rPr lang="en-US" sz="3000" b="1" kern="1200"/>
            <a:t>which zip codes should you invest in</a:t>
          </a:r>
          <a:r>
            <a:rPr lang="en-US" sz="3000" kern="1200"/>
            <a:t>? </a:t>
          </a:r>
        </a:p>
      </dsp:txBody>
      <dsp:txXfrm>
        <a:off x="0" y="2175669"/>
        <a:ext cx="10515600" cy="1087834"/>
      </dsp:txXfrm>
    </dsp:sp>
    <dsp:sp modelId="{184417F9-6938-46AB-A1C5-A578417F37C1}">
      <dsp:nvSpPr>
        <dsp:cNvPr id="0" name=""/>
        <dsp:cNvSpPr/>
      </dsp:nvSpPr>
      <dsp:spPr>
        <a:xfrm>
          <a:off x="0" y="3263503"/>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FC8065-53F2-4FC9-81D8-FBC9FC9BDCF0}">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1" kern="1200"/>
            <a:t>Investment Horizon: 5 Years</a:t>
          </a:r>
          <a:endParaRPr lang="en-US" sz="3000" kern="1200"/>
        </a:p>
      </dsp:txBody>
      <dsp:txXfrm>
        <a:off x="0" y="3263503"/>
        <a:ext cx="10515600" cy="10878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1A1792-F66B-4E61-8BD8-5354A0F19D8F}">
      <dsp:nvSpPr>
        <dsp:cNvPr id="0" name=""/>
        <dsp:cNvSpPr/>
      </dsp:nvSpPr>
      <dsp:spPr>
        <a:xfrm>
          <a:off x="525780" y="2336668"/>
          <a:ext cx="4206239"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1996–2018</a:t>
          </a:r>
        </a:p>
      </dsp:txBody>
      <dsp:txXfrm>
        <a:off x="525780" y="2336668"/>
        <a:ext cx="4206239" cy="491701"/>
      </dsp:txXfrm>
    </dsp:sp>
    <dsp:sp modelId="{48417A98-0F79-41C5-B6EB-69E9BAEBA27B}">
      <dsp:nvSpPr>
        <dsp:cNvPr id="0" name=""/>
        <dsp:cNvSpPr/>
      </dsp:nvSpPr>
      <dsp:spPr>
        <a:xfrm>
          <a:off x="0" y="2088642"/>
          <a:ext cx="10515600" cy="1740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0ABA47-1133-4E53-920E-680B05A269B6}">
      <dsp:nvSpPr>
        <dsp:cNvPr id="0" name=""/>
        <dsp:cNvSpPr/>
      </dsp:nvSpPr>
      <dsp:spPr>
        <a:xfrm>
          <a:off x="315468" y="0"/>
          <a:ext cx="4626864" cy="134891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0" tIns="266700" rIns="266700" bIns="266700" numCol="1" spcCol="1270" anchor="ctr" anchorCtr="0">
          <a:noAutofit/>
        </a:bodyPr>
        <a:lstStyle/>
        <a:p>
          <a:pPr marL="0" lvl="0" indent="0" algn="l" defTabSz="1244600">
            <a:lnSpc>
              <a:spcPct val="90000"/>
            </a:lnSpc>
            <a:spcBef>
              <a:spcPct val="0"/>
            </a:spcBef>
            <a:spcAft>
              <a:spcPct val="35000"/>
            </a:spcAft>
            <a:buNone/>
          </a:pPr>
          <a:r>
            <a:rPr lang="en-US" sz="2800" kern="1200" dirty="0"/>
            <a:t>I used an outstanding dataset from Zillow that contains monthly average sales data from almost every zip code in the United States from 1996-2018. </a:t>
          </a:r>
        </a:p>
      </dsp:txBody>
      <dsp:txXfrm>
        <a:off x="315468" y="0"/>
        <a:ext cx="4626864" cy="1348914"/>
      </dsp:txXfrm>
    </dsp:sp>
    <dsp:sp modelId="{69BB998A-12E0-4AB1-BA77-59CC5104E6D5}">
      <dsp:nvSpPr>
        <dsp:cNvPr id="0" name=""/>
        <dsp:cNvSpPr/>
      </dsp:nvSpPr>
      <dsp:spPr>
        <a:xfrm>
          <a:off x="2628900" y="1348914"/>
          <a:ext cx="0" cy="739727"/>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087069FC-8CE5-4D72-B4F5-636EFBCF9A8B}">
      <dsp:nvSpPr>
        <dsp:cNvPr id="0" name=""/>
        <dsp:cNvSpPr/>
      </dsp:nvSpPr>
      <dsp:spPr>
        <a:xfrm>
          <a:off x="5783580" y="1522968"/>
          <a:ext cx="4206239"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2018–2023</a:t>
          </a:r>
        </a:p>
      </dsp:txBody>
      <dsp:txXfrm>
        <a:off x="5783580" y="1522968"/>
        <a:ext cx="4206239" cy="491701"/>
      </dsp:txXfrm>
    </dsp:sp>
    <dsp:sp modelId="{B8113702-2A9A-480D-81BA-A99D176146BC}">
      <dsp:nvSpPr>
        <dsp:cNvPr id="0" name=""/>
        <dsp:cNvSpPr/>
      </dsp:nvSpPr>
      <dsp:spPr>
        <a:xfrm>
          <a:off x="5573268" y="3002423"/>
          <a:ext cx="4626864" cy="134891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0" tIns="266700" rIns="266700" bIns="266700" numCol="1" spcCol="1270" anchor="ctr" anchorCtr="0">
          <a:noAutofit/>
        </a:bodyPr>
        <a:lstStyle/>
        <a:p>
          <a:pPr marL="0" lvl="0" indent="0" algn="l" defTabSz="1244600">
            <a:lnSpc>
              <a:spcPct val="90000"/>
            </a:lnSpc>
            <a:spcBef>
              <a:spcPct val="0"/>
            </a:spcBef>
            <a:spcAft>
              <a:spcPct val="35000"/>
            </a:spcAft>
            <a:buNone/>
          </a:pPr>
          <a:r>
            <a:rPr lang="en-US" sz="2800" kern="1200" dirty="0"/>
            <a:t>Using that data, I used a SARIMAX model to calculate which of Hudson County’s zip codes would have the highest ROI% from 2018-2023.</a:t>
          </a:r>
        </a:p>
      </dsp:txBody>
      <dsp:txXfrm>
        <a:off x="5573268" y="3002423"/>
        <a:ext cx="4626864" cy="1348914"/>
      </dsp:txXfrm>
    </dsp:sp>
    <dsp:sp modelId="{3F10FC12-5BAA-4301-82DC-03A86CA9A8EC}">
      <dsp:nvSpPr>
        <dsp:cNvPr id="0" name=""/>
        <dsp:cNvSpPr/>
      </dsp:nvSpPr>
      <dsp:spPr>
        <a:xfrm>
          <a:off x="7886700" y="2262695"/>
          <a:ext cx="0" cy="739727"/>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97349614-E6C9-4D5F-816F-B67F1805DA1A}">
      <dsp:nvSpPr>
        <dsp:cNvPr id="0" name=""/>
        <dsp:cNvSpPr/>
      </dsp:nvSpPr>
      <dsp:spPr>
        <a:xfrm>
          <a:off x="2574508"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586966B-824B-4710-AA72-7A08377C554A}">
      <dsp:nvSpPr>
        <dsp:cNvPr id="0" name=""/>
        <dsp:cNvSpPr/>
      </dsp:nvSpPr>
      <dsp:spPr>
        <a:xfrm>
          <a:off x="7832308"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969356-B1D2-484D-9D9B-E4B64B3DAF24}">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3A1CC1-B6C2-4E30-93E3-49DF641CDF87}">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t>Invest in 07029, 07030, 07302, 07032, and 07307.</a:t>
          </a:r>
        </a:p>
      </dsp:txBody>
      <dsp:txXfrm>
        <a:off x="696297" y="538547"/>
        <a:ext cx="4171627" cy="2590157"/>
      </dsp:txXfrm>
    </dsp:sp>
    <dsp:sp modelId="{CABA5173-1D91-4195-962E-DAE5523E8883}">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7CEE76-008F-44A0-910F-A24D144966F0}">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t>If you are looking for homes below 500k, target 07029 and 07032.</a:t>
          </a:r>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719996-E735-4E4A-9E7D-886A63ED9569}"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09782-4619-4E43-B710-57CDCA676461}" type="slidenum">
              <a:rPr lang="en-US" smtClean="0"/>
              <a:t>‹#›</a:t>
            </a:fld>
            <a:endParaRPr lang="en-US"/>
          </a:p>
        </p:txBody>
      </p:sp>
    </p:spTree>
    <p:extLst>
      <p:ext uri="{BB962C8B-B14F-4D97-AF65-F5344CB8AC3E}">
        <p14:creationId xmlns:p14="http://schemas.microsoft.com/office/powerpoint/2010/main" val="414034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719996-E735-4E4A-9E7D-886A63ED9569}"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09782-4619-4E43-B710-57CDCA676461}" type="slidenum">
              <a:rPr lang="en-US" smtClean="0"/>
              <a:t>‹#›</a:t>
            </a:fld>
            <a:endParaRPr lang="en-US"/>
          </a:p>
        </p:txBody>
      </p:sp>
    </p:spTree>
    <p:extLst>
      <p:ext uri="{BB962C8B-B14F-4D97-AF65-F5344CB8AC3E}">
        <p14:creationId xmlns:p14="http://schemas.microsoft.com/office/powerpoint/2010/main" val="3842351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719996-E735-4E4A-9E7D-886A63ED9569}"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09782-4619-4E43-B710-57CDCA676461}" type="slidenum">
              <a:rPr lang="en-US" smtClean="0"/>
              <a:t>‹#›</a:t>
            </a:fld>
            <a:endParaRPr lang="en-US"/>
          </a:p>
        </p:txBody>
      </p:sp>
    </p:spTree>
    <p:extLst>
      <p:ext uri="{BB962C8B-B14F-4D97-AF65-F5344CB8AC3E}">
        <p14:creationId xmlns:p14="http://schemas.microsoft.com/office/powerpoint/2010/main" val="306179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719996-E735-4E4A-9E7D-886A63ED9569}"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09782-4619-4E43-B710-57CDCA676461}" type="slidenum">
              <a:rPr lang="en-US" smtClean="0"/>
              <a:t>‹#›</a:t>
            </a:fld>
            <a:endParaRPr lang="en-US"/>
          </a:p>
        </p:txBody>
      </p:sp>
    </p:spTree>
    <p:extLst>
      <p:ext uri="{BB962C8B-B14F-4D97-AF65-F5344CB8AC3E}">
        <p14:creationId xmlns:p14="http://schemas.microsoft.com/office/powerpoint/2010/main" val="815619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719996-E735-4E4A-9E7D-886A63ED9569}"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09782-4619-4E43-B710-57CDCA676461}" type="slidenum">
              <a:rPr lang="en-US" smtClean="0"/>
              <a:t>‹#›</a:t>
            </a:fld>
            <a:endParaRPr lang="en-US"/>
          </a:p>
        </p:txBody>
      </p:sp>
    </p:spTree>
    <p:extLst>
      <p:ext uri="{BB962C8B-B14F-4D97-AF65-F5344CB8AC3E}">
        <p14:creationId xmlns:p14="http://schemas.microsoft.com/office/powerpoint/2010/main" val="920541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719996-E735-4E4A-9E7D-886A63ED9569}"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09782-4619-4E43-B710-57CDCA676461}" type="slidenum">
              <a:rPr lang="en-US" smtClean="0"/>
              <a:t>‹#›</a:t>
            </a:fld>
            <a:endParaRPr lang="en-US"/>
          </a:p>
        </p:txBody>
      </p:sp>
    </p:spTree>
    <p:extLst>
      <p:ext uri="{BB962C8B-B14F-4D97-AF65-F5344CB8AC3E}">
        <p14:creationId xmlns:p14="http://schemas.microsoft.com/office/powerpoint/2010/main" val="437373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719996-E735-4E4A-9E7D-886A63ED9569}" type="datetimeFigureOut">
              <a:rPr lang="en-US" smtClean="0"/>
              <a:t>9/4/2022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309782-4619-4E43-B710-57CDCA676461}" type="slidenum">
              <a:rPr lang="en-US" smtClean="0"/>
              <a:t>‹#›</a:t>
            </a:fld>
            <a:endParaRPr lang="en-US"/>
          </a:p>
        </p:txBody>
      </p:sp>
    </p:spTree>
    <p:extLst>
      <p:ext uri="{BB962C8B-B14F-4D97-AF65-F5344CB8AC3E}">
        <p14:creationId xmlns:p14="http://schemas.microsoft.com/office/powerpoint/2010/main" val="382929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719996-E735-4E4A-9E7D-886A63ED9569}" type="datetimeFigureOut">
              <a:rPr lang="en-US" smtClean="0"/>
              <a:t>9/4/2022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309782-4619-4E43-B710-57CDCA676461}" type="slidenum">
              <a:rPr lang="en-US" smtClean="0"/>
              <a:t>‹#›</a:t>
            </a:fld>
            <a:endParaRPr lang="en-US"/>
          </a:p>
        </p:txBody>
      </p:sp>
    </p:spTree>
    <p:extLst>
      <p:ext uri="{BB962C8B-B14F-4D97-AF65-F5344CB8AC3E}">
        <p14:creationId xmlns:p14="http://schemas.microsoft.com/office/powerpoint/2010/main" val="301018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719996-E735-4E4A-9E7D-886A63ED9569}" type="datetimeFigureOut">
              <a:rPr lang="en-US" smtClean="0"/>
              <a:t>9/4/2022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309782-4619-4E43-B710-57CDCA676461}" type="slidenum">
              <a:rPr lang="en-US" smtClean="0"/>
              <a:t>‹#›</a:t>
            </a:fld>
            <a:endParaRPr lang="en-US"/>
          </a:p>
        </p:txBody>
      </p:sp>
    </p:spTree>
    <p:extLst>
      <p:ext uri="{BB962C8B-B14F-4D97-AF65-F5344CB8AC3E}">
        <p14:creationId xmlns:p14="http://schemas.microsoft.com/office/powerpoint/2010/main" val="966444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719996-E735-4E4A-9E7D-886A63ED9569}"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09782-4619-4E43-B710-57CDCA676461}" type="slidenum">
              <a:rPr lang="en-US" smtClean="0"/>
              <a:t>‹#›</a:t>
            </a:fld>
            <a:endParaRPr lang="en-US"/>
          </a:p>
        </p:txBody>
      </p:sp>
    </p:spTree>
    <p:extLst>
      <p:ext uri="{BB962C8B-B14F-4D97-AF65-F5344CB8AC3E}">
        <p14:creationId xmlns:p14="http://schemas.microsoft.com/office/powerpoint/2010/main" val="33434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719996-E735-4E4A-9E7D-886A63ED9569}"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09782-4619-4E43-B710-57CDCA676461}" type="slidenum">
              <a:rPr lang="en-US" smtClean="0"/>
              <a:t>‹#›</a:t>
            </a:fld>
            <a:endParaRPr lang="en-US"/>
          </a:p>
        </p:txBody>
      </p:sp>
    </p:spTree>
    <p:extLst>
      <p:ext uri="{BB962C8B-B14F-4D97-AF65-F5344CB8AC3E}">
        <p14:creationId xmlns:p14="http://schemas.microsoft.com/office/powerpoint/2010/main" val="4252703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719996-E735-4E4A-9E7D-886A63ED9569}" type="datetimeFigureOut">
              <a:rPr lang="en-US" smtClean="0"/>
              <a:t>9/4/2022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309782-4619-4E43-B710-57CDCA676461}" type="slidenum">
              <a:rPr lang="en-US" smtClean="0"/>
              <a:t>‹#›</a:t>
            </a:fld>
            <a:endParaRPr lang="en-US"/>
          </a:p>
        </p:txBody>
      </p:sp>
    </p:spTree>
    <p:extLst>
      <p:ext uri="{BB962C8B-B14F-4D97-AF65-F5344CB8AC3E}">
        <p14:creationId xmlns:p14="http://schemas.microsoft.com/office/powerpoint/2010/main" val="35593976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9F9FC4-07EC-D395-7BC9-43F56B0768A1}"/>
              </a:ext>
            </a:extLst>
          </p:cNvPr>
          <p:cNvPicPr>
            <a:picLocks noChangeAspect="1"/>
          </p:cNvPicPr>
          <p:nvPr/>
        </p:nvPicPr>
        <p:blipFill rotWithShape="1">
          <a:blip r:embed="rId2">
            <a:alphaModFix amt="50000"/>
          </a:blip>
          <a:srcRect t="18536" b="3878"/>
          <a:stretch/>
        </p:blipFill>
        <p:spPr>
          <a:xfrm>
            <a:off x="20" y="1"/>
            <a:ext cx="12191980" cy="6857999"/>
          </a:xfrm>
          <a:prstGeom prst="rect">
            <a:avLst/>
          </a:prstGeom>
        </p:spPr>
      </p:pic>
      <p:sp>
        <p:nvSpPr>
          <p:cNvPr id="2" name="Title 1">
            <a:extLst>
              <a:ext uri="{FF2B5EF4-FFF2-40B4-BE49-F238E27FC236}">
                <a16:creationId xmlns:a16="http://schemas.microsoft.com/office/drawing/2014/main" id="{EFAFE93C-64C3-211A-CD1C-6AD37C6E7BAA}"/>
              </a:ext>
            </a:extLst>
          </p:cNvPr>
          <p:cNvSpPr>
            <a:spLocks noGrp="1"/>
          </p:cNvSpPr>
          <p:nvPr>
            <p:ph type="ctrTitle"/>
          </p:nvPr>
        </p:nvSpPr>
        <p:spPr>
          <a:xfrm>
            <a:off x="1524000" y="1122362"/>
            <a:ext cx="9144000" cy="2900518"/>
          </a:xfrm>
        </p:spPr>
        <p:txBody>
          <a:bodyPr>
            <a:normAutofit/>
          </a:bodyPr>
          <a:lstStyle/>
          <a:p>
            <a:r>
              <a:rPr lang="en-US">
                <a:solidFill>
                  <a:srgbClr val="FFFFFF"/>
                </a:solidFill>
              </a:rPr>
              <a:t>Finding the best areas to invest in Hudson County, NJ</a:t>
            </a:r>
          </a:p>
        </p:txBody>
      </p:sp>
      <p:sp>
        <p:nvSpPr>
          <p:cNvPr id="3" name="Subtitle 2">
            <a:extLst>
              <a:ext uri="{FF2B5EF4-FFF2-40B4-BE49-F238E27FC236}">
                <a16:creationId xmlns:a16="http://schemas.microsoft.com/office/drawing/2014/main" id="{69EA7B8D-11D8-5FC3-FDD8-548D485560DC}"/>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Isaiah Capel</a:t>
            </a:r>
          </a:p>
        </p:txBody>
      </p:sp>
    </p:spTree>
    <p:extLst>
      <p:ext uri="{BB962C8B-B14F-4D97-AF65-F5344CB8AC3E}">
        <p14:creationId xmlns:p14="http://schemas.microsoft.com/office/powerpoint/2010/main" val="1675110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1E7530-396C-45F0-92F4-A885648D1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outdoor, sky, mountain, nature&#10;&#10;Description automatically generated">
            <a:extLst>
              <a:ext uri="{FF2B5EF4-FFF2-40B4-BE49-F238E27FC236}">
                <a16:creationId xmlns:a16="http://schemas.microsoft.com/office/drawing/2014/main" id="{2907E0AF-6977-9BE6-ED05-08A530A966E1}"/>
              </a:ext>
            </a:extLst>
          </p:cNvPr>
          <p:cNvPicPr>
            <a:picLocks noChangeAspect="1"/>
          </p:cNvPicPr>
          <p:nvPr/>
        </p:nvPicPr>
        <p:blipFill rotWithShape="1">
          <a:blip r:embed="rId2">
            <a:extLst>
              <a:ext uri="{28A0092B-C50C-407E-A947-70E740481C1C}">
                <a14:useLocalDpi xmlns:a14="http://schemas.microsoft.com/office/drawing/2010/main" val="0"/>
              </a:ext>
            </a:extLst>
          </a:blip>
          <a:srcRect t="11340" r="1" b="1"/>
          <a:stretch/>
        </p:blipFill>
        <p:spPr>
          <a:xfrm>
            <a:off x="603671" y="-1"/>
            <a:ext cx="11588329" cy="6857999"/>
          </a:xfrm>
          <a:prstGeom prst="rect">
            <a:avLst/>
          </a:prstGeom>
        </p:spPr>
      </p:pic>
      <p:sp>
        <p:nvSpPr>
          <p:cNvPr id="14" name="Rectangle 13">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1989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8C87C2-84F4-BFA1-77F6-6E7A14D931F6}"/>
              </a:ext>
            </a:extLst>
          </p:cNvPr>
          <p:cNvSpPr>
            <a:spLocks noGrp="1"/>
          </p:cNvSpPr>
          <p:nvPr>
            <p:ph type="title"/>
          </p:nvPr>
        </p:nvSpPr>
        <p:spPr>
          <a:xfrm>
            <a:off x="1166649" y="721805"/>
            <a:ext cx="3874686" cy="2147520"/>
          </a:xfrm>
        </p:spPr>
        <p:txBody>
          <a:bodyPr>
            <a:normAutofit/>
          </a:bodyPr>
          <a:lstStyle/>
          <a:p>
            <a:endParaRPr lang="en-US" dirty="0">
              <a:solidFill>
                <a:schemeClr val="bg1"/>
              </a:solidFill>
            </a:endParaRPr>
          </a:p>
        </p:txBody>
      </p:sp>
      <p:sp>
        <p:nvSpPr>
          <p:cNvPr id="16" name="Rectangle 1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81DE8B58-F373-409E-A253-4380A66091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19" name="Rectangle 64">
              <a:extLst>
                <a:ext uri="{FF2B5EF4-FFF2-40B4-BE49-F238E27FC236}">
                  <a16:creationId xmlns:a16="http://schemas.microsoft.com/office/drawing/2014/main" id="{F5ACE265-D22D-48CC-99DE-EB81AE92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6FE80EEA-F4ED-4436-8861-0BEAAEFE7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C3642BC8-86E8-47D0-8846-3E4D49E4B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82D35214-3634-4180-BF0E-45B614516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15BE89E6-3D1C-42B5-A950-E72889F8B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473771CC-5097-4E08-9606-24B0BC9A0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BE872634-00DA-47BD-880D-5C05FFADC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4F151F5C-DE9B-460E-BC51-471F4A8A5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34557B8A-4D2F-4D0D-B746-59EA85318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C764CD8E-E409-4E9B-8E87-746DDE36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8E27A01D-2F01-4286-9453-3FBF6E84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460487A5-12EB-422E-9588-8FF06FAF7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7D522D20-C9F7-4B34-9066-4B43ADAAB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97B04F2C-295B-447A-8941-0AD4F55516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17D7FF91-B366-4534-B9B4-5710926E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B5B8116C-ADD9-4826-9C37-270377E8F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22D01D96-8DB8-40BF-83AC-4CA49EC26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44B584CD-5E60-4B15-847C-B30D15DA1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CF2BB7DC-B968-4F0B-9748-BF0E6E29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CF12C159-3F09-4861-9450-ECD5DB310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8E7645-5E34-EFCB-A3B8-2A7FC7902631}"/>
              </a:ext>
            </a:extLst>
          </p:cNvPr>
          <p:cNvSpPr>
            <a:spLocks noGrp="1"/>
          </p:cNvSpPr>
          <p:nvPr>
            <p:ph idx="1"/>
          </p:nvPr>
        </p:nvSpPr>
        <p:spPr>
          <a:xfrm>
            <a:off x="1166649" y="3379979"/>
            <a:ext cx="3874685" cy="3186359"/>
          </a:xfrm>
        </p:spPr>
        <p:txBody>
          <a:bodyPr anchor="ctr">
            <a:normAutofit/>
          </a:bodyPr>
          <a:lstStyle/>
          <a:p>
            <a:pPr marL="0" indent="0">
              <a:buNone/>
            </a:pPr>
            <a:r>
              <a:rPr lang="en-US" sz="1800" dirty="0">
                <a:solidFill>
                  <a:schemeClr val="bg1"/>
                </a:solidFill>
              </a:rPr>
              <a:t>Thanks!</a:t>
            </a:r>
          </a:p>
          <a:p>
            <a:pPr marL="0" indent="0">
              <a:buNone/>
            </a:pPr>
            <a:r>
              <a:rPr lang="en-US" sz="1800" dirty="0" err="1">
                <a:solidFill>
                  <a:schemeClr val="bg1"/>
                </a:solidFill>
              </a:rPr>
              <a:t>Github:https</a:t>
            </a:r>
            <a:r>
              <a:rPr lang="en-US" sz="1800" dirty="0">
                <a:solidFill>
                  <a:schemeClr val="bg1"/>
                </a:solidFill>
              </a:rPr>
              <a:t>://github.com/</a:t>
            </a:r>
            <a:r>
              <a:rPr lang="en-US" sz="1800" dirty="0" err="1">
                <a:solidFill>
                  <a:schemeClr val="bg1"/>
                </a:solidFill>
              </a:rPr>
              <a:t>icapeli</a:t>
            </a:r>
            <a:r>
              <a:rPr lang="en-US" sz="1800" dirty="0">
                <a:solidFill>
                  <a:schemeClr val="bg1"/>
                </a:solidFill>
              </a:rPr>
              <a:t>/Phase_4_Time_Series</a:t>
            </a:r>
          </a:p>
          <a:p>
            <a:pPr marL="0" indent="0">
              <a:buNone/>
            </a:pPr>
            <a:endParaRPr lang="en-US" sz="1800" dirty="0">
              <a:solidFill>
                <a:schemeClr val="bg1"/>
              </a:solidFill>
            </a:endParaRPr>
          </a:p>
          <a:p>
            <a:pPr marL="0" indent="0">
              <a:buNone/>
            </a:pPr>
            <a:r>
              <a:rPr lang="en-US" sz="1800" dirty="0">
                <a:solidFill>
                  <a:schemeClr val="bg1"/>
                </a:solidFill>
              </a:rPr>
              <a:t> A view of Jersey City, NJ from the Hudson River.</a:t>
            </a:r>
          </a:p>
        </p:txBody>
      </p:sp>
    </p:spTree>
    <p:extLst>
      <p:ext uri="{BB962C8B-B14F-4D97-AF65-F5344CB8AC3E}">
        <p14:creationId xmlns:p14="http://schemas.microsoft.com/office/powerpoint/2010/main" val="616576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E017-7DA3-FE93-DBA6-1051B3F8CB81}"/>
              </a:ext>
            </a:extLst>
          </p:cNvPr>
          <p:cNvSpPr>
            <a:spLocks noGrp="1"/>
          </p:cNvSpPr>
          <p:nvPr>
            <p:ph type="title"/>
          </p:nvPr>
        </p:nvSpPr>
        <p:spPr>
          <a:xfrm>
            <a:off x="838200" y="556995"/>
            <a:ext cx="10515600" cy="1133693"/>
          </a:xfrm>
        </p:spPr>
        <p:txBody>
          <a:bodyPr>
            <a:normAutofit/>
          </a:bodyPr>
          <a:lstStyle/>
          <a:p>
            <a:r>
              <a:rPr lang="en-US" sz="5200" dirty="0"/>
              <a:t>BUSINESS UNDERSTANDING</a:t>
            </a:r>
          </a:p>
        </p:txBody>
      </p:sp>
      <p:graphicFrame>
        <p:nvGraphicFramePr>
          <p:cNvPr id="5" name="Content Placeholder 2">
            <a:extLst>
              <a:ext uri="{FF2B5EF4-FFF2-40B4-BE49-F238E27FC236}">
                <a16:creationId xmlns:a16="http://schemas.microsoft.com/office/drawing/2014/main" id="{0A7529FC-77E8-BA09-CC96-EBED6948F19B}"/>
              </a:ext>
            </a:extLst>
          </p:cNvPr>
          <p:cNvGraphicFramePr>
            <a:graphicFrameLocks noGrp="1"/>
          </p:cNvGraphicFramePr>
          <p:nvPr>
            <p:ph idx="1"/>
            <p:extLst>
              <p:ext uri="{D42A27DB-BD31-4B8C-83A1-F6EECF244321}">
                <p14:modId xmlns:p14="http://schemas.microsoft.com/office/powerpoint/2010/main" val="35759411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7491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97882-FE85-E0DB-FEC4-31186711495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GOAL: FIND THE 5 ZIP CODES WITH THE HIGHEST ROI%</a:t>
            </a:r>
          </a:p>
        </p:txBody>
      </p:sp>
      <p:pic>
        <p:nvPicPr>
          <p:cNvPr id="7" name="Content Placeholder 6">
            <a:extLst>
              <a:ext uri="{FF2B5EF4-FFF2-40B4-BE49-F238E27FC236}">
                <a16:creationId xmlns:a16="http://schemas.microsoft.com/office/drawing/2014/main" id="{8863DFD2-BE15-0682-956E-34095B7F562C}"/>
              </a:ext>
            </a:extLst>
          </p:cNvPr>
          <p:cNvPicPr>
            <a:picLocks noGrp="1" noChangeAspect="1"/>
          </p:cNvPicPr>
          <p:nvPr>
            <p:ph idx="1"/>
          </p:nvPr>
        </p:nvPicPr>
        <p:blipFill>
          <a:blip r:embed="rId2"/>
          <a:stretch>
            <a:fillRect/>
          </a:stretch>
        </p:blipFill>
        <p:spPr>
          <a:xfrm>
            <a:off x="643467" y="3258916"/>
            <a:ext cx="10905066" cy="1226820"/>
          </a:xfrm>
          <a:prstGeom prst="rect">
            <a:avLst/>
          </a:prstGeom>
        </p:spPr>
      </p:pic>
    </p:spTree>
    <p:extLst>
      <p:ext uri="{BB962C8B-B14F-4D97-AF65-F5344CB8AC3E}">
        <p14:creationId xmlns:p14="http://schemas.microsoft.com/office/powerpoint/2010/main" val="3232997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5310C-D778-E20C-CA53-B1F4786AD0EC}"/>
              </a:ext>
            </a:extLst>
          </p:cNvPr>
          <p:cNvSpPr>
            <a:spLocks noGrp="1"/>
          </p:cNvSpPr>
          <p:nvPr>
            <p:ph type="title"/>
          </p:nvPr>
        </p:nvSpPr>
        <p:spPr/>
        <p:txBody>
          <a:bodyPr/>
          <a:lstStyle/>
          <a:p>
            <a:r>
              <a:rPr lang="en-US" dirty="0"/>
              <a:t>DATA UNDERSTANDING</a:t>
            </a:r>
          </a:p>
        </p:txBody>
      </p:sp>
      <p:graphicFrame>
        <p:nvGraphicFramePr>
          <p:cNvPr id="5" name="Content Placeholder 2">
            <a:extLst>
              <a:ext uri="{FF2B5EF4-FFF2-40B4-BE49-F238E27FC236}">
                <a16:creationId xmlns:a16="http://schemas.microsoft.com/office/drawing/2014/main" id="{0ACC9E01-9E67-A113-2458-F70B5941497E}"/>
              </a:ext>
            </a:extLst>
          </p:cNvPr>
          <p:cNvGraphicFramePr>
            <a:graphicFrameLocks noGrp="1"/>
          </p:cNvGraphicFramePr>
          <p:nvPr>
            <p:ph idx="1"/>
            <p:extLst>
              <p:ext uri="{D42A27DB-BD31-4B8C-83A1-F6EECF244321}">
                <p14:modId xmlns:p14="http://schemas.microsoft.com/office/powerpoint/2010/main" val="167629912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6064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2351F-FF6F-9653-A953-F8C44DC98401}"/>
              </a:ext>
            </a:extLst>
          </p:cNvPr>
          <p:cNvSpPr>
            <a:spLocks noGrp="1"/>
          </p:cNvSpPr>
          <p:nvPr>
            <p:ph type="title"/>
          </p:nvPr>
        </p:nvSpPr>
        <p:spPr>
          <a:xfrm>
            <a:off x="630936" y="502920"/>
            <a:ext cx="3419856" cy="1463040"/>
          </a:xfrm>
        </p:spPr>
        <p:txBody>
          <a:bodyPr anchor="ctr">
            <a:normAutofit/>
          </a:bodyPr>
          <a:lstStyle/>
          <a:p>
            <a:r>
              <a:rPr lang="en-US" sz="4800"/>
              <a:t>MODELING	</a:t>
            </a:r>
          </a:p>
        </p:txBody>
      </p:sp>
      <p:sp>
        <p:nvSpPr>
          <p:cNvPr id="3" name="Content Placeholder 2">
            <a:extLst>
              <a:ext uri="{FF2B5EF4-FFF2-40B4-BE49-F238E27FC236}">
                <a16:creationId xmlns:a16="http://schemas.microsoft.com/office/drawing/2014/main" id="{BFFD994D-17CC-5C23-C010-C28901DFF254}"/>
              </a:ext>
            </a:extLst>
          </p:cNvPr>
          <p:cNvSpPr>
            <a:spLocks noGrp="1"/>
          </p:cNvSpPr>
          <p:nvPr>
            <p:ph idx="1"/>
          </p:nvPr>
        </p:nvSpPr>
        <p:spPr>
          <a:xfrm>
            <a:off x="4654295" y="502920"/>
            <a:ext cx="6894576" cy="1463040"/>
          </a:xfrm>
        </p:spPr>
        <p:txBody>
          <a:bodyPr anchor="ctr">
            <a:noAutofit/>
          </a:bodyPr>
          <a:lstStyle/>
          <a:p>
            <a:r>
              <a:rPr lang="en-US" sz="2400" dirty="0"/>
              <a:t>I used a Seasonal Autoregressive Integrated Moving Average with </a:t>
            </a:r>
            <a:r>
              <a:rPr lang="en-US" sz="2400" dirty="0" err="1"/>
              <a:t>eXogenous</a:t>
            </a:r>
            <a:r>
              <a:rPr lang="en-US" sz="2400" dirty="0"/>
              <a:t> factors(SARIMAX) model to predict the highest returners.</a:t>
            </a:r>
          </a:p>
          <a:p>
            <a:r>
              <a:rPr lang="en-US" sz="2400" dirty="0"/>
              <a:t>Why SARIMAX? SARIMAX specializes in making predictions with seasonal data(data that has regular and predictable changes). </a:t>
            </a:r>
          </a:p>
        </p:txBody>
      </p:sp>
      <p:pic>
        <p:nvPicPr>
          <p:cNvPr id="7" name="Picture 6">
            <a:extLst>
              <a:ext uri="{FF2B5EF4-FFF2-40B4-BE49-F238E27FC236}">
                <a16:creationId xmlns:a16="http://schemas.microsoft.com/office/drawing/2014/main" id="{2AE59650-CADF-7F52-354B-99BFC0D419DF}"/>
              </a:ext>
            </a:extLst>
          </p:cNvPr>
          <p:cNvPicPr>
            <a:picLocks noChangeAspect="1"/>
          </p:cNvPicPr>
          <p:nvPr/>
        </p:nvPicPr>
        <p:blipFill>
          <a:blip r:embed="rId2"/>
          <a:stretch>
            <a:fillRect/>
          </a:stretch>
        </p:blipFill>
        <p:spPr>
          <a:xfrm>
            <a:off x="630936" y="2714806"/>
            <a:ext cx="10917936" cy="3111612"/>
          </a:xfrm>
          <a:prstGeom prst="rect">
            <a:avLst/>
          </a:prstGeom>
        </p:spPr>
      </p:pic>
    </p:spTree>
    <p:extLst>
      <p:ext uri="{BB962C8B-B14F-4D97-AF65-F5344CB8AC3E}">
        <p14:creationId xmlns:p14="http://schemas.microsoft.com/office/powerpoint/2010/main" val="1346633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ED64F-6690-D109-F063-1332704B95A6}"/>
              </a:ext>
            </a:extLst>
          </p:cNvPr>
          <p:cNvSpPr>
            <a:spLocks noGrp="1"/>
          </p:cNvSpPr>
          <p:nvPr>
            <p:ph type="title"/>
          </p:nvPr>
        </p:nvSpPr>
        <p:spPr>
          <a:xfrm>
            <a:off x="1759287" y="798881"/>
            <a:ext cx="8673427" cy="1048945"/>
          </a:xfrm>
        </p:spPr>
        <p:txBody>
          <a:bodyPr>
            <a:normAutofit/>
          </a:bodyPr>
          <a:lstStyle/>
          <a:p>
            <a:pPr algn="ctr"/>
            <a:r>
              <a:rPr lang="en-US" sz="4000"/>
              <a:t>RESULTS </a:t>
            </a:r>
          </a:p>
        </p:txBody>
      </p:sp>
      <p:graphicFrame>
        <p:nvGraphicFramePr>
          <p:cNvPr id="11" name="Content Placeholder 10">
            <a:extLst>
              <a:ext uri="{FF2B5EF4-FFF2-40B4-BE49-F238E27FC236}">
                <a16:creationId xmlns:a16="http://schemas.microsoft.com/office/drawing/2014/main" id="{9CFC0B51-8D04-A901-7EF4-CD0617A679DC}"/>
              </a:ext>
            </a:extLst>
          </p:cNvPr>
          <p:cNvGraphicFramePr>
            <a:graphicFrameLocks noGrp="1"/>
          </p:cNvGraphicFramePr>
          <p:nvPr>
            <p:ph idx="1"/>
            <p:extLst>
              <p:ext uri="{D42A27DB-BD31-4B8C-83A1-F6EECF244321}">
                <p14:modId xmlns:p14="http://schemas.microsoft.com/office/powerpoint/2010/main" val="2914897517"/>
              </p:ext>
            </p:extLst>
          </p:nvPr>
        </p:nvGraphicFramePr>
        <p:xfrm>
          <a:off x="807722" y="1990976"/>
          <a:ext cx="10576558" cy="41754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10042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610273-3076-326E-10CF-DE1E87553C61}"/>
              </a:ext>
            </a:extLst>
          </p:cNvPr>
          <p:cNvSpPr>
            <a:spLocks noGrp="1"/>
          </p:cNvSpPr>
          <p:nvPr>
            <p:ph type="title"/>
          </p:nvPr>
        </p:nvSpPr>
        <p:spPr>
          <a:xfrm>
            <a:off x="8643193" y="489507"/>
            <a:ext cx="3091607" cy="1655483"/>
          </a:xfrm>
        </p:spPr>
        <p:txBody>
          <a:bodyPr anchor="b">
            <a:normAutofit/>
          </a:bodyPr>
          <a:lstStyle/>
          <a:p>
            <a:r>
              <a:rPr lang="en-US" sz="4000"/>
              <a:t>RESULTS-MAPPING</a:t>
            </a:r>
          </a:p>
        </p:txBody>
      </p:sp>
      <p:pic>
        <p:nvPicPr>
          <p:cNvPr id="4" name="Content Placeholder 3">
            <a:extLst>
              <a:ext uri="{FF2B5EF4-FFF2-40B4-BE49-F238E27FC236}">
                <a16:creationId xmlns:a16="http://schemas.microsoft.com/office/drawing/2014/main" id="{4239E13B-BA4F-6DCD-334D-343568B04BA8}"/>
              </a:ext>
            </a:extLst>
          </p:cNvPr>
          <p:cNvPicPr>
            <a:picLocks noChangeAspect="1"/>
          </p:cNvPicPr>
          <p:nvPr/>
        </p:nvPicPr>
        <p:blipFill rotWithShape="1">
          <a:blip r:embed="rId2">
            <a:extLst>
              <a:ext uri="{28A0092B-C50C-407E-A947-70E740481C1C}">
                <a14:useLocalDpi xmlns:a14="http://schemas.microsoft.com/office/drawing/2010/main" val="0"/>
              </a:ext>
            </a:extLst>
          </a:blip>
          <a:srcRect l="4533" r="3657" b="2"/>
          <a:stretch/>
        </p:blipFill>
        <p:spPr bwMode="auto">
          <a:xfrm>
            <a:off x="20" y="431"/>
            <a:ext cx="8115280" cy="6408311"/>
          </a:xfrm>
          <a:prstGeom prst="rect">
            <a:avLst/>
          </a:prstGeom>
          <a:noFill/>
        </p:spPr>
      </p:pic>
      <p:sp>
        <p:nvSpPr>
          <p:cNvPr id="8" name="Content Placeholder 7">
            <a:extLst>
              <a:ext uri="{FF2B5EF4-FFF2-40B4-BE49-F238E27FC236}">
                <a16:creationId xmlns:a16="http://schemas.microsoft.com/office/drawing/2014/main" id="{E073D189-1AA3-35B3-731E-D488AB5D430D}"/>
              </a:ext>
            </a:extLst>
          </p:cNvPr>
          <p:cNvSpPr>
            <a:spLocks noGrp="1"/>
          </p:cNvSpPr>
          <p:nvPr>
            <p:ph idx="1"/>
          </p:nvPr>
        </p:nvSpPr>
        <p:spPr>
          <a:xfrm>
            <a:off x="8643193" y="2418408"/>
            <a:ext cx="2942813" cy="3540265"/>
          </a:xfrm>
        </p:spPr>
        <p:txBody>
          <a:bodyPr>
            <a:normAutofit/>
          </a:bodyPr>
          <a:lstStyle/>
          <a:p>
            <a:endParaRPr lang="en-US" sz="2000"/>
          </a:p>
        </p:txBody>
      </p:sp>
      <p:sp>
        <p:nvSpPr>
          <p:cNvPr id="13" name="Rectangle 12">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099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681CD-B52F-3B29-C160-FDFB7244119C}"/>
              </a:ext>
            </a:extLst>
          </p:cNvPr>
          <p:cNvSpPr>
            <a:spLocks noGrp="1"/>
          </p:cNvSpPr>
          <p:nvPr>
            <p:ph type="title"/>
          </p:nvPr>
        </p:nvSpPr>
        <p:spPr>
          <a:xfrm>
            <a:off x="1043631" y="809898"/>
            <a:ext cx="10173010" cy="1554480"/>
          </a:xfrm>
        </p:spPr>
        <p:txBody>
          <a:bodyPr anchor="ctr">
            <a:normAutofit/>
          </a:bodyPr>
          <a:lstStyle/>
          <a:p>
            <a:r>
              <a:rPr lang="en-US" sz="4800"/>
              <a:t>RECOMMENDATIONS</a:t>
            </a:r>
          </a:p>
        </p:txBody>
      </p:sp>
      <p:graphicFrame>
        <p:nvGraphicFramePr>
          <p:cNvPr id="5" name="Content Placeholder 2">
            <a:extLst>
              <a:ext uri="{FF2B5EF4-FFF2-40B4-BE49-F238E27FC236}">
                <a16:creationId xmlns:a16="http://schemas.microsoft.com/office/drawing/2014/main" id="{EE9FA351-7097-6CAE-357E-6717396E1FE9}"/>
              </a:ext>
            </a:extLst>
          </p:cNvPr>
          <p:cNvGraphicFramePr>
            <a:graphicFrameLocks noGrp="1"/>
          </p:cNvGraphicFramePr>
          <p:nvPr>
            <p:ph idx="1"/>
            <p:extLst>
              <p:ext uri="{D42A27DB-BD31-4B8C-83A1-F6EECF244321}">
                <p14:modId xmlns:p14="http://schemas.microsoft.com/office/powerpoint/2010/main" val="1835611124"/>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6633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1E7530-396C-45F0-92F4-A885648D1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Colourful charts and graphs">
            <a:extLst>
              <a:ext uri="{FF2B5EF4-FFF2-40B4-BE49-F238E27FC236}">
                <a16:creationId xmlns:a16="http://schemas.microsoft.com/office/drawing/2014/main" id="{4AC16317-0720-2E3A-67DD-CAA4C1CB0A35}"/>
              </a:ext>
            </a:extLst>
          </p:cNvPr>
          <p:cNvPicPr>
            <a:picLocks noChangeAspect="1"/>
          </p:cNvPicPr>
          <p:nvPr/>
        </p:nvPicPr>
        <p:blipFill rotWithShape="1">
          <a:blip r:embed="rId2"/>
          <a:srcRect r="1" b="11341"/>
          <a:stretch/>
        </p:blipFill>
        <p:spPr>
          <a:xfrm>
            <a:off x="603671" y="-1"/>
            <a:ext cx="11588329" cy="6857999"/>
          </a:xfrm>
          <a:prstGeom prst="rect">
            <a:avLst/>
          </a:prstGeom>
        </p:spPr>
      </p:pic>
      <p:sp>
        <p:nvSpPr>
          <p:cNvPr id="22" name="Rectangle 21">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1989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F0C0E3-7873-1561-CAF8-E7A079E1759B}"/>
              </a:ext>
            </a:extLst>
          </p:cNvPr>
          <p:cNvSpPr>
            <a:spLocks noGrp="1"/>
          </p:cNvSpPr>
          <p:nvPr>
            <p:ph type="title"/>
          </p:nvPr>
        </p:nvSpPr>
        <p:spPr>
          <a:xfrm>
            <a:off x="1166649" y="721805"/>
            <a:ext cx="3874686" cy="2147520"/>
          </a:xfrm>
        </p:spPr>
        <p:txBody>
          <a:bodyPr>
            <a:normAutofit/>
          </a:bodyPr>
          <a:lstStyle/>
          <a:p>
            <a:r>
              <a:rPr lang="en-US">
                <a:solidFill>
                  <a:schemeClr val="bg1"/>
                </a:solidFill>
              </a:rPr>
              <a:t>NEXT STEPS</a:t>
            </a:r>
          </a:p>
        </p:txBody>
      </p:sp>
      <p:sp>
        <p:nvSpPr>
          <p:cNvPr id="47" name="Rectangle 2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25">
            <a:extLst>
              <a:ext uri="{FF2B5EF4-FFF2-40B4-BE49-F238E27FC236}">
                <a16:creationId xmlns:a16="http://schemas.microsoft.com/office/drawing/2014/main" id="{81DE8B58-F373-409E-A253-4380A66091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27" name="Rectangle 64">
              <a:extLst>
                <a:ext uri="{FF2B5EF4-FFF2-40B4-BE49-F238E27FC236}">
                  <a16:creationId xmlns:a16="http://schemas.microsoft.com/office/drawing/2014/main" id="{F5ACE265-D22D-48CC-99DE-EB81AE92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6FE80EEA-F4ED-4436-8861-0BEAAEFE7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C3642BC8-86E8-47D0-8846-3E4D49E4B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82D35214-3634-4180-BF0E-45B614516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15BE89E6-3D1C-42B5-A950-E72889F8B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473771CC-5097-4E08-9606-24B0BC9A0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BE872634-00DA-47BD-880D-5C05FFADC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4F151F5C-DE9B-460E-BC51-471F4A8A5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34557B8A-4D2F-4D0D-B746-59EA85318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C764CD8E-E409-4E9B-8E87-746DDE36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8E27A01D-2F01-4286-9453-3FBF6E84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460487A5-12EB-422E-9588-8FF06FAF7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7D522D20-C9F7-4B34-9066-4B43ADAAB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97B04F2C-295B-447A-8941-0AD4F55516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17D7FF91-B366-4534-B9B4-5710926E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B5B8116C-ADD9-4826-9C37-270377E8F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22D01D96-8DB8-40BF-83AC-4CA49EC26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44B584CD-5E60-4B15-847C-B30D15DA1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CF2BB7DC-B968-4F0B-9748-BF0E6E29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CF12C159-3F09-4861-9450-ECD5DB310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C75F04-AAC4-14D0-285C-DBEDC3363ACC}"/>
              </a:ext>
            </a:extLst>
          </p:cNvPr>
          <p:cNvSpPr>
            <a:spLocks noGrp="1"/>
          </p:cNvSpPr>
          <p:nvPr>
            <p:ph idx="1"/>
          </p:nvPr>
        </p:nvSpPr>
        <p:spPr>
          <a:xfrm>
            <a:off x="1166649" y="2077279"/>
            <a:ext cx="3874685" cy="4489060"/>
          </a:xfrm>
        </p:spPr>
        <p:txBody>
          <a:bodyPr anchor="ctr">
            <a:normAutofit/>
          </a:bodyPr>
          <a:lstStyle/>
          <a:p>
            <a:r>
              <a:rPr lang="en-US" sz="2400" dirty="0">
                <a:solidFill>
                  <a:schemeClr val="bg1"/>
                </a:solidFill>
              </a:rPr>
              <a:t>Include 07304 and 07310. For some reason, the Zillow dataset did not contain any data on those zip codes. </a:t>
            </a:r>
          </a:p>
          <a:p>
            <a:r>
              <a:rPr lang="en-US" sz="2400" dirty="0">
                <a:solidFill>
                  <a:schemeClr val="bg1"/>
                </a:solidFill>
              </a:rPr>
              <a:t>Another ML model may yield more fruitful results. An </a:t>
            </a:r>
            <a:r>
              <a:rPr lang="en-US" sz="2400" dirty="0" err="1">
                <a:solidFill>
                  <a:schemeClr val="bg1"/>
                </a:solidFill>
              </a:rPr>
              <a:t>XGBoost</a:t>
            </a:r>
            <a:r>
              <a:rPr lang="en-US" sz="2400" dirty="0">
                <a:solidFill>
                  <a:schemeClr val="bg1"/>
                </a:solidFill>
              </a:rPr>
              <a:t> Regressor or a neural network model may yield better and more meaningful results.</a:t>
            </a:r>
          </a:p>
          <a:p>
            <a:pPr marL="0" indent="0">
              <a:buNone/>
            </a:pPr>
            <a:endParaRPr lang="en-US" sz="1800" dirty="0">
              <a:solidFill>
                <a:schemeClr val="bg1"/>
              </a:solidFill>
            </a:endParaRPr>
          </a:p>
        </p:txBody>
      </p:sp>
    </p:spTree>
    <p:extLst>
      <p:ext uri="{BB962C8B-B14F-4D97-AF65-F5344CB8AC3E}">
        <p14:creationId xmlns:p14="http://schemas.microsoft.com/office/powerpoint/2010/main" val="29755641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200</TotalTime>
  <Words>319</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Finding the best areas to invest in Hudson County, NJ</vt:lpstr>
      <vt:lpstr>BUSINESS UNDERSTANDING</vt:lpstr>
      <vt:lpstr>GOAL: FIND THE 5 ZIP CODES WITH THE HIGHEST ROI%</vt:lpstr>
      <vt:lpstr>DATA UNDERSTANDING</vt:lpstr>
      <vt:lpstr>MODELING </vt:lpstr>
      <vt:lpstr>RESULTS </vt:lpstr>
      <vt:lpstr>RESULTS-MAPPING</vt:lpstr>
      <vt:lpstr>RECOMMENDATIONS</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Isaiah Capel</dc:creator>
  <cp:lastModifiedBy>Isaiah Capel</cp:lastModifiedBy>
  <cp:revision>11</cp:revision>
  <dcterms:created xsi:type="dcterms:W3CDTF">2022-08-30T15:23:28Z</dcterms:created>
  <dcterms:modified xsi:type="dcterms:W3CDTF">2022-09-04T14:09:56Z</dcterms:modified>
</cp:coreProperties>
</file>