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3A291F-1322-45D5-AB07-C331CBB09426}"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003750E8-23B4-45AA-A53B-6B47CC0389B2}">
      <dgm:prSet/>
      <dgm:spPr/>
      <dgm:t>
        <a:bodyPr/>
        <a:lstStyle/>
        <a:p>
          <a:r>
            <a:rPr lang="en-US"/>
            <a:t>Thanks for hiring me . It’s May 2018 and you, a Private Equity company, want to know which NYC suburbs you should invest in.</a:t>
          </a:r>
        </a:p>
      </dgm:t>
    </dgm:pt>
    <dgm:pt modelId="{64922DE9-3317-4CD6-82F8-B781AE53CDC9}" type="parTrans" cxnId="{948AC34B-9C79-4AE6-AAA8-97598F623FD1}">
      <dgm:prSet/>
      <dgm:spPr/>
      <dgm:t>
        <a:bodyPr/>
        <a:lstStyle/>
        <a:p>
          <a:endParaRPr lang="en-US"/>
        </a:p>
      </dgm:t>
    </dgm:pt>
    <dgm:pt modelId="{0B74A8B1-3CF0-44FB-A0FE-AB55BD21C491}" type="sibTrans" cxnId="{948AC34B-9C79-4AE6-AAA8-97598F623FD1}">
      <dgm:prSet/>
      <dgm:spPr/>
      <dgm:t>
        <a:bodyPr/>
        <a:lstStyle/>
        <a:p>
          <a:endParaRPr lang="en-US"/>
        </a:p>
      </dgm:t>
    </dgm:pt>
    <dgm:pt modelId="{8E9360B4-C592-4CDB-B4AF-8C78E849D1B0}">
      <dgm:prSet/>
      <dgm:spPr/>
      <dgm:t>
        <a:bodyPr/>
        <a:lstStyle/>
        <a:p>
          <a:r>
            <a:rPr lang="en-US"/>
            <a:t>You have narrowed your focus down to 2 counties in NY: Westchester and Nassau and 2 counties in New Jersey: Bergen and Hudson.</a:t>
          </a:r>
        </a:p>
      </dgm:t>
    </dgm:pt>
    <dgm:pt modelId="{2917F1F5-2EF8-46AB-A75A-BC33C0B0F3D4}" type="parTrans" cxnId="{C841F594-5A5A-4F2B-8F04-E605A290F284}">
      <dgm:prSet/>
      <dgm:spPr/>
      <dgm:t>
        <a:bodyPr/>
        <a:lstStyle/>
        <a:p>
          <a:endParaRPr lang="en-US"/>
        </a:p>
      </dgm:t>
    </dgm:pt>
    <dgm:pt modelId="{D9AAD58F-FB95-4E0C-A7EB-DEF8FB139F63}" type="sibTrans" cxnId="{C841F594-5A5A-4F2B-8F04-E605A290F284}">
      <dgm:prSet/>
      <dgm:spPr/>
      <dgm:t>
        <a:bodyPr/>
        <a:lstStyle/>
        <a:p>
          <a:endParaRPr lang="en-US"/>
        </a:p>
      </dgm:t>
    </dgm:pt>
    <dgm:pt modelId="{852653D7-308F-4464-B01C-3A2675116763}">
      <dgm:prSet/>
      <dgm:spPr/>
      <dgm:t>
        <a:bodyPr/>
        <a:lstStyle/>
        <a:p>
          <a:r>
            <a:rPr lang="en-US" dirty="0"/>
            <a:t>The question you have is which zip codes should you invest in? </a:t>
          </a:r>
        </a:p>
      </dgm:t>
    </dgm:pt>
    <dgm:pt modelId="{F5E878D5-1220-4048-92A6-47ADD361AC18}" type="parTrans" cxnId="{E6D31366-068D-4697-9463-A4F1A5E5D3DF}">
      <dgm:prSet/>
      <dgm:spPr/>
      <dgm:t>
        <a:bodyPr/>
        <a:lstStyle/>
        <a:p>
          <a:endParaRPr lang="en-US"/>
        </a:p>
      </dgm:t>
    </dgm:pt>
    <dgm:pt modelId="{54B9E6AF-8FBB-456D-8584-C5D7B952C755}" type="sibTrans" cxnId="{E6D31366-068D-4697-9463-A4F1A5E5D3DF}">
      <dgm:prSet/>
      <dgm:spPr/>
      <dgm:t>
        <a:bodyPr/>
        <a:lstStyle/>
        <a:p>
          <a:endParaRPr lang="en-US"/>
        </a:p>
      </dgm:t>
    </dgm:pt>
    <dgm:pt modelId="{841BE41B-CF0C-4F6B-94B7-4A53D6E2BD9A}">
      <dgm:prSet/>
      <dgm:spPr/>
      <dgm:t>
        <a:bodyPr/>
        <a:lstStyle/>
        <a:p>
          <a:r>
            <a:rPr lang="en-US"/>
            <a:t>Investment Horizon: 5 Years</a:t>
          </a:r>
        </a:p>
      </dgm:t>
    </dgm:pt>
    <dgm:pt modelId="{52CD9A94-DD42-4ED4-A148-9EEF0F7C5200}" type="parTrans" cxnId="{FE83BE07-8F3F-4913-B1DD-C018D2D989B9}">
      <dgm:prSet/>
      <dgm:spPr/>
      <dgm:t>
        <a:bodyPr/>
        <a:lstStyle/>
        <a:p>
          <a:endParaRPr lang="en-US"/>
        </a:p>
      </dgm:t>
    </dgm:pt>
    <dgm:pt modelId="{C52BAAEA-6961-4EC5-BD17-965925301365}" type="sibTrans" cxnId="{FE83BE07-8F3F-4913-B1DD-C018D2D989B9}">
      <dgm:prSet/>
      <dgm:spPr/>
      <dgm:t>
        <a:bodyPr/>
        <a:lstStyle/>
        <a:p>
          <a:endParaRPr lang="en-US"/>
        </a:p>
      </dgm:t>
    </dgm:pt>
    <dgm:pt modelId="{15CE8E7C-2982-4AA4-83F4-A7BB8BD1834D}" type="pres">
      <dgm:prSet presAssocID="{E83A291F-1322-45D5-AB07-C331CBB09426}" presName="vert0" presStyleCnt="0">
        <dgm:presLayoutVars>
          <dgm:dir/>
          <dgm:animOne val="branch"/>
          <dgm:animLvl val="lvl"/>
        </dgm:presLayoutVars>
      </dgm:prSet>
      <dgm:spPr/>
    </dgm:pt>
    <dgm:pt modelId="{306A04EE-228C-4D80-BBB3-60F4571C14FD}" type="pres">
      <dgm:prSet presAssocID="{003750E8-23B4-45AA-A53B-6B47CC0389B2}" presName="thickLine" presStyleLbl="alignNode1" presStyleIdx="0" presStyleCnt="4"/>
      <dgm:spPr/>
    </dgm:pt>
    <dgm:pt modelId="{D43E181C-7267-4E84-A46C-6A1D3D506615}" type="pres">
      <dgm:prSet presAssocID="{003750E8-23B4-45AA-A53B-6B47CC0389B2}" presName="horz1" presStyleCnt="0"/>
      <dgm:spPr/>
    </dgm:pt>
    <dgm:pt modelId="{433E09AC-C104-49AB-8C47-324142BB332B}" type="pres">
      <dgm:prSet presAssocID="{003750E8-23B4-45AA-A53B-6B47CC0389B2}" presName="tx1" presStyleLbl="revTx" presStyleIdx="0" presStyleCnt="4"/>
      <dgm:spPr/>
    </dgm:pt>
    <dgm:pt modelId="{9EDC878A-EF23-4DD2-8FAF-E988E2A4CC4D}" type="pres">
      <dgm:prSet presAssocID="{003750E8-23B4-45AA-A53B-6B47CC0389B2}" presName="vert1" presStyleCnt="0"/>
      <dgm:spPr/>
    </dgm:pt>
    <dgm:pt modelId="{047A7172-785D-4B08-84D0-94228F1D464C}" type="pres">
      <dgm:prSet presAssocID="{8E9360B4-C592-4CDB-B4AF-8C78E849D1B0}" presName="thickLine" presStyleLbl="alignNode1" presStyleIdx="1" presStyleCnt="4"/>
      <dgm:spPr/>
    </dgm:pt>
    <dgm:pt modelId="{6B3D24C4-46B3-47D7-8CE1-C3933D1BD77F}" type="pres">
      <dgm:prSet presAssocID="{8E9360B4-C592-4CDB-B4AF-8C78E849D1B0}" presName="horz1" presStyleCnt="0"/>
      <dgm:spPr/>
    </dgm:pt>
    <dgm:pt modelId="{3894F4AA-65A0-494F-86EE-D074259F9C56}" type="pres">
      <dgm:prSet presAssocID="{8E9360B4-C592-4CDB-B4AF-8C78E849D1B0}" presName="tx1" presStyleLbl="revTx" presStyleIdx="1" presStyleCnt="4"/>
      <dgm:spPr/>
    </dgm:pt>
    <dgm:pt modelId="{BEB78F74-D367-4C84-8CEC-BC7FBCE47C86}" type="pres">
      <dgm:prSet presAssocID="{8E9360B4-C592-4CDB-B4AF-8C78E849D1B0}" presName="vert1" presStyleCnt="0"/>
      <dgm:spPr/>
    </dgm:pt>
    <dgm:pt modelId="{CAF5B5B1-24A8-4878-B230-75AC3FFC7E20}" type="pres">
      <dgm:prSet presAssocID="{852653D7-308F-4464-B01C-3A2675116763}" presName="thickLine" presStyleLbl="alignNode1" presStyleIdx="2" presStyleCnt="4"/>
      <dgm:spPr/>
    </dgm:pt>
    <dgm:pt modelId="{DC7BE21F-56FE-4443-BBC6-DDD10E9E8AE2}" type="pres">
      <dgm:prSet presAssocID="{852653D7-308F-4464-B01C-3A2675116763}" presName="horz1" presStyleCnt="0"/>
      <dgm:spPr/>
    </dgm:pt>
    <dgm:pt modelId="{C93DC24C-9CCC-476A-A6FF-DFD38228DE7A}" type="pres">
      <dgm:prSet presAssocID="{852653D7-308F-4464-B01C-3A2675116763}" presName="tx1" presStyleLbl="revTx" presStyleIdx="2" presStyleCnt="4"/>
      <dgm:spPr/>
    </dgm:pt>
    <dgm:pt modelId="{B84D23D9-6F7D-4C88-B5D4-17D49BC72F19}" type="pres">
      <dgm:prSet presAssocID="{852653D7-308F-4464-B01C-3A2675116763}" presName="vert1" presStyleCnt="0"/>
      <dgm:spPr/>
    </dgm:pt>
    <dgm:pt modelId="{4DD9E0A4-52FA-4568-97DA-4C260854B14E}" type="pres">
      <dgm:prSet presAssocID="{841BE41B-CF0C-4F6B-94B7-4A53D6E2BD9A}" presName="thickLine" presStyleLbl="alignNode1" presStyleIdx="3" presStyleCnt="4"/>
      <dgm:spPr/>
    </dgm:pt>
    <dgm:pt modelId="{3EA8279C-E94C-42C9-A5FF-7E4F6EE90933}" type="pres">
      <dgm:prSet presAssocID="{841BE41B-CF0C-4F6B-94B7-4A53D6E2BD9A}" presName="horz1" presStyleCnt="0"/>
      <dgm:spPr/>
    </dgm:pt>
    <dgm:pt modelId="{6164D511-6303-4D5A-AC53-67CFBDDBB243}" type="pres">
      <dgm:prSet presAssocID="{841BE41B-CF0C-4F6B-94B7-4A53D6E2BD9A}" presName="tx1" presStyleLbl="revTx" presStyleIdx="3" presStyleCnt="4"/>
      <dgm:spPr/>
    </dgm:pt>
    <dgm:pt modelId="{3B07B4C6-5222-4364-A649-D07D5A878833}" type="pres">
      <dgm:prSet presAssocID="{841BE41B-CF0C-4F6B-94B7-4A53D6E2BD9A}" presName="vert1" presStyleCnt="0"/>
      <dgm:spPr/>
    </dgm:pt>
  </dgm:ptLst>
  <dgm:cxnLst>
    <dgm:cxn modelId="{FE83BE07-8F3F-4913-B1DD-C018D2D989B9}" srcId="{E83A291F-1322-45D5-AB07-C331CBB09426}" destId="{841BE41B-CF0C-4F6B-94B7-4A53D6E2BD9A}" srcOrd="3" destOrd="0" parTransId="{52CD9A94-DD42-4ED4-A148-9EEF0F7C5200}" sibTransId="{C52BAAEA-6961-4EC5-BD17-965925301365}"/>
    <dgm:cxn modelId="{BE955D20-A9D5-4947-9093-F4095E6ACAAB}" type="presOf" srcId="{003750E8-23B4-45AA-A53B-6B47CC0389B2}" destId="{433E09AC-C104-49AB-8C47-324142BB332B}" srcOrd="0" destOrd="0" presId="urn:microsoft.com/office/officeart/2008/layout/LinedList"/>
    <dgm:cxn modelId="{A4335832-A18F-4FE9-929E-59FDD2237A56}" type="presOf" srcId="{841BE41B-CF0C-4F6B-94B7-4A53D6E2BD9A}" destId="{6164D511-6303-4D5A-AC53-67CFBDDBB243}" srcOrd="0" destOrd="0" presId="urn:microsoft.com/office/officeart/2008/layout/LinedList"/>
    <dgm:cxn modelId="{E6D31366-068D-4697-9463-A4F1A5E5D3DF}" srcId="{E83A291F-1322-45D5-AB07-C331CBB09426}" destId="{852653D7-308F-4464-B01C-3A2675116763}" srcOrd="2" destOrd="0" parTransId="{F5E878D5-1220-4048-92A6-47ADD361AC18}" sibTransId="{54B9E6AF-8FBB-456D-8584-C5D7B952C755}"/>
    <dgm:cxn modelId="{948AC34B-9C79-4AE6-AAA8-97598F623FD1}" srcId="{E83A291F-1322-45D5-AB07-C331CBB09426}" destId="{003750E8-23B4-45AA-A53B-6B47CC0389B2}" srcOrd="0" destOrd="0" parTransId="{64922DE9-3317-4CD6-82F8-B781AE53CDC9}" sibTransId="{0B74A8B1-3CF0-44FB-A0FE-AB55BD21C491}"/>
    <dgm:cxn modelId="{D110AB6F-0B70-413F-BB1E-946FD1975455}" type="presOf" srcId="{8E9360B4-C592-4CDB-B4AF-8C78E849D1B0}" destId="{3894F4AA-65A0-494F-86EE-D074259F9C56}" srcOrd="0" destOrd="0" presId="urn:microsoft.com/office/officeart/2008/layout/LinedList"/>
    <dgm:cxn modelId="{61FCC191-D20F-4E53-8C4F-C2CF331AE398}" type="presOf" srcId="{E83A291F-1322-45D5-AB07-C331CBB09426}" destId="{15CE8E7C-2982-4AA4-83F4-A7BB8BD1834D}" srcOrd="0" destOrd="0" presId="urn:microsoft.com/office/officeart/2008/layout/LinedList"/>
    <dgm:cxn modelId="{C841F594-5A5A-4F2B-8F04-E605A290F284}" srcId="{E83A291F-1322-45D5-AB07-C331CBB09426}" destId="{8E9360B4-C592-4CDB-B4AF-8C78E849D1B0}" srcOrd="1" destOrd="0" parTransId="{2917F1F5-2EF8-46AB-A75A-BC33C0B0F3D4}" sibTransId="{D9AAD58F-FB95-4E0C-A7EB-DEF8FB139F63}"/>
    <dgm:cxn modelId="{D8ACF6EE-99B0-4E3B-8CFE-D62AE37430F5}" type="presOf" srcId="{852653D7-308F-4464-B01C-3A2675116763}" destId="{C93DC24C-9CCC-476A-A6FF-DFD38228DE7A}" srcOrd="0" destOrd="0" presId="urn:microsoft.com/office/officeart/2008/layout/LinedList"/>
    <dgm:cxn modelId="{FA602D2C-F5FB-47DF-A4F8-F0FC4909501C}" type="presParOf" srcId="{15CE8E7C-2982-4AA4-83F4-A7BB8BD1834D}" destId="{306A04EE-228C-4D80-BBB3-60F4571C14FD}" srcOrd="0" destOrd="0" presId="urn:microsoft.com/office/officeart/2008/layout/LinedList"/>
    <dgm:cxn modelId="{5B176D11-BE49-4389-9BDC-69BEB5A1F079}" type="presParOf" srcId="{15CE8E7C-2982-4AA4-83F4-A7BB8BD1834D}" destId="{D43E181C-7267-4E84-A46C-6A1D3D506615}" srcOrd="1" destOrd="0" presId="urn:microsoft.com/office/officeart/2008/layout/LinedList"/>
    <dgm:cxn modelId="{8F8DD845-A521-4A77-9E46-6BD151ED6BC4}" type="presParOf" srcId="{D43E181C-7267-4E84-A46C-6A1D3D506615}" destId="{433E09AC-C104-49AB-8C47-324142BB332B}" srcOrd="0" destOrd="0" presId="urn:microsoft.com/office/officeart/2008/layout/LinedList"/>
    <dgm:cxn modelId="{EEFF7874-B5A7-40F2-9BD7-29D5752ACDAF}" type="presParOf" srcId="{D43E181C-7267-4E84-A46C-6A1D3D506615}" destId="{9EDC878A-EF23-4DD2-8FAF-E988E2A4CC4D}" srcOrd="1" destOrd="0" presId="urn:microsoft.com/office/officeart/2008/layout/LinedList"/>
    <dgm:cxn modelId="{EEF3C161-81D1-4BEE-85AC-A48E7E59F59A}" type="presParOf" srcId="{15CE8E7C-2982-4AA4-83F4-A7BB8BD1834D}" destId="{047A7172-785D-4B08-84D0-94228F1D464C}" srcOrd="2" destOrd="0" presId="urn:microsoft.com/office/officeart/2008/layout/LinedList"/>
    <dgm:cxn modelId="{5C7643B0-2F7E-41FE-A018-FB3D7C154D11}" type="presParOf" srcId="{15CE8E7C-2982-4AA4-83F4-A7BB8BD1834D}" destId="{6B3D24C4-46B3-47D7-8CE1-C3933D1BD77F}" srcOrd="3" destOrd="0" presId="urn:microsoft.com/office/officeart/2008/layout/LinedList"/>
    <dgm:cxn modelId="{5DAD5333-6E63-4E1E-8D6F-369A16F13BAD}" type="presParOf" srcId="{6B3D24C4-46B3-47D7-8CE1-C3933D1BD77F}" destId="{3894F4AA-65A0-494F-86EE-D074259F9C56}" srcOrd="0" destOrd="0" presId="urn:microsoft.com/office/officeart/2008/layout/LinedList"/>
    <dgm:cxn modelId="{312DED79-3F9B-4A28-9563-6C013BF13E26}" type="presParOf" srcId="{6B3D24C4-46B3-47D7-8CE1-C3933D1BD77F}" destId="{BEB78F74-D367-4C84-8CEC-BC7FBCE47C86}" srcOrd="1" destOrd="0" presId="urn:microsoft.com/office/officeart/2008/layout/LinedList"/>
    <dgm:cxn modelId="{7E44842A-08C7-4A4B-93EB-908176F08298}" type="presParOf" srcId="{15CE8E7C-2982-4AA4-83F4-A7BB8BD1834D}" destId="{CAF5B5B1-24A8-4878-B230-75AC3FFC7E20}" srcOrd="4" destOrd="0" presId="urn:microsoft.com/office/officeart/2008/layout/LinedList"/>
    <dgm:cxn modelId="{8C09056F-E000-40A8-BD4B-7303B668B262}" type="presParOf" srcId="{15CE8E7C-2982-4AA4-83F4-A7BB8BD1834D}" destId="{DC7BE21F-56FE-4443-BBC6-DDD10E9E8AE2}" srcOrd="5" destOrd="0" presId="urn:microsoft.com/office/officeart/2008/layout/LinedList"/>
    <dgm:cxn modelId="{1D060A25-ACA8-4296-9EA9-06A9DA5A3166}" type="presParOf" srcId="{DC7BE21F-56FE-4443-BBC6-DDD10E9E8AE2}" destId="{C93DC24C-9CCC-476A-A6FF-DFD38228DE7A}" srcOrd="0" destOrd="0" presId="urn:microsoft.com/office/officeart/2008/layout/LinedList"/>
    <dgm:cxn modelId="{D862CE4D-6D38-44F1-962F-B6DDC2861B83}" type="presParOf" srcId="{DC7BE21F-56FE-4443-BBC6-DDD10E9E8AE2}" destId="{B84D23D9-6F7D-4C88-B5D4-17D49BC72F19}" srcOrd="1" destOrd="0" presId="urn:microsoft.com/office/officeart/2008/layout/LinedList"/>
    <dgm:cxn modelId="{89C8A1C4-53A7-4AA2-8143-62957487993A}" type="presParOf" srcId="{15CE8E7C-2982-4AA4-83F4-A7BB8BD1834D}" destId="{4DD9E0A4-52FA-4568-97DA-4C260854B14E}" srcOrd="6" destOrd="0" presId="urn:microsoft.com/office/officeart/2008/layout/LinedList"/>
    <dgm:cxn modelId="{009D3D91-0717-4A2E-B3E6-0475346F995E}" type="presParOf" srcId="{15CE8E7C-2982-4AA4-83F4-A7BB8BD1834D}" destId="{3EA8279C-E94C-42C9-A5FF-7E4F6EE90933}" srcOrd="7" destOrd="0" presId="urn:microsoft.com/office/officeart/2008/layout/LinedList"/>
    <dgm:cxn modelId="{B0346435-1AC7-4CBD-B5FC-308C688152EF}" type="presParOf" srcId="{3EA8279C-E94C-42C9-A5FF-7E4F6EE90933}" destId="{6164D511-6303-4D5A-AC53-67CFBDDBB243}" srcOrd="0" destOrd="0" presId="urn:microsoft.com/office/officeart/2008/layout/LinedList"/>
    <dgm:cxn modelId="{F2CCBDF3-442A-41D1-86A1-B98D6A7E31C9}" type="presParOf" srcId="{3EA8279C-E94C-42C9-A5FF-7E4F6EE90933}" destId="{3B07B4C6-5222-4364-A649-D07D5A87883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C753D0-2E44-45F1-A201-BCE9E29AEC97}"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C559C2F2-ED8A-4538-899C-B4BC74E7B083}">
      <dgm:prSet/>
      <dgm:spPr/>
      <dgm:t>
        <a:bodyPr/>
        <a:lstStyle/>
        <a:p>
          <a:r>
            <a:rPr lang="en-US" dirty="0"/>
            <a:t>I used an outstanding dataset from Zillow that contains monthly average sales data from almost every zip code in the United States from 1996-2018.</a:t>
          </a:r>
        </a:p>
      </dgm:t>
    </dgm:pt>
    <dgm:pt modelId="{3D3344D8-DC13-4CB0-B5F0-84947EF7EDAF}" type="parTrans" cxnId="{398133F6-2A65-46A4-AF2F-5EBD73B58630}">
      <dgm:prSet/>
      <dgm:spPr/>
      <dgm:t>
        <a:bodyPr/>
        <a:lstStyle/>
        <a:p>
          <a:endParaRPr lang="en-US"/>
        </a:p>
      </dgm:t>
    </dgm:pt>
    <dgm:pt modelId="{70F8A81C-FD19-47BB-9AED-DD585EDC048E}" type="sibTrans" cxnId="{398133F6-2A65-46A4-AF2F-5EBD73B58630}">
      <dgm:prSet/>
      <dgm:spPr/>
      <dgm:t>
        <a:bodyPr/>
        <a:lstStyle/>
        <a:p>
          <a:endParaRPr lang="en-US"/>
        </a:p>
      </dgm:t>
    </dgm:pt>
    <dgm:pt modelId="{260CBD0A-C37D-408E-B641-15FFB16C35EE}">
      <dgm:prSet/>
      <dgm:spPr/>
      <dgm:t>
        <a:bodyPr/>
        <a:lstStyle/>
        <a:p>
          <a:r>
            <a:rPr lang="en-US" dirty="0"/>
            <a:t>I narrowed the data down to the 201 zip codes in the 4 chosen counties and used that data to predict which would be the 5 most profitable in the next 5 years. </a:t>
          </a:r>
        </a:p>
      </dgm:t>
    </dgm:pt>
    <dgm:pt modelId="{677A05B5-CBF5-4D09-A795-40E076F53C8F}" type="parTrans" cxnId="{FF80EE22-FD99-4B35-9A0F-4178A84EFF02}">
      <dgm:prSet/>
      <dgm:spPr/>
      <dgm:t>
        <a:bodyPr/>
        <a:lstStyle/>
        <a:p>
          <a:endParaRPr lang="en-US"/>
        </a:p>
      </dgm:t>
    </dgm:pt>
    <dgm:pt modelId="{A64328B6-626C-44DF-BE82-724805E80F93}" type="sibTrans" cxnId="{FF80EE22-FD99-4B35-9A0F-4178A84EFF02}">
      <dgm:prSet/>
      <dgm:spPr/>
      <dgm:t>
        <a:bodyPr/>
        <a:lstStyle/>
        <a:p>
          <a:endParaRPr lang="en-US"/>
        </a:p>
      </dgm:t>
    </dgm:pt>
    <dgm:pt modelId="{BDA29C66-6621-47B1-BE82-DAE738846ADD}" type="pres">
      <dgm:prSet presAssocID="{46C753D0-2E44-45F1-A201-BCE9E29AEC97}" presName="vert0" presStyleCnt="0">
        <dgm:presLayoutVars>
          <dgm:dir/>
          <dgm:animOne val="branch"/>
          <dgm:animLvl val="lvl"/>
        </dgm:presLayoutVars>
      </dgm:prSet>
      <dgm:spPr/>
    </dgm:pt>
    <dgm:pt modelId="{71149157-D066-42C8-AEF6-A4596CC7E870}" type="pres">
      <dgm:prSet presAssocID="{C559C2F2-ED8A-4538-899C-B4BC74E7B083}" presName="thickLine" presStyleLbl="alignNode1" presStyleIdx="0" presStyleCnt="2"/>
      <dgm:spPr/>
    </dgm:pt>
    <dgm:pt modelId="{0180C976-C7C9-4BC4-9612-C020C440DF03}" type="pres">
      <dgm:prSet presAssocID="{C559C2F2-ED8A-4538-899C-B4BC74E7B083}" presName="horz1" presStyleCnt="0"/>
      <dgm:spPr/>
    </dgm:pt>
    <dgm:pt modelId="{89BF9AFF-8A9C-42F4-BBA9-0CA321D04BFD}" type="pres">
      <dgm:prSet presAssocID="{C559C2F2-ED8A-4538-899C-B4BC74E7B083}" presName="tx1" presStyleLbl="revTx" presStyleIdx="0" presStyleCnt="2"/>
      <dgm:spPr/>
    </dgm:pt>
    <dgm:pt modelId="{55B34432-C4C9-4038-92EB-AB2AA0CA1F57}" type="pres">
      <dgm:prSet presAssocID="{C559C2F2-ED8A-4538-899C-B4BC74E7B083}" presName="vert1" presStyleCnt="0"/>
      <dgm:spPr/>
    </dgm:pt>
    <dgm:pt modelId="{786A6C68-E5B8-41F5-A5E7-B0333B6E4191}" type="pres">
      <dgm:prSet presAssocID="{260CBD0A-C37D-408E-B641-15FFB16C35EE}" presName="thickLine" presStyleLbl="alignNode1" presStyleIdx="1" presStyleCnt="2"/>
      <dgm:spPr/>
    </dgm:pt>
    <dgm:pt modelId="{C3B5DC66-9B3C-4EFA-8109-B3C004188DA8}" type="pres">
      <dgm:prSet presAssocID="{260CBD0A-C37D-408E-B641-15FFB16C35EE}" presName="horz1" presStyleCnt="0"/>
      <dgm:spPr/>
    </dgm:pt>
    <dgm:pt modelId="{2BBEFD4E-9FA1-4723-A5EC-D54C04CBA4CB}" type="pres">
      <dgm:prSet presAssocID="{260CBD0A-C37D-408E-B641-15FFB16C35EE}" presName="tx1" presStyleLbl="revTx" presStyleIdx="1" presStyleCnt="2"/>
      <dgm:spPr/>
    </dgm:pt>
    <dgm:pt modelId="{1C1B587A-FC1E-4FDA-A557-5CC16CA7A843}" type="pres">
      <dgm:prSet presAssocID="{260CBD0A-C37D-408E-B641-15FFB16C35EE}" presName="vert1" presStyleCnt="0"/>
      <dgm:spPr/>
    </dgm:pt>
  </dgm:ptLst>
  <dgm:cxnLst>
    <dgm:cxn modelId="{FF80EE22-FD99-4B35-9A0F-4178A84EFF02}" srcId="{46C753D0-2E44-45F1-A201-BCE9E29AEC97}" destId="{260CBD0A-C37D-408E-B641-15FFB16C35EE}" srcOrd="1" destOrd="0" parTransId="{677A05B5-CBF5-4D09-A795-40E076F53C8F}" sibTransId="{A64328B6-626C-44DF-BE82-724805E80F93}"/>
    <dgm:cxn modelId="{B22BFB37-83E5-4E9B-832D-7569D9300026}" type="presOf" srcId="{46C753D0-2E44-45F1-A201-BCE9E29AEC97}" destId="{BDA29C66-6621-47B1-BE82-DAE738846ADD}" srcOrd="0" destOrd="0" presId="urn:microsoft.com/office/officeart/2008/layout/LinedList"/>
    <dgm:cxn modelId="{0C9B5979-B763-413F-BB81-7DA304387487}" type="presOf" srcId="{260CBD0A-C37D-408E-B641-15FFB16C35EE}" destId="{2BBEFD4E-9FA1-4723-A5EC-D54C04CBA4CB}" srcOrd="0" destOrd="0" presId="urn:microsoft.com/office/officeart/2008/layout/LinedList"/>
    <dgm:cxn modelId="{6957C7CA-2F13-44C0-B509-F12919B414DC}" type="presOf" srcId="{C559C2F2-ED8A-4538-899C-B4BC74E7B083}" destId="{89BF9AFF-8A9C-42F4-BBA9-0CA321D04BFD}" srcOrd="0" destOrd="0" presId="urn:microsoft.com/office/officeart/2008/layout/LinedList"/>
    <dgm:cxn modelId="{398133F6-2A65-46A4-AF2F-5EBD73B58630}" srcId="{46C753D0-2E44-45F1-A201-BCE9E29AEC97}" destId="{C559C2F2-ED8A-4538-899C-B4BC74E7B083}" srcOrd="0" destOrd="0" parTransId="{3D3344D8-DC13-4CB0-B5F0-84947EF7EDAF}" sibTransId="{70F8A81C-FD19-47BB-9AED-DD585EDC048E}"/>
    <dgm:cxn modelId="{AE01DC11-B85A-459A-8CAA-66366BAF3899}" type="presParOf" srcId="{BDA29C66-6621-47B1-BE82-DAE738846ADD}" destId="{71149157-D066-42C8-AEF6-A4596CC7E870}" srcOrd="0" destOrd="0" presId="urn:microsoft.com/office/officeart/2008/layout/LinedList"/>
    <dgm:cxn modelId="{CBE4DDDF-7FD9-4240-8A22-B98330455619}" type="presParOf" srcId="{BDA29C66-6621-47B1-BE82-DAE738846ADD}" destId="{0180C976-C7C9-4BC4-9612-C020C440DF03}" srcOrd="1" destOrd="0" presId="urn:microsoft.com/office/officeart/2008/layout/LinedList"/>
    <dgm:cxn modelId="{E5522EF3-D647-4FF2-A183-B98AD9D4B923}" type="presParOf" srcId="{0180C976-C7C9-4BC4-9612-C020C440DF03}" destId="{89BF9AFF-8A9C-42F4-BBA9-0CA321D04BFD}" srcOrd="0" destOrd="0" presId="urn:microsoft.com/office/officeart/2008/layout/LinedList"/>
    <dgm:cxn modelId="{20BF45C9-E39E-43EE-AAAB-232F4E9A6D32}" type="presParOf" srcId="{0180C976-C7C9-4BC4-9612-C020C440DF03}" destId="{55B34432-C4C9-4038-92EB-AB2AA0CA1F57}" srcOrd="1" destOrd="0" presId="urn:microsoft.com/office/officeart/2008/layout/LinedList"/>
    <dgm:cxn modelId="{A458AF74-77B2-4DC3-BFE7-F513CED1E314}" type="presParOf" srcId="{BDA29C66-6621-47B1-BE82-DAE738846ADD}" destId="{786A6C68-E5B8-41F5-A5E7-B0333B6E4191}" srcOrd="2" destOrd="0" presId="urn:microsoft.com/office/officeart/2008/layout/LinedList"/>
    <dgm:cxn modelId="{D285C3ED-008B-4A3A-A623-533F1A6647A2}" type="presParOf" srcId="{BDA29C66-6621-47B1-BE82-DAE738846ADD}" destId="{C3B5DC66-9B3C-4EFA-8109-B3C004188DA8}" srcOrd="3" destOrd="0" presId="urn:microsoft.com/office/officeart/2008/layout/LinedList"/>
    <dgm:cxn modelId="{E0D96A81-CCD9-493C-9725-8FDFD6491186}" type="presParOf" srcId="{C3B5DC66-9B3C-4EFA-8109-B3C004188DA8}" destId="{2BBEFD4E-9FA1-4723-A5EC-D54C04CBA4CB}" srcOrd="0" destOrd="0" presId="urn:microsoft.com/office/officeart/2008/layout/LinedList"/>
    <dgm:cxn modelId="{71129D7D-686B-4CF8-8D7C-A250861F7FF3}" type="presParOf" srcId="{C3B5DC66-9B3C-4EFA-8109-B3C004188DA8}" destId="{1C1B587A-FC1E-4FDA-A557-5CC16CA7A84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A04EE-228C-4D80-BBB3-60F4571C14FD}">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3E09AC-C104-49AB-8C47-324142BB332B}">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Thanks for hiring me . It’s May 2018 and you, a Private Equity company, want to know which NYC suburbs you should invest in.</a:t>
          </a:r>
        </a:p>
      </dsp:txBody>
      <dsp:txXfrm>
        <a:off x="0" y="0"/>
        <a:ext cx="6492875" cy="1276350"/>
      </dsp:txXfrm>
    </dsp:sp>
    <dsp:sp modelId="{047A7172-785D-4B08-84D0-94228F1D464C}">
      <dsp:nvSpPr>
        <dsp:cNvPr id="0" name=""/>
        <dsp:cNvSpPr/>
      </dsp:nvSpPr>
      <dsp:spPr>
        <a:xfrm>
          <a:off x="0" y="1276350"/>
          <a:ext cx="6492875"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94F4AA-65A0-494F-86EE-D074259F9C56}">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You have narrowed your focus down to 2 counties in NY: Westchester and Nassau and 2 counties in New Jersey: Bergen and Hudson.</a:t>
          </a:r>
        </a:p>
      </dsp:txBody>
      <dsp:txXfrm>
        <a:off x="0" y="1276350"/>
        <a:ext cx="6492875" cy="1276350"/>
      </dsp:txXfrm>
    </dsp:sp>
    <dsp:sp modelId="{CAF5B5B1-24A8-4878-B230-75AC3FFC7E20}">
      <dsp:nvSpPr>
        <dsp:cNvPr id="0" name=""/>
        <dsp:cNvSpPr/>
      </dsp:nvSpPr>
      <dsp:spPr>
        <a:xfrm>
          <a:off x="0" y="2552700"/>
          <a:ext cx="6492875"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3DC24C-9CCC-476A-A6FF-DFD38228DE7A}">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The question you have is which zip codes should you invest in? </a:t>
          </a:r>
        </a:p>
      </dsp:txBody>
      <dsp:txXfrm>
        <a:off x="0" y="2552700"/>
        <a:ext cx="6492875" cy="1276350"/>
      </dsp:txXfrm>
    </dsp:sp>
    <dsp:sp modelId="{4DD9E0A4-52FA-4568-97DA-4C260854B14E}">
      <dsp:nvSpPr>
        <dsp:cNvPr id="0" name=""/>
        <dsp:cNvSpPr/>
      </dsp:nvSpPr>
      <dsp:spPr>
        <a:xfrm>
          <a:off x="0" y="3829050"/>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64D511-6303-4D5A-AC53-67CFBDDBB243}">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Investment Horizon: 5 Years</a:t>
          </a:r>
        </a:p>
      </dsp:txBody>
      <dsp:txXfrm>
        <a:off x="0" y="3829050"/>
        <a:ext cx="6492875" cy="12763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149157-D066-42C8-AEF6-A4596CC7E870}">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BF9AFF-8A9C-42F4-BBA9-0CA321D04BFD}">
      <dsp:nvSpPr>
        <dsp:cNvPr id="0" name=""/>
        <dsp:cNvSpPr/>
      </dsp:nvSpPr>
      <dsp:spPr>
        <a:xfrm>
          <a:off x="0" y="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I used an outstanding dataset from Zillow that contains monthly average sales data from almost every zip code in the United States from 1996-2018.</a:t>
          </a:r>
        </a:p>
      </dsp:txBody>
      <dsp:txXfrm>
        <a:off x="0" y="0"/>
        <a:ext cx="6492875" cy="2552700"/>
      </dsp:txXfrm>
    </dsp:sp>
    <dsp:sp modelId="{786A6C68-E5B8-41F5-A5E7-B0333B6E4191}">
      <dsp:nvSpPr>
        <dsp:cNvPr id="0" name=""/>
        <dsp:cNvSpPr/>
      </dsp:nvSpPr>
      <dsp:spPr>
        <a:xfrm>
          <a:off x="0" y="2552700"/>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BEFD4E-9FA1-4723-A5EC-D54C04CBA4CB}">
      <dsp:nvSpPr>
        <dsp:cNvPr id="0" name=""/>
        <dsp:cNvSpPr/>
      </dsp:nvSpPr>
      <dsp:spPr>
        <a:xfrm>
          <a:off x="0" y="255270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I narrowed the data down to the 201 zip codes in the 4 chosen counties and used that data to predict which would be the 5 most profitable in the next 5 years. </a:t>
          </a:r>
        </a:p>
      </dsp:txBody>
      <dsp:txXfrm>
        <a:off x="0" y="2552700"/>
        <a:ext cx="6492875" cy="25527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96004-376B-B690-29B6-BFE6AB798F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638DA1-9367-0222-B7D2-EF62A41CE5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C02C4D-964C-CC4D-D280-21149AFB51A4}"/>
              </a:ext>
            </a:extLst>
          </p:cNvPr>
          <p:cNvSpPr>
            <a:spLocks noGrp="1"/>
          </p:cNvSpPr>
          <p:nvPr>
            <p:ph type="dt" sz="half" idx="10"/>
          </p:nvPr>
        </p:nvSpPr>
        <p:spPr/>
        <p:txBody>
          <a:bodyPr/>
          <a:lstStyle/>
          <a:p>
            <a:fld id="{7A6C3E26-5A3B-4256-B738-948936C22FF4}" type="datetimeFigureOut">
              <a:rPr lang="en-US" smtClean="0"/>
              <a:t>8/16/2022</a:t>
            </a:fld>
            <a:endParaRPr lang="en-US"/>
          </a:p>
        </p:txBody>
      </p:sp>
      <p:sp>
        <p:nvSpPr>
          <p:cNvPr id="5" name="Footer Placeholder 4">
            <a:extLst>
              <a:ext uri="{FF2B5EF4-FFF2-40B4-BE49-F238E27FC236}">
                <a16:creationId xmlns:a16="http://schemas.microsoft.com/office/drawing/2014/main" id="{24DB6CE7-2564-692C-FC3D-25F3B13252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95E576-788B-BA84-5927-8E2BC358CD3E}"/>
              </a:ext>
            </a:extLst>
          </p:cNvPr>
          <p:cNvSpPr>
            <a:spLocks noGrp="1"/>
          </p:cNvSpPr>
          <p:nvPr>
            <p:ph type="sldNum" sz="quarter" idx="12"/>
          </p:nvPr>
        </p:nvSpPr>
        <p:spPr/>
        <p:txBody>
          <a:bodyPr/>
          <a:lstStyle/>
          <a:p>
            <a:fld id="{E6F5F146-5F25-40FF-9129-23CD189B6B0B}" type="slidenum">
              <a:rPr lang="en-US" smtClean="0"/>
              <a:t>‹#›</a:t>
            </a:fld>
            <a:endParaRPr lang="en-US"/>
          </a:p>
        </p:txBody>
      </p:sp>
    </p:spTree>
    <p:extLst>
      <p:ext uri="{BB962C8B-B14F-4D97-AF65-F5344CB8AC3E}">
        <p14:creationId xmlns:p14="http://schemas.microsoft.com/office/powerpoint/2010/main" val="3220644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2F904-028B-3B5A-4CE6-A0994E9E4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C47349-A311-81E3-1FB7-6170C41C7D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6ECDEF-B784-D3AB-63ED-A6C5315F27E4}"/>
              </a:ext>
            </a:extLst>
          </p:cNvPr>
          <p:cNvSpPr>
            <a:spLocks noGrp="1"/>
          </p:cNvSpPr>
          <p:nvPr>
            <p:ph type="dt" sz="half" idx="10"/>
          </p:nvPr>
        </p:nvSpPr>
        <p:spPr/>
        <p:txBody>
          <a:bodyPr/>
          <a:lstStyle/>
          <a:p>
            <a:fld id="{7A6C3E26-5A3B-4256-B738-948936C22FF4}" type="datetimeFigureOut">
              <a:rPr lang="en-US" smtClean="0"/>
              <a:t>8/16/2022</a:t>
            </a:fld>
            <a:endParaRPr lang="en-US"/>
          </a:p>
        </p:txBody>
      </p:sp>
      <p:sp>
        <p:nvSpPr>
          <p:cNvPr id="5" name="Footer Placeholder 4">
            <a:extLst>
              <a:ext uri="{FF2B5EF4-FFF2-40B4-BE49-F238E27FC236}">
                <a16:creationId xmlns:a16="http://schemas.microsoft.com/office/drawing/2014/main" id="{B6000EB3-EBB8-D539-8C96-031A3F7B53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E9337-2803-E7F9-CAC9-F40AB06C2F00}"/>
              </a:ext>
            </a:extLst>
          </p:cNvPr>
          <p:cNvSpPr>
            <a:spLocks noGrp="1"/>
          </p:cNvSpPr>
          <p:nvPr>
            <p:ph type="sldNum" sz="quarter" idx="12"/>
          </p:nvPr>
        </p:nvSpPr>
        <p:spPr/>
        <p:txBody>
          <a:bodyPr/>
          <a:lstStyle/>
          <a:p>
            <a:fld id="{E6F5F146-5F25-40FF-9129-23CD189B6B0B}" type="slidenum">
              <a:rPr lang="en-US" smtClean="0"/>
              <a:t>‹#›</a:t>
            </a:fld>
            <a:endParaRPr lang="en-US"/>
          </a:p>
        </p:txBody>
      </p:sp>
    </p:spTree>
    <p:extLst>
      <p:ext uri="{BB962C8B-B14F-4D97-AF65-F5344CB8AC3E}">
        <p14:creationId xmlns:p14="http://schemas.microsoft.com/office/powerpoint/2010/main" val="1405756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D1E1F6-F929-7F01-3E7B-84F6C39EC8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365BD3-73AE-88F4-37E7-0F74906247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342FBE-398A-A997-8DC3-46F91297D3D8}"/>
              </a:ext>
            </a:extLst>
          </p:cNvPr>
          <p:cNvSpPr>
            <a:spLocks noGrp="1"/>
          </p:cNvSpPr>
          <p:nvPr>
            <p:ph type="dt" sz="half" idx="10"/>
          </p:nvPr>
        </p:nvSpPr>
        <p:spPr/>
        <p:txBody>
          <a:bodyPr/>
          <a:lstStyle/>
          <a:p>
            <a:fld id="{7A6C3E26-5A3B-4256-B738-948936C22FF4}" type="datetimeFigureOut">
              <a:rPr lang="en-US" smtClean="0"/>
              <a:t>8/16/2022</a:t>
            </a:fld>
            <a:endParaRPr lang="en-US"/>
          </a:p>
        </p:txBody>
      </p:sp>
      <p:sp>
        <p:nvSpPr>
          <p:cNvPr id="5" name="Footer Placeholder 4">
            <a:extLst>
              <a:ext uri="{FF2B5EF4-FFF2-40B4-BE49-F238E27FC236}">
                <a16:creationId xmlns:a16="http://schemas.microsoft.com/office/drawing/2014/main" id="{0E401742-D681-4FCD-E4C3-4A82637292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EACE7E-79CB-398E-5879-A6568F33C719}"/>
              </a:ext>
            </a:extLst>
          </p:cNvPr>
          <p:cNvSpPr>
            <a:spLocks noGrp="1"/>
          </p:cNvSpPr>
          <p:nvPr>
            <p:ph type="sldNum" sz="quarter" idx="12"/>
          </p:nvPr>
        </p:nvSpPr>
        <p:spPr/>
        <p:txBody>
          <a:bodyPr/>
          <a:lstStyle/>
          <a:p>
            <a:fld id="{E6F5F146-5F25-40FF-9129-23CD189B6B0B}" type="slidenum">
              <a:rPr lang="en-US" smtClean="0"/>
              <a:t>‹#›</a:t>
            </a:fld>
            <a:endParaRPr lang="en-US"/>
          </a:p>
        </p:txBody>
      </p:sp>
    </p:spTree>
    <p:extLst>
      <p:ext uri="{BB962C8B-B14F-4D97-AF65-F5344CB8AC3E}">
        <p14:creationId xmlns:p14="http://schemas.microsoft.com/office/powerpoint/2010/main" val="1032325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D440A-E079-DEA5-84B7-F4C2BA2568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C2A632-A3F1-20AD-1DAD-3E982B5D60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B8EB9E-0FFF-B064-9AC9-E38AAA076A9C}"/>
              </a:ext>
            </a:extLst>
          </p:cNvPr>
          <p:cNvSpPr>
            <a:spLocks noGrp="1"/>
          </p:cNvSpPr>
          <p:nvPr>
            <p:ph type="dt" sz="half" idx="10"/>
          </p:nvPr>
        </p:nvSpPr>
        <p:spPr/>
        <p:txBody>
          <a:bodyPr/>
          <a:lstStyle/>
          <a:p>
            <a:fld id="{7A6C3E26-5A3B-4256-B738-948936C22FF4}" type="datetimeFigureOut">
              <a:rPr lang="en-US" smtClean="0"/>
              <a:t>8/16/2022</a:t>
            </a:fld>
            <a:endParaRPr lang="en-US"/>
          </a:p>
        </p:txBody>
      </p:sp>
      <p:sp>
        <p:nvSpPr>
          <p:cNvPr id="5" name="Footer Placeholder 4">
            <a:extLst>
              <a:ext uri="{FF2B5EF4-FFF2-40B4-BE49-F238E27FC236}">
                <a16:creationId xmlns:a16="http://schemas.microsoft.com/office/drawing/2014/main" id="{230AF158-1570-7DA6-F731-AE4A2C6717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958229-4477-6C25-0DF6-342BAE37659A}"/>
              </a:ext>
            </a:extLst>
          </p:cNvPr>
          <p:cNvSpPr>
            <a:spLocks noGrp="1"/>
          </p:cNvSpPr>
          <p:nvPr>
            <p:ph type="sldNum" sz="quarter" idx="12"/>
          </p:nvPr>
        </p:nvSpPr>
        <p:spPr/>
        <p:txBody>
          <a:bodyPr/>
          <a:lstStyle/>
          <a:p>
            <a:fld id="{E6F5F146-5F25-40FF-9129-23CD189B6B0B}" type="slidenum">
              <a:rPr lang="en-US" smtClean="0"/>
              <a:t>‹#›</a:t>
            </a:fld>
            <a:endParaRPr lang="en-US"/>
          </a:p>
        </p:txBody>
      </p:sp>
    </p:spTree>
    <p:extLst>
      <p:ext uri="{BB962C8B-B14F-4D97-AF65-F5344CB8AC3E}">
        <p14:creationId xmlns:p14="http://schemas.microsoft.com/office/powerpoint/2010/main" val="1773951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BF04D-2790-713B-78A2-05126B9823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2542AC-FFAC-160F-9EB0-86D6E40E9C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705D69-9064-EE9C-534A-D98403F3AD09}"/>
              </a:ext>
            </a:extLst>
          </p:cNvPr>
          <p:cNvSpPr>
            <a:spLocks noGrp="1"/>
          </p:cNvSpPr>
          <p:nvPr>
            <p:ph type="dt" sz="half" idx="10"/>
          </p:nvPr>
        </p:nvSpPr>
        <p:spPr/>
        <p:txBody>
          <a:bodyPr/>
          <a:lstStyle/>
          <a:p>
            <a:fld id="{7A6C3E26-5A3B-4256-B738-948936C22FF4}" type="datetimeFigureOut">
              <a:rPr lang="en-US" smtClean="0"/>
              <a:t>8/16/2022</a:t>
            </a:fld>
            <a:endParaRPr lang="en-US"/>
          </a:p>
        </p:txBody>
      </p:sp>
      <p:sp>
        <p:nvSpPr>
          <p:cNvPr id="5" name="Footer Placeholder 4">
            <a:extLst>
              <a:ext uri="{FF2B5EF4-FFF2-40B4-BE49-F238E27FC236}">
                <a16:creationId xmlns:a16="http://schemas.microsoft.com/office/drawing/2014/main" id="{4F6F6656-23E6-6D11-C992-6BB436A701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CE1D03-13CC-D5A9-6948-7733EEBA318A}"/>
              </a:ext>
            </a:extLst>
          </p:cNvPr>
          <p:cNvSpPr>
            <a:spLocks noGrp="1"/>
          </p:cNvSpPr>
          <p:nvPr>
            <p:ph type="sldNum" sz="quarter" idx="12"/>
          </p:nvPr>
        </p:nvSpPr>
        <p:spPr/>
        <p:txBody>
          <a:bodyPr/>
          <a:lstStyle/>
          <a:p>
            <a:fld id="{E6F5F146-5F25-40FF-9129-23CD189B6B0B}" type="slidenum">
              <a:rPr lang="en-US" smtClean="0"/>
              <a:t>‹#›</a:t>
            </a:fld>
            <a:endParaRPr lang="en-US"/>
          </a:p>
        </p:txBody>
      </p:sp>
    </p:spTree>
    <p:extLst>
      <p:ext uri="{BB962C8B-B14F-4D97-AF65-F5344CB8AC3E}">
        <p14:creationId xmlns:p14="http://schemas.microsoft.com/office/powerpoint/2010/main" val="3698543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AFF95-A6B9-DCA2-252C-27BBB87144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83E0B4-C56D-C9B7-C638-BE7D4A86F0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BC9F76-9FE5-FBAF-98D1-CD35C39BAB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76A778-8DAA-0CE6-4EE3-7ABC5B51D77F}"/>
              </a:ext>
            </a:extLst>
          </p:cNvPr>
          <p:cNvSpPr>
            <a:spLocks noGrp="1"/>
          </p:cNvSpPr>
          <p:nvPr>
            <p:ph type="dt" sz="half" idx="10"/>
          </p:nvPr>
        </p:nvSpPr>
        <p:spPr/>
        <p:txBody>
          <a:bodyPr/>
          <a:lstStyle/>
          <a:p>
            <a:fld id="{7A6C3E26-5A3B-4256-B738-948936C22FF4}" type="datetimeFigureOut">
              <a:rPr lang="en-US" smtClean="0"/>
              <a:t>8/16/2022</a:t>
            </a:fld>
            <a:endParaRPr lang="en-US"/>
          </a:p>
        </p:txBody>
      </p:sp>
      <p:sp>
        <p:nvSpPr>
          <p:cNvPr id="6" name="Footer Placeholder 5">
            <a:extLst>
              <a:ext uri="{FF2B5EF4-FFF2-40B4-BE49-F238E27FC236}">
                <a16:creationId xmlns:a16="http://schemas.microsoft.com/office/drawing/2014/main" id="{85CABDD6-6CCF-8205-ECC7-8BEFB991E4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FCA02A-DB86-F6D7-63A2-CDB4950E2F03}"/>
              </a:ext>
            </a:extLst>
          </p:cNvPr>
          <p:cNvSpPr>
            <a:spLocks noGrp="1"/>
          </p:cNvSpPr>
          <p:nvPr>
            <p:ph type="sldNum" sz="quarter" idx="12"/>
          </p:nvPr>
        </p:nvSpPr>
        <p:spPr/>
        <p:txBody>
          <a:bodyPr/>
          <a:lstStyle/>
          <a:p>
            <a:fld id="{E6F5F146-5F25-40FF-9129-23CD189B6B0B}" type="slidenum">
              <a:rPr lang="en-US" smtClean="0"/>
              <a:t>‹#›</a:t>
            </a:fld>
            <a:endParaRPr lang="en-US"/>
          </a:p>
        </p:txBody>
      </p:sp>
    </p:spTree>
    <p:extLst>
      <p:ext uri="{BB962C8B-B14F-4D97-AF65-F5344CB8AC3E}">
        <p14:creationId xmlns:p14="http://schemas.microsoft.com/office/powerpoint/2010/main" val="2636119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2D82-32F9-2381-4EEF-DEC52ABFCF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61F7D3-D8CE-D425-7463-0028F2152D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EF24F1-5572-E4C2-9150-92BE490D1A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D46FDD-AE1C-C30D-8B67-60DC41C75C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E172BB-5E84-356E-DF96-9FD8648FD2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59239B-BD2E-FCAA-D06F-26E659288198}"/>
              </a:ext>
            </a:extLst>
          </p:cNvPr>
          <p:cNvSpPr>
            <a:spLocks noGrp="1"/>
          </p:cNvSpPr>
          <p:nvPr>
            <p:ph type="dt" sz="half" idx="10"/>
          </p:nvPr>
        </p:nvSpPr>
        <p:spPr/>
        <p:txBody>
          <a:bodyPr/>
          <a:lstStyle/>
          <a:p>
            <a:fld id="{7A6C3E26-5A3B-4256-B738-948936C22FF4}" type="datetimeFigureOut">
              <a:rPr lang="en-US" smtClean="0"/>
              <a:t>8/16/2022</a:t>
            </a:fld>
            <a:endParaRPr lang="en-US"/>
          </a:p>
        </p:txBody>
      </p:sp>
      <p:sp>
        <p:nvSpPr>
          <p:cNvPr id="8" name="Footer Placeholder 7">
            <a:extLst>
              <a:ext uri="{FF2B5EF4-FFF2-40B4-BE49-F238E27FC236}">
                <a16:creationId xmlns:a16="http://schemas.microsoft.com/office/drawing/2014/main" id="{96C2563B-5B58-AE29-BBF2-11E9302D14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6A6A45-A214-52A8-F0E6-EC4C89C94B92}"/>
              </a:ext>
            </a:extLst>
          </p:cNvPr>
          <p:cNvSpPr>
            <a:spLocks noGrp="1"/>
          </p:cNvSpPr>
          <p:nvPr>
            <p:ph type="sldNum" sz="quarter" idx="12"/>
          </p:nvPr>
        </p:nvSpPr>
        <p:spPr/>
        <p:txBody>
          <a:bodyPr/>
          <a:lstStyle/>
          <a:p>
            <a:fld id="{E6F5F146-5F25-40FF-9129-23CD189B6B0B}" type="slidenum">
              <a:rPr lang="en-US" smtClean="0"/>
              <a:t>‹#›</a:t>
            </a:fld>
            <a:endParaRPr lang="en-US"/>
          </a:p>
        </p:txBody>
      </p:sp>
    </p:spTree>
    <p:extLst>
      <p:ext uri="{BB962C8B-B14F-4D97-AF65-F5344CB8AC3E}">
        <p14:creationId xmlns:p14="http://schemas.microsoft.com/office/powerpoint/2010/main" val="1050378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5C878-83D6-1FB5-25AA-971CCBB2D3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803C72-7650-0CB6-185D-1F9CCE54EAE7}"/>
              </a:ext>
            </a:extLst>
          </p:cNvPr>
          <p:cNvSpPr>
            <a:spLocks noGrp="1"/>
          </p:cNvSpPr>
          <p:nvPr>
            <p:ph type="dt" sz="half" idx="10"/>
          </p:nvPr>
        </p:nvSpPr>
        <p:spPr/>
        <p:txBody>
          <a:bodyPr/>
          <a:lstStyle/>
          <a:p>
            <a:fld id="{7A6C3E26-5A3B-4256-B738-948936C22FF4}" type="datetimeFigureOut">
              <a:rPr lang="en-US" smtClean="0"/>
              <a:t>8/16/2022</a:t>
            </a:fld>
            <a:endParaRPr lang="en-US"/>
          </a:p>
        </p:txBody>
      </p:sp>
      <p:sp>
        <p:nvSpPr>
          <p:cNvPr id="4" name="Footer Placeholder 3">
            <a:extLst>
              <a:ext uri="{FF2B5EF4-FFF2-40B4-BE49-F238E27FC236}">
                <a16:creationId xmlns:a16="http://schemas.microsoft.com/office/drawing/2014/main" id="{BF05C318-9A2D-A9FA-71AC-B8C3D07445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A42BDE-3262-4DE5-FCE1-241DC1B4D9D4}"/>
              </a:ext>
            </a:extLst>
          </p:cNvPr>
          <p:cNvSpPr>
            <a:spLocks noGrp="1"/>
          </p:cNvSpPr>
          <p:nvPr>
            <p:ph type="sldNum" sz="quarter" idx="12"/>
          </p:nvPr>
        </p:nvSpPr>
        <p:spPr/>
        <p:txBody>
          <a:bodyPr/>
          <a:lstStyle/>
          <a:p>
            <a:fld id="{E6F5F146-5F25-40FF-9129-23CD189B6B0B}" type="slidenum">
              <a:rPr lang="en-US" smtClean="0"/>
              <a:t>‹#›</a:t>
            </a:fld>
            <a:endParaRPr lang="en-US"/>
          </a:p>
        </p:txBody>
      </p:sp>
    </p:spTree>
    <p:extLst>
      <p:ext uri="{BB962C8B-B14F-4D97-AF65-F5344CB8AC3E}">
        <p14:creationId xmlns:p14="http://schemas.microsoft.com/office/powerpoint/2010/main" val="535036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0E5917-314E-D989-56ED-0357BD4C989A}"/>
              </a:ext>
            </a:extLst>
          </p:cNvPr>
          <p:cNvSpPr>
            <a:spLocks noGrp="1"/>
          </p:cNvSpPr>
          <p:nvPr>
            <p:ph type="dt" sz="half" idx="10"/>
          </p:nvPr>
        </p:nvSpPr>
        <p:spPr/>
        <p:txBody>
          <a:bodyPr/>
          <a:lstStyle/>
          <a:p>
            <a:fld id="{7A6C3E26-5A3B-4256-B738-948936C22FF4}" type="datetimeFigureOut">
              <a:rPr lang="en-US" smtClean="0"/>
              <a:t>8/16/2022</a:t>
            </a:fld>
            <a:endParaRPr lang="en-US"/>
          </a:p>
        </p:txBody>
      </p:sp>
      <p:sp>
        <p:nvSpPr>
          <p:cNvPr id="3" name="Footer Placeholder 2">
            <a:extLst>
              <a:ext uri="{FF2B5EF4-FFF2-40B4-BE49-F238E27FC236}">
                <a16:creationId xmlns:a16="http://schemas.microsoft.com/office/drawing/2014/main" id="{BD4CC6C9-2B4D-8C56-7181-0C64A3CDE5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11EDBC-5F9B-222E-75EE-2AE48058A6B7}"/>
              </a:ext>
            </a:extLst>
          </p:cNvPr>
          <p:cNvSpPr>
            <a:spLocks noGrp="1"/>
          </p:cNvSpPr>
          <p:nvPr>
            <p:ph type="sldNum" sz="quarter" idx="12"/>
          </p:nvPr>
        </p:nvSpPr>
        <p:spPr/>
        <p:txBody>
          <a:bodyPr/>
          <a:lstStyle/>
          <a:p>
            <a:fld id="{E6F5F146-5F25-40FF-9129-23CD189B6B0B}" type="slidenum">
              <a:rPr lang="en-US" smtClean="0"/>
              <a:t>‹#›</a:t>
            </a:fld>
            <a:endParaRPr lang="en-US"/>
          </a:p>
        </p:txBody>
      </p:sp>
    </p:spTree>
    <p:extLst>
      <p:ext uri="{BB962C8B-B14F-4D97-AF65-F5344CB8AC3E}">
        <p14:creationId xmlns:p14="http://schemas.microsoft.com/office/powerpoint/2010/main" val="1902552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4CC52-5C23-DBDA-9F7C-AA8C08C965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CE1BE5-C9CE-9E3F-C0F6-868AFDAC28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F956FF-1050-11CA-D53C-8AB929EDB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966095-D6EB-91B4-4E57-30040A9B4EC0}"/>
              </a:ext>
            </a:extLst>
          </p:cNvPr>
          <p:cNvSpPr>
            <a:spLocks noGrp="1"/>
          </p:cNvSpPr>
          <p:nvPr>
            <p:ph type="dt" sz="half" idx="10"/>
          </p:nvPr>
        </p:nvSpPr>
        <p:spPr/>
        <p:txBody>
          <a:bodyPr/>
          <a:lstStyle/>
          <a:p>
            <a:fld id="{7A6C3E26-5A3B-4256-B738-948936C22FF4}" type="datetimeFigureOut">
              <a:rPr lang="en-US" smtClean="0"/>
              <a:t>8/16/2022</a:t>
            </a:fld>
            <a:endParaRPr lang="en-US"/>
          </a:p>
        </p:txBody>
      </p:sp>
      <p:sp>
        <p:nvSpPr>
          <p:cNvPr id="6" name="Footer Placeholder 5">
            <a:extLst>
              <a:ext uri="{FF2B5EF4-FFF2-40B4-BE49-F238E27FC236}">
                <a16:creationId xmlns:a16="http://schemas.microsoft.com/office/drawing/2014/main" id="{5BE4AE4A-F361-3CE3-4C27-CECAF8BC88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1E409D-192A-6212-D67C-ABBB0143EED9}"/>
              </a:ext>
            </a:extLst>
          </p:cNvPr>
          <p:cNvSpPr>
            <a:spLocks noGrp="1"/>
          </p:cNvSpPr>
          <p:nvPr>
            <p:ph type="sldNum" sz="quarter" idx="12"/>
          </p:nvPr>
        </p:nvSpPr>
        <p:spPr/>
        <p:txBody>
          <a:bodyPr/>
          <a:lstStyle/>
          <a:p>
            <a:fld id="{E6F5F146-5F25-40FF-9129-23CD189B6B0B}" type="slidenum">
              <a:rPr lang="en-US" smtClean="0"/>
              <a:t>‹#›</a:t>
            </a:fld>
            <a:endParaRPr lang="en-US"/>
          </a:p>
        </p:txBody>
      </p:sp>
    </p:spTree>
    <p:extLst>
      <p:ext uri="{BB962C8B-B14F-4D97-AF65-F5344CB8AC3E}">
        <p14:creationId xmlns:p14="http://schemas.microsoft.com/office/powerpoint/2010/main" val="1001936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443DF-D911-9315-FC52-FB598E9EF3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88441E-69E4-60DF-FCF1-4213FE2A43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9444F1-5478-859E-0862-3DE8C6006E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B16062-16CA-19E7-049F-D55F186E6B19}"/>
              </a:ext>
            </a:extLst>
          </p:cNvPr>
          <p:cNvSpPr>
            <a:spLocks noGrp="1"/>
          </p:cNvSpPr>
          <p:nvPr>
            <p:ph type="dt" sz="half" idx="10"/>
          </p:nvPr>
        </p:nvSpPr>
        <p:spPr/>
        <p:txBody>
          <a:bodyPr/>
          <a:lstStyle/>
          <a:p>
            <a:fld id="{7A6C3E26-5A3B-4256-B738-948936C22FF4}" type="datetimeFigureOut">
              <a:rPr lang="en-US" smtClean="0"/>
              <a:t>8/16/2022</a:t>
            </a:fld>
            <a:endParaRPr lang="en-US"/>
          </a:p>
        </p:txBody>
      </p:sp>
      <p:sp>
        <p:nvSpPr>
          <p:cNvPr id="6" name="Footer Placeholder 5">
            <a:extLst>
              <a:ext uri="{FF2B5EF4-FFF2-40B4-BE49-F238E27FC236}">
                <a16:creationId xmlns:a16="http://schemas.microsoft.com/office/drawing/2014/main" id="{FE9A8ED0-2235-1E3F-FB87-02E7BBDB9E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783212-4675-5EA8-36A1-1BED2568DBAF}"/>
              </a:ext>
            </a:extLst>
          </p:cNvPr>
          <p:cNvSpPr>
            <a:spLocks noGrp="1"/>
          </p:cNvSpPr>
          <p:nvPr>
            <p:ph type="sldNum" sz="quarter" idx="12"/>
          </p:nvPr>
        </p:nvSpPr>
        <p:spPr/>
        <p:txBody>
          <a:bodyPr/>
          <a:lstStyle/>
          <a:p>
            <a:fld id="{E6F5F146-5F25-40FF-9129-23CD189B6B0B}" type="slidenum">
              <a:rPr lang="en-US" smtClean="0"/>
              <a:t>‹#›</a:t>
            </a:fld>
            <a:endParaRPr lang="en-US"/>
          </a:p>
        </p:txBody>
      </p:sp>
    </p:spTree>
    <p:extLst>
      <p:ext uri="{BB962C8B-B14F-4D97-AF65-F5344CB8AC3E}">
        <p14:creationId xmlns:p14="http://schemas.microsoft.com/office/powerpoint/2010/main" val="1111648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23CC19-AC56-489F-3FB9-10B57B7BCC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112A83-61CE-C899-85C9-330C397CEC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759E8F-EE0D-04BA-F182-40A01E08FA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6C3E26-5A3B-4256-B738-948936C22FF4}" type="datetimeFigureOut">
              <a:rPr lang="en-US" smtClean="0"/>
              <a:t>8/16/2022</a:t>
            </a:fld>
            <a:endParaRPr lang="en-US"/>
          </a:p>
        </p:txBody>
      </p:sp>
      <p:sp>
        <p:nvSpPr>
          <p:cNvPr id="5" name="Footer Placeholder 4">
            <a:extLst>
              <a:ext uri="{FF2B5EF4-FFF2-40B4-BE49-F238E27FC236}">
                <a16:creationId xmlns:a16="http://schemas.microsoft.com/office/drawing/2014/main" id="{83AF51CF-6B67-8C0C-C72B-39AA945B84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BE7768-25DD-3DE6-FEFF-5C1ADCBFBF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F5F146-5F25-40FF-9129-23CD189B6B0B}" type="slidenum">
              <a:rPr lang="en-US" smtClean="0"/>
              <a:t>‹#›</a:t>
            </a:fld>
            <a:endParaRPr lang="en-US"/>
          </a:p>
        </p:txBody>
      </p:sp>
    </p:spTree>
    <p:extLst>
      <p:ext uri="{BB962C8B-B14F-4D97-AF65-F5344CB8AC3E}">
        <p14:creationId xmlns:p14="http://schemas.microsoft.com/office/powerpoint/2010/main" val="2245327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train travels down the tracks&#10;&#10;Description automatically generated with medium confidence">
            <a:extLst>
              <a:ext uri="{FF2B5EF4-FFF2-40B4-BE49-F238E27FC236}">
                <a16:creationId xmlns:a16="http://schemas.microsoft.com/office/drawing/2014/main" id="{03A958B0-A786-5867-8819-F54A1FB03BDC}"/>
              </a:ext>
            </a:extLst>
          </p:cNvPr>
          <p:cNvPicPr>
            <a:picLocks noChangeAspect="1"/>
          </p:cNvPicPr>
          <p:nvPr/>
        </p:nvPicPr>
        <p:blipFill rotWithShape="1">
          <a:blip r:embed="rId2">
            <a:extLst>
              <a:ext uri="{28A0092B-C50C-407E-A947-70E740481C1C}">
                <a14:useLocalDpi xmlns:a14="http://schemas.microsoft.com/office/drawing/2010/main" val="0"/>
              </a:ext>
            </a:extLst>
          </a:blip>
          <a:srcRect t="6840" r="13818" b="2251"/>
          <a:stretch/>
        </p:blipFill>
        <p:spPr>
          <a:xfrm>
            <a:off x="3523488" y="10"/>
            <a:ext cx="8668512" cy="6857990"/>
          </a:xfrm>
          <a:prstGeom prst="rect">
            <a:avLst/>
          </a:prstGeom>
        </p:spPr>
      </p:pic>
      <p:sp>
        <p:nvSpPr>
          <p:cNvPr id="14" name="Rectangle 1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D122C42-48FE-1860-EE30-457E004C99A7}"/>
              </a:ext>
            </a:extLst>
          </p:cNvPr>
          <p:cNvSpPr>
            <a:spLocks noGrp="1"/>
          </p:cNvSpPr>
          <p:nvPr>
            <p:ph type="ctrTitle"/>
          </p:nvPr>
        </p:nvSpPr>
        <p:spPr>
          <a:xfrm>
            <a:off x="477981" y="1122363"/>
            <a:ext cx="4023360" cy="3204134"/>
          </a:xfrm>
        </p:spPr>
        <p:txBody>
          <a:bodyPr anchor="b">
            <a:normAutofit/>
          </a:bodyPr>
          <a:lstStyle/>
          <a:p>
            <a:pPr algn="l"/>
            <a:r>
              <a:rPr lang="en-US" sz="4800" dirty="0"/>
              <a:t>The best places to invest in the New York suburbs</a:t>
            </a:r>
          </a:p>
        </p:txBody>
      </p:sp>
      <p:sp>
        <p:nvSpPr>
          <p:cNvPr id="3" name="Subtitle 2">
            <a:extLst>
              <a:ext uri="{FF2B5EF4-FFF2-40B4-BE49-F238E27FC236}">
                <a16:creationId xmlns:a16="http://schemas.microsoft.com/office/drawing/2014/main" id="{6BF08A00-2FDF-CDFB-BC0E-5DD27E49E455}"/>
              </a:ext>
            </a:extLst>
          </p:cNvPr>
          <p:cNvSpPr>
            <a:spLocks noGrp="1"/>
          </p:cNvSpPr>
          <p:nvPr>
            <p:ph type="subTitle" idx="1"/>
          </p:nvPr>
        </p:nvSpPr>
        <p:spPr>
          <a:xfrm>
            <a:off x="477980" y="4872922"/>
            <a:ext cx="4023359" cy="1208141"/>
          </a:xfrm>
        </p:spPr>
        <p:txBody>
          <a:bodyPr>
            <a:normAutofit/>
          </a:bodyPr>
          <a:lstStyle/>
          <a:p>
            <a:pPr algn="l"/>
            <a:endParaRPr lang="en-US" sz="2000"/>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970298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ouses in a village">
            <a:extLst>
              <a:ext uri="{FF2B5EF4-FFF2-40B4-BE49-F238E27FC236}">
                <a16:creationId xmlns:a16="http://schemas.microsoft.com/office/drawing/2014/main" id="{4553E30A-D41A-ABF2-A6BC-2B6CE54C4F93}"/>
              </a:ext>
            </a:extLst>
          </p:cNvPr>
          <p:cNvPicPr>
            <a:picLocks noChangeAspect="1"/>
          </p:cNvPicPr>
          <p:nvPr/>
        </p:nvPicPr>
        <p:blipFill rotWithShape="1">
          <a:blip r:embed="rId2"/>
          <a:srcRect r="5189"/>
          <a:stretch/>
        </p:blipFill>
        <p:spPr>
          <a:xfrm>
            <a:off x="3522468" y="10"/>
            <a:ext cx="8669532" cy="6857990"/>
          </a:xfrm>
          <a:prstGeom prst="rect">
            <a:avLst/>
          </a:prstGeom>
        </p:spPr>
      </p:pic>
      <p:sp>
        <p:nvSpPr>
          <p:cNvPr id="11"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31FB580-217D-4CE2-B050-507908A9048C}"/>
              </a:ext>
            </a:extLst>
          </p:cNvPr>
          <p:cNvSpPr>
            <a:spLocks noGrp="1"/>
          </p:cNvSpPr>
          <p:nvPr>
            <p:ph type="title"/>
          </p:nvPr>
        </p:nvSpPr>
        <p:spPr>
          <a:xfrm>
            <a:off x="371094" y="1161288"/>
            <a:ext cx="3438144" cy="1124712"/>
          </a:xfrm>
        </p:spPr>
        <p:txBody>
          <a:bodyPr anchor="b">
            <a:normAutofit/>
          </a:bodyPr>
          <a:lstStyle/>
          <a:p>
            <a:r>
              <a:rPr lang="en-US" sz="2800"/>
              <a:t>Recommendations</a:t>
            </a: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9501928-E0EA-63E2-E7B5-D88ACF987C50}"/>
              </a:ext>
            </a:extLst>
          </p:cNvPr>
          <p:cNvSpPr>
            <a:spLocks noGrp="1"/>
          </p:cNvSpPr>
          <p:nvPr>
            <p:ph idx="1"/>
          </p:nvPr>
        </p:nvSpPr>
        <p:spPr>
          <a:xfrm>
            <a:off x="371094" y="2718054"/>
            <a:ext cx="3438906" cy="3207258"/>
          </a:xfrm>
        </p:spPr>
        <p:txBody>
          <a:bodyPr anchor="t">
            <a:normAutofit/>
          </a:bodyPr>
          <a:lstStyle/>
          <a:p>
            <a:r>
              <a:rPr lang="en-US" sz="1700"/>
              <a:t> The top 5 zip codes with the highest projected ROI% were 10590, 10553, 11804,  10536, and 10504. Invest in those zip codes.</a:t>
            </a:r>
          </a:p>
          <a:p>
            <a:r>
              <a:rPr lang="en-US" sz="1700"/>
              <a:t> The least expensive of the top 5 is 10553 and it has an expected ROI% of 255%. So, if you are targeting homes under $1 million then focus on that zip code.</a:t>
            </a:r>
          </a:p>
          <a:p>
            <a:pPr marL="0" indent="0">
              <a:buNone/>
            </a:pPr>
            <a:endParaRPr lang="en-US" sz="1700"/>
          </a:p>
          <a:p>
            <a:endParaRPr lang="en-US" sz="1700"/>
          </a:p>
        </p:txBody>
      </p:sp>
    </p:spTree>
    <p:extLst>
      <p:ext uri="{BB962C8B-B14F-4D97-AF65-F5344CB8AC3E}">
        <p14:creationId xmlns:p14="http://schemas.microsoft.com/office/powerpoint/2010/main" val="148922805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89AF600-017F-292B-D97E-1AA6BC32F9F5}"/>
              </a:ext>
            </a:extLst>
          </p:cNvPr>
          <p:cNvSpPr>
            <a:spLocks noGrp="1"/>
          </p:cNvSpPr>
          <p:nvPr>
            <p:ph type="title"/>
          </p:nvPr>
        </p:nvSpPr>
        <p:spPr>
          <a:xfrm>
            <a:off x="833002" y="365125"/>
            <a:ext cx="10520702" cy="1325563"/>
          </a:xfrm>
        </p:spPr>
        <p:txBody>
          <a:bodyPr>
            <a:normAutofit/>
          </a:bodyPr>
          <a:lstStyle/>
          <a:p>
            <a:r>
              <a:rPr lang="en-US">
                <a:solidFill>
                  <a:srgbClr val="FFFFFF"/>
                </a:solidFill>
              </a:rPr>
              <a:t>Next Steps</a:t>
            </a:r>
          </a:p>
        </p:txBody>
      </p:sp>
      <p:sp>
        <p:nvSpPr>
          <p:cNvPr id="3" name="Content Placeholder 2">
            <a:extLst>
              <a:ext uri="{FF2B5EF4-FFF2-40B4-BE49-F238E27FC236}">
                <a16:creationId xmlns:a16="http://schemas.microsoft.com/office/drawing/2014/main" id="{DCB54549-28F1-5072-A0DC-356C1A099A05}"/>
              </a:ext>
            </a:extLst>
          </p:cNvPr>
          <p:cNvSpPr>
            <a:spLocks noGrp="1"/>
          </p:cNvSpPr>
          <p:nvPr>
            <p:ph idx="1"/>
          </p:nvPr>
        </p:nvSpPr>
        <p:spPr>
          <a:xfrm>
            <a:off x="838201" y="2022601"/>
            <a:ext cx="10515598" cy="4154361"/>
          </a:xfrm>
        </p:spPr>
        <p:txBody>
          <a:bodyPr>
            <a:normAutofit/>
          </a:bodyPr>
          <a:lstStyle/>
          <a:p>
            <a:r>
              <a:rPr lang="en-US" sz="2000" dirty="0">
                <a:solidFill>
                  <a:srgbClr val="FFFFFF"/>
                </a:solidFill>
              </a:rPr>
              <a:t>More data on Fairfield County, CT would also be very useful to investors and to the model. Unfortunately, the Zillow dataset omitted many zip codes in Fairfield County, CT(parts of which are only a 40-minute train ride to Midtown, Manhattan and contain some of the wealthiest areas in the country) and omitted data many zip codes in the city itself. </a:t>
            </a:r>
          </a:p>
          <a:p>
            <a:r>
              <a:rPr lang="en-US" sz="2000" dirty="0">
                <a:solidFill>
                  <a:srgbClr val="FFFFFF"/>
                </a:solidFill>
              </a:rPr>
              <a:t>Another ML model may yield more fruitful results. </a:t>
            </a:r>
            <a:r>
              <a:rPr lang="en-US" sz="2000">
                <a:solidFill>
                  <a:srgbClr val="FFFFFF"/>
                </a:solidFill>
              </a:rPr>
              <a:t>An </a:t>
            </a:r>
            <a:r>
              <a:rPr lang="en-US" sz="2000" dirty="0" err="1">
                <a:solidFill>
                  <a:srgbClr val="FFFFFF"/>
                </a:solidFill>
              </a:rPr>
              <a:t>XGBoost</a:t>
            </a:r>
            <a:r>
              <a:rPr lang="en-US" sz="2000" dirty="0">
                <a:solidFill>
                  <a:srgbClr val="FFFFFF"/>
                </a:solidFill>
              </a:rPr>
              <a:t> Regressor or a neural network model may yield better and more meaningful results.</a:t>
            </a:r>
          </a:p>
        </p:txBody>
      </p:sp>
    </p:spTree>
    <p:extLst>
      <p:ext uri="{BB962C8B-B14F-4D97-AF65-F5344CB8AC3E}">
        <p14:creationId xmlns:p14="http://schemas.microsoft.com/office/powerpoint/2010/main" val="315979405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sky, outdoor, water, bridge&#10;&#10;Description automatically generated">
            <a:extLst>
              <a:ext uri="{FF2B5EF4-FFF2-40B4-BE49-F238E27FC236}">
                <a16:creationId xmlns:a16="http://schemas.microsoft.com/office/drawing/2014/main" id="{1C51547F-C9AF-0F71-C8FF-3374AE41AEB9}"/>
              </a:ext>
            </a:extLst>
          </p:cNvPr>
          <p:cNvPicPr>
            <a:picLocks noChangeAspect="1"/>
          </p:cNvPicPr>
          <p:nvPr/>
        </p:nvPicPr>
        <p:blipFill rotWithShape="1">
          <a:blip r:embed="rId2">
            <a:extLst>
              <a:ext uri="{28A0092B-C50C-407E-A947-70E740481C1C}">
                <a14:useLocalDpi xmlns:a14="http://schemas.microsoft.com/office/drawing/2010/main" val="0"/>
              </a:ext>
            </a:extLst>
          </a:blip>
          <a:srcRect l="3171" t="9091" r="32185"/>
          <a:stretch/>
        </p:blipFill>
        <p:spPr>
          <a:xfrm>
            <a:off x="3522468" y="10"/>
            <a:ext cx="8669532" cy="6857990"/>
          </a:xfrm>
          <a:prstGeom prst="rect">
            <a:avLst/>
          </a:prstGeom>
        </p:spPr>
      </p:pic>
      <p:sp>
        <p:nvSpPr>
          <p:cNvPr id="12" name="Rectangle 11">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65B4E4-E777-4E73-DE2D-71C2A59EB750}"/>
              </a:ext>
            </a:extLst>
          </p:cNvPr>
          <p:cNvSpPr>
            <a:spLocks noGrp="1"/>
          </p:cNvSpPr>
          <p:nvPr>
            <p:ph type="title"/>
          </p:nvPr>
        </p:nvSpPr>
        <p:spPr>
          <a:xfrm>
            <a:off x="371094" y="1161288"/>
            <a:ext cx="3438144" cy="1124712"/>
          </a:xfrm>
        </p:spPr>
        <p:txBody>
          <a:bodyPr anchor="b">
            <a:normAutofit/>
          </a:bodyPr>
          <a:lstStyle/>
          <a:p>
            <a:endParaRPr lang="en-US" sz="2800"/>
          </a:p>
        </p:txBody>
      </p:sp>
      <p:sp>
        <p:nvSpPr>
          <p:cNvPr id="14" name="Rectangle 1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780FCF5-7C6F-624A-DA14-1B63415C404F}"/>
              </a:ext>
            </a:extLst>
          </p:cNvPr>
          <p:cNvSpPr>
            <a:spLocks noGrp="1"/>
          </p:cNvSpPr>
          <p:nvPr>
            <p:ph idx="1"/>
          </p:nvPr>
        </p:nvSpPr>
        <p:spPr>
          <a:xfrm>
            <a:off x="371094" y="2718054"/>
            <a:ext cx="3438906" cy="3207258"/>
          </a:xfrm>
        </p:spPr>
        <p:txBody>
          <a:bodyPr anchor="t">
            <a:normAutofit/>
          </a:bodyPr>
          <a:lstStyle/>
          <a:p>
            <a:pPr marL="0" indent="0">
              <a:buNone/>
            </a:pPr>
            <a:r>
              <a:rPr lang="en-US" sz="3600" dirty="0"/>
              <a:t>Thanks!</a:t>
            </a:r>
          </a:p>
          <a:p>
            <a:pPr marL="0" indent="0">
              <a:buNone/>
            </a:pPr>
            <a:r>
              <a:rPr lang="en-US" sz="1700" dirty="0" err="1"/>
              <a:t>Github:https</a:t>
            </a:r>
            <a:r>
              <a:rPr lang="en-US" sz="1700" dirty="0"/>
              <a:t>://github.com/</a:t>
            </a:r>
            <a:r>
              <a:rPr lang="en-US" sz="1700" dirty="0" err="1"/>
              <a:t>icapeli</a:t>
            </a:r>
            <a:r>
              <a:rPr lang="en-US" sz="1700" dirty="0"/>
              <a:t>/Phase_4_Time_Series</a:t>
            </a:r>
          </a:p>
          <a:p>
            <a:pPr marL="0" indent="0">
              <a:buNone/>
            </a:pPr>
            <a:endParaRPr lang="en-US" sz="1700" dirty="0"/>
          </a:p>
          <a:p>
            <a:pPr marL="0" indent="0">
              <a:buNone/>
            </a:pPr>
            <a:r>
              <a:rPr lang="en-US" sz="1700" dirty="0"/>
              <a:t>Image </a:t>
            </a:r>
            <a:r>
              <a:rPr lang="en-US" sz="1700" dirty="0" err="1"/>
              <a:t>from:https</a:t>
            </a:r>
            <a:r>
              <a:rPr lang="en-US" sz="1700" dirty="0"/>
              <a:t>://www.youtube.com/watch?v=1TFzXBLBsAM</a:t>
            </a:r>
          </a:p>
        </p:txBody>
      </p:sp>
    </p:spTree>
    <p:extLst>
      <p:ext uri="{BB962C8B-B14F-4D97-AF65-F5344CB8AC3E}">
        <p14:creationId xmlns:p14="http://schemas.microsoft.com/office/powerpoint/2010/main" val="79995727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6C6C0D53-BEA7-113F-A9EE-45DA2C8424E5}"/>
              </a:ext>
            </a:extLst>
          </p:cNvPr>
          <p:cNvSpPr>
            <a:spLocks noGrp="1"/>
          </p:cNvSpPr>
          <p:nvPr>
            <p:ph type="title"/>
          </p:nvPr>
        </p:nvSpPr>
        <p:spPr>
          <a:xfrm>
            <a:off x="535020" y="685800"/>
            <a:ext cx="2780271" cy="5105400"/>
          </a:xfrm>
        </p:spPr>
        <p:txBody>
          <a:bodyPr>
            <a:normAutofit/>
          </a:bodyPr>
          <a:lstStyle/>
          <a:p>
            <a:r>
              <a:rPr lang="en-US" sz="3400">
                <a:solidFill>
                  <a:srgbClr val="FFFFFF"/>
                </a:solidFill>
              </a:rPr>
              <a:t>Business Understanding</a:t>
            </a:r>
          </a:p>
        </p:txBody>
      </p:sp>
      <p:graphicFrame>
        <p:nvGraphicFramePr>
          <p:cNvPr id="5" name="Content Placeholder 2">
            <a:extLst>
              <a:ext uri="{FF2B5EF4-FFF2-40B4-BE49-F238E27FC236}">
                <a16:creationId xmlns:a16="http://schemas.microsoft.com/office/drawing/2014/main" id="{89C9BA82-469D-ED65-DB0B-A4431E8BC758}"/>
              </a:ext>
            </a:extLst>
          </p:cNvPr>
          <p:cNvGraphicFramePr>
            <a:graphicFrameLocks noGrp="1"/>
          </p:cNvGraphicFramePr>
          <p:nvPr>
            <p:ph idx="1"/>
            <p:extLst>
              <p:ext uri="{D42A27DB-BD31-4B8C-83A1-F6EECF244321}">
                <p14:modId xmlns:p14="http://schemas.microsoft.com/office/powerpoint/2010/main" val="658630764"/>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1717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51" name="Rectangle 50">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1873"/>
            <a:ext cx="12192000" cy="268612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2874FE75-47BB-F442-3AF3-E94F2661EE9D}"/>
              </a:ext>
            </a:extLst>
          </p:cNvPr>
          <p:cNvSpPr>
            <a:spLocks noGrp="1"/>
          </p:cNvSpPr>
          <p:nvPr>
            <p:ph type="title"/>
          </p:nvPr>
        </p:nvSpPr>
        <p:spPr>
          <a:xfrm>
            <a:off x="2021633" y="3634276"/>
            <a:ext cx="8148734" cy="1069270"/>
          </a:xfrm>
          <a:solidFill>
            <a:srgbClr val="FFFFFF"/>
          </a:solidFill>
          <a:ln w="31750" cap="sq">
            <a:solidFill>
              <a:srgbClr val="5E5E52"/>
            </a:solidFill>
            <a:miter lim="800000"/>
          </a:ln>
        </p:spPr>
        <p:txBody>
          <a:bodyPr>
            <a:normAutofit/>
          </a:bodyPr>
          <a:lstStyle/>
          <a:p>
            <a:pPr algn="ctr"/>
            <a:r>
              <a:rPr lang="en-US" sz="3600">
                <a:solidFill>
                  <a:srgbClr val="262626"/>
                </a:solidFill>
              </a:rPr>
              <a:t>Business Understanding</a:t>
            </a:r>
          </a:p>
        </p:txBody>
      </p:sp>
      <p:pic>
        <p:nvPicPr>
          <p:cNvPr id="5" name="Picture 4">
            <a:extLst>
              <a:ext uri="{FF2B5EF4-FFF2-40B4-BE49-F238E27FC236}">
                <a16:creationId xmlns:a16="http://schemas.microsoft.com/office/drawing/2014/main" id="{F4FE822C-B652-D7A8-1F62-1B23817F9668}"/>
              </a:ext>
            </a:extLst>
          </p:cNvPr>
          <p:cNvPicPr>
            <a:picLocks noChangeAspect="1"/>
          </p:cNvPicPr>
          <p:nvPr/>
        </p:nvPicPr>
        <p:blipFill>
          <a:blip r:embed="rId2"/>
          <a:stretch>
            <a:fillRect/>
          </a:stretch>
        </p:blipFill>
        <p:spPr>
          <a:xfrm>
            <a:off x="1479550" y="1294852"/>
            <a:ext cx="9232900" cy="1500345"/>
          </a:xfrm>
          <a:prstGeom prst="rect">
            <a:avLst/>
          </a:prstGeom>
        </p:spPr>
      </p:pic>
      <p:sp>
        <p:nvSpPr>
          <p:cNvPr id="3" name="Content Placeholder 2">
            <a:extLst>
              <a:ext uri="{FF2B5EF4-FFF2-40B4-BE49-F238E27FC236}">
                <a16:creationId xmlns:a16="http://schemas.microsoft.com/office/drawing/2014/main" id="{4E76E421-8DE8-8A0B-81CD-BC13E5956218}"/>
              </a:ext>
            </a:extLst>
          </p:cNvPr>
          <p:cNvSpPr>
            <a:spLocks noGrp="1"/>
          </p:cNvSpPr>
          <p:nvPr>
            <p:ph idx="1"/>
          </p:nvPr>
        </p:nvSpPr>
        <p:spPr>
          <a:xfrm>
            <a:off x="3060700" y="4889365"/>
            <a:ext cx="6070600" cy="1351423"/>
          </a:xfrm>
        </p:spPr>
        <p:txBody>
          <a:bodyPr>
            <a:normAutofit/>
          </a:bodyPr>
          <a:lstStyle/>
          <a:p>
            <a:r>
              <a:rPr lang="en-US" sz="1800" dirty="0">
                <a:solidFill>
                  <a:schemeClr val="bg1"/>
                </a:solidFill>
              </a:rPr>
              <a:t>You are seeking the 5 </a:t>
            </a:r>
            <a:r>
              <a:rPr lang="en-US" sz="1800">
                <a:solidFill>
                  <a:schemeClr val="bg1"/>
                </a:solidFill>
              </a:rPr>
              <a:t>zipcodes</a:t>
            </a:r>
            <a:r>
              <a:rPr lang="en-US" sz="1800" dirty="0">
                <a:solidFill>
                  <a:schemeClr val="bg1"/>
                </a:solidFill>
              </a:rPr>
              <a:t> with the highest ROI%.</a:t>
            </a:r>
          </a:p>
          <a:p>
            <a:endParaRPr lang="en-US" sz="1800" dirty="0">
              <a:solidFill>
                <a:schemeClr val="bg1"/>
              </a:solidFill>
            </a:endParaRPr>
          </a:p>
        </p:txBody>
      </p:sp>
    </p:spTree>
    <p:extLst>
      <p:ext uri="{BB962C8B-B14F-4D97-AF65-F5344CB8AC3E}">
        <p14:creationId xmlns:p14="http://schemas.microsoft.com/office/powerpoint/2010/main" val="971371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BBEF2523-7E3D-9FFA-AFED-90484E544F04}"/>
              </a:ext>
            </a:extLst>
          </p:cNvPr>
          <p:cNvSpPr>
            <a:spLocks noGrp="1"/>
          </p:cNvSpPr>
          <p:nvPr>
            <p:ph type="title"/>
          </p:nvPr>
        </p:nvSpPr>
        <p:spPr>
          <a:xfrm>
            <a:off x="535020" y="685800"/>
            <a:ext cx="2780271" cy="5105400"/>
          </a:xfrm>
        </p:spPr>
        <p:txBody>
          <a:bodyPr>
            <a:normAutofit/>
          </a:bodyPr>
          <a:lstStyle/>
          <a:p>
            <a:r>
              <a:rPr lang="en-US" sz="3400">
                <a:solidFill>
                  <a:srgbClr val="FFFFFF"/>
                </a:solidFill>
              </a:rPr>
              <a:t>Data Understanding</a:t>
            </a:r>
          </a:p>
        </p:txBody>
      </p:sp>
      <p:graphicFrame>
        <p:nvGraphicFramePr>
          <p:cNvPr id="5" name="Content Placeholder 2">
            <a:extLst>
              <a:ext uri="{FF2B5EF4-FFF2-40B4-BE49-F238E27FC236}">
                <a16:creationId xmlns:a16="http://schemas.microsoft.com/office/drawing/2014/main" id="{E29A3CA9-13C5-B35D-03A3-6761124FCE56}"/>
              </a:ext>
            </a:extLst>
          </p:cNvPr>
          <p:cNvGraphicFramePr>
            <a:graphicFrameLocks noGrp="1"/>
          </p:cNvGraphicFramePr>
          <p:nvPr>
            <p:ph idx="1"/>
            <p:extLst>
              <p:ext uri="{D42A27DB-BD31-4B8C-83A1-F6EECF244321}">
                <p14:modId xmlns:p14="http://schemas.microsoft.com/office/powerpoint/2010/main" val="1982880670"/>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8121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93EADA-25BF-7088-DC79-AC28AA2175A6}"/>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Modeling</a:t>
            </a:r>
          </a:p>
        </p:txBody>
      </p:sp>
      <p:sp>
        <p:nvSpPr>
          <p:cNvPr id="3" name="Content Placeholder 2">
            <a:extLst>
              <a:ext uri="{FF2B5EF4-FFF2-40B4-BE49-F238E27FC236}">
                <a16:creationId xmlns:a16="http://schemas.microsoft.com/office/drawing/2014/main" id="{F42B5DA0-E1B7-40AD-4E64-849C1591397F}"/>
              </a:ext>
            </a:extLst>
          </p:cNvPr>
          <p:cNvSpPr>
            <a:spLocks noGrp="1"/>
          </p:cNvSpPr>
          <p:nvPr>
            <p:ph idx="1"/>
          </p:nvPr>
        </p:nvSpPr>
        <p:spPr>
          <a:xfrm>
            <a:off x="1524000" y="1548499"/>
            <a:ext cx="9144000" cy="420001"/>
          </a:xfrm>
        </p:spPr>
        <p:txBody>
          <a:bodyPr vert="horz" lIns="91440" tIns="45720" rIns="91440" bIns="45720" rtlCol="0">
            <a:normAutofit/>
          </a:bodyPr>
          <a:lstStyle/>
          <a:p>
            <a:pPr marL="0" indent="0" algn="ctr">
              <a:buNone/>
            </a:pPr>
            <a:r>
              <a:rPr lang="en-US" sz="2000" kern="1200">
                <a:solidFill>
                  <a:srgbClr val="EB6D61"/>
                </a:solidFill>
                <a:latin typeface="+mn-lt"/>
                <a:ea typeface="+mn-ea"/>
                <a:cs typeface="+mn-cs"/>
              </a:rPr>
              <a:t>I used an auto.arima model to predict the prices.</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A3C6F8D-71FC-7D58-2935-E208673AD8EB}"/>
              </a:ext>
            </a:extLst>
          </p:cNvPr>
          <p:cNvPicPr>
            <a:picLocks noChangeAspect="1"/>
          </p:cNvPicPr>
          <p:nvPr/>
        </p:nvPicPr>
        <p:blipFill>
          <a:blip r:embed="rId2"/>
          <a:stretch>
            <a:fillRect/>
          </a:stretch>
        </p:blipFill>
        <p:spPr>
          <a:xfrm>
            <a:off x="320040" y="2903031"/>
            <a:ext cx="11496821" cy="3046657"/>
          </a:xfrm>
          <a:prstGeom prst="rect">
            <a:avLst/>
          </a:prstGeom>
        </p:spPr>
      </p:pic>
    </p:spTree>
    <p:extLst>
      <p:ext uri="{BB962C8B-B14F-4D97-AF65-F5344CB8AC3E}">
        <p14:creationId xmlns:p14="http://schemas.microsoft.com/office/powerpoint/2010/main" val="935893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0C52CF-26A2-7147-DA91-362B3B5D5483}"/>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Results— 5 Highest ROI% Zip Codes</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FA5D6177-4206-6D7E-B74B-E9F8BA1F5943}"/>
              </a:ext>
            </a:extLst>
          </p:cNvPr>
          <p:cNvPicPr>
            <a:picLocks noChangeAspect="1"/>
          </p:cNvPicPr>
          <p:nvPr/>
        </p:nvPicPr>
        <p:blipFill>
          <a:blip r:embed="rId2"/>
          <a:stretch>
            <a:fillRect/>
          </a:stretch>
        </p:blipFill>
        <p:spPr>
          <a:xfrm>
            <a:off x="452771" y="2426818"/>
            <a:ext cx="5213508" cy="399763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C1039D09-D228-BC35-7CF0-53AE9CCECE38}"/>
              </a:ext>
            </a:extLst>
          </p:cNvPr>
          <p:cNvPicPr>
            <a:picLocks noGrp="1" noChangeAspect="1"/>
          </p:cNvPicPr>
          <p:nvPr>
            <p:ph idx="1"/>
          </p:nvPr>
        </p:nvPicPr>
        <p:blipFill>
          <a:blip r:embed="rId3"/>
          <a:stretch>
            <a:fillRect/>
          </a:stretch>
        </p:blipFill>
        <p:spPr>
          <a:xfrm>
            <a:off x="6445073" y="2972999"/>
            <a:ext cx="5455917" cy="2905275"/>
          </a:xfrm>
          <a:prstGeom prst="rect">
            <a:avLst/>
          </a:prstGeom>
        </p:spPr>
      </p:pic>
    </p:spTree>
    <p:extLst>
      <p:ext uri="{BB962C8B-B14F-4D97-AF65-F5344CB8AC3E}">
        <p14:creationId xmlns:p14="http://schemas.microsoft.com/office/powerpoint/2010/main" val="249900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Map&#10;&#10;Description automatically generated">
            <a:extLst>
              <a:ext uri="{FF2B5EF4-FFF2-40B4-BE49-F238E27FC236}">
                <a16:creationId xmlns:a16="http://schemas.microsoft.com/office/drawing/2014/main" id="{261D6964-0268-3276-47DE-E9C076BCB9E7}"/>
              </a:ext>
            </a:extLst>
          </p:cNvPr>
          <p:cNvPicPr>
            <a:picLocks noChangeAspect="1"/>
          </p:cNvPicPr>
          <p:nvPr/>
        </p:nvPicPr>
        <p:blipFill rotWithShape="1">
          <a:blip r:embed="rId2">
            <a:extLst>
              <a:ext uri="{28A0092B-C50C-407E-A947-70E740481C1C}">
                <a14:useLocalDpi xmlns:a14="http://schemas.microsoft.com/office/drawing/2010/main" val="0"/>
              </a:ext>
            </a:extLst>
          </a:blip>
          <a:srcRect t="3170" r="9090" b="8862"/>
          <a:stretch/>
        </p:blipFill>
        <p:spPr>
          <a:xfrm>
            <a:off x="3522468" y="10"/>
            <a:ext cx="8669532" cy="6857990"/>
          </a:xfrm>
          <a:prstGeom prst="rect">
            <a:avLst/>
          </a:prstGeom>
        </p:spPr>
      </p:pic>
      <p:sp>
        <p:nvSpPr>
          <p:cNvPr id="16" name="Rectangle 15">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A62CA2-5F1D-BD5C-6797-E0CFC4C6FA42}"/>
              </a:ext>
            </a:extLst>
          </p:cNvPr>
          <p:cNvSpPr>
            <a:spLocks noGrp="1"/>
          </p:cNvSpPr>
          <p:nvPr>
            <p:ph type="title"/>
          </p:nvPr>
        </p:nvSpPr>
        <p:spPr>
          <a:xfrm>
            <a:off x="371094" y="1161288"/>
            <a:ext cx="3438144" cy="1124712"/>
          </a:xfrm>
        </p:spPr>
        <p:txBody>
          <a:bodyPr anchor="b">
            <a:normAutofit/>
          </a:bodyPr>
          <a:lstStyle/>
          <a:p>
            <a:r>
              <a:rPr lang="en-US" sz="2800"/>
              <a:t>Results</a:t>
            </a: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9095F85-5DA9-D012-5FE8-C899FECB37C6}"/>
              </a:ext>
            </a:extLst>
          </p:cNvPr>
          <p:cNvSpPr>
            <a:spLocks noGrp="1"/>
          </p:cNvSpPr>
          <p:nvPr>
            <p:ph idx="1"/>
          </p:nvPr>
        </p:nvSpPr>
        <p:spPr>
          <a:xfrm>
            <a:off x="371094" y="2718054"/>
            <a:ext cx="3438906" cy="3207258"/>
          </a:xfrm>
        </p:spPr>
        <p:txBody>
          <a:bodyPr anchor="t">
            <a:normAutofit/>
          </a:bodyPr>
          <a:lstStyle/>
          <a:p>
            <a:r>
              <a:rPr lang="en-US" sz="1700" dirty="0"/>
              <a:t>4 of the zip codes are in Westchester County. </a:t>
            </a:r>
          </a:p>
          <a:p>
            <a:r>
              <a:rPr lang="en-US" sz="1700" dirty="0"/>
              <a:t> All of the zip codes, except 10553, are considered high income areas. </a:t>
            </a:r>
          </a:p>
          <a:p>
            <a:r>
              <a:rPr lang="en-US" sz="1700" dirty="0"/>
              <a:t> 10590, 10536, and 10504 are all in Upper Westchester County and are close to each other. </a:t>
            </a:r>
          </a:p>
          <a:p>
            <a:endParaRPr lang="en-US" sz="1700" dirty="0"/>
          </a:p>
          <a:p>
            <a:pPr marL="0" indent="0">
              <a:buNone/>
            </a:pPr>
            <a:endParaRPr lang="en-US" sz="1700" dirty="0"/>
          </a:p>
        </p:txBody>
      </p:sp>
    </p:spTree>
    <p:extLst>
      <p:ext uri="{BB962C8B-B14F-4D97-AF65-F5344CB8AC3E}">
        <p14:creationId xmlns:p14="http://schemas.microsoft.com/office/powerpoint/2010/main" val="382394212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47046E7-4D47-7713-8B92-3FB7765F37A7}"/>
              </a:ext>
            </a:extLst>
          </p:cNvPr>
          <p:cNvSpPr>
            <a:spLocks noGrp="1"/>
          </p:cNvSpPr>
          <p:nvPr>
            <p:ph type="title"/>
          </p:nvPr>
        </p:nvSpPr>
        <p:spPr>
          <a:xfrm>
            <a:off x="649270" y="506727"/>
            <a:ext cx="3885141" cy="1526741"/>
          </a:xfrm>
        </p:spPr>
        <p:txBody>
          <a:bodyPr vert="horz" lIns="91440" tIns="45720" rIns="91440" bIns="45720" rtlCol="0">
            <a:normAutofit/>
          </a:bodyPr>
          <a:lstStyle/>
          <a:p>
            <a:pPr algn="r"/>
            <a:r>
              <a:rPr lang="en-US" sz="3000">
                <a:solidFill>
                  <a:schemeClr val="bg1"/>
                </a:solidFill>
              </a:rPr>
              <a:t>Results-Prediction Problems</a:t>
            </a:r>
          </a:p>
        </p:txBody>
      </p:sp>
      <p:cxnSp>
        <p:nvCxnSpPr>
          <p:cNvPr id="50" name="Straight Connector 49">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7DCB332-099E-D2E5-FDFB-FFA15A50D1FE}"/>
              </a:ext>
            </a:extLst>
          </p:cNvPr>
          <p:cNvSpPr>
            <a:spLocks noGrp="1"/>
          </p:cNvSpPr>
          <p:nvPr>
            <p:ph idx="1"/>
          </p:nvPr>
        </p:nvSpPr>
        <p:spPr>
          <a:xfrm>
            <a:off x="4945336" y="506727"/>
            <a:ext cx="6609921" cy="1526741"/>
          </a:xfrm>
        </p:spPr>
        <p:txBody>
          <a:bodyPr vert="horz" lIns="91440" tIns="45720" rIns="91440" bIns="45720" rtlCol="0" anchor="ctr">
            <a:normAutofit/>
          </a:bodyPr>
          <a:lstStyle/>
          <a:p>
            <a:pPr marL="0" indent="0">
              <a:buNone/>
            </a:pPr>
            <a:r>
              <a:rPr lang="en-US" sz="2200">
                <a:solidFill>
                  <a:schemeClr val="bg1"/>
                </a:solidFill>
              </a:rPr>
              <a:t>The predictions for 2013-2018 varied greatly from the actual sales data from 2018-2023.</a:t>
            </a:r>
          </a:p>
        </p:txBody>
      </p:sp>
      <p:pic>
        <p:nvPicPr>
          <p:cNvPr id="11" name="Picture 10">
            <a:extLst>
              <a:ext uri="{FF2B5EF4-FFF2-40B4-BE49-F238E27FC236}">
                <a16:creationId xmlns:a16="http://schemas.microsoft.com/office/drawing/2014/main" id="{8C52F526-F3A6-3FE1-1F80-333FCA0BB99E}"/>
              </a:ext>
            </a:extLst>
          </p:cNvPr>
          <p:cNvPicPr>
            <a:picLocks noChangeAspect="1"/>
          </p:cNvPicPr>
          <p:nvPr/>
        </p:nvPicPr>
        <p:blipFill>
          <a:blip r:embed="rId2"/>
          <a:stretch>
            <a:fillRect/>
          </a:stretch>
        </p:blipFill>
        <p:spPr>
          <a:xfrm>
            <a:off x="393308" y="2980768"/>
            <a:ext cx="5559480" cy="2835334"/>
          </a:xfrm>
          <a:prstGeom prst="rect">
            <a:avLst/>
          </a:prstGeom>
        </p:spPr>
      </p:pic>
      <p:pic>
        <p:nvPicPr>
          <p:cNvPr id="22" name="Picture 21">
            <a:extLst>
              <a:ext uri="{FF2B5EF4-FFF2-40B4-BE49-F238E27FC236}">
                <a16:creationId xmlns:a16="http://schemas.microsoft.com/office/drawing/2014/main" id="{42DF5B52-2BD7-4412-A35F-D350A8040CA5}"/>
              </a:ext>
            </a:extLst>
          </p:cNvPr>
          <p:cNvPicPr>
            <a:picLocks noChangeAspect="1"/>
          </p:cNvPicPr>
          <p:nvPr/>
        </p:nvPicPr>
        <p:blipFill>
          <a:blip r:embed="rId3"/>
          <a:stretch>
            <a:fillRect/>
          </a:stretch>
        </p:blipFill>
        <p:spPr>
          <a:xfrm>
            <a:off x="6251736" y="2967243"/>
            <a:ext cx="5546955" cy="2870548"/>
          </a:xfrm>
          <a:prstGeom prst="rect">
            <a:avLst/>
          </a:prstGeom>
        </p:spPr>
      </p:pic>
    </p:spTree>
    <p:extLst>
      <p:ext uri="{BB962C8B-B14F-4D97-AF65-F5344CB8AC3E}">
        <p14:creationId xmlns:p14="http://schemas.microsoft.com/office/powerpoint/2010/main" val="1667034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C888B1-1F64-C89F-273D-B93E8DFD4CB1}"/>
              </a:ext>
            </a:extLst>
          </p:cNvPr>
          <p:cNvSpPr>
            <a:spLocks noGrp="1"/>
          </p:cNvSpPr>
          <p:nvPr>
            <p:ph type="title"/>
          </p:nvPr>
        </p:nvSpPr>
        <p:spPr>
          <a:xfrm>
            <a:off x="594360" y="640263"/>
            <a:ext cx="3822192" cy="1344975"/>
          </a:xfrm>
        </p:spPr>
        <p:txBody>
          <a:bodyPr>
            <a:normAutofit/>
          </a:bodyPr>
          <a:lstStyle/>
          <a:p>
            <a:r>
              <a:rPr lang="en-US" sz="3600">
                <a:solidFill>
                  <a:schemeClr val="bg1"/>
                </a:solidFill>
              </a:rPr>
              <a:t>Results-Predictions Problems</a:t>
            </a:r>
          </a:p>
        </p:txBody>
      </p:sp>
      <p:cxnSp>
        <p:nvCxnSpPr>
          <p:cNvPr id="19" name="Straight Connector 18">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F4725C1-D443-9084-4703-F72D4B59891E}"/>
              </a:ext>
            </a:extLst>
          </p:cNvPr>
          <p:cNvSpPr>
            <a:spLocks noGrp="1"/>
          </p:cNvSpPr>
          <p:nvPr>
            <p:ph idx="1"/>
          </p:nvPr>
        </p:nvSpPr>
        <p:spPr>
          <a:xfrm>
            <a:off x="593610" y="2121763"/>
            <a:ext cx="3822192" cy="3773010"/>
          </a:xfrm>
        </p:spPr>
        <p:txBody>
          <a:bodyPr>
            <a:normAutofit/>
          </a:bodyPr>
          <a:lstStyle/>
          <a:p>
            <a:r>
              <a:rPr lang="en-US" sz="2000">
                <a:solidFill>
                  <a:schemeClr val="bg1"/>
                </a:solidFill>
              </a:rPr>
              <a:t>The discrepancy between the predicted and actual prices may be a product of the Great Financial Crash. The model may be expecting the prices to increase after the financial crash. Prices did rebound but not at the rate the model would have expected.</a:t>
            </a:r>
          </a:p>
        </p:txBody>
      </p:sp>
      <p:pic>
        <p:nvPicPr>
          <p:cNvPr id="7" name="Picture 6">
            <a:extLst>
              <a:ext uri="{FF2B5EF4-FFF2-40B4-BE49-F238E27FC236}">
                <a16:creationId xmlns:a16="http://schemas.microsoft.com/office/drawing/2014/main" id="{16706C4F-425B-2AAF-2832-0934DAFEC15A}"/>
              </a:ext>
            </a:extLst>
          </p:cNvPr>
          <p:cNvPicPr>
            <a:picLocks noChangeAspect="1"/>
          </p:cNvPicPr>
          <p:nvPr/>
        </p:nvPicPr>
        <p:blipFill>
          <a:blip r:embed="rId2"/>
          <a:stretch>
            <a:fillRect/>
          </a:stretch>
        </p:blipFill>
        <p:spPr>
          <a:xfrm>
            <a:off x="5110716" y="1578425"/>
            <a:ext cx="6596652" cy="3545700"/>
          </a:xfrm>
          <a:prstGeom prst="rect">
            <a:avLst/>
          </a:prstGeom>
        </p:spPr>
      </p:pic>
    </p:spTree>
    <p:extLst>
      <p:ext uri="{BB962C8B-B14F-4D97-AF65-F5344CB8AC3E}">
        <p14:creationId xmlns:p14="http://schemas.microsoft.com/office/powerpoint/2010/main" val="3463741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489</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Gill Sans MT</vt:lpstr>
      <vt:lpstr>Office Theme</vt:lpstr>
      <vt:lpstr>The best places to invest in the New York suburbs</vt:lpstr>
      <vt:lpstr>Business Understanding</vt:lpstr>
      <vt:lpstr>Business Understanding</vt:lpstr>
      <vt:lpstr>Data Understanding</vt:lpstr>
      <vt:lpstr>Modeling</vt:lpstr>
      <vt:lpstr>Results— 5 Highest ROI% Zip Codes</vt:lpstr>
      <vt:lpstr>Results</vt:lpstr>
      <vt:lpstr>Results-Prediction Problems</vt:lpstr>
      <vt:lpstr>Results-Predictions Problems</vt:lpstr>
      <vt:lpstr>Recommendations</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Isaiah Capel</dc:creator>
  <cp:lastModifiedBy>Isaiah Capel</cp:lastModifiedBy>
  <cp:revision>9</cp:revision>
  <dcterms:created xsi:type="dcterms:W3CDTF">2022-08-16T14:18:58Z</dcterms:created>
  <dcterms:modified xsi:type="dcterms:W3CDTF">2022-08-16T17:26:28Z</dcterms:modified>
</cp:coreProperties>
</file>