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A291F-1322-45D5-AB07-C331CBB094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03750E8-23B4-45AA-A53B-6B47CC0389B2}">
      <dgm:prSet/>
      <dgm:spPr/>
      <dgm:t>
        <a:bodyPr/>
        <a:lstStyle/>
        <a:p>
          <a:r>
            <a:rPr lang="en-US" dirty="0"/>
            <a:t>Thanks for hiring me . It’s May 2018 and you, a Private Equity company, want to invest in NYC suburban real estate.</a:t>
          </a:r>
        </a:p>
      </dgm:t>
    </dgm:pt>
    <dgm:pt modelId="{64922DE9-3317-4CD6-82F8-B781AE53CDC9}" type="parTrans" cxnId="{948AC34B-9C79-4AE6-AAA8-97598F623FD1}">
      <dgm:prSet/>
      <dgm:spPr/>
      <dgm:t>
        <a:bodyPr/>
        <a:lstStyle/>
        <a:p>
          <a:endParaRPr lang="en-US"/>
        </a:p>
      </dgm:t>
    </dgm:pt>
    <dgm:pt modelId="{0B74A8B1-3CF0-44FB-A0FE-AB55BD21C491}" type="sibTrans" cxnId="{948AC34B-9C79-4AE6-AAA8-97598F623FD1}">
      <dgm:prSet/>
      <dgm:spPr/>
      <dgm:t>
        <a:bodyPr/>
        <a:lstStyle/>
        <a:p>
          <a:endParaRPr lang="en-US"/>
        </a:p>
      </dgm:t>
    </dgm:pt>
    <dgm:pt modelId="{8E9360B4-C592-4CDB-B4AF-8C78E849D1B0}">
      <dgm:prSet/>
      <dgm:spPr/>
      <dgm:t>
        <a:bodyPr/>
        <a:lstStyle/>
        <a:p>
          <a:r>
            <a:rPr lang="en-US"/>
            <a:t>You have narrowed your focus down to 2 counties in NY: Westchester and Nassau and 2 counties in New Jersey: Bergen and Hudson.</a:t>
          </a:r>
        </a:p>
      </dgm:t>
    </dgm:pt>
    <dgm:pt modelId="{2917F1F5-2EF8-46AB-A75A-BC33C0B0F3D4}" type="parTrans" cxnId="{C841F594-5A5A-4F2B-8F04-E605A290F284}">
      <dgm:prSet/>
      <dgm:spPr/>
      <dgm:t>
        <a:bodyPr/>
        <a:lstStyle/>
        <a:p>
          <a:endParaRPr lang="en-US"/>
        </a:p>
      </dgm:t>
    </dgm:pt>
    <dgm:pt modelId="{D9AAD58F-FB95-4E0C-A7EB-DEF8FB139F63}" type="sibTrans" cxnId="{C841F594-5A5A-4F2B-8F04-E605A290F284}">
      <dgm:prSet/>
      <dgm:spPr/>
      <dgm:t>
        <a:bodyPr/>
        <a:lstStyle/>
        <a:p>
          <a:endParaRPr lang="en-US"/>
        </a:p>
      </dgm:t>
    </dgm:pt>
    <dgm:pt modelId="{852653D7-308F-4464-B01C-3A2675116763}">
      <dgm:prSet/>
      <dgm:spPr/>
      <dgm:t>
        <a:bodyPr/>
        <a:lstStyle/>
        <a:p>
          <a:r>
            <a:rPr lang="en-US" dirty="0"/>
            <a:t>The question you have is: </a:t>
          </a:r>
          <a:r>
            <a:rPr lang="en-US" b="1" dirty="0"/>
            <a:t>which zip codes should you invest in</a:t>
          </a:r>
          <a:r>
            <a:rPr lang="en-US" dirty="0"/>
            <a:t>? </a:t>
          </a:r>
        </a:p>
      </dgm:t>
    </dgm:pt>
    <dgm:pt modelId="{F5E878D5-1220-4048-92A6-47ADD361AC18}" type="parTrans" cxnId="{E6D31366-068D-4697-9463-A4F1A5E5D3DF}">
      <dgm:prSet/>
      <dgm:spPr/>
      <dgm:t>
        <a:bodyPr/>
        <a:lstStyle/>
        <a:p>
          <a:endParaRPr lang="en-US"/>
        </a:p>
      </dgm:t>
    </dgm:pt>
    <dgm:pt modelId="{54B9E6AF-8FBB-456D-8584-C5D7B952C755}" type="sibTrans" cxnId="{E6D31366-068D-4697-9463-A4F1A5E5D3DF}">
      <dgm:prSet/>
      <dgm:spPr/>
      <dgm:t>
        <a:bodyPr/>
        <a:lstStyle/>
        <a:p>
          <a:endParaRPr lang="en-US"/>
        </a:p>
      </dgm:t>
    </dgm:pt>
    <dgm:pt modelId="{841BE41B-CF0C-4F6B-94B7-4A53D6E2BD9A}">
      <dgm:prSet/>
      <dgm:spPr/>
      <dgm:t>
        <a:bodyPr/>
        <a:lstStyle/>
        <a:p>
          <a:r>
            <a:rPr lang="en-US"/>
            <a:t>Investment Horizon: 5 Years</a:t>
          </a:r>
        </a:p>
      </dgm:t>
    </dgm:pt>
    <dgm:pt modelId="{52CD9A94-DD42-4ED4-A148-9EEF0F7C5200}" type="parTrans" cxnId="{FE83BE07-8F3F-4913-B1DD-C018D2D989B9}">
      <dgm:prSet/>
      <dgm:spPr/>
      <dgm:t>
        <a:bodyPr/>
        <a:lstStyle/>
        <a:p>
          <a:endParaRPr lang="en-US"/>
        </a:p>
      </dgm:t>
    </dgm:pt>
    <dgm:pt modelId="{C52BAAEA-6961-4EC5-BD17-965925301365}" type="sibTrans" cxnId="{FE83BE07-8F3F-4913-B1DD-C018D2D989B9}">
      <dgm:prSet/>
      <dgm:spPr/>
      <dgm:t>
        <a:bodyPr/>
        <a:lstStyle/>
        <a:p>
          <a:endParaRPr lang="en-US"/>
        </a:p>
      </dgm:t>
    </dgm:pt>
    <dgm:pt modelId="{15CE8E7C-2982-4AA4-83F4-A7BB8BD1834D}" type="pres">
      <dgm:prSet presAssocID="{E83A291F-1322-45D5-AB07-C331CBB09426}" presName="vert0" presStyleCnt="0">
        <dgm:presLayoutVars>
          <dgm:dir/>
          <dgm:animOne val="branch"/>
          <dgm:animLvl val="lvl"/>
        </dgm:presLayoutVars>
      </dgm:prSet>
      <dgm:spPr/>
    </dgm:pt>
    <dgm:pt modelId="{306A04EE-228C-4D80-BBB3-60F4571C14FD}" type="pres">
      <dgm:prSet presAssocID="{003750E8-23B4-45AA-A53B-6B47CC0389B2}" presName="thickLine" presStyleLbl="alignNode1" presStyleIdx="0" presStyleCnt="4"/>
      <dgm:spPr/>
    </dgm:pt>
    <dgm:pt modelId="{D43E181C-7267-4E84-A46C-6A1D3D506615}" type="pres">
      <dgm:prSet presAssocID="{003750E8-23B4-45AA-A53B-6B47CC0389B2}" presName="horz1" presStyleCnt="0"/>
      <dgm:spPr/>
    </dgm:pt>
    <dgm:pt modelId="{433E09AC-C104-49AB-8C47-324142BB332B}" type="pres">
      <dgm:prSet presAssocID="{003750E8-23B4-45AA-A53B-6B47CC0389B2}" presName="tx1" presStyleLbl="revTx" presStyleIdx="0" presStyleCnt="4"/>
      <dgm:spPr/>
    </dgm:pt>
    <dgm:pt modelId="{9EDC878A-EF23-4DD2-8FAF-E988E2A4CC4D}" type="pres">
      <dgm:prSet presAssocID="{003750E8-23B4-45AA-A53B-6B47CC0389B2}" presName="vert1" presStyleCnt="0"/>
      <dgm:spPr/>
    </dgm:pt>
    <dgm:pt modelId="{047A7172-785D-4B08-84D0-94228F1D464C}" type="pres">
      <dgm:prSet presAssocID="{8E9360B4-C592-4CDB-B4AF-8C78E849D1B0}" presName="thickLine" presStyleLbl="alignNode1" presStyleIdx="1" presStyleCnt="4"/>
      <dgm:spPr/>
    </dgm:pt>
    <dgm:pt modelId="{6B3D24C4-46B3-47D7-8CE1-C3933D1BD77F}" type="pres">
      <dgm:prSet presAssocID="{8E9360B4-C592-4CDB-B4AF-8C78E849D1B0}" presName="horz1" presStyleCnt="0"/>
      <dgm:spPr/>
    </dgm:pt>
    <dgm:pt modelId="{3894F4AA-65A0-494F-86EE-D074259F9C56}" type="pres">
      <dgm:prSet presAssocID="{8E9360B4-C592-4CDB-B4AF-8C78E849D1B0}" presName="tx1" presStyleLbl="revTx" presStyleIdx="1" presStyleCnt="4"/>
      <dgm:spPr/>
    </dgm:pt>
    <dgm:pt modelId="{BEB78F74-D367-4C84-8CEC-BC7FBCE47C86}" type="pres">
      <dgm:prSet presAssocID="{8E9360B4-C592-4CDB-B4AF-8C78E849D1B0}" presName="vert1" presStyleCnt="0"/>
      <dgm:spPr/>
    </dgm:pt>
    <dgm:pt modelId="{CAF5B5B1-24A8-4878-B230-75AC3FFC7E20}" type="pres">
      <dgm:prSet presAssocID="{852653D7-308F-4464-B01C-3A2675116763}" presName="thickLine" presStyleLbl="alignNode1" presStyleIdx="2" presStyleCnt="4"/>
      <dgm:spPr/>
    </dgm:pt>
    <dgm:pt modelId="{DC7BE21F-56FE-4443-BBC6-DDD10E9E8AE2}" type="pres">
      <dgm:prSet presAssocID="{852653D7-308F-4464-B01C-3A2675116763}" presName="horz1" presStyleCnt="0"/>
      <dgm:spPr/>
    </dgm:pt>
    <dgm:pt modelId="{C93DC24C-9CCC-476A-A6FF-DFD38228DE7A}" type="pres">
      <dgm:prSet presAssocID="{852653D7-308F-4464-B01C-3A2675116763}" presName="tx1" presStyleLbl="revTx" presStyleIdx="2" presStyleCnt="4"/>
      <dgm:spPr/>
    </dgm:pt>
    <dgm:pt modelId="{B84D23D9-6F7D-4C88-B5D4-17D49BC72F19}" type="pres">
      <dgm:prSet presAssocID="{852653D7-308F-4464-B01C-3A2675116763}" presName="vert1" presStyleCnt="0"/>
      <dgm:spPr/>
    </dgm:pt>
    <dgm:pt modelId="{4DD9E0A4-52FA-4568-97DA-4C260854B14E}" type="pres">
      <dgm:prSet presAssocID="{841BE41B-CF0C-4F6B-94B7-4A53D6E2BD9A}" presName="thickLine" presStyleLbl="alignNode1" presStyleIdx="3" presStyleCnt="4"/>
      <dgm:spPr/>
    </dgm:pt>
    <dgm:pt modelId="{3EA8279C-E94C-42C9-A5FF-7E4F6EE90933}" type="pres">
      <dgm:prSet presAssocID="{841BE41B-CF0C-4F6B-94B7-4A53D6E2BD9A}" presName="horz1" presStyleCnt="0"/>
      <dgm:spPr/>
    </dgm:pt>
    <dgm:pt modelId="{6164D511-6303-4D5A-AC53-67CFBDDBB243}" type="pres">
      <dgm:prSet presAssocID="{841BE41B-CF0C-4F6B-94B7-4A53D6E2BD9A}" presName="tx1" presStyleLbl="revTx" presStyleIdx="3" presStyleCnt="4"/>
      <dgm:spPr/>
    </dgm:pt>
    <dgm:pt modelId="{3B07B4C6-5222-4364-A649-D07D5A878833}" type="pres">
      <dgm:prSet presAssocID="{841BE41B-CF0C-4F6B-94B7-4A53D6E2BD9A}" presName="vert1" presStyleCnt="0"/>
      <dgm:spPr/>
    </dgm:pt>
  </dgm:ptLst>
  <dgm:cxnLst>
    <dgm:cxn modelId="{FE83BE07-8F3F-4913-B1DD-C018D2D989B9}" srcId="{E83A291F-1322-45D5-AB07-C331CBB09426}" destId="{841BE41B-CF0C-4F6B-94B7-4A53D6E2BD9A}" srcOrd="3" destOrd="0" parTransId="{52CD9A94-DD42-4ED4-A148-9EEF0F7C5200}" sibTransId="{C52BAAEA-6961-4EC5-BD17-965925301365}"/>
    <dgm:cxn modelId="{BE955D20-A9D5-4947-9093-F4095E6ACAAB}" type="presOf" srcId="{003750E8-23B4-45AA-A53B-6B47CC0389B2}" destId="{433E09AC-C104-49AB-8C47-324142BB332B}" srcOrd="0" destOrd="0" presId="urn:microsoft.com/office/officeart/2008/layout/LinedList"/>
    <dgm:cxn modelId="{A4335832-A18F-4FE9-929E-59FDD2237A56}" type="presOf" srcId="{841BE41B-CF0C-4F6B-94B7-4A53D6E2BD9A}" destId="{6164D511-6303-4D5A-AC53-67CFBDDBB243}" srcOrd="0" destOrd="0" presId="urn:microsoft.com/office/officeart/2008/layout/LinedList"/>
    <dgm:cxn modelId="{E6D31366-068D-4697-9463-A4F1A5E5D3DF}" srcId="{E83A291F-1322-45D5-AB07-C331CBB09426}" destId="{852653D7-308F-4464-B01C-3A2675116763}" srcOrd="2" destOrd="0" parTransId="{F5E878D5-1220-4048-92A6-47ADD361AC18}" sibTransId="{54B9E6AF-8FBB-456D-8584-C5D7B952C755}"/>
    <dgm:cxn modelId="{948AC34B-9C79-4AE6-AAA8-97598F623FD1}" srcId="{E83A291F-1322-45D5-AB07-C331CBB09426}" destId="{003750E8-23B4-45AA-A53B-6B47CC0389B2}" srcOrd="0" destOrd="0" parTransId="{64922DE9-3317-4CD6-82F8-B781AE53CDC9}" sibTransId="{0B74A8B1-3CF0-44FB-A0FE-AB55BD21C491}"/>
    <dgm:cxn modelId="{D110AB6F-0B70-413F-BB1E-946FD1975455}" type="presOf" srcId="{8E9360B4-C592-4CDB-B4AF-8C78E849D1B0}" destId="{3894F4AA-65A0-494F-86EE-D074259F9C56}" srcOrd="0" destOrd="0" presId="urn:microsoft.com/office/officeart/2008/layout/LinedList"/>
    <dgm:cxn modelId="{61FCC191-D20F-4E53-8C4F-C2CF331AE398}" type="presOf" srcId="{E83A291F-1322-45D5-AB07-C331CBB09426}" destId="{15CE8E7C-2982-4AA4-83F4-A7BB8BD1834D}" srcOrd="0" destOrd="0" presId="urn:microsoft.com/office/officeart/2008/layout/LinedList"/>
    <dgm:cxn modelId="{C841F594-5A5A-4F2B-8F04-E605A290F284}" srcId="{E83A291F-1322-45D5-AB07-C331CBB09426}" destId="{8E9360B4-C592-4CDB-B4AF-8C78E849D1B0}" srcOrd="1" destOrd="0" parTransId="{2917F1F5-2EF8-46AB-A75A-BC33C0B0F3D4}" sibTransId="{D9AAD58F-FB95-4E0C-A7EB-DEF8FB139F63}"/>
    <dgm:cxn modelId="{D8ACF6EE-99B0-4E3B-8CFE-D62AE37430F5}" type="presOf" srcId="{852653D7-308F-4464-B01C-3A2675116763}" destId="{C93DC24C-9CCC-476A-A6FF-DFD38228DE7A}" srcOrd="0" destOrd="0" presId="urn:microsoft.com/office/officeart/2008/layout/LinedList"/>
    <dgm:cxn modelId="{FA602D2C-F5FB-47DF-A4F8-F0FC4909501C}" type="presParOf" srcId="{15CE8E7C-2982-4AA4-83F4-A7BB8BD1834D}" destId="{306A04EE-228C-4D80-BBB3-60F4571C14FD}" srcOrd="0" destOrd="0" presId="urn:microsoft.com/office/officeart/2008/layout/LinedList"/>
    <dgm:cxn modelId="{5B176D11-BE49-4389-9BDC-69BEB5A1F079}" type="presParOf" srcId="{15CE8E7C-2982-4AA4-83F4-A7BB8BD1834D}" destId="{D43E181C-7267-4E84-A46C-6A1D3D506615}" srcOrd="1" destOrd="0" presId="urn:microsoft.com/office/officeart/2008/layout/LinedList"/>
    <dgm:cxn modelId="{8F8DD845-A521-4A77-9E46-6BD151ED6BC4}" type="presParOf" srcId="{D43E181C-7267-4E84-A46C-6A1D3D506615}" destId="{433E09AC-C104-49AB-8C47-324142BB332B}" srcOrd="0" destOrd="0" presId="urn:microsoft.com/office/officeart/2008/layout/LinedList"/>
    <dgm:cxn modelId="{EEFF7874-B5A7-40F2-9BD7-29D5752ACDAF}" type="presParOf" srcId="{D43E181C-7267-4E84-A46C-6A1D3D506615}" destId="{9EDC878A-EF23-4DD2-8FAF-E988E2A4CC4D}" srcOrd="1" destOrd="0" presId="urn:microsoft.com/office/officeart/2008/layout/LinedList"/>
    <dgm:cxn modelId="{EEF3C161-81D1-4BEE-85AC-A48E7E59F59A}" type="presParOf" srcId="{15CE8E7C-2982-4AA4-83F4-A7BB8BD1834D}" destId="{047A7172-785D-4B08-84D0-94228F1D464C}" srcOrd="2" destOrd="0" presId="urn:microsoft.com/office/officeart/2008/layout/LinedList"/>
    <dgm:cxn modelId="{5C7643B0-2F7E-41FE-A018-FB3D7C154D11}" type="presParOf" srcId="{15CE8E7C-2982-4AA4-83F4-A7BB8BD1834D}" destId="{6B3D24C4-46B3-47D7-8CE1-C3933D1BD77F}" srcOrd="3" destOrd="0" presId="urn:microsoft.com/office/officeart/2008/layout/LinedList"/>
    <dgm:cxn modelId="{5DAD5333-6E63-4E1E-8D6F-369A16F13BAD}" type="presParOf" srcId="{6B3D24C4-46B3-47D7-8CE1-C3933D1BD77F}" destId="{3894F4AA-65A0-494F-86EE-D074259F9C56}" srcOrd="0" destOrd="0" presId="urn:microsoft.com/office/officeart/2008/layout/LinedList"/>
    <dgm:cxn modelId="{312DED79-3F9B-4A28-9563-6C013BF13E26}" type="presParOf" srcId="{6B3D24C4-46B3-47D7-8CE1-C3933D1BD77F}" destId="{BEB78F74-D367-4C84-8CEC-BC7FBCE47C86}" srcOrd="1" destOrd="0" presId="urn:microsoft.com/office/officeart/2008/layout/LinedList"/>
    <dgm:cxn modelId="{7E44842A-08C7-4A4B-93EB-908176F08298}" type="presParOf" srcId="{15CE8E7C-2982-4AA4-83F4-A7BB8BD1834D}" destId="{CAF5B5B1-24A8-4878-B230-75AC3FFC7E20}" srcOrd="4" destOrd="0" presId="urn:microsoft.com/office/officeart/2008/layout/LinedList"/>
    <dgm:cxn modelId="{8C09056F-E000-40A8-BD4B-7303B668B262}" type="presParOf" srcId="{15CE8E7C-2982-4AA4-83F4-A7BB8BD1834D}" destId="{DC7BE21F-56FE-4443-BBC6-DDD10E9E8AE2}" srcOrd="5" destOrd="0" presId="urn:microsoft.com/office/officeart/2008/layout/LinedList"/>
    <dgm:cxn modelId="{1D060A25-ACA8-4296-9EA9-06A9DA5A3166}" type="presParOf" srcId="{DC7BE21F-56FE-4443-BBC6-DDD10E9E8AE2}" destId="{C93DC24C-9CCC-476A-A6FF-DFD38228DE7A}" srcOrd="0" destOrd="0" presId="urn:microsoft.com/office/officeart/2008/layout/LinedList"/>
    <dgm:cxn modelId="{D862CE4D-6D38-44F1-962F-B6DDC2861B83}" type="presParOf" srcId="{DC7BE21F-56FE-4443-BBC6-DDD10E9E8AE2}" destId="{B84D23D9-6F7D-4C88-B5D4-17D49BC72F19}" srcOrd="1" destOrd="0" presId="urn:microsoft.com/office/officeart/2008/layout/LinedList"/>
    <dgm:cxn modelId="{89C8A1C4-53A7-4AA2-8143-62957487993A}" type="presParOf" srcId="{15CE8E7C-2982-4AA4-83F4-A7BB8BD1834D}" destId="{4DD9E0A4-52FA-4568-97DA-4C260854B14E}" srcOrd="6" destOrd="0" presId="urn:microsoft.com/office/officeart/2008/layout/LinedList"/>
    <dgm:cxn modelId="{009D3D91-0717-4A2E-B3E6-0475346F995E}" type="presParOf" srcId="{15CE8E7C-2982-4AA4-83F4-A7BB8BD1834D}" destId="{3EA8279C-E94C-42C9-A5FF-7E4F6EE90933}" srcOrd="7" destOrd="0" presId="urn:microsoft.com/office/officeart/2008/layout/LinedList"/>
    <dgm:cxn modelId="{B0346435-1AC7-4CBD-B5FC-308C688152EF}" type="presParOf" srcId="{3EA8279C-E94C-42C9-A5FF-7E4F6EE90933}" destId="{6164D511-6303-4D5A-AC53-67CFBDDBB243}" srcOrd="0" destOrd="0" presId="urn:microsoft.com/office/officeart/2008/layout/LinedList"/>
    <dgm:cxn modelId="{F2CCBDF3-442A-41D1-86A1-B98D6A7E31C9}" type="presParOf" srcId="{3EA8279C-E94C-42C9-A5FF-7E4F6EE90933}" destId="{3B07B4C6-5222-4364-A649-D07D5A878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C753D0-2E44-45F1-A201-BCE9E29AEC9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559C2F2-ED8A-4538-899C-B4BC74E7B083}">
      <dgm:prSet/>
      <dgm:spPr/>
      <dgm:t>
        <a:bodyPr/>
        <a:lstStyle/>
        <a:p>
          <a:r>
            <a:rPr lang="en-US" dirty="0"/>
            <a:t>I used an outstanding dataset from Zillow that contains monthly average sales data from almost every zip code in the United States from 1996-2018.</a:t>
          </a:r>
        </a:p>
      </dgm:t>
    </dgm:pt>
    <dgm:pt modelId="{3D3344D8-DC13-4CB0-B5F0-84947EF7EDAF}" type="parTrans" cxnId="{398133F6-2A65-46A4-AF2F-5EBD73B58630}">
      <dgm:prSet/>
      <dgm:spPr/>
      <dgm:t>
        <a:bodyPr/>
        <a:lstStyle/>
        <a:p>
          <a:endParaRPr lang="en-US"/>
        </a:p>
      </dgm:t>
    </dgm:pt>
    <dgm:pt modelId="{70F8A81C-FD19-47BB-9AED-DD585EDC048E}" type="sibTrans" cxnId="{398133F6-2A65-46A4-AF2F-5EBD73B58630}">
      <dgm:prSet/>
      <dgm:spPr/>
      <dgm:t>
        <a:bodyPr/>
        <a:lstStyle/>
        <a:p>
          <a:endParaRPr lang="en-US"/>
        </a:p>
      </dgm:t>
    </dgm:pt>
    <dgm:pt modelId="{260CBD0A-C37D-408E-B641-15FFB16C35EE}">
      <dgm:prSet/>
      <dgm:spPr/>
      <dgm:t>
        <a:bodyPr/>
        <a:lstStyle/>
        <a:p>
          <a:r>
            <a:rPr lang="en-US" dirty="0"/>
            <a:t>I narrowed the data down to the 201 zip codes in the 4 chosen counties and used that data to predict which would be the 5 most profitable in the next 5 years. </a:t>
          </a:r>
        </a:p>
      </dgm:t>
    </dgm:pt>
    <dgm:pt modelId="{677A05B5-CBF5-4D09-A795-40E076F53C8F}" type="parTrans" cxnId="{FF80EE22-FD99-4B35-9A0F-4178A84EFF02}">
      <dgm:prSet/>
      <dgm:spPr/>
      <dgm:t>
        <a:bodyPr/>
        <a:lstStyle/>
        <a:p>
          <a:endParaRPr lang="en-US"/>
        </a:p>
      </dgm:t>
    </dgm:pt>
    <dgm:pt modelId="{A64328B6-626C-44DF-BE82-724805E80F93}" type="sibTrans" cxnId="{FF80EE22-FD99-4B35-9A0F-4178A84EFF02}">
      <dgm:prSet/>
      <dgm:spPr/>
      <dgm:t>
        <a:bodyPr/>
        <a:lstStyle/>
        <a:p>
          <a:endParaRPr lang="en-US"/>
        </a:p>
      </dgm:t>
    </dgm:pt>
    <dgm:pt modelId="{BDA29C66-6621-47B1-BE82-DAE738846ADD}" type="pres">
      <dgm:prSet presAssocID="{46C753D0-2E44-45F1-A201-BCE9E29AEC97}" presName="vert0" presStyleCnt="0">
        <dgm:presLayoutVars>
          <dgm:dir/>
          <dgm:animOne val="branch"/>
          <dgm:animLvl val="lvl"/>
        </dgm:presLayoutVars>
      </dgm:prSet>
      <dgm:spPr/>
    </dgm:pt>
    <dgm:pt modelId="{71149157-D066-42C8-AEF6-A4596CC7E870}" type="pres">
      <dgm:prSet presAssocID="{C559C2F2-ED8A-4538-899C-B4BC74E7B083}" presName="thickLine" presStyleLbl="alignNode1" presStyleIdx="0" presStyleCnt="2"/>
      <dgm:spPr/>
    </dgm:pt>
    <dgm:pt modelId="{0180C976-C7C9-4BC4-9612-C020C440DF03}" type="pres">
      <dgm:prSet presAssocID="{C559C2F2-ED8A-4538-899C-B4BC74E7B083}" presName="horz1" presStyleCnt="0"/>
      <dgm:spPr/>
    </dgm:pt>
    <dgm:pt modelId="{89BF9AFF-8A9C-42F4-BBA9-0CA321D04BFD}" type="pres">
      <dgm:prSet presAssocID="{C559C2F2-ED8A-4538-899C-B4BC74E7B083}" presName="tx1" presStyleLbl="revTx" presStyleIdx="0" presStyleCnt="2"/>
      <dgm:spPr/>
    </dgm:pt>
    <dgm:pt modelId="{55B34432-C4C9-4038-92EB-AB2AA0CA1F57}" type="pres">
      <dgm:prSet presAssocID="{C559C2F2-ED8A-4538-899C-B4BC74E7B083}" presName="vert1" presStyleCnt="0"/>
      <dgm:spPr/>
    </dgm:pt>
    <dgm:pt modelId="{786A6C68-E5B8-41F5-A5E7-B0333B6E4191}" type="pres">
      <dgm:prSet presAssocID="{260CBD0A-C37D-408E-B641-15FFB16C35EE}" presName="thickLine" presStyleLbl="alignNode1" presStyleIdx="1" presStyleCnt="2"/>
      <dgm:spPr/>
    </dgm:pt>
    <dgm:pt modelId="{C3B5DC66-9B3C-4EFA-8109-B3C004188DA8}" type="pres">
      <dgm:prSet presAssocID="{260CBD0A-C37D-408E-B641-15FFB16C35EE}" presName="horz1" presStyleCnt="0"/>
      <dgm:spPr/>
    </dgm:pt>
    <dgm:pt modelId="{2BBEFD4E-9FA1-4723-A5EC-D54C04CBA4CB}" type="pres">
      <dgm:prSet presAssocID="{260CBD0A-C37D-408E-B641-15FFB16C35EE}" presName="tx1" presStyleLbl="revTx" presStyleIdx="1" presStyleCnt="2"/>
      <dgm:spPr/>
    </dgm:pt>
    <dgm:pt modelId="{1C1B587A-FC1E-4FDA-A557-5CC16CA7A843}" type="pres">
      <dgm:prSet presAssocID="{260CBD0A-C37D-408E-B641-15FFB16C35EE}" presName="vert1" presStyleCnt="0"/>
      <dgm:spPr/>
    </dgm:pt>
  </dgm:ptLst>
  <dgm:cxnLst>
    <dgm:cxn modelId="{FF80EE22-FD99-4B35-9A0F-4178A84EFF02}" srcId="{46C753D0-2E44-45F1-A201-BCE9E29AEC97}" destId="{260CBD0A-C37D-408E-B641-15FFB16C35EE}" srcOrd="1" destOrd="0" parTransId="{677A05B5-CBF5-4D09-A795-40E076F53C8F}" sibTransId="{A64328B6-626C-44DF-BE82-724805E80F93}"/>
    <dgm:cxn modelId="{B22BFB37-83E5-4E9B-832D-7569D9300026}" type="presOf" srcId="{46C753D0-2E44-45F1-A201-BCE9E29AEC97}" destId="{BDA29C66-6621-47B1-BE82-DAE738846ADD}" srcOrd="0" destOrd="0" presId="urn:microsoft.com/office/officeart/2008/layout/LinedList"/>
    <dgm:cxn modelId="{0C9B5979-B763-413F-BB81-7DA304387487}" type="presOf" srcId="{260CBD0A-C37D-408E-B641-15FFB16C35EE}" destId="{2BBEFD4E-9FA1-4723-A5EC-D54C04CBA4CB}" srcOrd="0" destOrd="0" presId="urn:microsoft.com/office/officeart/2008/layout/LinedList"/>
    <dgm:cxn modelId="{6957C7CA-2F13-44C0-B509-F12919B414DC}" type="presOf" srcId="{C559C2F2-ED8A-4538-899C-B4BC74E7B083}" destId="{89BF9AFF-8A9C-42F4-BBA9-0CA321D04BFD}" srcOrd="0" destOrd="0" presId="urn:microsoft.com/office/officeart/2008/layout/LinedList"/>
    <dgm:cxn modelId="{398133F6-2A65-46A4-AF2F-5EBD73B58630}" srcId="{46C753D0-2E44-45F1-A201-BCE9E29AEC97}" destId="{C559C2F2-ED8A-4538-899C-B4BC74E7B083}" srcOrd="0" destOrd="0" parTransId="{3D3344D8-DC13-4CB0-B5F0-84947EF7EDAF}" sibTransId="{70F8A81C-FD19-47BB-9AED-DD585EDC048E}"/>
    <dgm:cxn modelId="{AE01DC11-B85A-459A-8CAA-66366BAF3899}" type="presParOf" srcId="{BDA29C66-6621-47B1-BE82-DAE738846ADD}" destId="{71149157-D066-42C8-AEF6-A4596CC7E870}" srcOrd="0" destOrd="0" presId="urn:microsoft.com/office/officeart/2008/layout/LinedList"/>
    <dgm:cxn modelId="{CBE4DDDF-7FD9-4240-8A22-B98330455619}" type="presParOf" srcId="{BDA29C66-6621-47B1-BE82-DAE738846ADD}" destId="{0180C976-C7C9-4BC4-9612-C020C440DF03}" srcOrd="1" destOrd="0" presId="urn:microsoft.com/office/officeart/2008/layout/LinedList"/>
    <dgm:cxn modelId="{E5522EF3-D647-4FF2-A183-B98AD9D4B923}" type="presParOf" srcId="{0180C976-C7C9-4BC4-9612-C020C440DF03}" destId="{89BF9AFF-8A9C-42F4-BBA9-0CA321D04BFD}" srcOrd="0" destOrd="0" presId="urn:microsoft.com/office/officeart/2008/layout/LinedList"/>
    <dgm:cxn modelId="{20BF45C9-E39E-43EE-AAAB-232F4E9A6D32}" type="presParOf" srcId="{0180C976-C7C9-4BC4-9612-C020C440DF03}" destId="{55B34432-C4C9-4038-92EB-AB2AA0CA1F57}" srcOrd="1" destOrd="0" presId="urn:microsoft.com/office/officeart/2008/layout/LinedList"/>
    <dgm:cxn modelId="{A458AF74-77B2-4DC3-BFE7-F513CED1E314}" type="presParOf" srcId="{BDA29C66-6621-47B1-BE82-DAE738846ADD}" destId="{786A6C68-E5B8-41F5-A5E7-B0333B6E4191}" srcOrd="2" destOrd="0" presId="urn:microsoft.com/office/officeart/2008/layout/LinedList"/>
    <dgm:cxn modelId="{D285C3ED-008B-4A3A-A623-533F1A6647A2}" type="presParOf" srcId="{BDA29C66-6621-47B1-BE82-DAE738846ADD}" destId="{C3B5DC66-9B3C-4EFA-8109-B3C004188DA8}" srcOrd="3" destOrd="0" presId="urn:microsoft.com/office/officeart/2008/layout/LinedList"/>
    <dgm:cxn modelId="{E0D96A81-CCD9-493C-9725-8FDFD6491186}" type="presParOf" srcId="{C3B5DC66-9B3C-4EFA-8109-B3C004188DA8}" destId="{2BBEFD4E-9FA1-4723-A5EC-D54C04CBA4CB}" srcOrd="0" destOrd="0" presId="urn:microsoft.com/office/officeart/2008/layout/LinedList"/>
    <dgm:cxn modelId="{71129D7D-686B-4CF8-8D7C-A250861F7FF3}" type="presParOf" srcId="{C3B5DC66-9B3C-4EFA-8109-B3C004188DA8}" destId="{1C1B587A-FC1E-4FDA-A557-5CC16CA7A8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04EE-228C-4D80-BBB3-60F4571C14FD}">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E09AC-C104-49AB-8C47-324142BB332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Thanks for hiring me . It’s May 2018 and you, a Private Equity company, want to invest in NYC suburban real estate.</a:t>
          </a:r>
        </a:p>
      </dsp:txBody>
      <dsp:txXfrm>
        <a:off x="0" y="0"/>
        <a:ext cx="6492875" cy="1276350"/>
      </dsp:txXfrm>
    </dsp:sp>
    <dsp:sp modelId="{047A7172-785D-4B08-84D0-94228F1D464C}">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94F4AA-65A0-494F-86EE-D074259F9C56}">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You have narrowed your focus down to 2 counties in NY: Westchester and Nassau and 2 counties in New Jersey: Bergen and Hudson.</a:t>
          </a:r>
        </a:p>
      </dsp:txBody>
      <dsp:txXfrm>
        <a:off x="0" y="1276350"/>
        <a:ext cx="6492875" cy="1276350"/>
      </dsp:txXfrm>
    </dsp:sp>
    <dsp:sp modelId="{CAF5B5B1-24A8-4878-B230-75AC3FFC7E20}">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3DC24C-9CCC-476A-A6FF-DFD38228DE7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question you have is: </a:t>
          </a:r>
          <a:r>
            <a:rPr lang="en-US" sz="2500" b="1" kern="1200" dirty="0"/>
            <a:t>which zip codes should you invest in</a:t>
          </a:r>
          <a:r>
            <a:rPr lang="en-US" sz="2500" kern="1200" dirty="0"/>
            <a:t>? </a:t>
          </a:r>
        </a:p>
      </dsp:txBody>
      <dsp:txXfrm>
        <a:off x="0" y="2552700"/>
        <a:ext cx="6492875" cy="1276350"/>
      </dsp:txXfrm>
    </dsp:sp>
    <dsp:sp modelId="{4DD9E0A4-52FA-4568-97DA-4C260854B14E}">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64D511-6303-4D5A-AC53-67CFBDDBB243}">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Investment Horizon: 5 Years</a:t>
          </a:r>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49157-D066-42C8-AEF6-A4596CC7E870}">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BF9AFF-8A9C-42F4-BBA9-0CA321D04BFD}">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I used an outstanding dataset from Zillow that contains monthly average sales data from almost every zip code in the United States from 1996-2018.</a:t>
          </a:r>
        </a:p>
      </dsp:txBody>
      <dsp:txXfrm>
        <a:off x="0" y="0"/>
        <a:ext cx="6492875" cy="2552700"/>
      </dsp:txXfrm>
    </dsp:sp>
    <dsp:sp modelId="{786A6C68-E5B8-41F5-A5E7-B0333B6E4191}">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EFD4E-9FA1-4723-A5EC-D54C04CBA4CB}">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I narrowed the data down to the 201 zip codes in the 4 chosen counties and used that data to predict which would be the 5 most profitable in the next 5 years. </a:t>
          </a: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6004-376B-B690-29B6-BFE6AB798F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638DA1-9367-0222-B7D2-EF62A41CE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C02C4D-964C-CC4D-D280-21149AFB51A4}"/>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5" name="Footer Placeholder 4">
            <a:extLst>
              <a:ext uri="{FF2B5EF4-FFF2-40B4-BE49-F238E27FC236}">
                <a16:creationId xmlns:a16="http://schemas.microsoft.com/office/drawing/2014/main" id="{24DB6CE7-2564-692C-FC3D-25F3B1325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5E576-788B-BA84-5927-8E2BC358CD3E}"/>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3220644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F904-028B-3B5A-4CE6-A0994E9E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C47349-A311-81E3-1FB7-6170C41C7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ECDEF-B784-D3AB-63ED-A6C5315F27E4}"/>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5" name="Footer Placeholder 4">
            <a:extLst>
              <a:ext uri="{FF2B5EF4-FFF2-40B4-BE49-F238E27FC236}">
                <a16:creationId xmlns:a16="http://schemas.microsoft.com/office/drawing/2014/main" id="{B6000EB3-EBB8-D539-8C96-031A3F7B5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E9337-2803-E7F9-CAC9-F40AB06C2F00}"/>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40575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1E1F6-F929-7F01-3E7B-84F6C39EC8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365BD3-73AE-88F4-37E7-0F7490624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42FBE-398A-A997-8DC3-46F91297D3D8}"/>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5" name="Footer Placeholder 4">
            <a:extLst>
              <a:ext uri="{FF2B5EF4-FFF2-40B4-BE49-F238E27FC236}">
                <a16:creationId xmlns:a16="http://schemas.microsoft.com/office/drawing/2014/main" id="{0E401742-D681-4FCD-E4C3-4A8263729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ACE7E-79CB-398E-5879-A6568F33C719}"/>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03232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440A-E079-DEA5-84B7-F4C2BA25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C2A632-A3F1-20AD-1DAD-3E982B5D6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8EB9E-0FFF-B064-9AC9-E38AAA076A9C}"/>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5" name="Footer Placeholder 4">
            <a:extLst>
              <a:ext uri="{FF2B5EF4-FFF2-40B4-BE49-F238E27FC236}">
                <a16:creationId xmlns:a16="http://schemas.microsoft.com/office/drawing/2014/main" id="{230AF158-1570-7DA6-F731-AE4A2C671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58229-4477-6C25-0DF6-342BAE37659A}"/>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77395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F04D-2790-713B-78A2-05126B982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542AC-FFAC-160F-9EB0-86D6E40E9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05D69-9064-EE9C-534A-D98403F3AD09}"/>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5" name="Footer Placeholder 4">
            <a:extLst>
              <a:ext uri="{FF2B5EF4-FFF2-40B4-BE49-F238E27FC236}">
                <a16:creationId xmlns:a16="http://schemas.microsoft.com/office/drawing/2014/main" id="{4F6F6656-23E6-6D11-C992-6BB436A70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E1D03-13CC-D5A9-6948-7733EEBA318A}"/>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369854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FF95-A6B9-DCA2-252C-27BBB8714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3E0B4-C56D-C9B7-C638-BE7D4A86F0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BC9F76-9FE5-FBAF-98D1-CD35C39BAB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6A778-8DAA-0CE6-4EE3-7ABC5B51D77F}"/>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6" name="Footer Placeholder 5">
            <a:extLst>
              <a:ext uri="{FF2B5EF4-FFF2-40B4-BE49-F238E27FC236}">
                <a16:creationId xmlns:a16="http://schemas.microsoft.com/office/drawing/2014/main" id="{85CABDD6-6CCF-8205-ECC7-8BEFB991E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CA02A-DB86-F6D7-63A2-CDB4950E2F03}"/>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263611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2D82-32F9-2381-4EEF-DEC52ABFCF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61F7D3-D8CE-D425-7463-0028F2152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EF24F1-5572-E4C2-9150-92BE490D1A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D46FDD-AE1C-C30D-8B67-60DC41C75C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E172BB-5E84-356E-DF96-9FD8648FD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59239B-BD2E-FCAA-D06F-26E659288198}"/>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8" name="Footer Placeholder 7">
            <a:extLst>
              <a:ext uri="{FF2B5EF4-FFF2-40B4-BE49-F238E27FC236}">
                <a16:creationId xmlns:a16="http://schemas.microsoft.com/office/drawing/2014/main" id="{96C2563B-5B58-AE29-BBF2-11E9302D14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6A6A45-A214-52A8-F0E6-EC4C89C94B92}"/>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05037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C878-83D6-1FB5-25AA-971CCBB2D3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803C72-7650-0CB6-185D-1F9CCE54EAE7}"/>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4" name="Footer Placeholder 3">
            <a:extLst>
              <a:ext uri="{FF2B5EF4-FFF2-40B4-BE49-F238E27FC236}">
                <a16:creationId xmlns:a16="http://schemas.microsoft.com/office/drawing/2014/main" id="{BF05C318-9A2D-A9FA-71AC-B8C3D0744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A42BDE-3262-4DE5-FCE1-241DC1B4D9D4}"/>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53503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E5917-314E-D989-56ED-0357BD4C989A}"/>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3" name="Footer Placeholder 2">
            <a:extLst>
              <a:ext uri="{FF2B5EF4-FFF2-40B4-BE49-F238E27FC236}">
                <a16:creationId xmlns:a16="http://schemas.microsoft.com/office/drawing/2014/main" id="{BD4CC6C9-2B4D-8C56-7181-0C64A3CDE5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11EDBC-5F9B-222E-75EE-2AE48058A6B7}"/>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90255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CC52-5C23-DBDA-9F7C-AA8C08C96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E1BE5-C9CE-9E3F-C0F6-868AFDAC2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F956FF-1050-11CA-D53C-8AB929EDB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66095-D6EB-91B4-4E57-30040A9B4EC0}"/>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6" name="Footer Placeholder 5">
            <a:extLst>
              <a:ext uri="{FF2B5EF4-FFF2-40B4-BE49-F238E27FC236}">
                <a16:creationId xmlns:a16="http://schemas.microsoft.com/office/drawing/2014/main" id="{5BE4AE4A-F361-3CE3-4C27-CECAF8BC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E409D-192A-6212-D67C-ABBB0143EED9}"/>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00193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43DF-D911-9315-FC52-FB598E9EF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8441E-69E4-60DF-FCF1-4213FE2A4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9444F1-5478-859E-0862-3DE8C6006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16062-16CA-19E7-049F-D55F186E6B19}"/>
              </a:ext>
            </a:extLst>
          </p:cNvPr>
          <p:cNvSpPr>
            <a:spLocks noGrp="1"/>
          </p:cNvSpPr>
          <p:nvPr>
            <p:ph type="dt" sz="half" idx="10"/>
          </p:nvPr>
        </p:nvSpPr>
        <p:spPr/>
        <p:txBody>
          <a:bodyPr/>
          <a:lstStyle/>
          <a:p>
            <a:fld id="{7A6C3E26-5A3B-4256-B738-948936C22FF4}" type="datetimeFigureOut">
              <a:rPr lang="en-US" smtClean="0"/>
              <a:t>8/21/2022</a:t>
            </a:fld>
            <a:endParaRPr lang="en-US"/>
          </a:p>
        </p:txBody>
      </p:sp>
      <p:sp>
        <p:nvSpPr>
          <p:cNvPr id="6" name="Footer Placeholder 5">
            <a:extLst>
              <a:ext uri="{FF2B5EF4-FFF2-40B4-BE49-F238E27FC236}">
                <a16:creationId xmlns:a16="http://schemas.microsoft.com/office/drawing/2014/main" id="{FE9A8ED0-2235-1E3F-FB87-02E7BBDB9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83212-4675-5EA8-36A1-1BED2568DBAF}"/>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11164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23CC19-AC56-489F-3FB9-10B57B7BC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112A83-61CE-C899-85C9-330C397CE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59E8F-EE0D-04BA-F182-40A01E08F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C3E26-5A3B-4256-B738-948936C22FF4}" type="datetimeFigureOut">
              <a:rPr lang="en-US" smtClean="0"/>
              <a:t>8/21/2022</a:t>
            </a:fld>
            <a:endParaRPr lang="en-US"/>
          </a:p>
        </p:txBody>
      </p:sp>
      <p:sp>
        <p:nvSpPr>
          <p:cNvPr id="5" name="Footer Placeholder 4">
            <a:extLst>
              <a:ext uri="{FF2B5EF4-FFF2-40B4-BE49-F238E27FC236}">
                <a16:creationId xmlns:a16="http://schemas.microsoft.com/office/drawing/2014/main" id="{83AF51CF-6B67-8C0C-C72B-39AA945B8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BE7768-25DD-3DE6-FEFF-5C1ADCBFB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5F146-5F25-40FF-9129-23CD189B6B0B}" type="slidenum">
              <a:rPr lang="en-US" smtClean="0"/>
              <a:t>‹#›</a:t>
            </a:fld>
            <a:endParaRPr lang="en-US"/>
          </a:p>
        </p:txBody>
      </p:sp>
    </p:spTree>
    <p:extLst>
      <p:ext uri="{BB962C8B-B14F-4D97-AF65-F5344CB8AC3E}">
        <p14:creationId xmlns:p14="http://schemas.microsoft.com/office/powerpoint/2010/main" val="224532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rain travels down the tracks&#10;&#10;Description automatically generated with medium confidence">
            <a:extLst>
              <a:ext uri="{FF2B5EF4-FFF2-40B4-BE49-F238E27FC236}">
                <a16:creationId xmlns:a16="http://schemas.microsoft.com/office/drawing/2014/main" id="{03A958B0-A786-5867-8819-F54A1FB03BDC}"/>
              </a:ext>
            </a:extLst>
          </p:cNvPr>
          <p:cNvPicPr>
            <a:picLocks noChangeAspect="1"/>
          </p:cNvPicPr>
          <p:nvPr/>
        </p:nvPicPr>
        <p:blipFill rotWithShape="1">
          <a:blip r:embed="rId2">
            <a:extLst>
              <a:ext uri="{28A0092B-C50C-407E-A947-70E740481C1C}">
                <a14:useLocalDpi xmlns:a14="http://schemas.microsoft.com/office/drawing/2010/main" val="0"/>
              </a:ext>
            </a:extLst>
          </a:blip>
          <a:srcRect t="6840" r="13818" b="225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122C42-48FE-1860-EE30-457E004C99A7}"/>
              </a:ext>
            </a:extLst>
          </p:cNvPr>
          <p:cNvSpPr>
            <a:spLocks noGrp="1"/>
          </p:cNvSpPr>
          <p:nvPr>
            <p:ph type="ctrTitle"/>
          </p:nvPr>
        </p:nvSpPr>
        <p:spPr>
          <a:xfrm>
            <a:off x="477981" y="1122363"/>
            <a:ext cx="4023360" cy="3204134"/>
          </a:xfrm>
        </p:spPr>
        <p:txBody>
          <a:bodyPr anchor="b">
            <a:normAutofit/>
          </a:bodyPr>
          <a:lstStyle/>
          <a:p>
            <a:br>
              <a:rPr lang="en-US" sz="1400" b="1" dirty="0"/>
            </a:br>
            <a:r>
              <a:rPr lang="en-US" sz="3200" b="1" dirty="0">
                <a:latin typeface="+mn-lt"/>
                <a:cs typeface="Aparajita" panose="020B0502040204020203" pitchFamily="18" charset="0"/>
              </a:rPr>
              <a:t>FINDING THE 5 BEST ZIP CODES FOR REAL ESTATE INVESTMENT IN THE NYC SUBURBS</a:t>
            </a:r>
          </a:p>
        </p:txBody>
      </p:sp>
      <p:sp>
        <p:nvSpPr>
          <p:cNvPr id="3" name="Subtitle 2">
            <a:extLst>
              <a:ext uri="{FF2B5EF4-FFF2-40B4-BE49-F238E27FC236}">
                <a16:creationId xmlns:a16="http://schemas.microsoft.com/office/drawing/2014/main" id="{6BF08A00-2FDF-CDFB-BC0E-5DD27E49E455}"/>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97029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ses in a village">
            <a:extLst>
              <a:ext uri="{FF2B5EF4-FFF2-40B4-BE49-F238E27FC236}">
                <a16:creationId xmlns:a16="http://schemas.microsoft.com/office/drawing/2014/main" id="{4553E30A-D41A-ABF2-A6BC-2B6CE54C4F93}"/>
              </a:ext>
            </a:extLst>
          </p:cNvPr>
          <p:cNvPicPr>
            <a:picLocks noChangeAspect="1"/>
          </p:cNvPicPr>
          <p:nvPr/>
        </p:nvPicPr>
        <p:blipFill rotWithShape="1">
          <a:blip r:embed="rId2"/>
          <a:srcRect r="5189"/>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1FB580-217D-4CE2-B050-507908A9048C}"/>
              </a:ext>
            </a:extLst>
          </p:cNvPr>
          <p:cNvSpPr>
            <a:spLocks noGrp="1"/>
          </p:cNvSpPr>
          <p:nvPr>
            <p:ph type="title"/>
          </p:nvPr>
        </p:nvSpPr>
        <p:spPr>
          <a:xfrm>
            <a:off x="371094" y="1161288"/>
            <a:ext cx="3438144" cy="1124712"/>
          </a:xfrm>
        </p:spPr>
        <p:txBody>
          <a:bodyPr anchor="b">
            <a:normAutofit/>
          </a:bodyPr>
          <a:lstStyle/>
          <a:p>
            <a:r>
              <a:rPr lang="en-US" sz="2800"/>
              <a:t>Recommendations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501928-E0EA-63E2-E7B5-D88ACF987C50}"/>
              </a:ext>
            </a:extLst>
          </p:cNvPr>
          <p:cNvSpPr>
            <a:spLocks noGrp="1"/>
          </p:cNvSpPr>
          <p:nvPr>
            <p:ph idx="1"/>
          </p:nvPr>
        </p:nvSpPr>
        <p:spPr>
          <a:xfrm>
            <a:off x="371094" y="2718054"/>
            <a:ext cx="3438906" cy="3207258"/>
          </a:xfrm>
        </p:spPr>
        <p:txBody>
          <a:bodyPr anchor="t">
            <a:normAutofit/>
          </a:bodyPr>
          <a:lstStyle/>
          <a:p>
            <a:r>
              <a:rPr lang="en-US" sz="1700"/>
              <a:t> The top 5 zip codes with the highest projected ROI% were 10590, 10553, 11804,  10536, and 10504. Invest in those zip codes.</a:t>
            </a:r>
          </a:p>
          <a:p>
            <a:r>
              <a:rPr lang="en-US" sz="1700"/>
              <a:t> The least expensive of the top 5 is 10553 and it has an expected ROI% of 255%. So, if you are targeting homes under $1 million then focus on that zip code.</a:t>
            </a:r>
          </a:p>
          <a:p>
            <a:pPr marL="0" indent="0">
              <a:buNone/>
            </a:pPr>
            <a:endParaRPr lang="en-US" sz="1700"/>
          </a:p>
          <a:p>
            <a:endParaRPr lang="en-US" sz="1700"/>
          </a:p>
        </p:txBody>
      </p:sp>
    </p:spTree>
    <p:extLst>
      <p:ext uri="{BB962C8B-B14F-4D97-AF65-F5344CB8AC3E}">
        <p14:creationId xmlns:p14="http://schemas.microsoft.com/office/powerpoint/2010/main" val="14892280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9AF600-017F-292B-D97E-1AA6BC32F9F5}"/>
              </a:ext>
            </a:extLst>
          </p:cNvPr>
          <p:cNvSpPr>
            <a:spLocks noGrp="1"/>
          </p:cNvSpPr>
          <p:nvPr>
            <p:ph type="title"/>
          </p:nvPr>
        </p:nvSpPr>
        <p:spPr>
          <a:xfrm>
            <a:off x="833002" y="365125"/>
            <a:ext cx="10520702" cy="1325563"/>
          </a:xfrm>
        </p:spPr>
        <p:txBody>
          <a:bodyPr>
            <a:normAutofit/>
          </a:bodyPr>
          <a:lstStyle/>
          <a:p>
            <a:r>
              <a:rPr lang="en-US">
                <a:solidFill>
                  <a:srgbClr val="FFFFFF"/>
                </a:solidFill>
              </a:rPr>
              <a:t>Next Steps</a:t>
            </a:r>
          </a:p>
        </p:txBody>
      </p:sp>
      <p:sp>
        <p:nvSpPr>
          <p:cNvPr id="3" name="Content Placeholder 2">
            <a:extLst>
              <a:ext uri="{FF2B5EF4-FFF2-40B4-BE49-F238E27FC236}">
                <a16:creationId xmlns:a16="http://schemas.microsoft.com/office/drawing/2014/main" id="{DCB54549-28F1-5072-A0DC-356C1A099A05}"/>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More data on Fairfield County, CT would also be very useful to investors and to the model. Unfortunately, the Zillow dataset omitted many zip codes in Fairfield County, CT(parts of which are only a 40-minute train ride to Midtown, Manhattan </a:t>
            </a:r>
            <a:r>
              <a:rPr lang="en-US" sz="2000">
                <a:solidFill>
                  <a:srgbClr val="FFFFFF"/>
                </a:solidFill>
              </a:rPr>
              <a:t>and contains </a:t>
            </a:r>
            <a:r>
              <a:rPr lang="en-US" sz="2000" dirty="0">
                <a:solidFill>
                  <a:srgbClr val="FFFFFF"/>
                </a:solidFill>
              </a:rPr>
              <a:t>some of the wealthiest areas in the country) and omitted data many zip codes in the city itself. </a:t>
            </a:r>
          </a:p>
          <a:p>
            <a:r>
              <a:rPr lang="en-US" sz="2000" dirty="0">
                <a:solidFill>
                  <a:srgbClr val="FFFFFF"/>
                </a:solidFill>
              </a:rPr>
              <a:t>Another ML model may yield more fruitful results. An </a:t>
            </a:r>
            <a:r>
              <a:rPr lang="en-US" sz="2000" dirty="0" err="1">
                <a:solidFill>
                  <a:srgbClr val="FFFFFF"/>
                </a:solidFill>
              </a:rPr>
              <a:t>XGBoost</a:t>
            </a:r>
            <a:r>
              <a:rPr lang="en-US" sz="2000" dirty="0">
                <a:solidFill>
                  <a:srgbClr val="FFFFFF"/>
                </a:solidFill>
              </a:rPr>
              <a:t> Regressor or a neural network model may yield better and more meaningful results.</a:t>
            </a:r>
          </a:p>
        </p:txBody>
      </p:sp>
    </p:spTree>
    <p:extLst>
      <p:ext uri="{BB962C8B-B14F-4D97-AF65-F5344CB8AC3E}">
        <p14:creationId xmlns:p14="http://schemas.microsoft.com/office/powerpoint/2010/main" val="31597940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outdoor, water, bridge&#10;&#10;Description automatically generated">
            <a:extLst>
              <a:ext uri="{FF2B5EF4-FFF2-40B4-BE49-F238E27FC236}">
                <a16:creationId xmlns:a16="http://schemas.microsoft.com/office/drawing/2014/main" id="{1C51547F-C9AF-0F71-C8FF-3374AE41AEB9}"/>
              </a:ext>
            </a:extLst>
          </p:cNvPr>
          <p:cNvPicPr>
            <a:picLocks noChangeAspect="1"/>
          </p:cNvPicPr>
          <p:nvPr/>
        </p:nvPicPr>
        <p:blipFill rotWithShape="1">
          <a:blip r:embed="rId2">
            <a:extLst>
              <a:ext uri="{28A0092B-C50C-407E-A947-70E740481C1C}">
                <a14:useLocalDpi xmlns:a14="http://schemas.microsoft.com/office/drawing/2010/main" val="0"/>
              </a:ext>
            </a:extLst>
          </a:blip>
          <a:srcRect l="3171" t="9091" r="32185"/>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65B4E4-E777-4E73-DE2D-71C2A59EB750}"/>
              </a:ext>
            </a:extLst>
          </p:cNvPr>
          <p:cNvSpPr>
            <a:spLocks noGrp="1"/>
          </p:cNvSpPr>
          <p:nvPr>
            <p:ph type="title"/>
          </p:nvPr>
        </p:nvSpPr>
        <p:spPr>
          <a:xfrm>
            <a:off x="371094" y="1161288"/>
            <a:ext cx="3438144" cy="1124712"/>
          </a:xfrm>
        </p:spPr>
        <p:txBody>
          <a:bodyPr anchor="b">
            <a:normAutofit/>
          </a:bodyPr>
          <a:lstStyle/>
          <a:p>
            <a:endParaRPr lang="en-US" sz="280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80FCF5-7C6F-624A-DA14-1B63415C404F}"/>
              </a:ext>
            </a:extLst>
          </p:cNvPr>
          <p:cNvSpPr>
            <a:spLocks noGrp="1"/>
          </p:cNvSpPr>
          <p:nvPr>
            <p:ph idx="1"/>
          </p:nvPr>
        </p:nvSpPr>
        <p:spPr>
          <a:xfrm>
            <a:off x="371094" y="2718054"/>
            <a:ext cx="3438906" cy="3207258"/>
          </a:xfrm>
        </p:spPr>
        <p:txBody>
          <a:bodyPr anchor="t">
            <a:normAutofit/>
          </a:bodyPr>
          <a:lstStyle/>
          <a:p>
            <a:pPr marL="0" indent="0">
              <a:buNone/>
            </a:pPr>
            <a:r>
              <a:rPr lang="en-US" sz="3600" dirty="0"/>
              <a:t>Thanks!</a:t>
            </a:r>
          </a:p>
          <a:p>
            <a:pPr marL="0" indent="0">
              <a:buNone/>
            </a:pPr>
            <a:r>
              <a:rPr lang="en-US" sz="1700" dirty="0" err="1"/>
              <a:t>Github:https</a:t>
            </a:r>
            <a:r>
              <a:rPr lang="en-US" sz="1700" dirty="0"/>
              <a:t>://github.com/</a:t>
            </a:r>
            <a:r>
              <a:rPr lang="en-US" sz="1700" dirty="0" err="1"/>
              <a:t>icapeli</a:t>
            </a:r>
            <a:r>
              <a:rPr lang="en-US" sz="1700" dirty="0"/>
              <a:t>/Phase_4_Time_Series</a:t>
            </a:r>
          </a:p>
          <a:p>
            <a:pPr marL="0" indent="0">
              <a:buNone/>
            </a:pPr>
            <a:endParaRPr lang="en-US" sz="1700" dirty="0"/>
          </a:p>
          <a:p>
            <a:pPr marL="0" indent="0">
              <a:buNone/>
            </a:pPr>
            <a:r>
              <a:rPr lang="en-US" sz="1700" dirty="0"/>
              <a:t>Image </a:t>
            </a:r>
            <a:r>
              <a:rPr lang="en-US" sz="1700" dirty="0" err="1"/>
              <a:t>from:https</a:t>
            </a:r>
            <a:r>
              <a:rPr lang="en-US" sz="1700" dirty="0"/>
              <a:t>://www.youtube.com/watch?v=1TFzXBLBsAM</a:t>
            </a:r>
          </a:p>
        </p:txBody>
      </p:sp>
    </p:spTree>
    <p:extLst>
      <p:ext uri="{BB962C8B-B14F-4D97-AF65-F5344CB8AC3E}">
        <p14:creationId xmlns:p14="http://schemas.microsoft.com/office/powerpoint/2010/main" val="7999572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C6C0D53-BEA7-113F-A9EE-45DA2C8424E5}"/>
              </a:ext>
            </a:extLst>
          </p:cNvPr>
          <p:cNvSpPr>
            <a:spLocks noGrp="1"/>
          </p:cNvSpPr>
          <p:nvPr>
            <p:ph type="title"/>
          </p:nvPr>
        </p:nvSpPr>
        <p:spPr>
          <a:xfrm>
            <a:off x="535020" y="685800"/>
            <a:ext cx="2780271" cy="5105400"/>
          </a:xfrm>
        </p:spPr>
        <p:txBody>
          <a:bodyPr>
            <a:normAutofit/>
          </a:bodyPr>
          <a:lstStyle/>
          <a:p>
            <a:r>
              <a:rPr lang="en-US" sz="3400">
                <a:solidFill>
                  <a:srgbClr val="FFFFFF"/>
                </a:solidFill>
              </a:rPr>
              <a:t>Business Understanding</a:t>
            </a:r>
          </a:p>
        </p:txBody>
      </p:sp>
      <p:graphicFrame>
        <p:nvGraphicFramePr>
          <p:cNvPr id="5" name="Content Placeholder 2">
            <a:extLst>
              <a:ext uri="{FF2B5EF4-FFF2-40B4-BE49-F238E27FC236}">
                <a16:creationId xmlns:a16="http://schemas.microsoft.com/office/drawing/2014/main" id="{89C9BA82-469D-ED65-DB0B-A4431E8BC758}"/>
              </a:ext>
            </a:extLst>
          </p:cNvPr>
          <p:cNvGraphicFramePr>
            <a:graphicFrameLocks noGrp="1"/>
          </p:cNvGraphicFramePr>
          <p:nvPr>
            <p:ph idx="1"/>
            <p:extLst>
              <p:ext uri="{D42A27DB-BD31-4B8C-83A1-F6EECF244321}">
                <p14:modId xmlns:p14="http://schemas.microsoft.com/office/powerpoint/2010/main" val="347877993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71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51" name="Rectangle 5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2874FE75-47BB-F442-3AF3-E94F2661EE9D}"/>
              </a:ext>
            </a:extLst>
          </p:cNvPr>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rmAutofit/>
          </a:bodyPr>
          <a:lstStyle/>
          <a:p>
            <a:pPr algn="ctr"/>
            <a:r>
              <a:rPr lang="en-US" sz="3600">
                <a:solidFill>
                  <a:srgbClr val="262626"/>
                </a:solidFill>
              </a:rPr>
              <a:t>Business Understanding</a:t>
            </a:r>
          </a:p>
        </p:txBody>
      </p:sp>
      <p:pic>
        <p:nvPicPr>
          <p:cNvPr id="5" name="Picture 4">
            <a:extLst>
              <a:ext uri="{FF2B5EF4-FFF2-40B4-BE49-F238E27FC236}">
                <a16:creationId xmlns:a16="http://schemas.microsoft.com/office/drawing/2014/main" id="{F4FE822C-B652-D7A8-1F62-1B23817F9668}"/>
              </a:ext>
            </a:extLst>
          </p:cNvPr>
          <p:cNvPicPr>
            <a:picLocks noChangeAspect="1"/>
          </p:cNvPicPr>
          <p:nvPr/>
        </p:nvPicPr>
        <p:blipFill>
          <a:blip r:embed="rId2"/>
          <a:stretch>
            <a:fillRect/>
          </a:stretch>
        </p:blipFill>
        <p:spPr>
          <a:xfrm>
            <a:off x="1479550" y="1294852"/>
            <a:ext cx="9232900" cy="1500345"/>
          </a:xfrm>
          <a:prstGeom prst="rect">
            <a:avLst/>
          </a:prstGeom>
        </p:spPr>
      </p:pic>
      <p:sp>
        <p:nvSpPr>
          <p:cNvPr id="3" name="Content Placeholder 2">
            <a:extLst>
              <a:ext uri="{FF2B5EF4-FFF2-40B4-BE49-F238E27FC236}">
                <a16:creationId xmlns:a16="http://schemas.microsoft.com/office/drawing/2014/main" id="{4E76E421-8DE8-8A0B-81CD-BC13E5956218}"/>
              </a:ext>
            </a:extLst>
          </p:cNvPr>
          <p:cNvSpPr>
            <a:spLocks noGrp="1"/>
          </p:cNvSpPr>
          <p:nvPr>
            <p:ph idx="1"/>
          </p:nvPr>
        </p:nvSpPr>
        <p:spPr>
          <a:xfrm>
            <a:off x="3060700" y="4889365"/>
            <a:ext cx="6070600" cy="1351423"/>
          </a:xfrm>
        </p:spPr>
        <p:txBody>
          <a:bodyPr>
            <a:normAutofit/>
          </a:bodyPr>
          <a:lstStyle/>
          <a:p>
            <a:r>
              <a:rPr lang="en-US" sz="1800" dirty="0">
                <a:solidFill>
                  <a:schemeClr val="bg1"/>
                </a:solidFill>
              </a:rPr>
              <a:t>You are seeking the 5 zip codes with the highest ROI%.</a:t>
            </a:r>
          </a:p>
          <a:p>
            <a:endParaRPr lang="en-US" sz="1800" dirty="0">
              <a:solidFill>
                <a:schemeClr val="bg1"/>
              </a:solidFill>
            </a:endParaRPr>
          </a:p>
        </p:txBody>
      </p:sp>
    </p:spTree>
    <p:extLst>
      <p:ext uri="{BB962C8B-B14F-4D97-AF65-F5344CB8AC3E}">
        <p14:creationId xmlns:p14="http://schemas.microsoft.com/office/powerpoint/2010/main" val="97137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BEF2523-7E3D-9FFA-AFED-90484E544F04}"/>
              </a:ext>
            </a:extLst>
          </p:cNvPr>
          <p:cNvSpPr>
            <a:spLocks noGrp="1"/>
          </p:cNvSpPr>
          <p:nvPr>
            <p:ph type="title"/>
          </p:nvPr>
        </p:nvSpPr>
        <p:spPr>
          <a:xfrm>
            <a:off x="535020" y="685800"/>
            <a:ext cx="2780271" cy="5105400"/>
          </a:xfrm>
        </p:spPr>
        <p:txBody>
          <a:bodyPr>
            <a:normAutofit/>
          </a:bodyPr>
          <a:lstStyle/>
          <a:p>
            <a:r>
              <a:rPr lang="en-US" sz="3400">
                <a:solidFill>
                  <a:srgbClr val="FFFFFF"/>
                </a:solidFill>
              </a:rPr>
              <a:t>Data Understanding</a:t>
            </a:r>
          </a:p>
        </p:txBody>
      </p:sp>
      <p:graphicFrame>
        <p:nvGraphicFramePr>
          <p:cNvPr id="5" name="Content Placeholder 2">
            <a:extLst>
              <a:ext uri="{FF2B5EF4-FFF2-40B4-BE49-F238E27FC236}">
                <a16:creationId xmlns:a16="http://schemas.microsoft.com/office/drawing/2014/main" id="{E29A3CA9-13C5-B35D-03A3-6761124FCE56}"/>
              </a:ext>
            </a:extLst>
          </p:cNvPr>
          <p:cNvGraphicFramePr>
            <a:graphicFrameLocks noGrp="1"/>
          </p:cNvGraphicFramePr>
          <p:nvPr>
            <p:ph idx="1"/>
            <p:extLst>
              <p:ext uri="{D42A27DB-BD31-4B8C-83A1-F6EECF244321}">
                <p14:modId xmlns:p14="http://schemas.microsoft.com/office/powerpoint/2010/main" val="198288067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12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3EADA-25BF-7088-DC79-AC28AA2175A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Modeling</a:t>
            </a:r>
          </a:p>
        </p:txBody>
      </p:sp>
      <p:sp>
        <p:nvSpPr>
          <p:cNvPr id="3" name="Content Placeholder 2">
            <a:extLst>
              <a:ext uri="{FF2B5EF4-FFF2-40B4-BE49-F238E27FC236}">
                <a16:creationId xmlns:a16="http://schemas.microsoft.com/office/drawing/2014/main" id="{F42B5DA0-E1B7-40AD-4E64-849C1591397F}"/>
              </a:ext>
            </a:extLst>
          </p:cNvPr>
          <p:cNvSpPr>
            <a:spLocks noGrp="1"/>
          </p:cNvSpPr>
          <p:nvPr>
            <p:ph idx="1"/>
          </p:nvPr>
        </p:nvSpPr>
        <p:spPr>
          <a:xfrm>
            <a:off x="1524000" y="1548499"/>
            <a:ext cx="9144000" cy="420001"/>
          </a:xfrm>
        </p:spPr>
        <p:txBody>
          <a:bodyPr vert="horz" lIns="91440" tIns="45720" rIns="91440" bIns="45720" rtlCol="0">
            <a:normAutofit/>
          </a:bodyPr>
          <a:lstStyle/>
          <a:p>
            <a:pPr marL="0" indent="0" algn="ctr">
              <a:buNone/>
            </a:pPr>
            <a:r>
              <a:rPr lang="en-US" sz="2000" kern="1200">
                <a:solidFill>
                  <a:srgbClr val="EB6D61"/>
                </a:solidFill>
                <a:latin typeface="+mn-lt"/>
                <a:ea typeface="+mn-ea"/>
                <a:cs typeface="+mn-cs"/>
              </a:rPr>
              <a:t>I used an auto.arima model to predict the prices.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A3C6F8D-71FC-7D58-2935-E208673AD8EB}"/>
              </a:ext>
            </a:extLst>
          </p:cNvPr>
          <p:cNvPicPr>
            <a:picLocks noChangeAspect="1"/>
          </p:cNvPicPr>
          <p:nvPr/>
        </p:nvPicPr>
        <p:blipFill>
          <a:blip r:embed="rId2"/>
          <a:stretch>
            <a:fillRect/>
          </a:stretch>
        </p:blipFill>
        <p:spPr>
          <a:xfrm>
            <a:off x="320040" y="2903031"/>
            <a:ext cx="11496821" cy="3046657"/>
          </a:xfrm>
          <a:prstGeom prst="rect">
            <a:avLst/>
          </a:prstGeom>
        </p:spPr>
      </p:pic>
    </p:spTree>
    <p:extLst>
      <p:ext uri="{BB962C8B-B14F-4D97-AF65-F5344CB8AC3E}">
        <p14:creationId xmlns:p14="http://schemas.microsoft.com/office/powerpoint/2010/main" val="93589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C52CF-26A2-7147-DA91-362B3B5D548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Results— 5 Highest ROI% Zip Codes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A5D6177-4206-6D7E-B74B-E9F8BA1F5943}"/>
              </a:ext>
            </a:extLst>
          </p:cNvPr>
          <p:cNvPicPr>
            <a:picLocks noChangeAspect="1"/>
          </p:cNvPicPr>
          <p:nvPr/>
        </p:nvPicPr>
        <p:blipFill>
          <a:blip r:embed="rId2"/>
          <a:stretch>
            <a:fillRect/>
          </a:stretch>
        </p:blipFill>
        <p:spPr>
          <a:xfrm>
            <a:off x="452771" y="2426818"/>
            <a:ext cx="5213508"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1039D09-D228-BC35-7CF0-53AE9CCECE38}"/>
              </a:ext>
            </a:extLst>
          </p:cNvPr>
          <p:cNvPicPr>
            <a:picLocks noGrp="1" noChangeAspect="1"/>
          </p:cNvPicPr>
          <p:nvPr>
            <p:ph idx="1"/>
          </p:nvPr>
        </p:nvPicPr>
        <p:blipFill>
          <a:blip r:embed="rId3"/>
          <a:stretch>
            <a:fillRect/>
          </a:stretch>
        </p:blipFill>
        <p:spPr>
          <a:xfrm>
            <a:off x="6445073" y="2972999"/>
            <a:ext cx="5455917" cy="2905275"/>
          </a:xfrm>
          <a:prstGeom prst="rect">
            <a:avLst/>
          </a:prstGeom>
        </p:spPr>
      </p:pic>
    </p:spTree>
    <p:extLst>
      <p:ext uri="{BB962C8B-B14F-4D97-AF65-F5344CB8AC3E}">
        <p14:creationId xmlns:p14="http://schemas.microsoft.com/office/powerpoint/2010/main" val="24990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ap&#10;&#10;Description automatically generated">
            <a:extLst>
              <a:ext uri="{FF2B5EF4-FFF2-40B4-BE49-F238E27FC236}">
                <a16:creationId xmlns:a16="http://schemas.microsoft.com/office/drawing/2014/main" id="{261D6964-0268-3276-47DE-E9C076BCB9E7}"/>
              </a:ext>
            </a:extLst>
          </p:cNvPr>
          <p:cNvPicPr>
            <a:picLocks noChangeAspect="1"/>
          </p:cNvPicPr>
          <p:nvPr/>
        </p:nvPicPr>
        <p:blipFill rotWithShape="1">
          <a:blip r:embed="rId2">
            <a:extLst>
              <a:ext uri="{28A0092B-C50C-407E-A947-70E740481C1C}">
                <a14:useLocalDpi xmlns:a14="http://schemas.microsoft.com/office/drawing/2010/main" val="0"/>
              </a:ext>
            </a:extLst>
          </a:blip>
          <a:srcRect t="3170" r="9090" b="8862"/>
          <a:stretch/>
        </p:blipFill>
        <p:spPr>
          <a:xfrm>
            <a:off x="3522468" y="1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A62CA2-5F1D-BD5C-6797-E0CFC4C6FA42}"/>
              </a:ext>
            </a:extLst>
          </p:cNvPr>
          <p:cNvSpPr>
            <a:spLocks noGrp="1"/>
          </p:cNvSpPr>
          <p:nvPr>
            <p:ph type="title"/>
          </p:nvPr>
        </p:nvSpPr>
        <p:spPr>
          <a:xfrm>
            <a:off x="371094" y="1161288"/>
            <a:ext cx="3438144" cy="1124712"/>
          </a:xfrm>
        </p:spPr>
        <p:txBody>
          <a:bodyPr anchor="b">
            <a:normAutofit/>
          </a:bodyPr>
          <a:lstStyle/>
          <a:p>
            <a:r>
              <a:rPr lang="en-US" sz="2800"/>
              <a:t>Results</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095F85-5DA9-D012-5FE8-C899FECB37C6}"/>
              </a:ext>
            </a:extLst>
          </p:cNvPr>
          <p:cNvSpPr>
            <a:spLocks noGrp="1"/>
          </p:cNvSpPr>
          <p:nvPr>
            <p:ph idx="1"/>
          </p:nvPr>
        </p:nvSpPr>
        <p:spPr>
          <a:xfrm>
            <a:off x="371094" y="2718054"/>
            <a:ext cx="3438906" cy="3207258"/>
          </a:xfrm>
        </p:spPr>
        <p:txBody>
          <a:bodyPr anchor="t">
            <a:normAutofit/>
          </a:bodyPr>
          <a:lstStyle/>
          <a:p>
            <a:r>
              <a:rPr lang="en-US" sz="1700" dirty="0"/>
              <a:t>4 of the zip codes are in Westchester County. </a:t>
            </a:r>
          </a:p>
          <a:p>
            <a:r>
              <a:rPr lang="en-US" sz="1700" dirty="0"/>
              <a:t> All of the zip codes, except 10553, are considered high income areas. </a:t>
            </a:r>
          </a:p>
          <a:p>
            <a:r>
              <a:rPr lang="en-US" sz="1700" dirty="0"/>
              <a:t> 10590, 10536, and 10504 are all in Upper Westchester County and are close to each other. </a:t>
            </a:r>
          </a:p>
          <a:p>
            <a:endParaRPr lang="en-US" sz="1700" dirty="0"/>
          </a:p>
          <a:p>
            <a:pPr marL="0" indent="0">
              <a:buNone/>
            </a:pPr>
            <a:endParaRPr lang="en-US" sz="1700" dirty="0"/>
          </a:p>
        </p:txBody>
      </p:sp>
    </p:spTree>
    <p:extLst>
      <p:ext uri="{BB962C8B-B14F-4D97-AF65-F5344CB8AC3E}">
        <p14:creationId xmlns:p14="http://schemas.microsoft.com/office/powerpoint/2010/main" val="382394212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10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046E7-4D47-7713-8B92-3FB7765F37A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Results-Prediction Problems</a:t>
            </a:r>
          </a:p>
        </p:txBody>
      </p:sp>
      <p:sp>
        <p:nvSpPr>
          <p:cNvPr id="3" name="Content Placeholder 2">
            <a:extLst>
              <a:ext uri="{FF2B5EF4-FFF2-40B4-BE49-F238E27FC236}">
                <a16:creationId xmlns:a16="http://schemas.microsoft.com/office/drawing/2014/main" id="{F7DCB332-099E-D2E5-FDFB-FFA15A50D1FE}"/>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1700">
                <a:solidFill>
                  <a:srgbClr val="FFAC62"/>
                </a:solidFill>
              </a:rPr>
              <a:t>The predicted sale prices from 2013-2018 differ greatly from the actual sale prices from 2013-2018.</a:t>
            </a:r>
          </a:p>
        </p:txBody>
      </p:sp>
      <p:cxnSp>
        <p:nvCxnSpPr>
          <p:cNvPr id="108" name="Straight Connector 10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543C4AA-54C8-95B2-40CF-275291D57124}"/>
              </a:ext>
            </a:extLst>
          </p:cNvPr>
          <p:cNvPicPr>
            <a:picLocks noChangeAspect="1"/>
          </p:cNvPicPr>
          <p:nvPr/>
        </p:nvPicPr>
        <p:blipFill>
          <a:blip r:embed="rId2"/>
          <a:stretch>
            <a:fillRect/>
          </a:stretch>
        </p:blipFill>
        <p:spPr>
          <a:xfrm>
            <a:off x="331567" y="3048017"/>
            <a:ext cx="5455917" cy="2755238"/>
          </a:xfrm>
          <a:prstGeom prst="rect">
            <a:avLst/>
          </a:prstGeom>
        </p:spPr>
      </p:pic>
      <p:cxnSp>
        <p:nvCxnSpPr>
          <p:cNvPr id="106" name="Straight Connector 10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409E51F-75C2-A9F9-86AD-1D62A4940FAA}"/>
              </a:ext>
            </a:extLst>
          </p:cNvPr>
          <p:cNvPicPr>
            <a:picLocks noChangeAspect="1"/>
          </p:cNvPicPr>
          <p:nvPr/>
        </p:nvPicPr>
        <p:blipFill>
          <a:blip r:embed="rId3"/>
          <a:stretch>
            <a:fillRect/>
          </a:stretch>
        </p:blipFill>
        <p:spPr>
          <a:xfrm>
            <a:off x="6445073" y="3068477"/>
            <a:ext cx="5455917" cy="2714319"/>
          </a:xfrm>
          <a:prstGeom prst="rect">
            <a:avLst/>
          </a:prstGeom>
        </p:spPr>
      </p:pic>
    </p:spTree>
    <p:extLst>
      <p:ext uri="{BB962C8B-B14F-4D97-AF65-F5344CB8AC3E}">
        <p14:creationId xmlns:p14="http://schemas.microsoft.com/office/powerpoint/2010/main" val="166703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888B1-1F64-C89F-273D-B93E8DFD4CB1}"/>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Results-Predictions Problems</a:t>
            </a:r>
          </a:p>
        </p:txBody>
      </p:sp>
      <p:cxnSp>
        <p:nvCxnSpPr>
          <p:cNvPr id="33" name="Straight Connector 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4725C1-D443-9084-4703-F72D4B59891E}"/>
              </a:ext>
            </a:extLst>
          </p:cNvPr>
          <p:cNvSpPr>
            <a:spLocks noGrp="1"/>
          </p:cNvSpPr>
          <p:nvPr>
            <p:ph idx="1"/>
          </p:nvPr>
        </p:nvSpPr>
        <p:spPr>
          <a:xfrm>
            <a:off x="593610" y="2121763"/>
            <a:ext cx="3822192" cy="3773010"/>
          </a:xfrm>
        </p:spPr>
        <p:txBody>
          <a:bodyPr>
            <a:normAutofit/>
          </a:bodyPr>
          <a:lstStyle/>
          <a:p>
            <a:r>
              <a:rPr lang="en-US" sz="2000" dirty="0">
                <a:solidFill>
                  <a:schemeClr val="bg1"/>
                </a:solidFill>
              </a:rPr>
              <a:t>The discrepancy between the predicted and actual prices may be a product of the Great Financial Crash. The model may be expecting the prices to increase after the financial crash. Prices did rebound but the model may be expecting prices to reach the levels they would have had there been no downturn.</a:t>
            </a:r>
          </a:p>
        </p:txBody>
      </p:sp>
      <p:pic>
        <p:nvPicPr>
          <p:cNvPr id="8" name="Picture 7">
            <a:extLst>
              <a:ext uri="{FF2B5EF4-FFF2-40B4-BE49-F238E27FC236}">
                <a16:creationId xmlns:a16="http://schemas.microsoft.com/office/drawing/2014/main" id="{0EE9B4EA-4C8E-0EE6-7884-7E58448986BA}"/>
              </a:ext>
            </a:extLst>
          </p:cNvPr>
          <p:cNvPicPr>
            <a:picLocks noChangeAspect="1"/>
          </p:cNvPicPr>
          <p:nvPr/>
        </p:nvPicPr>
        <p:blipFill>
          <a:blip r:embed="rId2"/>
          <a:stretch>
            <a:fillRect/>
          </a:stretch>
        </p:blipFill>
        <p:spPr>
          <a:xfrm>
            <a:off x="5110716" y="1660883"/>
            <a:ext cx="6596652" cy="3380784"/>
          </a:xfrm>
          <a:prstGeom prst="rect">
            <a:avLst/>
          </a:prstGeom>
        </p:spPr>
      </p:pic>
    </p:spTree>
    <p:extLst>
      <p:ext uri="{BB962C8B-B14F-4D97-AF65-F5344CB8AC3E}">
        <p14:creationId xmlns:p14="http://schemas.microsoft.com/office/powerpoint/2010/main" val="3463741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505</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Gill Sans MT</vt:lpstr>
      <vt:lpstr>Office Theme</vt:lpstr>
      <vt:lpstr> FINDING THE 5 BEST ZIP CODES FOR REAL ESTATE INVESTMENT IN THE NYC SUBURBS</vt:lpstr>
      <vt:lpstr>Business Understanding</vt:lpstr>
      <vt:lpstr>Business Understanding</vt:lpstr>
      <vt:lpstr>Data Understanding</vt:lpstr>
      <vt:lpstr>Modeling</vt:lpstr>
      <vt:lpstr>Results— 5 Highest ROI% Zip Codes</vt:lpstr>
      <vt:lpstr>Results</vt:lpstr>
      <vt:lpstr>Results-Prediction Problems</vt:lpstr>
      <vt:lpstr>Results-Predictions Problems</vt:lpstr>
      <vt:lpstr>Recommendations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Isaiah Capel</dc:creator>
  <cp:lastModifiedBy>Isaiah Capel</cp:lastModifiedBy>
  <cp:revision>15</cp:revision>
  <dcterms:created xsi:type="dcterms:W3CDTF">2022-08-16T14:18:58Z</dcterms:created>
  <dcterms:modified xsi:type="dcterms:W3CDTF">2022-08-21T17:34:29Z</dcterms:modified>
</cp:coreProperties>
</file>