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2" r:id="rId3"/>
    <p:sldId id="257" r:id="rId4"/>
    <p:sldId id="259" r:id="rId5"/>
    <p:sldId id="258" r:id="rId6"/>
    <p:sldId id="260" r:id="rId7"/>
    <p:sldId id="275" r:id="rId8"/>
    <p:sldId id="276" r:id="rId9"/>
    <p:sldId id="269"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aia\Downloads\YUM.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2022 TOP 3 Q4 ROI%</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dLbls>
          <c:dLblPos val="inEnd"/>
          <c:showLegendKey val="0"/>
          <c:showVal val="1"/>
          <c:showCatName val="0"/>
          <c:showSerName val="0"/>
          <c:showPercent val="0"/>
          <c:showBubbleSize val="0"/>
        </c:dLbls>
        <c:gapWidth val="41"/>
        <c:axId val="2052305423"/>
        <c:axId val="2052306255"/>
      </c:barChart>
      <c:catAx>
        <c:axId val="20523054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2052306255"/>
        <c:crosses val="autoZero"/>
        <c:auto val="1"/>
        <c:lblAlgn val="ctr"/>
        <c:lblOffset val="100"/>
        <c:noMultiLvlLbl val="0"/>
      </c:catAx>
      <c:valAx>
        <c:axId val="2052306255"/>
        <c:scaling>
          <c:orientation val="minMax"/>
        </c:scaling>
        <c:delete val="1"/>
        <c:axPos val="l"/>
        <c:numFmt formatCode="General" sourceLinked="1"/>
        <c:majorTickMark val="none"/>
        <c:minorTickMark val="none"/>
        <c:tickLblPos val="nextTo"/>
        <c:crossAx val="2052305423"/>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D6DC7-2397-4FA8-A44A-F434657D00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198EFA-1CFA-40A2-8A77-FAB5BF0A4666}">
      <dgm:prSet/>
      <dgm:spPr/>
      <dgm:t>
        <a:bodyPr/>
        <a:lstStyle/>
        <a:p>
          <a:r>
            <a:rPr lang="en-US"/>
            <a:t>Stakeholder: New York State Transportation Workers Pension Fund.</a:t>
          </a:r>
        </a:p>
      </dgm:t>
    </dgm:pt>
    <dgm:pt modelId="{63524788-BFD0-4F59-A36C-6FEB3E6BAA61}" type="parTrans" cxnId="{F5A1E9B8-BE9F-4D3B-95F5-8571F2A690CB}">
      <dgm:prSet/>
      <dgm:spPr/>
      <dgm:t>
        <a:bodyPr/>
        <a:lstStyle/>
        <a:p>
          <a:endParaRPr lang="en-US"/>
        </a:p>
      </dgm:t>
    </dgm:pt>
    <dgm:pt modelId="{5F0CEB74-427D-48E1-A1BE-D529571CE97E}" type="sibTrans" cxnId="{F5A1E9B8-BE9F-4D3B-95F5-8571F2A690CB}">
      <dgm:prSet/>
      <dgm:spPr/>
      <dgm:t>
        <a:bodyPr/>
        <a:lstStyle/>
        <a:p>
          <a:endParaRPr lang="en-US"/>
        </a:p>
      </dgm:t>
    </dgm:pt>
    <dgm:pt modelId="{179136E1-46F1-43EA-ACA8-F9FAAC05B814}">
      <dgm:prSet/>
      <dgm:spPr/>
      <dgm:t>
        <a:bodyPr/>
        <a:lstStyle/>
        <a:p>
          <a:r>
            <a:rPr lang="en-US"/>
            <a:t>Task: Predicting top 3 Q4 American restaurant equity performers and picking top 3 worse restaurant equity performers.</a:t>
          </a:r>
        </a:p>
      </dgm:t>
    </dgm:pt>
    <dgm:pt modelId="{3C0E9477-5E5F-436C-AEE6-AC18063201E9}" type="parTrans" cxnId="{63C2541B-7EAC-460B-B898-0BF58DDF27DA}">
      <dgm:prSet/>
      <dgm:spPr/>
      <dgm:t>
        <a:bodyPr/>
        <a:lstStyle/>
        <a:p>
          <a:endParaRPr lang="en-US"/>
        </a:p>
      </dgm:t>
    </dgm:pt>
    <dgm:pt modelId="{4631DA5C-6D53-4AFD-8B60-3D83F2F9F0D0}" type="sibTrans" cxnId="{63C2541B-7EAC-460B-B898-0BF58DDF27DA}">
      <dgm:prSet/>
      <dgm:spPr/>
      <dgm:t>
        <a:bodyPr/>
        <a:lstStyle/>
        <a:p>
          <a:endParaRPr lang="en-US"/>
        </a:p>
      </dgm:t>
    </dgm:pt>
    <dgm:pt modelId="{610EC1BC-A0F4-4EA4-8960-D9BF4DE0D1F0}" type="pres">
      <dgm:prSet presAssocID="{7C2D6DC7-2397-4FA8-A44A-F434657D0064}" presName="linear" presStyleCnt="0">
        <dgm:presLayoutVars>
          <dgm:animLvl val="lvl"/>
          <dgm:resizeHandles val="exact"/>
        </dgm:presLayoutVars>
      </dgm:prSet>
      <dgm:spPr/>
    </dgm:pt>
    <dgm:pt modelId="{8BE6CAC4-1A0A-418C-B248-874A77BE4B9D}" type="pres">
      <dgm:prSet presAssocID="{90198EFA-1CFA-40A2-8A77-FAB5BF0A4666}" presName="parentText" presStyleLbl="node1" presStyleIdx="0" presStyleCnt="2">
        <dgm:presLayoutVars>
          <dgm:chMax val="0"/>
          <dgm:bulletEnabled val="1"/>
        </dgm:presLayoutVars>
      </dgm:prSet>
      <dgm:spPr/>
    </dgm:pt>
    <dgm:pt modelId="{51318627-A3BA-41FB-B919-1847580A34D8}" type="pres">
      <dgm:prSet presAssocID="{5F0CEB74-427D-48E1-A1BE-D529571CE97E}" presName="spacer" presStyleCnt="0"/>
      <dgm:spPr/>
    </dgm:pt>
    <dgm:pt modelId="{6DFE8E8F-1709-453A-9727-58A3F3B575CE}" type="pres">
      <dgm:prSet presAssocID="{179136E1-46F1-43EA-ACA8-F9FAAC05B814}" presName="parentText" presStyleLbl="node1" presStyleIdx="1" presStyleCnt="2">
        <dgm:presLayoutVars>
          <dgm:chMax val="0"/>
          <dgm:bulletEnabled val="1"/>
        </dgm:presLayoutVars>
      </dgm:prSet>
      <dgm:spPr/>
    </dgm:pt>
  </dgm:ptLst>
  <dgm:cxnLst>
    <dgm:cxn modelId="{5B8AB601-A43E-406B-ABFE-032CFAB2FDA3}" type="presOf" srcId="{179136E1-46F1-43EA-ACA8-F9FAAC05B814}" destId="{6DFE8E8F-1709-453A-9727-58A3F3B575CE}" srcOrd="0" destOrd="0" presId="urn:microsoft.com/office/officeart/2005/8/layout/vList2"/>
    <dgm:cxn modelId="{63C2541B-7EAC-460B-B898-0BF58DDF27DA}" srcId="{7C2D6DC7-2397-4FA8-A44A-F434657D0064}" destId="{179136E1-46F1-43EA-ACA8-F9FAAC05B814}" srcOrd="1" destOrd="0" parTransId="{3C0E9477-5E5F-436C-AEE6-AC18063201E9}" sibTransId="{4631DA5C-6D53-4AFD-8B60-3D83F2F9F0D0}"/>
    <dgm:cxn modelId="{F5A1E9B8-BE9F-4D3B-95F5-8571F2A690CB}" srcId="{7C2D6DC7-2397-4FA8-A44A-F434657D0064}" destId="{90198EFA-1CFA-40A2-8A77-FAB5BF0A4666}" srcOrd="0" destOrd="0" parTransId="{63524788-BFD0-4F59-A36C-6FEB3E6BAA61}" sibTransId="{5F0CEB74-427D-48E1-A1BE-D529571CE97E}"/>
    <dgm:cxn modelId="{4C0D80E1-2E6A-411F-9BB4-3BB48795A4C4}" type="presOf" srcId="{7C2D6DC7-2397-4FA8-A44A-F434657D0064}" destId="{610EC1BC-A0F4-4EA4-8960-D9BF4DE0D1F0}" srcOrd="0" destOrd="0" presId="urn:microsoft.com/office/officeart/2005/8/layout/vList2"/>
    <dgm:cxn modelId="{CB6BADFE-9424-4119-BFF6-7894B4057085}" type="presOf" srcId="{90198EFA-1CFA-40A2-8A77-FAB5BF0A4666}" destId="{8BE6CAC4-1A0A-418C-B248-874A77BE4B9D}" srcOrd="0" destOrd="0" presId="urn:microsoft.com/office/officeart/2005/8/layout/vList2"/>
    <dgm:cxn modelId="{174BD98C-6253-404A-8EFC-96116B0CBC93}" type="presParOf" srcId="{610EC1BC-A0F4-4EA4-8960-D9BF4DE0D1F0}" destId="{8BE6CAC4-1A0A-418C-B248-874A77BE4B9D}" srcOrd="0" destOrd="0" presId="urn:microsoft.com/office/officeart/2005/8/layout/vList2"/>
    <dgm:cxn modelId="{15071A17-C091-49B0-AE62-8D9BF566230B}" type="presParOf" srcId="{610EC1BC-A0F4-4EA4-8960-D9BF4DE0D1F0}" destId="{51318627-A3BA-41FB-B919-1847580A34D8}" srcOrd="1" destOrd="0" presId="urn:microsoft.com/office/officeart/2005/8/layout/vList2"/>
    <dgm:cxn modelId="{A511BA3D-5644-4FF2-80BC-98436B97ED6B}" type="presParOf" srcId="{610EC1BC-A0F4-4EA4-8960-D9BF4DE0D1F0}" destId="{6DFE8E8F-1709-453A-9727-58A3F3B575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2311A3-EE1A-4E49-9054-4176707CD9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1FBE38-ABC7-4943-9353-70292ABE23F4}">
      <dgm:prSet/>
      <dgm:spPr/>
      <dgm:t>
        <a:bodyPr/>
        <a:lstStyle/>
        <a:p>
          <a:r>
            <a:rPr lang="en-US" dirty="0"/>
            <a:t>In order to predict future equity prices, I need past equity prices. I used over 5 years of closing prices from Yahoo Finance.</a:t>
          </a:r>
        </a:p>
      </dgm:t>
    </dgm:pt>
    <dgm:pt modelId="{BDAD91F6-7E4C-4AC8-9F66-B469D1BDABC9}" type="parTrans" cxnId="{14D008C2-CA94-4B41-88C3-BBD7602D6233}">
      <dgm:prSet/>
      <dgm:spPr/>
      <dgm:t>
        <a:bodyPr/>
        <a:lstStyle/>
        <a:p>
          <a:endParaRPr lang="en-US"/>
        </a:p>
      </dgm:t>
    </dgm:pt>
    <dgm:pt modelId="{458FFA89-24A5-4CA3-A98F-B1D59C27BD0D}" type="sibTrans" cxnId="{14D008C2-CA94-4B41-88C3-BBD7602D6233}">
      <dgm:prSet/>
      <dgm:spPr/>
      <dgm:t>
        <a:bodyPr/>
        <a:lstStyle/>
        <a:p>
          <a:endParaRPr lang="en-US"/>
        </a:p>
      </dgm:t>
    </dgm:pt>
    <dgm:pt modelId="{3BEFAE02-DE82-419B-AB4B-78924DE18F8B}">
      <dgm:prSet/>
      <dgm:spPr/>
      <dgm:t>
        <a:bodyPr/>
        <a:lstStyle/>
        <a:p>
          <a:r>
            <a:rPr lang="en-US" dirty="0"/>
            <a:t>In order to predict future COVID deaths, I need past COVID death numbers. I obtained those from the CDC.</a:t>
          </a:r>
        </a:p>
      </dgm:t>
    </dgm:pt>
    <dgm:pt modelId="{052FD64F-6F5B-4716-9B02-E61A2EAC80DE}" type="parTrans" cxnId="{2D0BD46C-6A10-4018-810D-DFE4A1E87AD1}">
      <dgm:prSet/>
      <dgm:spPr/>
      <dgm:t>
        <a:bodyPr/>
        <a:lstStyle/>
        <a:p>
          <a:endParaRPr lang="en-US"/>
        </a:p>
      </dgm:t>
    </dgm:pt>
    <dgm:pt modelId="{330AF7A7-7BAD-4366-A5E7-3156A648FFA1}" type="sibTrans" cxnId="{2D0BD46C-6A10-4018-810D-DFE4A1E87AD1}">
      <dgm:prSet/>
      <dgm:spPr/>
      <dgm:t>
        <a:bodyPr/>
        <a:lstStyle/>
        <a:p>
          <a:endParaRPr lang="en-US"/>
        </a:p>
      </dgm:t>
    </dgm:pt>
    <dgm:pt modelId="{A6A8C210-5C31-4E34-A328-8AE1D214AC48}" type="pres">
      <dgm:prSet presAssocID="{012311A3-EE1A-4E49-9054-4176707CD960}" presName="linear" presStyleCnt="0">
        <dgm:presLayoutVars>
          <dgm:animLvl val="lvl"/>
          <dgm:resizeHandles val="exact"/>
        </dgm:presLayoutVars>
      </dgm:prSet>
      <dgm:spPr/>
    </dgm:pt>
    <dgm:pt modelId="{F091F17F-D4FE-4FA7-9600-C74FCDD3E413}" type="pres">
      <dgm:prSet presAssocID="{5B1FBE38-ABC7-4943-9353-70292ABE23F4}" presName="parentText" presStyleLbl="node1" presStyleIdx="0" presStyleCnt="2" custScaleY="118866">
        <dgm:presLayoutVars>
          <dgm:chMax val="0"/>
          <dgm:bulletEnabled val="1"/>
        </dgm:presLayoutVars>
      </dgm:prSet>
      <dgm:spPr/>
    </dgm:pt>
    <dgm:pt modelId="{1101F7FC-08F9-440F-8636-5EC69DF3E4DA}" type="pres">
      <dgm:prSet presAssocID="{458FFA89-24A5-4CA3-A98F-B1D59C27BD0D}" presName="spacer" presStyleCnt="0"/>
      <dgm:spPr/>
    </dgm:pt>
    <dgm:pt modelId="{A15DA27A-B671-45EA-8EDA-24C275CF3B3D}" type="pres">
      <dgm:prSet presAssocID="{3BEFAE02-DE82-419B-AB4B-78924DE18F8B}" presName="parentText" presStyleLbl="node1" presStyleIdx="1" presStyleCnt="2" custLinFactY="6075" custLinFactNeighborX="36497" custLinFactNeighborY="100000">
        <dgm:presLayoutVars>
          <dgm:chMax val="0"/>
          <dgm:bulletEnabled val="1"/>
        </dgm:presLayoutVars>
      </dgm:prSet>
      <dgm:spPr/>
    </dgm:pt>
  </dgm:ptLst>
  <dgm:cxnLst>
    <dgm:cxn modelId="{9DB0E429-6164-4FD2-9572-A3F57B45F2F5}" type="presOf" srcId="{5B1FBE38-ABC7-4943-9353-70292ABE23F4}" destId="{F091F17F-D4FE-4FA7-9600-C74FCDD3E413}" srcOrd="0" destOrd="0" presId="urn:microsoft.com/office/officeart/2005/8/layout/vList2"/>
    <dgm:cxn modelId="{2D0BD46C-6A10-4018-810D-DFE4A1E87AD1}" srcId="{012311A3-EE1A-4E49-9054-4176707CD960}" destId="{3BEFAE02-DE82-419B-AB4B-78924DE18F8B}" srcOrd="1" destOrd="0" parTransId="{052FD64F-6F5B-4716-9B02-E61A2EAC80DE}" sibTransId="{330AF7A7-7BAD-4366-A5E7-3156A648FFA1}"/>
    <dgm:cxn modelId="{42252671-5EC4-4A68-9914-DC3AB3903CFD}" type="presOf" srcId="{3BEFAE02-DE82-419B-AB4B-78924DE18F8B}" destId="{A15DA27A-B671-45EA-8EDA-24C275CF3B3D}" srcOrd="0" destOrd="0" presId="urn:microsoft.com/office/officeart/2005/8/layout/vList2"/>
    <dgm:cxn modelId="{C0E08887-46A9-491D-9A4D-42C2C343F834}" type="presOf" srcId="{012311A3-EE1A-4E49-9054-4176707CD960}" destId="{A6A8C210-5C31-4E34-A328-8AE1D214AC48}" srcOrd="0" destOrd="0" presId="urn:microsoft.com/office/officeart/2005/8/layout/vList2"/>
    <dgm:cxn modelId="{14D008C2-CA94-4B41-88C3-BBD7602D6233}" srcId="{012311A3-EE1A-4E49-9054-4176707CD960}" destId="{5B1FBE38-ABC7-4943-9353-70292ABE23F4}" srcOrd="0" destOrd="0" parTransId="{BDAD91F6-7E4C-4AC8-9F66-B469D1BDABC9}" sibTransId="{458FFA89-24A5-4CA3-A98F-B1D59C27BD0D}"/>
    <dgm:cxn modelId="{E63A37D6-4F4C-4DE0-BCFA-1688CEDA18C5}" type="presParOf" srcId="{A6A8C210-5C31-4E34-A328-8AE1D214AC48}" destId="{F091F17F-D4FE-4FA7-9600-C74FCDD3E413}" srcOrd="0" destOrd="0" presId="urn:microsoft.com/office/officeart/2005/8/layout/vList2"/>
    <dgm:cxn modelId="{E4899FDF-B8CF-4F7A-A328-838E117E12E5}" type="presParOf" srcId="{A6A8C210-5C31-4E34-A328-8AE1D214AC48}" destId="{1101F7FC-08F9-440F-8636-5EC69DF3E4DA}" srcOrd="1" destOrd="0" presId="urn:microsoft.com/office/officeart/2005/8/layout/vList2"/>
    <dgm:cxn modelId="{F8BC120E-4565-4D94-85F5-EB84F0ADBAA2}" type="presParOf" srcId="{A6A8C210-5C31-4E34-A328-8AE1D214AC48}" destId="{A15DA27A-B671-45EA-8EDA-24C275CF3B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53180-3133-41BC-8CDA-83AEFB00802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05E1E57-9116-4A43-BC7B-7289B7A2856D}">
      <dgm:prSet/>
      <dgm:spPr/>
      <dgm:t>
        <a:bodyPr/>
        <a:lstStyle/>
        <a:p>
          <a:r>
            <a:rPr lang="en-US" dirty="0"/>
            <a:t>To calculate the daily number of COVID deaths for the rest of the year, I used an algorithm from Facebook called Prophet.</a:t>
          </a:r>
        </a:p>
      </dgm:t>
    </dgm:pt>
    <dgm:pt modelId="{E0E4C063-7FB3-4FB3-B463-5E4571F8707B}" type="parTrans" cxnId="{48B3D131-E43A-4FAE-8C04-318942FB15DD}">
      <dgm:prSet/>
      <dgm:spPr/>
      <dgm:t>
        <a:bodyPr/>
        <a:lstStyle/>
        <a:p>
          <a:endParaRPr lang="en-US"/>
        </a:p>
      </dgm:t>
    </dgm:pt>
    <dgm:pt modelId="{36D8C120-F6F4-42C3-9446-F7C72D52F782}" type="sibTrans" cxnId="{48B3D131-E43A-4FAE-8C04-318942FB15DD}">
      <dgm:prSet/>
      <dgm:spPr/>
      <dgm:t>
        <a:bodyPr/>
        <a:lstStyle/>
        <a:p>
          <a:endParaRPr lang="en-US"/>
        </a:p>
      </dgm:t>
    </dgm:pt>
    <dgm:pt modelId="{DC713630-71B6-491E-BB21-BF8A51456375}">
      <dgm:prSet/>
      <dgm:spPr/>
      <dgm:t>
        <a:bodyPr/>
        <a:lstStyle/>
        <a:p>
          <a:r>
            <a:rPr lang="en-US" dirty="0"/>
            <a:t>To calculate the stock prices with the COVID number generated from Prophet, I used a Long Short Term Memory neural network (LSTM) .</a:t>
          </a:r>
        </a:p>
      </dgm:t>
    </dgm:pt>
    <dgm:pt modelId="{E7D55A53-F4AD-4B5A-866D-9910C69FE118}" type="parTrans" cxnId="{DB0DF92A-B4CD-4FD0-8DDA-EB9BE1E0585C}">
      <dgm:prSet/>
      <dgm:spPr/>
      <dgm:t>
        <a:bodyPr/>
        <a:lstStyle/>
        <a:p>
          <a:endParaRPr lang="en-US"/>
        </a:p>
      </dgm:t>
    </dgm:pt>
    <dgm:pt modelId="{88A02300-A7DA-4798-9847-A13FB7C21AB4}" type="sibTrans" cxnId="{DB0DF92A-B4CD-4FD0-8DDA-EB9BE1E0585C}">
      <dgm:prSet/>
      <dgm:spPr/>
      <dgm:t>
        <a:bodyPr/>
        <a:lstStyle/>
        <a:p>
          <a:endParaRPr lang="en-US"/>
        </a:p>
      </dgm:t>
    </dgm:pt>
    <dgm:pt modelId="{3657E9A3-47CE-45A6-849E-C6D0209C0AB1}" type="pres">
      <dgm:prSet presAssocID="{13653180-3133-41BC-8CDA-83AEFB008025}" presName="diagram" presStyleCnt="0">
        <dgm:presLayoutVars>
          <dgm:dir/>
          <dgm:resizeHandles val="exact"/>
        </dgm:presLayoutVars>
      </dgm:prSet>
      <dgm:spPr/>
    </dgm:pt>
    <dgm:pt modelId="{7976A5A6-14A8-4DB5-B676-4CD9773EC41A}" type="pres">
      <dgm:prSet presAssocID="{005E1E57-9116-4A43-BC7B-7289B7A2856D}" presName="node" presStyleLbl="node1" presStyleIdx="0" presStyleCnt="2" custScaleX="130535" custScaleY="153893">
        <dgm:presLayoutVars>
          <dgm:bulletEnabled val="1"/>
        </dgm:presLayoutVars>
      </dgm:prSet>
      <dgm:spPr/>
    </dgm:pt>
    <dgm:pt modelId="{741F5BFD-E1CD-412E-A42F-CF0D440ED301}" type="pres">
      <dgm:prSet presAssocID="{36D8C120-F6F4-42C3-9446-F7C72D52F782}" presName="sibTrans" presStyleCnt="0"/>
      <dgm:spPr/>
    </dgm:pt>
    <dgm:pt modelId="{E8960143-7DC1-42BF-8925-4F507B91D3E2}" type="pres">
      <dgm:prSet presAssocID="{DC713630-71B6-491E-BB21-BF8A51456375}" presName="node" presStyleLbl="node1" presStyleIdx="1" presStyleCnt="2" custScaleX="130645" custScaleY="168294">
        <dgm:presLayoutVars>
          <dgm:bulletEnabled val="1"/>
        </dgm:presLayoutVars>
      </dgm:prSet>
      <dgm:spPr/>
    </dgm:pt>
  </dgm:ptLst>
  <dgm:cxnLst>
    <dgm:cxn modelId="{7AC3DB08-9082-46BF-B0EA-11EF17DDB3E2}" type="presOf" srcId="{13653180-3133-41BC-8CDA-83AEFB008025}" destId="{3657E9A3-47CE-45A6-849E-C6D0209C0AB1}" srcOrd="0" destOrd="0" presId="urn:microsoft.com/office/officeart/2005/8/layout/default"/>
    <dgm:cxn modelId="{EED0C320-5418-4DCE-9E37-2E12701E32DE}" type="presOf" srcId="{005E1E57-9116-4A43-BC7B-7289B7A2856D}" destId="{7976A5A6-14A8-4DB5-B676-4CD9773EC41A}" srcOrd="0" destOrd="0" presId="urn:microsoft.com/office/officeart/2005/8/layout/default"/>
    <dgm:cxn modelId="{DB0DF92A-B4CD-4FD0-8DDA-EB9BE1E0585C}" srcId="{13653180-3133-41BC-8CDA-83AEFB008025}" destId="{DC713630-71B6-491E-BB21-BF8A51456375}" srcOrd="1" destOrd="0" parTransId="{E7D55A53-F4AD-4B5A-866D-9910C69FE118}" sibTransId="{88A02300-A7DA-4798-9847-A13FB7C21AB4}"/>
    <dgm:cxn modelId="{48B3D131-E43A-4FAE-8C04-318942FB15DD}" srcId="{13653180-3133-41BC-8CDA-83AEFB008025}" destId="{005E1E57-9116-4A43-BC7B-7289B7A2856D}" srcOrd="0" destOrd="0" parTransId="{E0E4C063-7FB3-4FB3-B463-5E4571F8707B}" sibTransId="{36D8C120-F6F4-42C3-9446-F7C72D52F782}"/>
    <dgm:cxn modelId="{F6A2654D-37A2-4AB1-BA3F-771D4DE18ECD}" type="presOf" srcId="{DC713630-71B6-491E-BB21-BF8A51456375}" destId="{E8960143-7DC1-42BF-8925-4F507B91D3E2}" srcOrd="0" destOrd="0" presId="urn:microsoft.com/office/officeart/2005/8/layout/default"/>
    <dgm:cxn modelId="{52A565C7-4198-44AD-871B-64DE6FCEC8DE}" type="presParOf" srcId="{3657E9A3-47CE-45A6-849E-C6D0209C0AB1}" destId="{7976A5A6-14A8-4DB5-B676-4CD9773EC41A}" srcOrd="0" destOrd="0" presId="urn:microsoft.com/office/officeart/2005/8/layout/default"/>
    <dgm:cxn modelId="{4B705B9C-FD94-40A3-8029-8DC70B2EE5EA}" type="presParOf" srcId="{3657E9A3-47CE-45A6-849E-C6D0209C0AB1}" destId="{741F5BFD-E1CD-412E-A42F-CF0D440ED301}" srcOrd="1" destOrd="0" presId="urn:microsoft.com/office/officeart/2005/8/layout/default"/>
    <dgm:cxn modelId="{12725929-32B1-453B-937B-26056122511F}" type="presParOf" srcId="{3657E9A3-47CE-45A6-849E-C6D0209C0AB1}" destId="{E8960143-7DC1-42BF-8925-4F507B91D3E2}"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A266D7-6421-47B6-8C25-2E058CA0AED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3B1DFD0-D861-42C5-A211-ECBB78757EC2}">
      <dgm:prSet/>
      <dgm:spPr/>
      <dgm:t>
        <a:bodyPr/>
        <a:lstStyle/>
        <a:p>
          <a:r>
            <a:rPr lang="en-US" dirty="0">
              <a:latin typeface="+mn-lt"/>
              <a:ea typeface="+mn-ea"/>
              <a:cs typeface="+mn-cs"/>
            </a:rPr>
            <a:t>The top 3 performers were Dominos, Papa Johns, and Chipotle </a:t>
          </a:r>
          <a:r>
            <a:rPr lang="en-US" dirty="0"/>
            <a:t>while </a:t>
          </a:r>
          <a:r>
            <a:rPr lang="en-US" dirty="0">
              <a:latin typeface="+mn-lt"/>
              <a:ea typeface="+mn-ea"/>
              <a:cs typeface="+mn-cs"/>
            </a:rPr>
            <a:t>bottom 3 performers were </a:t>
          </a:r>
          <a:r>
            <a:rPr lang="en-US" dirty="0" err="1">
              <a:latin typeface="+mn-lt"/>
              <a:ea typeface="+mn-ea"/>
              <a:cs typeface="+mn-cs"/>
            </a:rPr>
            <a:t>Wingstop</a:t>
          </a:r>
          <a:r>
            <a:rPr lang="en-US" dirty="0">
              <a:latin typeface="+mn-lt"/>
              <a:ea typeface="+mn-ea"/>
              <a:cs typeface="+mn-cs"/>
            </a:rPr>
            <a:t>, Cracker Barrel, and Jack in the Box</a:t>
          </a:r>
          <a:r>
            <a:rPr lang="en-US" dirty="0"/>
            <a:t>.</a:t>
          </a:r>
        </a:p>
      </dgm:t>
    </dgm:pt>
    <dgm:pt modelId="{12B1E268-657D-4A40-9F07-A2C1AA25FE5A}" type="parTrans" cxnId="{C345CA4B-CB8F-45D5-96AA-8BF4B2A92BEA}">
      <dgm:prSet/>
      <dgm:spPr/>
      <dgm:t>
        <a:bodyPr/>
        <a:lstStyle/>
        <a:p>
          <a:endParaRPr lang="en-US"/>
        </a:p>
      </dgm:t>
    </dgm:pt>
    <dgm:pt modelId="{763B8073-CEFF-44BE-9913-156A01416F29}" type="sibTrans" cxnId="{C345CA4B-CB8F-45D5-96AA-8BF4B2A92BEA}">
      <dgm:prSet/>
      <dgm:spPr/>
      <dgm:t>
        <a:bodyPr/>
        <a:lstStyle/>
        <a:p>
          <a:endParaRPr lang="en-US"/>
        </a:p>
      </dgm:t>
    </dgm:pt>
    <dgm:pt modelId="{FDF6BB76-D4FB-487A-9197-8B95111D1359}">
      <dgm:prSet/>
      <dgm:spPr/>
      <dgm:t>
        <a:bodyPr/>
        <a:lstStyle/>
        <a:p>
          <a:r>
            <a:rPr lang="en-US" dirty="0"/>
            <a:t>2 pizza chains in the top 3 is fascinating and suggests their immunity to Q4 problems like COVID surges and bad weather.</a:t>
          </a:r>
        </a:p>
      </dgm:t>
    </dgm:pt>
    <dgm:pt modelId="{E17F146F-D6DD-405B-B8FB-30DD05338B2E}" type="parTrans" cxnId="{A3453CA3-2A82-438C-B0AF-CD35BE04C131}">
      <dgm:prSet/>
      <dgm:spPr/>
      <dgm:t>
        <a:bodyPr/>
        <a:lstStyle/>
        <a:p>
          <a:endParaRPr lang="en-US"/>
        </a:p>
      </dgm:t>
    </dgm:pt>
    <dgm:pt modelId="{70EAE03B-41B3-4064-9F00-1B6D6F61E71B}" type="sibTrans" cxnId="{A3453CA3-2A82-438C-B0AF-CD35BE04C131}">
      <dgm:prSet/>
      <dgm:spPr/>
      <dgm:t>
        <a:bodyPr/>
        <a:lstStyle/>
        <a:p>
          <a:endParaRPr lang="en-US"/>
        </a:p>
      </dgm:t>
    </dgm:pt>
    <dgm:pt modelId="{B568693D-340F-4C66-A084-CB73268193A9}" type="pres">
      <dgm:prSet presAssocID="{4BA266D7-6421-47B6-8C25-2E058CA0AED3}" presName="hierChild1" presStyleCnt="0">
        <dgm:presLayoutVars>
          <dgm:chPref val="1"/>
          <dgm:dir/>
          <dgm:animOne val="branch"/>
          <dgm:animLvl val="lvl"/>
          <dgm:resizeHandles/>
        </dgm:presLayoutVars>
      </dgm:prSet>
      <dgm:spPr/>
    </dgm:pt>
    <dgm:pt modelId="{0E005387-FC77-4E96-A5C0-A1B962625DDE}" type="pres">
      <dgm:prSet presAssocID="{13B1DFD0-D861-42C5-A211-ECBB78757EC2}" presName="hierRoot1" presStyleCnt="0"/>
      <dgm:spPr/>
    </dgm:pt>
    <dgm:pt modelId="{1FD30009-EC09-4EAF-9156-41FDF42267AA}" type="pres">
      <dgm:prSet presAssocID="{13B1DFD0-D861-42C5-A211-ECBB78757EC2}" presName="composite" presStyleCnt="0"/>
      <dgm:spPr/>
    </dgm:pt>
    <dgm:pt modelId="{45255D17-D580-4894-A5ED-349D9CC1F91A}" type="pres">
      <dgm:prSet presAssocID="{13B1DFD0-D861-42C5-A211-ECBB78757EC2}" presName="background" presStyleLbl="node0" presStyleIdx="0" presStyleCnt="2"/>
      <dgm:spPr/>
    </dgm:pt>
    <dgm:pt modelId="{AFF029AF-5C19-4F8F-BF5E-9D9F3C0DEC52}" type="pres">
      <dgm:prSet presAssocID="{13B1DFD0-D861-42C5-A211-ECBB78757EC2}" presName="text" presStyleLbl="fgAcc0" presStyleIdx="0" presStyleCnt="2">
        <dgm:presLayoutVars>
          <dgm:chPref val="3"/>
        </dgm:presLayoutVars>
      </dgm:prSet>
      <dgm:spPr/>
    </dgm:pt>
    <dgm:pt modelId="{8CF72FB5-FBA6-429B-95A6-AB9CCB1B1D45}" type="pres">
      <dgm:prSet presAssocID="{13B1DFD0-D861-42C5-A211-ECBB78757EC2}" presName="hierChild2" presStyleCnt="0"/>
      <dgm:spPr/>
    </dgm:pt>
    <dgm:pt modelId="{D833BC11-B072-4BEE-8138-6B34BCE57A1C}" type="pres">
      <dgm:prSet presAssocID="{FDF6BB76-D4FB-487A-9197-8B95111D1359}" presName="hierRoot1" presStyleCnt="0"/>
      <dgm:spPr/>
    </dgm:pt>
    <dgm:pt modelId="{50ACAD1D-4F9C-468F-8234-677AA010AB80}" type="pres">
      <dgm:prSet presAssocID="{FDF6BB76-D4FB-487A-9197-8B95111D1359}" presName="composite" presStyleCnt="0"/>
      <dgm:spPr/>
    </dgm:pt>
    <dgm:pt modelId="{FAFBECF5-8997-452F-8301-9C5861211AEA}" type="pres">
      <dgm:prSet presAssocID="{FDF6BB76-D4FB-487A-9197-8B95111D1359}" presName="background" presStyleLbl="node0" presStyleIdx="1" presStyleCnt="2"/>
      <dgm:spPr/>
    </dgm:pt>
    <dgm:pt modelId="{42B24BB5-1F66-4B87-A05E-29C54F1E9C75}" type="pres">
      <dgm:prSet presAssocID="{FDF6BB76-D4FB-487A-9197-8B95111D1359}" presName="text" presStyleLbl="fgAcc0" presStyleIdx="1" presStyleCnt="2">
        <dgm:presLayoutVars>
          <dgm:chPref val="3"/>
        </dgm:presLayoutVars>
      </dgm:prSet>
      <dgm:spPr/>
    </dgm:pt>
    <dgm:pt modelId="{FEB0A1E6-F8B7-4BAA-A3ED-E8F6A5652840}" type="pres">
      <dgm:prSet presAssocID="{FDF6BB76-D4FB-487A-9197-8B95111D1359}" presName="hierChild2" presStyleCnt="0"/>
      <dgm:spPr/>
    </dgm:pt>
  </dgm:ptLst>
  <dgm:cxnLst>
    <dgm:cxn modelId="{69489B18-B5BC-4ABF-A99A-D02514643C5A}" type="presOf" srcId="{4BA266D7-6421-47B6-8C25-2E058CA0AED3}" destId="{B568693D-340F-4C66-A084-CB73268193A9}" srcOrd="0" destOrd="0" presId="urn:microsoft.com/office/officeart/2005/8/layout/hierarchy1"/>
    <dgm:cxn modelId="{C345CA4B-CB8F-45D5-96AA-8BF4B2A92BEA}" srcId="{4BA266D7-6421-47B6-8C25-2E058CA0AED3}" destId="{13B1DFD0-D861-42C5-A211-ECBB78757EC2}" srcOrd="0" destOrd="0" parTransId="{12B1E268-657D-4A40-9F07-A2C1AA25FE5A}" sibTransId="{763B8073-CEFF-44BE-9913-156A01416F29}"/>
    <dgm:cxn modelId="{1984BD80-9CC7-49A2-A494-F856D4BDA844}" type="presOf" srcId="{FDF6BB76-D4FB-487A-9197-8B95111D1359}" destId="{42B24BB5-1F66-4B87-A05E-29C54F1E9C75}" srcOrd="0" destOrd="0" presId="urn:microsoft.com/office/officeart/2005/8/layout/hierarchy1"/>
    <dgm:cxn modelId="{A3453CA3-2A82-438C-B0AF-CD35BE04C131}" srcId="{4BA266D7-6421-47B6-8C25-2E058CA0AED3}" destId="{FDF6BB76-D4FB-487A-9197-8B95111D1359}" srcOrd="1" destOrd="0" parTransId="{E17F146F-D6DD-405B-B8FB-30DD05338B2E}" sibTransId="{70EAE03B-41B3-4064-9F00-1B6D6F61E71B}"/>
    <dgm:cxn modelId="{0C001EF9-D0DB-4FA2-B11C-2E2BB80A6F43}" type="presOf" srcId="{13B1DFD0-D861-42C5-A211-ECBB78757EC2}" destId="{AFF029AF-5C19-4F8F-BF5E-9D9F3C0DEC52}" srcOrd="0" destOrd="0" presId="urn:microsoft.com/office/officeart/2005/8/layout/hierarchy1"/>
    <dgm:cxn modelId="{E658F3F8-C9A1-4346-83A7-79B9B496E1E6}" type="presParOf" srcId="{B568693D-340F-4C66-A084-CB73268193A9}" destId="{0E005387-FC77-4E96-A5C0-A1B962625DDE}" srcOrd="0" destOrd="0" presId="urn:microsoft.com/office/officeart/2005/8/layout/hierarchy1"/>
    <dgm:cxn modelId="{409A74D4-9D18-43FE-936F-B2B1E37CC2CC}" type="presParOf" srcId="{0E005387-FC77-4E96-A5C0-A1B962625DDE}" destId="{1FD30009-EC09-4EAF-9156-41FDF42267AA}" srcOrd="0" destOrd="0" presId="urn:microsoft.com/office/officeart/2005/8/layout/hierarchy1"/>
    <dgm:cxn modelId="{C00A6C77-E3C7-41A9-9D42-DDD9D0E618C0}" type="presParOf" srcId="{1FD30009-EC09-4EAF-9156-41FDF42267AA}" destId="{45255D17-D580-4894-A5ED-349D9CC1F91A}" srcOrd="0" destOrd="0" presId="urn:microsoft.com/office/officeart/2005/8/layout/hierarchy1"/>
    <dgm:cxn modelId="{2642F071-0E66-4218-93E2-AB2CBEF05109}" type="presParOf" srcId="{1FD30009-EC09-4EAF-9156-41FDF42267AA}" destId="{AFF029AF-5C19-4F8F-BF5E-9D9F3C0DEC52}" srcOrd="1" destOrd="0" presId="urn:microsoft.com/office/officeart/2005/8/layout/hierarchy1"/>
    <dgm:cxn modelId="{B643790F-4B22-46C8-A4E4-0B741D7F44E1}" type="presParOf" srcId="{0E005387-FC77-4E96-A5C0-A1B962625DDE}" destId="{8CF72FB5-FBA6-429B-95A6-AB9CCB1B1D45}" srcOrd="1" destOrd="0" presId="urn:microsoft.com/office/officeart/2005/8/layout/hierarchy1"/>
    <dgm:cxn modelId="{59FCD1F2-048C-4197-B0BC-484491F03706}" type="presParOf" srcId="{B568693D-340F-4C66-A084-CB73268193A9}" destId="{D833BC11-B072-4BEE-8138-6B34BCE57A1C}" srcOrd="1" destOrd="0" presId="urn:microsoft.com/office/officeart/2005/8/layout/hierarchy1"/>
    <dgm:cxn modelId="{FA8F3CDE-4F21-40E7-9BE3-291C545BD03C}" type="presParOf" srcId="{D833BC11-B072-4BEE-8138-6B34BCE57A1C}" destId="{50ACAD1D-4F9C-468F-8234-677AA010AB80}" srcOrd="0" destOrd="0" presId="urn:microsoft.com/office/officeart/2005/8/layout/hierarchy1"/>
    <dgm:cxn modelId="{D442AD1B-0607-4099-829A-4C987C0651D1}" type="presParOf" srcId="{50ACAD1D-4F9C-468F-8234-677AA010AB80}" destId="{FAFBECF5-8997-452F-8301-9C5861211AEA}" srcOrd="0" destOrd="0" presId="urn:microsoft.com/office/officeart/2005/8/layout/hierarchy1"/>
    <dgm:cxn modelId="{FFD1203F-F42C-4B2E-83DF-793B3B947FEA}" type="presParOf" srcId="{50ACAD1D-4F9C-468F-8234-677AA010AB80}" destId="{42B24BB5-1F66-4B87-A05E-29C54F1E9C75}" srcOrd="1" destOrd="0" presId="urn:microsoft.com/office/officeart/2005/8/layout/hierarchy1"/>
    <dgm:cxn modelId="{FE757C18-F5FA-4161-BCD2-67C02AA6B064}" type="presParOf" srcId="{D833BC11-B072-4BEE-8138-6B34BCE57A1C}" destId="{FEB0A1E6-F8B7-4BAA-A3ED-E8F6A56528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EE334D-E817-49C9-972B-E5EB7AF832B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305B02B-19C0-47F5-80E2-DA609C779915}">
      <dgm:prSet/>
      <dgm:spPr/>
      <dgm:t>
        <a:bodyPr/>
        <a:lstStyle/>
        <a:p>
          <a:r>
            <a:rPr lang="en-US" dirty="0"/>
            <a:t>Improving the COVID Death predictions. My predictions had a mediocre MAPE( Mean Absolute Percentage Error) among the predictors that the CDC lists at their website. The predictions could be improved by including other variables like mask use and weather into the model</a:t>
          </a:r>
        </a:p>
      </dgm:t>
    </dgm:pt>
    <dgm:pt modelId="{DFDCDBE9-1413-417D-834E-C4AF762CD447}" type="parTrans" cxnId="{B6F18F16-D656-4F20-BA70-1050196642CF}">
      <dgm:prSet/>
      <dgm:spPr/>
      <dgm:t>
        <a:bodyPr/>
        <a:lstStyle/>
        <a:p>
          <a:endParaRPr lang="en-US"/>
        </a:p>
      </dgm:t>
    </dgm:pt>
    <dgm:pt modelId="{E40EF004-F087-47DC-AC6E-55583387D2ED}" type="sibTrans" cxnId="{B6F18F16-D656-4F20-BA70-1050196642CF}">
      <dgm:prSet/>
      <dgm:spPr/>
      <dgm:t>
        <a:bodyPr/>
        <a:lstStyle/>
        <a:p>
          <a:endParaRPr lang="en-US"/>
        </a:p>
      </dgm:t>
    </dgm:pt>
    <dgm:pt modelId="{665952B6-2BA0-4591-BFE8-7AADA2F0F9B4}">
      <dgm:prSet/>
      <dgm:spPr/>
      <dgm:t>
        <a:bodyPr/>
        <a:lstStyle/>
        <a:p>
          <a:r>
            <a:rPr lang="en-US" dirty="0"/>
            <a:t>Using COVID infection rates instead of death rates may yield better results.</a:t>
          </a:r>
        </a:p>
      </dgm:t>
    </dgm:pt>
    <dgm:pt modelId="{3B1F5B5A-FAF3-4848-870C-3E98478A0945}" type="parTrans" cxnId="{463591BC-7923-432F-953B-2F9609018543}">
      <dgm:prSet/>
      <dgm:spPr/>
      <dgm:t>
        <a:bodyPr/>
        <a:lstStyle/>
        <a:p>
          <a:endParaRPr lang="en-US"/>
        </a:p>
      </dgm:t>
    </dgm:pt>
    <dgm:pt modelId="{F70FD140-213A-48FE-9294-1DD162701145}" type="sibTrans" cxnId="{463591BC-7923-432F-953B-2F9609018543}">
      <dgm:prSet/>
      <dgm:spPr/>
      <dgm:t>
        <a:bodyPr/>
        <a:lstStyle/>
        <a:p>
          <a:endParaRPr lang="en-US"/>
        </a:p>
      </dgm:t>
    </dgm:pt>
    <dgm:pt modelId="{E7442B24-FC5A-4B99-87C2-1EA1A4B4F3D3}">
      <dgm:prSet/>
      <dgm:spPr/>
      <dgm:t>
        <a:bodyPr/>
        <a:lstStyle/>
        <a:p>
          <a:r>
            <a:rPr lang="en-US" dirty="0"/>
            <a:t>Adding more variables  like inflation rate, </a:t>
          </a:r>
          <a:r>
            <a:rPr lang="en-US"/>
            <a:t>interest rates, </a:t>
          </a:r>
          <a:r>
            <a:rPr lang="en-US" dirty="0"/>
            <a:t>and commodities prices to the price prediction model may provide illuminating results.</a:t>
          </a:r>
        </a:p>
      </dgm:t>
    </dgm:pt>
    <dgm:pt modelId="{257C7DE9-C873-499A-B39D-98FF71C5B1EA}" type="parTrans" cxnId="{F951F2E8-46C9-4022-A725-32F299567FD4}">
      <dgm:prSet/>
      <dgm:spPr/>
      <dgm:t>
        <a:bodyPr/>
        <a:lstStyle/>
        <a:p>
          <a:endParaRPr lang="en-US"/>
        </a:p>
      </dgm:t>
    </dgm:pt>
    <dgm:pt modelId="{EFA212D6-80DF-4A6F-8904-DDC6403EAD46}" type="sibTrans" cxnId="{F951F2E8-46C9-4022-A725-32F299567FD4}">
      <dgm:prSet/>
      <dgm:spPr/>
      <dgm:t>
        <a:bodyPr/>
        <a:lstStyle/>
        <a:p>
          <a:endParaRPr lang="en-US"/>
        </a:p>
      </dgm:t>
    </dgm:pt>
    <dgm:pt modelId="{0EFDC407-959B-47D1-8E84-0512F52935E9}" type="pres">
      <dgm:prSet presAssocID="{A4EE334D-E817-49C9-972B-E5EB7AF832B4}" presName="outerComposite" presStyleCnt="0">
        <dgm:presLayoutVars>
          <dgm:chMax val="5"/>
          <dgm:dir/>
          <dgm:resizeHandles val="exact"/>
        </dgm:presLayoutVars>
      </dgm:prSet>
      <dgm:spPr/>
    </dgm:pt>
    <dgm:pt modelId="{E54C1F0C-EA75-49ED-9060-F351E7B87B6A}" type="pres">
      <dgm:prSet presAssocID="{A4EE334D-E817-49C9-972B-E5EB7AF832B4}" presName="dummyMaxCanvas" presStyleCnt="0">
        <dgm:presLayoutVars/>
      </dgm:prSet>
      <dgm:spPr/>
    </dgm:pt>
    <dgm:pt modelId="{6CA3EA97-33BB-4833-B45E-A0D954514949}" type="pres">
      <dgm:prSet presAssocID="{A4EE334D-E817-49C9-972B-E5EB7AF832B4}" presName="ThreeNodes_1" presStyleLbl="node1" presStyleIdx="0" presStyleCnt="3" custLinFactNeighborX="219" custLinFactNeighborY="-50094">
        <dgm:presLayoutVars>
          <dgm:bulletEnabled val="1"/>
        </dgm:presLayoutVars>
      </dgm:prSet>
      <dgm:spPr/>
    </dgm:pt>
    <dgm:pt modelId="{0BC96F95-C8A6-4006-9ADB-075868A7C56E}" type="pres">
      <dgm:prSet presAssocID="{A4EE334D-E817-49C9-972B-E5EB7AF832B4}" presName="ThreeNodes_2" presStyleLbl="node1" presStyleIdx="1" presStyleCnt="3">
        <dgm:presLayoutVars>
          <dgm:bulletEnabled val="1"/>
        </dgm:presLayoutVars>
      </dgm:prSet>
      <dgm:spPr/>
    </dgm:pt>
    <dgm:pt modelId="{F1009EBA-4F46-4B63-8F5C-E0A5800E3E39}" type="pres">
      <dgm:prSet presAssocID="{A4EE334D-E817-49C9-972B-E5EB7AF832B4}" presName="ThreeNodes_3" presStyleLbl="node1" presStyleIdx="2" presStyleCnt="3" custScaleX="111435" custScaleY="128516">
        <dgm:presLayoutVars>
          <dgm:bulletEnabled val="1"/>
        </dgm:presLayoutVars>
      </dgm:prSet>
      <dgm:spPr/>
    </dgm:pt>
    <dgm:pt modelId="{68BE1680-DC12-4756-9765-0F041207E21F}" type="pres">
      <dgm:prSet presAssocID="{A4EE334D-E817-49C9-972B-E5EB7AF832B4}" presName="ThreeConn_1-2" presStyleLbl="fgAccFollowNode1" presStyleIdx="0" presStyleCnt="2">
        <dgm:presLayoutVars>
          <dgm:bulletEnabled val="1"/>
        </dgm:presLayoutVars>
      </dgm:prSet>
      <dgm:spPr/>
    </dgm:pt>
    <dgm:pt modelId="{ACEBF0C9-71ED-45B2-B28E-1EB87189B92C}" type="pres">
      <dgm:prSet presAssocID="{A4EE334D-E817-49C9-972B-E5EB7AF832B4}" presName="ThreeConn_2-3" presStyleLbl="fgAccFollowNode1" presStyleIdx="1" presStyleCnt="2">
        <dgm:presLayoutVars>
          <dgm:bulletEnabled val="1"/>
        </dgm:presLayoutVars>
      </dgm:prSet>
      <dgm:spPr/>
    </dgm:pt>
    <dgm:pt modelId="{33D341EC-2C1B-46C8-BBA3-FA682E6532DB}" type="pres">
      <dgm:prSet presAssocID="{A4EE334D-E817-49C9-972B-E5EB7AF832B4}" presName="ThreeNodes_1_text" presStyleLbl="node1" presStyleIdx="2" presStyleCnt="3">
        <dgm:presLayoutVars>
          <dgm:bulletEnabled val="1"/>
        </dgm:presLayoutVars>
      </dgm:prSet>
      <dgm:spPr/>
    </dgm:pt>
    <dgm:pt modelId="{C32CF840-0B07-42AE-9AC7-1CBFD54807EC}" type="pres">
      <dgm:prSet presAssocID="{A4EE334D-E817-49C9-972B-E5EB7AF832B4}" presName="ThreeNodes_2_text" presStyleLbl="node1" presStyleIdx="2" presStyleCnt="3">
        <dgm:presLayoutVars>
          <dgm:bulletEnabled val="1"/>
        </dgm:presLayoutVars>
      </dgm:prSet>
      <dgm:spPr/>
    </dgm:pt>
    <dgm:pt modelId="{9E24D45D-E17F-48FC-8ADA-58427F44D613}" type="pres">
      <dgm:prSet presAssocID="{A4EE334D-E817-49C9-972B-E5EB7AF832B4}" presName="ThreeNodes_3_text" presStyleLbl="node1" presStyleIdx="2" presStyleCnt="3">
        <dgm:presLayoutVars>
          <dgm:bulletEnabled val="1"/>
        </dgm:presLayoutVars>
      </dgm:prSet>
      <dgm:spPr/>
    </dgm:pt>
  </dgm:ptLst>
  <dgm:cxnLst>
    <dgm:cxn modelId="{93D5B313-D688-41FD-B97A-594174678E2A}" type="presOf" srcId="{8305B02B-19C0-47F5-80E2-DA609C779915}" destId="{6CA3EA97-33BB-4833-B45E-A0D954514949}" srcOrd="0" destOrd="0" presId="urn:microsoft.com/office/officeart/2005/8/layout/vProcess5"/>
    <dgm:cxn modelId="{B6F18F16-D656-4F20-BA70-1050196642CF}" srcId="{A4EE334D-E817-49C9-972B-E5EB7AF832B4}" destId="{8305B02B-19C0-47F5-80E2-DA609C779915}" srcOrd="0" destOrd="0" parTransId="{DFDCDBE9-1413-417D-834E-C4AF762CD447}" sibTransId="{E40EF004-F087-47DC-AC6E-55583387D2ED}"/>
    <dgm:cxn modelId="{9C777719-9494-4FF1-AAF6-2D75F2B8F380}" type="presOf" srcId="{E7442B24-FC5A-4B99-87C2-1EA1A4B4F3D3}" destId="{F1009EBA-4F46-4B63-8F5C-E0A5800E3E39}" srcOrd="0" destOrd="0" presId="urn:microsoft.com/office/officeart/2005/8/layout/vProcess5"/>
    <dgm:cxn modelId="{BE5E8921-C3CE-4F09-BF06-C8CC3BEE6D20}" type="presOf" srcId="{F70FD140-213A-48FE-9294-1DD162701145}" destId="{ACEBF0C9-71ED-45B2-B28E-1EB87189B92C}" srcOrd="0" destOrd="0" presId="urn:microsoft.com/office/officeart/2005/8/layout/vProcess5"/>
    <dgm:cxn modelId="{4F261728-9B5D-4C1C-95AE-43C15E9E8D4E}" type="presOf" srcId="{A4EE334D-E817-49C9-972B-E5EB7AF832B4}" destId="{0EFDC407-959B-47D1-8E84-0512F52935E9}" srcOrd="0" destOrd="0" presId="urn:microsoft.com/office/officeart/2005/8/layout/vProcess5"/>
    <dgm:cxn modelId="{E21C6245-DBC2-4035-BD82-9EC3E819069B}" type="presOf" srcId="{665952B6-2BA0-4591-BFE8-7AADA2F0F9B4}" destId="{C32CF840-0B07-42AE-9AC7-1CBFD54807EC}" srcOrd="1" destOrd="0" presId="urn:microsoft.com/office/officeart/2005/8/layout/vProcess5"/>
    <dgm:cxn modelId="{C7A62E54-572A-44F2-84F8-49E2D7AB9509}" type="presOf" srcId="{8305B02B-19C0-47F5-80E2-DA609C779915}" destId="{33D341EC-2C1B-46C8-BBA3-FA682E6532DB}" srcOrd="1" destOrd="0" presId="urn:microsoft.com/office/officeart/2005/8/layout/vProcess5"/>
    <dgm:cxn modelId="{87F06D56-4219-43C0-B251-E58D0B65444D}" type="presOf" srcId="{E40EF004-F087-47DC-AC6E-55583387D2ED}" destId="{68BE1680-DC12-4756-9765-0F041207E21F}" srcOrd="0" destOrd="0" presId="urn:microsoft.com/office/officeart/2005/8/layout/vProcess5"/>
    <dgm:cxn modelId="{7317A0AE-CA32-468F-AFD3-DCF97CF311A1}" type="presOf" srcId="{E7442B24-FC5A-4B99-87C2-1EA1A4B4F3D3}" destId="{9E24D45D-E17F-48FC-8ADA-58427F44D613}" srcOrd="1" destOrd="0" presId="urn:microsoft.com/office/officeart/2005/8/layout/vProcess5"/>
    <dgm:cxn modelId="{463591BC-7923-432F-953B-2F9609018543}" srcId="{A4EE334D-E817-49C9-972B-E5EB7AF832B4}" destId="{665952B6-2BA0-4591-BFE8-7AADA2F0F9B4}" srcOrd="1" destOrd="0" parTransId="{3B1F5B5A-FAF3-4848-870C-3E98478A0945}" sibTransId="{F70FD140-213A-48FE-9294-1DD162701145}"/>
    <dgm:cxn modelId="{97FF8FDC-108E-425C-8751-EA1A09BDFF69}" type="presOf" srcId="{665952B6-2BA0-4591-BFE8-7AADA2F0F9B4}" destId="{0BC96F95-C8A6-4006-9ADB-075868A7C56E}" srcOrd="0" destOrd="0" presId="urn:microsoft.com/office/officeart/2005/8/layout/vProcess5"/>
    <dgm:cxn modelId="{F951F2E8-46C9-4022-A725-32F299567FD4}" srcId="{A4EE334D-E817-49C9-972B-E5EB7AF832B4}" destId="{E7442B24-FC5A-4B99-87C2-1EA1A4B4F3D3}" srcOrd="2" destOrd="0" parTransId="{257C7DE9-C873-499A-B39D-98FF71C5B1EA}" sibTransId="{EFA212D6-80DF-4A6F-8904-DDC6403EAD46}"/>
    <dgm:cxn modelId="{2D8E555C-0F4D-4013-9E11-7FDCC8AB0882}" type="presParOf" srcId="{0EFDC407-959B-47D1-8E84-0512F52935E9}" destId="{E54C1F0C-EA75-49ED-9060-F351E7B87B6A}" srcOrd="0" destOrd="0" presId="urn:microsoft.com/office/officeart/2005/8/layout/vProcess5"/>
    <dgm:cxn modelId="{44C854B6-42B0-4368-A97C-AD03051581DA}" type="presParOf" srcId="{0EFDC407-959B-47D1-8E84-0512F52935E9}" destId="{6CA3EA97-33BB-4833-B45E-A0D954514949}" srcOrd="1" destOrd="0" presId="urn:microsoft.com/office/officeart/2005/8/layout/vProcess5"/>
    <dgm:cxn modelId="{3CCA27D4-9834-4D0B-98A0-389649039FEB}" type="presParOf" srcId="{0EFDC407-959B-47D1-8E84-0512F52935E9}" destId="{0BC96F95-C8A6-4006-9ADB-075868A7C56E}" srcOrd="2" destOrd="0" presId="urn:microsoft.com/office/officeart/2005/8/layout/vProcess5"/>
    <dgm:cxn modelId="{15A6EF84-1D9C-4081-A6C2-6D11D51DC744}" type="presParOf" srcId="{0EFDC407-959B-47D1-8E84-0512F52935E9}" destId="{F1009EBA-4F46-4B63-8F5C-E0A5800E3E39}" srcOrd="3" destOrd="0" presId="urn:microsoft.com/office/officeart/2005/8/layout/vProcess5"/>
    <dgm:cxn modelId="{CA0FDF08-C499-4ACB-B9C5-82C6CA713E6A}" type="presParOf" srcId="{0EFDC407-959B-47D1-8E84-0512F52935E9}" destId="{68BE1680-DC12-4756-9765-0F041207E21F}" srcOrd="4" destOrd="0" presId="urn:microsoft.com/office/officeart/2005/8/layout/vProcess5"/>
    <dgm:cxn modelId="{2D55CF7D-E568-40E2-9514-3EF556C90717}" type="presParOf" srcId="{0EFDC407-959B-47D1-8E84-0512F52935E9}" destId="{ACEBF0C9-71ED-45B2-B28E-1EB87189B92C}" srcOrd="5" destOrd="0" presId="urn:microsoft.com/office/officeart/2005/8/layout/vProcess5"/>
    <dgm:cxn modelId="{785F89D2-F3AA-4A02-924A-B7B749C9B570}" type="presParOf" srcId="{0EFDC407-959B-47D1-8E84-0512F52935E9}" destId="{33D341EC-2C1B-46C8-BBA3-FA682E6532DB}" srcOrd="6" destOrd="0" presId="urn:microsoft.com/office/officeart/2005/8/layout/vProcess5"/>
    <dgm:cxn modelId="{A32E8E1F-891A-4497-A61A-AB727920A77F}" type="presParOf" srcId="{0EFDC407-959B-47D1-8E84-0512F52935E9}" destId="{C32CF840-0B07-42AE-9AC7-1CBFD54807EC}" srcOrd="7" destOrd="0" presId="urn:microsoft.com/office/officeart/2005/8/layout/vProcess5"/>
    <dgm:cxn modelId="{2EA0BABF-42F3-4681-9F0A-7DB7F20BDB9D}" type="presParOf" srcId="{0EFDC407-959B-47D1-8E84-0512F52935E9}" destId="{9E24D45D-E17F-48FC-8ADA-58427F44D61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6CAC4-1A0A-418C-B248-874A77BE4B9D}">
      <dsp:nvSpPr>
        <dsp:cNvPr id="0" name=""/>
        <dsp:cNvSpPr/>
      </dsp:nvSpPr>
      <dsp:spPr>
        <a:xfrm>
          <a:off x="0" y="52585"/>
          <a:ext cx="10515600" cy="2069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Stakeholder: New York State Transportation Workers Pension Fund.</a:t>
          </a:r>
        </a:p>
      </dsp:txBody>
      <dsp:txXfrm>
        <a:off x="101039" y="153624"/>
        <a:ext cx="10313522" cy="1867725"/>
      </dsp:txXfrm>
    </dsp:sp>
    <dsp:sp modelId="{6DFE8E8F-1709-453A-9727-58A3F3B575CE}">
      <dsp:nvSpPr>
        <dsp:cNvPr id="0" name=""/>
        <dsp:cNvSpPr/>
      </dsp:nvSpPr>
      <dsp:spPr>
        <a:xfrm>
          <a:off x="0" y="2228949"/>
          <a:ext cx="10515600" cy="2069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Task: Predicting top 3 Q4 American restaurant equity performers and picking top 3 worse restaurant equity performers.</a:t>
          </a:r>
        </a:p>
      </dsp:txBody>
      <dsp:txXfrm>
        <a:off x="101039" y="2329988"/>
        <a:ext cx="10313522" cy="1867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1F17F-D4FE-4FA7-9600-C74FCDD3E413}">
      <dsp:nvSpPr>
        <dsp:cNvPr id="0" name=""/>
        <dsp:cNvSpPr/>
      </dsp:nvSpPr>
      <dsp:spPr>
        <a:xfrm>
          <a:off x="0" y="24373"/>
          <a:ext cx="5873504" cy="26298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 order to predict future equity prices, I need past equity prices. I used over 5 years of closing prices from Yahoo Finance.</a:t>
          </a:r>
        </a:p>
      </dsp:txBody>
      <dsp:txXfrm>
        <a:off x="128380" y="152753"/>
        <a:ext cx="5616744" cy="2373114"/>
      </dsp:txXfrm>
    </dsp:sp>
    <dsp:sp modelId="{A15DA27A-B671-45EA-8EDA-24C275CF3B3D}">
      <dsp:nvSpPr>
        <dsp:cNvPr id="0" name=""/>
        <dsp:cNvSpPr/>
      </dsp:nvSpPr>
      <dsp:spPr>
        <a:xfrm>
          <a:off x="0" y="2767902"/>
          <a:ext cx="5873504" cy="221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 order to predict future COVID deaths, I need past COVID death numbers. I obtained those from the CDC.</a:t>
          </a:r>
        </a:p>
      </dsp:txBody>
      <dsp:txXfrm>
        <a:off x="108004" y="2875906"/>
        <a:ext cx="5657496" cy="1996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6A5A6-14A8-4DB5-B676-4CD9773EC41A}">
      <dsp:nvSpPr>
        <dsp:cNvPr id="0" name=""/>
        <dsp:cNvSpPr/>
      </dsp:nvSpPr>
      <dsp:spPr>
        <a:xfrm>
          <a:off x="1576" y="236496"/>
          <a:ext cx="5258693" cy="37198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To calculate the daily number of COVID deaths for the rest of the year, I used an algorithm from Facebook called Prophet.</a:t>
          </a:r>
        </a:p>
      </dsp:txBody>
      <dsp:txXfrm>
        <a:off x="1576" y="236496"/>
        <a:ext cx="5258693" cy="3719812"/>
      </dsp:txXfrm>
    </dsp:sp>
    <dsp:sp modelId="{E8960143-7DC1-42BF-8925-4F507B91D3E2}">
      <dsp:nvSpPr>
        <dsp:cNvPr id="0" name=""/>
        <dsp:cNvSpPr/>
      </dsp:nvSpPr>
      <dsp:spPr>
        <a:xfrm>
          <a:off x="5663127" y="62450"/>
          <a:ext cx="5263124" cy="40679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To calculate the stock prices with the COVID number generated from Prophet, I used a Long Short Term Memory neural network (LSTM) .</a:t>
          </a:r>
        </a:p>
      </dsp:txBody>
      <dsp:txXfrm>
        <a:off x="5663127" y="62450"/>
        <a:ext cx="5263124" cy="4067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55D17-D580-4894-A5ED-349D9CC1F91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029AF-5C19-4F8F-BF5E-9D9F3C0DEC52}">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n-lt"/>
              <a:ea typeface="+mn-ea"/>
              <a:cs typeface="+mn-cs"/>
            </a:rPr>
            <a:t>The top 3 performers were Dominos, Papa Johns, and Chipotle </a:t>
          </a:r>
          <a:r>
            <a:rPr lang="en-US" sz="3000" kern="1200" dirty="0"/>
            <a:t>while </a:t>
          </a:r>
          <a:r>
            <a:rPr lang="en-US" sz="3000" kern="1200" dirty="0">
              <a:latin typeface="+mn-lt"/>
              <a:ea typeface="+mn-ea"/>
              <a:cs typeface="+mn-cs"/>
            </a:rPr>
            <a:t>bottom 3 performers were </a:t>
          </a:r>
          <a:r>
            <a:rPr lang="en-US" sz="3000" kern="1200" dirty="0" err="1">
              <a:latin typeface="+mn-lt"/>
              <a:ea typeface="+mn-ea"/>
              <a:cs typeface="+mn-cs"/>
            </a:rPr>
            <a:t>Wingstop</a:t>
          </a:r>
          <a:r>
            <a:rPr lang="en-US" sz="3000" kern="1200" dirty="0">
              <a:latin typeface="+mn-lt"/>
              <a:ea typeface="+mn-ea"/>
              <a:cs typeface="+mn-cs"/>
            </a:rPr>
            <a:t>, Cracker Barrel, and Jack in the Box</a:t>
          </a:r>
          <a:r>
            <a:rPr lang="en-US" sz="3000" kern="1200" dirty="0"/>
            <a:t>.</a:t>
          </a:r>
        </a:p>
      </dsp:txBody>
      <dsp:txXfrm>
        <a:off x="608661" y="692298"/>
        <a:ext cx="4508047" cy="2799040"/>
      </dsp:txXfrm>
    </dsp:sp>
    <dsp:sp modelId="{FAFBECF5-8997-452F-8301-9C5861211AEA}">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24BB5-1F66-4B87-A05E-29C54F1E9C75}">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2 pizza chains in the top 3 is fascinating and suggests their immunity to Q4 problems like COVID surges and bad weather.</a:t>
          </a: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3EA97-33BB-4833-B45E-A0D954514949}">
      <dsp:nvSpPr>
        <dsp:cNvPr id="0" name=""/>
        <dsp:cNvSpPr/>
      </dsp:nvSpPr>
      <dsp:spPr>
        <a:xfrm>
          <a:off x="-266125" y="-109059"/>
          <a:ext cx="10081481" cy="152979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Improving the COVID Death predictions. My predictions had a mediocre MAPE( Mean Absolute Percentage Error) among the predictors that the CDC lists at their website. The predictions could be improved by including other variables like mask use and weather into the model</a:t>
          </a:r>
        </a:p>
      </dsp:txBody>
      <dsp:txXfrm>
        <a:off x="-221319" y="-64253"/>
        <a:ext cx="8430712" cy="1440184"/>
      </dsp:txXfrm>
    </dsp:sp>
    <dsp:sp modelId="{0BC96F95-C8A6-4006-9ADB-075868A7C56E}">
      <dsp:nvSpPr>
        <dsp:cNvPr id="0" name=""/>
        <dsp:cNvSpPr/>
      </dsp:nvSpPr>
      <dsp:spPr>
        <a:xfrm>
          <a:off x="601338" y="1675703"/>
          <a:ext cx="10081481" cy="15297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Using COVID infection rates instead of death rates may yield better results.</a:t>
          </a:r>
        </a:p>
      </dsp:txBody>
      <dsp:txXfrm>
        <a:off x="646144" y="1720509"/>
        <a:ext cx="8107959" cy="1440184"/>
      </dsp:txXfrm>
    </dsp:sp>
    <dsp:sp modelId="{F1009EBA-4F46-4B63-8F5C-E0A5800E3E39}">
      <dsp:nvSpPr>
        <dsp:cNvPr id="0" name=""/>
        <dsp:cNvSpPr/>
      </dsp:nvSpPr>
      <dsp:spPr>
        <a:xfrm>
          <a:off x="914471" y="3242347"/>
          <a:ext cx="11234299" cy="19660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Adding more variables  like inflation rate, </a:t>
          </a:r>
          <a:r>
            <a:rPr lang="en-US" sz="2200" kern="1200"/>
            <a:t>interest rates, </a:t>
          </a:r>
          <a:r>
            <a:rPr lang="en-US" sz="2200" kern="1200" dirty="0"/>
            <a:t>and commodities prices to the price prediction model may provide illuminating results.</a:t>
          </a:r>
        </a:p>
      </dsp:txBody>
      <dsp:txXfrm>
        <a:off x="972054" y="3299930"/>
        <a:ext cx="9019797" cy="1850867"/>
      </dsp:txXfrm>
    </dsp:sp>
    <dsp:sp modelId="{68BE1680-DC12-4756-9765-0F041207E21F}">
      <dsp:nvSpPr>
        <dsp:cNvPr id="0" name=""/>
        <dsp:cNvSpPr/>
      </dsp:nvSpPr>
      <dsp:spPr>
        <a:xfrm>
          <a:off x="8798909" y="1051036"/>
          <a:ext cx="994367" cy="99436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22642" y="1051036"/>
        <a:ext cx="546901" cy="748261"/>
      </dsp:txXfrm>
    </dsp:sp>
    <dsp:sp modelId="{ACEBF0C9-71ED-45B2-B28E-1EB87189B92C}">
      <dsp:nvSpPr>
        <dsp:cNvPr id="0" name=""/>
        <dsp:cNvSpPr/>
      </dsp:nvSpPr>
      <dsp:spPr>
        <a:xfrm>
          <a:off x="9688452" y="2825600"/>
          <a:ext cx="994367" cy="99436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12185" y="2825600"/>
        <a:ext cx="546901" cy="7482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g"/></Relationships>
</file>

<file path=ppt/drawings/drawing1.xml><?xml version="1.0" encoding="utf-8"?>
<c:userShapes xmlns:c="http://schemas.openxmlformats.org/drawingml/2006/chart">
  <cdr:relSizeAnchor xmlns:cdr="http://schemas.openxmlformats.org/drawingml/2006/chartDrawing">
    <cdr:from>
      <cdr:x>0.1125</cdr:x>
      <cdr:y>0.0325</cdr:y>
    </cdr:from>
    <cdr:to>
      <cdr:x>0.96026</cdr:x>
      <cdr:y>0.98366</cdr:y>
    </cdr:to>
    <cdr:pic>
      <cdr:nvPicPr>
        <cdr:cNvPr id="7" name="Picture 6" descr="A screenshot of a computer&#10;&#10;Description automatically generated with medium confidence">
          <a:extLst xmlns:a="http://schemas.openxmlformats.org/drawingml/2006/main">
            <a:ext uri="{FF2B5EF4-FFF2-40B4-BE49-F238E27FC236}">
              <a16:creationId xmlns:a16="http://schemas.microsoft.com/office/drawing/2014/main" id="{DEF23475-C6EB-2FF2-05EB-D1F93133EF5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228233" y="128691"/>
          <a:ext cx="9255871" cy="3765977"/>
        </a:xfrm>
        <a:prstGeom xmlns:a="http://schemas.openxmlformats.org/drawingml/2006/main" prst="rect">
          <a:avLst/>
        </a:prstGeom>
      </cdr:spPr>
    </cdr:pic>
  </cdr:relSizeAnchor>
  <cdr:relSizeAnchor xmlns:cdr="http://schemas.openxmlformats.org/drawingml/2006/chartDrawing">
    <cdr:from>
      <cdr:x>0.24218</cdr:x>
      <cdr:y>0.52406</cdr:y>
    </cdr:from>
    <cdr:to>
      <cdr:x>0.32504</cdr:x>
      <cdr:y>0.75254</cdr:y>
    </cdr:to>
    <cdr:pic>
      <cdr:nvPicPr>
        <cdr:cNvPr id="3" name="Picture 2" descr="Logo, company name&#10;&#10;Description automatically generated">
          <a:extLst xmlns:a="http://schemas.openxmlformats.org/drawingml/2006/main">
            <a:ext uri="{FF2B5EF4-FFF2-40B4-BE49-F238E27FC236}">
              <a16:creationId xmlns:a16="http://schemas.microsoft.com/office/drawing/2014/main" id="{79CA9492-6DA8-5A01-BF12-535006D2B6D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2644109" y="2074942"/>
          <a:ext cx="904634" cy="904634"/>
        </a:xfrm>
        <a:prstGeom xmlns:a="http://schemas.openxmlformats.org/drawingml/2006/main" prst="rect">
          <a:avLst/>
        </a:prstGeom>
      </cdr:spPr>
    </cdr:pic>
  </cdr:relSizeAnchor>
  <cdr:relSizeAnchor xmlns:cdr="http://schemas.openxmlformats.org/drawingml/2006/chartDrawing">
    <cdr:from>
      <cdr:x>0.50903</cdr:x>
      <cdr:y>0.28744</cdr:y>
    </cdr:from>
    <cdr:to>
      <cdr:x>0.60026</cdr:x>
      <cdr:y>0.42861</cdr:y>
    </cdr:to>
    <cdr:pic>
      <cdr:nvPicPr>
        <cdr:cNvPr id="5" name="Picture 4" descr="Logo, company name&#10;&#10;Description automatically generated">
          <a:extLst xmlns:a="http://schemas.openxmlformats.org/drawingml/2006/main">
            <a:ext uri="{FF2B5EF4-FFF2-40B4-BE49-F238E27FC236}">
              <a16:creationId xmlns:a16="http://schemas.microsoft.com/office/drawing/2014/main" id="{68ECC019-8ACF-6A06-62F6-632452F914B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5557582" y="1138064"/>
          <a:ext cx="996054" cy="558967"/>
        </a:xfrm>
        <a:prstGeom xmlns:a="http://schemas.openxmlformats.org/drawingml/2006/main" prst="rect">
          <a:avLst/>
        </a:prstGeom>
      </cdr:spPr>
    </cdr:pic>
  </cdr:relSizeAnchor>
  <cdr:relSizeAnchor xmlns:cdr="http://schemas.openxmlformats.org/drawingml/2006/chartDrawing">
    <cdr:from>
      <cdr:x>0.76069</cdr:x>
      <cdr:y>0.10072</cdr:y>
    </cdr:from>
    <cdr:to>
      <cdr:x>0.84362</cdr:x>
      <cdr:y>0.28744</cdr:y>
    </cdr:to>
    <cdr:pic>
      <cdr:nvPicPr>
        <cdr:cNvPr id="8" name="Picture 7" descr="Icon&#10;&#10;Description automatically generated">
          <a:extLst xmlns:a="http://schemas.openxmlformats.org/drawingml/2006/main">
            <a:ext uri="{FF2B5EF4-FFF2-40B4-BE49-F238E27FC236}">
              <a16:creationId xmlns:a16="http://schemas.microsoft.com/office/drawing/2014/main" id="{C995AD3E-E1D6-710D-ABB1-A39AE521EE1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305137" y="398798"/>
          <a:ext cx="905458" cy="739266"/>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7962-F933-CF4F-BB0A-4CAC35530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600C7-E949-B2F5-B784-7FAE9BAFE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06634-37DC-8C3C-2ED8-A6261F6A34F8}"/>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6668F43E-85F1-3770-68E3-3D611E31B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F5010-21EB-DA5D-5543-AA7D582CB835}"/>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368707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BACF-0EEB-1C56-40C7-1B2C9C36D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C6E5E4-DF99-E562-8A29-0033389E1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91AA9-2902-591A-8386-CE0F3F9932D3}"/>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FA3838A0-F349-EA02-3728-B954A477F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C503B-6F22-FEBF-1A1F-34A50BE382A1}"/>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68163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45A8B-ED81-062C-1DF0-44C16E8EF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C036C-68F3-3A28-E47F-7B3A4B113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900E8-2EB0-0AD4-A634-695449198354}"/>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2A136251-51BF-8C54-E19C-8C1AE5DB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3DE0E-6C3C-EBF5-EA82-83C0D96B411B}"/>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70101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A9DA-5818-E181-7918-D826F6124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965E5-34FC-EB4C-4398-A0B3B2F38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AFE0A-C540-3E99-0452-E79262149D32}"/>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657A3343-1384-8753-3662-C5507951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D740D-6C28-BC72-7635-7BAD57012133}"/>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391319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3E2B-FBE4-DA97-22F9-C800F7BD0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DB743-78CA-AE10-5F12-3D7B32C0C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57953-76C0-7DB3-23A5-12172D83F65B}"/>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18AD0522-426A-0498-BB54-4C3053DFC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FF320-1954-0FE8-CD03-DE503D74526B}"/>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335219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FE4-C57D-88B0-5A6E-FB8C1875E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73817-0DE7-D5E8-1D32-74CAAC188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6B2B7-D9A6-3D5F-151E-43691B5A6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DDCED-1713-8299-AF93-A3984756887A}"/>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6" name="Footer Placeholder 5">
            <a:extLst>
              <a:ext uri="{FF2B5EF4-FFF2-40B4-BE49-F238E27FC236}">
                <a16:creationId xmlns:a16="http://schemas.microsoft.com/office/drawing/2014/main" id="{138D8E5A-D3AC-989B-9719-DFBEC0574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A6486-190E-52EF-0556-9D63ADEC07CC}"/>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293370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B39A-0B11-E3F4-B94C-658A996CA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B9ABF-9412-6DDD-8E89-74799F484A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C9677-33C5-329F-26A0-CAE418A2E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AA4456-63D7-7838-0D6F-5FDE8E800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66210-4EAD-AE47-7E6E-39F8EA187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DD741-FAFE-F469-C7BE-36D2F9DFD469}"/>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8" name="Footer Placeholder 7">
            <a:extLst>
              <a:ext uri="{FF2B5EF4-FFF2-40B4-BE49-F238E27FC236}">
                <a16:creationId xmlns:a16="http://schemas.microsoft.com/office/drawing/2014/main" id="{611725D9-D619-D2D4-1F28-4A309146C5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DF32A-C940-48A3-F0D4-268F4766F28F}"/>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15826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00F2-B250-1530-CFC0-DAFEFEBD3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5CFCEA-C42F-4C13-209E-BBC9F017DD80}"/>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4" name="Footer Placeholder 3">
            <a:extLst>
              <a:ext uri="{FF2B5EF4-FFF2-40B4-BE49-F238E27FC236}">
                <a16:creationId xmlns:a16="http://schemas.microsoft.com/office/drawing/2014/main" id="{A936007C-34F7-3F5A-184F-0BE70FBAD8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B8071-9473-8390-4094-D01BA196AA3B}"/>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57274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3E695-8892-EE04-AF9D-EE183550C4C0}"/>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3" name="Footer Placeholder 2">
            <a:extLst>
              <a:ext uri="{FF2B5EF4-FFF2-40B4-BE49-F238E27FC236}">
                <a16:creationId xmlns:a16="http://schemas.microsoft.com/office/drawing/2014/main" id="{288AE4F5-342A-3EA5-7119-1FA11BE7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554F2-C734-4584-E5E2-4E0EFBF2CA38}"/>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7277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0CA-17A3-94D4-FC02-699A112BC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012E7-F58D-D7DF-9DA2-704E906E2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8039B-30A1-6C94-CF65-037DD642F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53A85-BFEF-E0B2-571A-8643742F5F37}"/>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6" name="Footer Placeholder 5">
            <a:extLst>
              <a:ext uri="{FF2B5EF4-FFF2-40B4-BE49-F238E27FC236}">
                <a16:creationId xmlns:a16="http://schemas.microsoft.com/office/drawing/2014/main" id="{A4964056-2112-F960-5915-E4B2D95DE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DCFD7-431D-1BC9-6B23-49E48C099E7F}"/>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4423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9567-886D-49A9-0AB3-762A151E0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33241-60BE-FDE9-AEE9-ED849D8F8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A7C6F-68DD-BD13-B60C-1E72ECE02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183C1-0FC8-8BA0-C5F2-640295B3B181}"/>
              </a:ext>
            </a:extLst>
          </p:cNvPr>
          <p:cNvSpPr>
            <a:spLocks noGrp="1"/>
          </p:cNvSpPr>
          <p:nvPr>
            <p:ph type="dt" sz="half" idx="10"/>
          </p:nvPr>
        </p:nvSpPr>
        <p:spPr/>
        <p:txBody>
          <a:bodyPr/>
          <a:lstStyle/>
          <a:p>
            <a:fld id="{DEA0FAAE-1B96-4E1B-A27D-097064D2B468}" type="datetimeFigureOut">
              <a:rPr lang="en-US" smtClean="0"/>
              <a:t>5/3/2023</a:t>
            </a:fld>
            <a:endParaRPr lang="en-US"/>
          </a:p>
        </p:txBody>
      </p:sp>
      <p:sp>
        <p:nvSpPr>
          <p:cNvPr id="6" name="Footer Placeholder 5">
            <a:extLst>
              <a:ext uri="{FF2B5EF4-FFF2-40B4-BE49-F238E27FC236}">
                <a16:creationId xmlns:a16="http://schemas.microsoft.com/office/drawing/2014/main" id="{7D4E653B-4906-1F8F-6393-052348C73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E6284-1DC3-5639-04CD-D138CEE4187F}"/>
              </a:ext>
            </a:extLst>
          </p:cNvPr>
          <p:cNvSpPr>
            <a:spLocks noGrp="1"/>
          </p:cNvSpPr>
          <p:nvPr>
            <p:ph type="sldNum" sz="quarter" idx="12"/>
          </p:nvPr>
        </p:nvSpPr>
        <p:spPr/>
        <p:txBody>
          <a:bodyPr/>
          <a:lstStyle/>
          <a:p>
            <a:fld id="{3EECA5F3-08D2-46C2-8F7F-CB44EC4C7EF5}" type="slidenum">
              <a:rPr lang="en-US" smtClean="0"/>
              <a:t>‹#›</a:t>
            </a:fld>
            <a:endParaRPr lang="en-US"/>
          </a:p>
        </p:txBody>
      </p:sp>
    </p:spTree>
    <p:extLst>
      <p:ext uri="{BB962C8B-B14F-4D97-AF65-F5344CB8AC3E}">
        <p14:creationId xmlns:p14="http://schemas.microsoft.com/office/powerpoint/2010/main" val="38448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082DC-A872-8D31-9077-62124F042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0F08B-156F-F34B-182C-46E53708A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5DB0B-7A5A-F426-4264-6749609F2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0FAAE-1B96-4E1B-A27D-097064D2B468}" type="datetimeFigureOut">
              <a:rPr lang="en-US" smtClean="0"/>
              <a:t>5/3/2023</a:t>
            </a:fld>
            <a:endParaRPr lang="en-US"/>
          </a:p>
        </p:txBody>
      </p:sp>
      <p:sp>
        <p:nvSpPr>
          <p:cNvPr id="5" name="Footer Placeholder 4">
            <a:extLst>
              <a:ext uri="{FF2B5EF4-FFF2-40B4-BE49-F238E27FC236}">
                <a16:creationId xmlns:a16="http://schemas.microsoft.com/office/drawing/2014/main" id="{A2CAB275-ED85-BE37-6613-9F0326475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42CEA-CF00-FCB0-826F-19D0E54E4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CA5F3-08D2-46C2-8F7F-CB44EC4C7EF5}" type="slidenum">
              <a:rPr lang="en-US" smtClean="0"/>
              <a:t>‹#›</a:t>
            </a:fld>
            <a:endParaRPr lang="en-US"/>
          </a:p>
        </p:txBody>
      </p:sp>
    </p:spTree>
    <p:extLst>
      <p:ext uri="{BB962C8B-B14F-4D97-AF65-F5344CB8AC3E}">
        <p14:creationId xmlns:p14="http://schemas.microsoft.com/office/powerpoint/2010/main" val="120352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electronics&#10;&#10;Description automatically generated">
            <a:extLst>
              <a:ext uri="{FF2B5EF4-FFF2-40B4-BE49-F238E27FC236}">
                <a16:creationId xmlns:a16="http://schemas.microsoft.com/office/drawing/2014/main" id="{6A5287FA-4A12-879A-107D-5EE210681A78}"/>
              </a:ext>
            </a:extLst>
          </p:cNvPr>
          <p:cNvPicPr>
            <a:picLocks noChangeAspect="1"/>
          </p:cNvPicPr>
          <p:nvPr/>
        </p:nvPicPr>
        <p:blipFill rotWithShape="1">
          <a:blip r:embed="rId2">
            <a:extLst>
              <a:ext uri="{28A0092B-C50C-407E-A947-70E740481C1C}">
                <a14:useLocalDpi xmlns:a14="http://schemas.microsoft.com/office/drawing/2010/main" val="0"/>
              </a:ext>
            </a:extLst>
          </a:blip>
          <a:srcRect t="15849" r="2" b="2"/>
          <a:stretch/>
        </p:blipFill>
        <p:spPr>
          <a:xfrm>
            <a:off x="6015107" y="-18662"/>
            <a:ext cx="6176895" cy="2937954"/>
          </a:xfrm>
          <a:prstGeom prst="rect">
            <a:avLst/>
          </a:prstGeom>
        </p:spPr>
      </p:pic>
      <p:pic>
        <p:nvPicPr>
          <p:cNvPr id="7" name="Picture 6" descr="Logo, company name&#10;&#10;Description automatically generated">
            <a:extLst>
              <a:ext uri="{FF2B5EF4-FFF2-40B4-BE49-F238E27FC236}">
                <a16:creationId xmlns:a16="http://schemas.microsoft.com/office/drawing/2014/main" id="{893590E3-80C9-51E4-44C9-A7CEB387196D}"/>
              </a:ext>
            </a:extLst>
          </p:cNvPr>
          <p:cNvPicPr>
            <a:picLocks noChangeAspect="1"/>
          </p:cNvPicPr>
          <p:nvPr/>
        </p:nvPicPr>
        <p:blipFill rotWithShape="1">
          <a:blip r:embed="rId3">
            <a:extLst>
              <a:ext uri="{28A0092B-C50C-407E-A947-70E740481C1C}">
                <a14:useLocalDpi xmlns:a14="http://schemas.microsoft.com/office/drawing/2010/main" val="0"/>
              </a:ext>
            </a:extLst>
          </a:blip>
          <a:srcRect l="8342" r="15232" b="-9"/>
          <a:stretch/>
        </p:blipFill>
        <p:spPr>
          <a:xfrm>
            <a:off x="4203638" y="2937953"/>
            <a:ext cx="7988360" cy="3920047"/>
          </a:xfrm>
          <a:prstGeom prst="rect">
            <a:avLst/>
          </a:prstGeom>
        </p:spPr>
      </p:pic>
      <p:sp>
        <p:nvSpPr>
          <p:cNvPr id="21" name="Freeform: Shape 2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5728FA-732B-410F-628F-98245D827713}"/>
              </a:ext>
            </a:extLst>
          </p:cNvPr>
          <p:cNvSpPr>
            <a:spLocks noGrp="1"/>
          </p:cNvSpPr>
          <p:nvPr>
            <p:ph type="title"/>
          </p:nvPr>
        </p:nvSpPr>
        <p:spPr>
          <a:xfrm>
            <a:off x="804672" y="365125"/>
            <a:ext cx="5266155" cy="1325563"/>
          </a:xfrm>
        </p:spPr>
        <p:txBody>
          <a:bodyPr>
            <a:normAutofit fontScale="90000"/>
          </a:bodyPr>
          <a:lstStyle/>
          <a:p>
            <a:r>
              <a:rPr lang="en-US" sz="3700" dirty="0"/>
              <a:t>PREDICTING Q4 RESTAURANT EQUITY PRICES</a:t>
            </a:r>
          </a:p>
        </p:txBody>
      </p:sp>
      <p:sp>
        <p:nvSpPr>
          <p:cNvPr id="11" name="Content Placeholder 10">
            <a:extLst>
              <a:ext uri="{FF2B5EF4-FFF2-40B4-BE49-F238E27FC236}">
                <a16:creationId xmlns:a16="http://schemas.microsoft.com/office/drawing/2014/main" id="{C656695A-74E3-4ADA-2157-11E1CB31D7EC}"/>
              </a:ext>
            </a:extLst>
          </p:cNvPr>
          <p:cNvSpPr>
            <a:spLocks noGrp="1"/>
          </p:cNvSpPr>
          <p:nvPr>
            <p:ph idx="1"/>
          </p:nvPr>
        </p:nvSpPr>
        <p:spPr>
          <a:xfrm>
            <a:off x="804672" y="2022601"/>
            <a:ext cx="3941499" cy="4154361"/>
          </a:xfrm>
        </p:spPr>
        <p:txBody>
          <a:bodyPr>
            <a:normAutofit/>
          </a:bodyPr>
          <a:lstStyle/>
          <a:p>
            <a:r>
              <a:rPr lang="en-US" sz="2000" dirty="0"/>
              <a:t>Isaiah Capel</a:t>
            </a:r>
          </a:p>
        </p:txBody>
      </p:sp>
    </p:spTree>
    <p:extLst>
      <p:ext uri="{BB962C8B-B14F-4D97-AF65-F5344CB8AC3E}">
        <p14:creationId xmlns:p14="http://schemas.microsoft.com/office/powerpoint/2010/main" val="32899305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1B155B-6F4C-5DC7-E0A8-B5233CAAAA73}"/>
              </a:ext>
            </a:extLst>
          </p:cNvPr>
          <p:cNvSpPr>
            <a:spLocks noGrp="1"/>
          </p:cNvSpPr>
          <p:nvPr>
            <p:ph type="title"/>
          </p:nvPr>
        </p:nvSpPr>
        <p:spPr>
          <a:xfrm>
            <a:off x="838200" y="565739"/>
            <a:ext cx="10515600" cy="1124949"/>
          </a:xfrm>
        </p:spPr>
        <p:txBody>
          <a:bodyPr>
            <a:normAutofit/>
          </a:bodyPr>
          <a:lstStyle/>
          <a:p>
            <a:r>
              <a:rPr lang="en-US">
                <a:solidFill>
                  <a:schemeClr val="bg1"/>
                </a:solidFill>
              </a:rPr>
              <a:t>NEXT STEPS</a:t>
            </a:r>
          </a:p>
        </p:txBody>
      </p:sp>
      <p:grpSp>
        <p:nvGrpSpPr>
          <p:cNvPr id="14"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5" name="Freeform: Shape 14">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9" name="Freeform: Shape 18">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E685960E-35BB-AF7A-5C02-2E80EA75F1CB}"/>
              </a:ext>
            </a:extLst>
          </p:cNvPr>
          <p:cNvGraphicFramePr>
            <a:graphicFrameLocks noGrp="1"/>
          </p:cNvGraphicFramePr>
          <p:nvPr>
            <p:ph idx="1"/>
            <p:extLst>
              <p:ext uri="{D42A27DB-BD31-4B8C-83A1-F6EECF244321}">
                <p14:modId xmlns:p14="http://schemas.microsoft.com/office/powerpoint/2010/main" val="3264428444"/>
              </p:ext>
            </p:extLst>
          </p:nvPr>
        </p:nvGraphicFramePr>
        <p:xfrm>
          <a:off x="88775" y="1637846"/>
          <a:ext cx="11860567" cy="509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01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group of people sitting at a table in front of a building&#10;&#10;Description automatically generated with medium confidence">
            <a:extLst>
              <a:ext uri="{FF2B5EF4-FFF2-40B4-BE49-F238E27FC236}">
                <a16:creationId xmlns:a16="http://schemas.microsoft.com/office/drawing/2014/main" id="{9D731AA6-0EE7-F9FD-5FE1-52D686B8FFF2}"/>
              </a:ext>
            </a:extLst>
          </p:cNvPr>
          <p:cNvPicPr>
            <a:picLocks noChangeAspect="1"/>
          </p:cNvPicPr>
          <p:nvPr/>
        </p:nvPicPr>
        <p:blipFill rotWithShape="1">
          <a:blip r:embed="rId2">
            <a:extLst>
              <a:ext uri="{28A0092B-C50C-407E-A947-70E740481C1C}">
                <a14:useLocalDpi xmlns:a14="http://schemas.microsoft.com/office/drawing/2010/main" val="0"/>
              </a:ext>
            </a:extLst>
          </a:blip>
          <a:srcRect t="13597" r="1" b="27349"/>
          <a:stretch/>
        </p:blipFill>
        <p:spPr>
          <a:xfrm>
            <a:off x="626590" y="317578"/>
            <a:ext cx="10851111" cy="3508437"/>
          </a:xfrm>
          <a:prstGeom prst="rect">
            <a:avLst/>
          </a:prstGeom>
        </p:spPr>
      </p:pic>
      <p:grpSp>
        <p:nvGrpSpPr>
          <p:cNvPr id="30" name="Group 2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1" name="Straight Connector 3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6E2098-9C38-D718-3D01-EED590DC1A26}"/>
              </a:ext>
            </a:extLst>
          </p:cNvPr>
          <p:cNvSpPr>
            <a:spLocks noGrp="1"/>
          </p:cNvSpPr>
          <p:nvPr>
            <p:ph type="title"/>
          </p:nvPr>
        </p:nvSpPr>
        <p:spPr>
          <a:xfrm>
            <a:off x="630936" y="4018137"/>
            <a:ext cx="4569060" cy="2129586"/>
          </a:xfrm>
          <a:noFill/>
        </p:spPr>
        <p:txBody>
          <a:bodyPr anchor="t">
            <a:normAutofit/>
          </a:bodyPr>
          <a:lstStyle/>
          <a:p>
            <a:endParaRPr lang="en-US" sz="4800" dirty="0">
              <a:solidFill>
                <a:schemeClr val="bg1"/>
              </a:solidFill>
            </a:endParaRPr>
          </a:p>
        </p:txBody>
      </p:sp>
      <p:sp>
        <p:nvSpPr>
          <p:cNvPr id="3" name="Content Placeholder 2">
            <a:extLst>
              <a:ext uri="{FF2B5EF4-FFF2-40B4-BE49-F238E27FC236}">
                <a16:creationId xmlns:a16="http://schemas.microsoft.com/office/drawing/2014/main" id="{DA4B3F0D-B1EE-DFDE-00B3-88E18A440B8E}"/>
              </a:ext>
            </a:extLst>
          </p:cNvPr>
          <p:cNvSpPr>
            <a:spLocks noGrp="1"/>
          </p:cNvSpPr>
          <p:nvPr>
            <p:ph idx="1"/>
          </p:nvPr>
        </p:nvSpPr>
        <p:spPr>
          <a:xfrm>
            <a:off x="5486080" y="4018143"/>
            <a:ext cx="5674105" cy="2129599"/>
          </a:xfrm>
          <a:noFill/>
        </p:spPr>
        <p:txBody>
          <a:bodyPr anchor="t">
            <a:normAutofit/>
          </a:bodyPr>
          <a:lstStyle/>
          <a:p>
            <a:r>
              <a:rPr lang="en-US" sz="1800" dirty="0">
                <a:solidFill>
                  <a:schemeClr val="bg1"/>
                </a:solidFill>
              </a:rPr>
              <a:t>Thanks</a:t>
            </a:r>
          </a:p>
          <a:p>
            <a:r>
              <a:rPr lang="en-US" sz="1800" dirty="0" err="1">
                <a:solidFill>
                  <a:schemeClr val="bg1"/>
                </a:solidFill>
              </a:rPr>
              <a:t>Github:https</a:t>
            </a:r>
            <a:r>
              <a:rPr lang="en-US" sz="1800" dirty="0">
                <a:solidFill>
                  <a:schemeClr val="bg1"/>
                </a:solidFill>
              </a:rPr>
              <a:t>://github.com/</a:t>
            </a:r>
            <a:r>
              <a:rPr lang="en-US" sz="1800" dirty="0" err="1">
                <a:solidFill>
                  <a:schemeClr val="bg1"/>
                </a:solidFill>
              </a:rPr>
              <a:t>icapeli</a:t>
            </a:r>
            <a:r>
              <a:rPr lang="en-US" sz="1800" dirty="0">
                <a:solidFill>
                  <a:schemeClr val="bg1"/>
                </a:solidFill>
              </a:rPr>
              <a:t>/Restaurant_Sector_2022_LSTM</a:t>
            </a:r>
          </a:p>
        </p:txBody>
      </p:sp>
    </p:spTree>
    <p:extLst>
      <p:ext uri="{BB962C8B-B14F-4D97-AF65-F5344CB8AC3E}">
        <p14:creationId xmlns:p14="http://schemas.microsoft.com/office/powerpoint/2010/main" val="129329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C517-26DE-64B3-F22C-3BED5B7F3A97}"/>
              </a:ext>
            </a:extLst>
          </p:cNvPr>
          <p:cNvSpPr>
            <a:spLocks noGrp="1"/>
          </p:cNvSpPr>
          <p:nvPr>
            <p:ph type="title"/>
          </p:nvPr>
        </p:nvSpPr>
        <p:spPr/>
        <p:txBody>
          <a:bodyPr/>
          <a:lstStyle/>
          <a:p>
            <a:pPr algn="ctr"/>
            <a:r>
              <a:rPr lang="en-US" dirty="0"/>
              <a:t>BUSINESS UNDERSTANDING</a:t>
            </a:r>
          </a:p>
        </p:txBody>
      </p:sp>
      <p:graphicFrame>
        <p:nvGraphicFramePr>
          <p:cNvPr id="5" name="Content Placeholder 2">
            <a:extLst>
              <a:ext uri="{FF2B5EF4-FFF2-40B4-BE49-F238E27FC236}">
                <a16:creationId xmlns:a16="http://schemas.microsoft.com/office/drawing/2014/main" id="{BF34731D-FD38-AAC7-2657-9CD6636449F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95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5EAA41-73DF-BD03-3D92-CCE679D4B663}"/>
              </a:ext>
            </a:extLst>
          </p:cNvPr>
          <p:cNvSpPr>
            <a:spLocks noGrp="1"/>
          </p:cNvSpPr>
          <p:nvPr>
            <p:ph type="title"/>
          </p:nvPr>
        </p:nvSpPr>
        <p:spPr>
          <a:xfrm>
            <a:off x="804672" y="365125"/>
            <a:ext cx="4378881" cy="1325563"/>
          </a:xfrm>
        </p:spPr>
        <p:txBody>
          <a:bodyPr>
            <a:normAutofit/>
          </a:bodyPr>
          <a:lstStyle/>
          <a:p>
            <a:r>
              <a:rPr lang="en-US" dirty="0"/>
              <a:t>DATA UNDERSTANDING</a:t>
            </a:r>
          </a:p>
        </p:txBody>
      </p:sp>
      <p:graphicFrame>
        <p:nvGraphicFramePr>
          <p:cNvPr id="18" name="Content Placeholder 2">
            <a:extLst>
              <a:ext uri="{FF2B5EF4-FFF2-40B4-BE49-F238E27FC236}">
                <a16:creationId xmlns:a16="http://schemas.microsoft.com/office/drawing/2014/main" id="{7A909965-2270-5B32-77C2-F04278342E7E}"/>
              </a:ext>
            </a:extLst>
          </p:cNvPr>
          <p:cNvGraphicFramePr>
            <a:graphicFrameLocks noGrp="1"/>
          </p:cNvGraphicFramePr>
          <p:nvPr>
            <p:ph idx="1"/>
            <p:extLst>
              <p:ext uri="{D42A27DB-BD31-4B8C-83A1-F6EECF244321}">
                <p14:modId xmlns:p14="http://schemas.microsoft.com/office/powerpoint/2010/main" val="3280620894"/>
              </p:ext>
            </p:extLst>
          </p:nvPr>
        </p:nvGraphicFramePr>
        <p:xfrm>
          <a:off x="804672" y="1606859"/>
          <a:ext cx="5873504" cy="4980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icon&#10;&#10;Description automatically generated">
            <a:extLst>
              <a:ext uri="{FF2B5EF4-FFF2-40B4-BE49-F238E27FC236}">
                <a16:creationId xmlns:a16="http://schemas.microsoft.com/office/drawing/2014/main" id="{6FC92B49-0C5A-52D7-CC22-3E3242A2F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6802" y="898381"/>
            <a:ext cx="4772455" cy="1753876"/>
          </a:xfrm>
          <a:prstGeom prst="rect">
            <a:avLst/>
          </a:prstGeom>
        </p:spPr>
      </p:pic>
      <p:pic>
        <p:nvPicPr>
          <p:cNvPr id="7" name="Picture 6" descr="Logo&#10;&#10;Description automatically generated">
            <a:extLst>
              <a:ext uri="{FF2B5EF4-FFF2-40B4-BE49-F238E27FC236}">
                <a16:creationId xmlns:a16="http://schemas.microsoft.com/office/drawing/2014/main" id="{0FCBA992-37D2-BED6-DEEF-51C0C2F0C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7813" y="3743147"/>
            <a:ext cx="3571444" cy="1785722"/>
          </a:xfrm>
          <a:prstGeom prst="rect">
            <a:avLst/>
          </a:prstGeom>
        </p:spPr>
      </p:pic>
    </p:spTree>
    <p:extLst>
      <p:ext uri="{BB962C8B-B14F-4D97-AF65-F5344CB8AC3E}">
        <p14:creationId xmlns:p14="http://schemas.microsoft.com/office/powerpoint/2010/main" val="38910734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8A3A71-2544-D609-A759-AAB644C4849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ROI%</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6">
            <a:extLst>
              <a:ext uri="{FF2B5EF4-FFF2-40B4-BE49-F238E27FC236}">
                <a16:creationId xmlns:a16="http://schemas.microsoft.com/office/drawing/2014/main" id="{57F3A725-8676-4357-C4AF-79507BE65270}"/>
              </a:ext>
            </a:extLst>
          </p:cNvPr>
          <p:cNvPicPr>
            <a:picLocks noGrp="1" noChangeAspect="1"/>
          </p:cNvPicPr>
          <p:nvPr>
            <p:ph idx="1"/>
          </p:nvPr>
        </p:nvPicPr>
        <p:blipFill>
          <a:blip r:embed="rId2"/>
          <a:stretch>
            <a:fillRect/>
          </a:stretch>
        </p:blipFill>
        <p:spPr>
          <a:xfrm>
            <a:off x="320040" y="3862033"/>
            <a:ext cx="11496821" cy="1293392"/>
          </a:xfrm>
          <a:prstGeom prst="rect">
            <a:avLst/>
          </a:prstGeom>
        </p:spPr>
      </p:pic>
    </p:spTree>
    <p:extLst>
      <p:ext uri="{BB962C8B-B14F-4D97-AF65-F5344CB8AC3E}">
        <p14:creationId xmlns:p14="http://schemas.microsoft.com/office/powerpoint/2010/main" val="314402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28E21A-4BE4-4D72-4381-6876F99B971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MODELING	</a:t>
            </a:r>
          </a:p>
        </p:txBody>
      </p:sp>
      <p:graphicFrame>
        <p:nvGraphicFramePr>
          <p:cNvPr id="5" name="Content Placeholder 2">
            <a:extLst>
              <a:ext uri="{FF2B5EF4-FFF2-40B4-BE49-F238E27FC236}">
                <a16:creationId xmlns:a16="http://schemas.microsoft.com/office/drawing/2014/main" id="{F5C7B508-5DF6-2F2A-E055-17ADA7A26A3E}"/>
              </a:ext>
            </a:extLst>
          </p:cNvPr>
          <p:cNvGraphicFramePr>
            <a:graphicFrameLocks noGrp="1"/>
          </p:cNvGraphicFramePr>
          <p:nvPr>
            <p:ph idx="1"/>
            <p:extLst>
              <p:ext uri="{D42A27DB-BD31-4B8C-83A1-F6EECF244321}">
                <p14:modId xmlns:p14="http://schemas.microsoft.com/office/powerpoint/2010/main" val="36054723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3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BCB3CF-9D26-C26A-1A82-1478EFDEAFB0}"/>
              </a:ext>
            </a:extLst>
          </p:cNvPr>
          <p:cNvSpPr>
            <a:spLocks noGrp="1"/>
          </p:cNvSpPr>
          <p:nvPr>
            <p:ph type="title"/>
          </p:nvPr>
        </p:nvSpPr>
        <p:spPr>
          <a:xfrm>
            <a:off x="804672" y="640263"/>
            <a:ext cx="5157216" cy="1344975"/>
          </a:xfrm>
        </p:spPr>
        <p:txBody>
          <a:bodyPr>
            <a:normAutofit/>
          </a:bodyPr>
          <a:lstStyle/>
          <a:p>
            <a:r>
              <a:rPr lang="en-US" sz="3400"/>
              <a:t>LSTM</a:t>
            </a:r>
            <a:br>
              <a:rPr lang="en-US" sz="3400"/>
            </a:br>
            <a:r>
              <a:rPr lang="en-US" sz="3400"/>
              <a:t>(Long Short Term Memory)</a:t>
            </a:r>
          </a:p>
        </p:txBody>
      </p:sp>
      <p:sp>
        <p:nvSpPr>
          <p:cNvPr id="3" name="Content Placeholder 2">
            <a:extLst>
              <a:ext uri="{FF2B5EF4-FFF2-40B4-BE49-F238E27FC236}">
                <a16:creationId xmlns:a16="http://schemas.microsoft.com/office/drawing/2014/main" id="{D70B6CB4-1C88-5ADC-CA62-137B4CA13761}"/>
              </a:ext>
            </a:extLst>
          </p:cNvPr>
          <p:cNvSpPr>
            <a:spLocks noGrp="1"/>
          </p:cNvSpPr>
          <p:nvPr>
            <p:ph idx="1"/>
          </p:nvPr>
        </p:nvSpPr>
        <p:spPr>
          <a:xfrm>
            <a:off x="804672" y="2121763"/>
            <a:ext cx="5157216" cy="3773010"/>
          </a:xfrm>
        </p:spPr>
        <p:txBody>
          <a:bodyPr>
            <a:normAutofit/>
          </a:bodyPr>
          <a:lstStyle/>
          <a:p>
            <a:r>
              <a:rPr lang="en-US" sz="2000" dirty="0"/>
              <a:t> </a:t>
            </a:r>
            <a:r>
              <a:rPr lang="en-US" dirty="0"/>
              <a:t>An LSTM is a type of neural network (a computing system modeled on the human brain) that handles long term data especially well, can learn from data multiple times, and can potentially learn and improve with each pass.</a:t>
            </a:r>
          </a:p>
        </p:txBody>
      </p:sp>
      <p:pic>
        <p:nvPicPr>
          <p:cNvPr id="5" name="Picture 4">
            <a:extLst>
              <a:ext uri="{FF2B5EF4-FFF2-40B4-BE49-F238E27FC236}">
                <a16:creationId xmlns:a16="http://schemas.microsoft.com/office/drawing/2014/main" id="{22D2E0D3-54D4-1C4A-8530-DC3E24EF07AE}"/>
              </a:ext>
            </a:extLst>
          </p:cNvPr>
          <p:cNvPicPr>
            <a:picLocks noChangeAspect="1"/>
          </p:cNvPicPr>
          <p:nvPr/>
        </p:nvPicPr>
        <p:blipFill>
          <a:blip r:embed="rId2"/>
          <a:stretch>
            <a:fillRect/>
          </a:stretch>
        </p:blipFill>
        <p:spPr>
          <a:xfrm>
            <a:off x="6969642" y="1148588"/>
            <a:ext cx="4736963" cy="4405375"/>
          </a:xfrm>
          <a:prstGeom prst="rect">
            <a:avLst/>
          </a:prstGeom>
        </p:spPr>
      </p:pic>
      <p:pic>
        <p:nvPicPr>
          <p:cNvPr id="6" name="Picture 5" descr="A close-up of a brain&#10;&#10;Description automatically generated with medium confidence">
            <a:extLst>
              <a:ext uri="{FF2B5EF4-FFF2-40B4-BE49-F238E27FC236}">
                <a16:creationId xmlns:a16="http://schemas.microsoft.com/office/drawing/2014/main" id="{65B00B02-93C2-34AF-747C-C1EE8E267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668" y="4721088"/>
            <a:ext cx="760826" cy="590759"/>
          </a:xfrm>
          <a:prstGeom prst="rect">
            <a:avLst/>
          </a:prstGeom>
        </p:spPr>
      </p:pic>
      <p:pic>
        <p:nvPicPr>
          <p:cNvPr id="7" name="Picture 6" descr="A close-up of a brain&#10;&#10;Description automatically generated with medium confidence">
            <a:extLst>
              <a:ext uri="{FF2B5EF4-FFF2-40B4-BE49-F238E27FC236}">
                <a16:creationId xmlns:a16="http://schemas.microsoft.com/office/drawing/2014/main" id="{3AFF33E3-D026-29AC-0DB9-A079DAFE0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9862" y="3128340"/>
            <a:ext cx="953632" cy="740467"/>
          </a:xfrm>
          <a:prstGeom prst="rect">
            <a:avLst/>
          </a:prstGeom>
        </p:spPr>
      </p:pic>
      <p:pic>
        <p:nvPicPr>
          <p:cNvPr id="9" name="Picture 8" descr="A close-up of a brain&#10;&#10;Description automatically generated with medium confidence">
            <a:extLst>
              <a:ext uri="{FF2B5EF4-FFF2-40B4-BE49-F238E27FC236}">
                <a16:creationId xmlns:a16="http://schemas.microsoft.com/office/drawing/2014/main" id="{C49C9A33-3271-3796-43BC-4FA4FB61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667" y="1304037"/>
            <a:ext cx="1292229" cy="1003377"/>
          </a:xfrm>
          <a:prstGeom prst="rect">
            <a:avLst/>
          </a:prstGeom>
        </p:spPr>
      </p:pic>
    </p:spTree>
    <p:extLst>
      <p:ext uri="{BB962C8B-B14F-4D97-AF65-F5344CB8AC3E}">
        <p14:creationId xmlns:p14="http://schemas.microsoft.com/office/powerpoint/2010/main" val="16802099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3B632-19DB-58C4-ED78-282B339326C8}"/>
              </a:ext>
            </a:extLst>
          </p:cNvPr>
          <p:cNvSpPr>
            <a:spLocks noGrp="1"/>
          </p:cNvSpPr>
          <p:nvPr>
            <p:ph type="title"/>
          </p:nvPr>
        </p:nvSpPr>
        <p:spPr>
          <a:xfrm>
            <a:off x="630936" y="502920"/>
            <a:ext cx="3419856" cy="1463040"/>
          </a:xfrm>
        </p:spPr>
        <p:txBody>
          <a:bodyPr anchor="ctr">
            <a:normAutofit/>
          </a:bodyPr>
          <a:lstStyle/>
          <a:p>
            <a:r>
              <a:rPr lang="en-US" sz="3000" dirty="0"/>
              <a:t>RECOMMENDATION: TOP 3 PERFORMERS</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F78989-C3A2-C335-46DD-75DB9E087AD5}"/>
              </a:ext>
            </a:extLst>
          </p:cNvPr>
          <p:cNvSpPr>
            <a:spLocks noGrp="1"/>
          </p:cNvSpPr>
          <p:nvPr>
            <p:ph idx="1"/>
          </p:nvPr>
        </p:nvSpPr>
        <p:spPr>
          <a:xfrm>
            <a:off x="4654295" y="502920"/>
            <a:ext cx="6894576" cy="1463040"/>
          </a:xfrm>
        </p:spPr>
        <p:txBody>
          <a:bodyPr anchor="ctr">
            <a:normAutofit/>
          </a:bodyPr>
          <a:lstStyle/>
          <a:p>
            <a:r>
              <a:rPr lang="en-US" sz="2200" kern="1200" dirty="0">
                <a:latin typeface="+mn-lt"/>
                <a:ea typeface="+mn-ea"/>
                <a:cs typeface="+mn-cs"/>
              </a:rPr>
              <a:t>The top 3 performers were Dominos, Papa Johns, and Chipotle.</a:t>
            </a:r>
          </a:p>
          <a:p>
            <a:endParaRPr lang="en-US" sz="2200" dirty="0"/>
          </a:p>
        </p:txBody>
      </p:sp>
      <p:graphicFrame>
        <p:nvGraphicFramePr>
          <p:cNvPr id="4" name="Chart 3">
            <a:extLst>
              <a:ext uri="{FF2B5EF4-FFF2-40B4-BE49-F238E27FC236}">
                <a16:creationId xmlns:a16="http://schemas.microsoft.com/office/drawing/2014/main" id="{A8658A40-5EFE-9219-2004-4DEFF9F6FDAF}"/>
              </a:ext>
            </a:extLst>
          </p:cNvPr>
          <p:cNvGraphicFramePr>
            <a:graphicFrameLocks/>
          </p:cNvGraphicFramePr>
          <p:nvPr>
            <p:extLst>
              <p:ext uri="{D42A27DB-BD31-4B8C-83A1-F6EECF244321}">
                <p14:modId xmlns:p14="http://schemas.microsoft.com/office/powerpoint/2010/main" val="3892180337"/>
              </p:ext>
            </p:extLst>
          </p:nvPr>
        </p:nvGraphicFramePr>
        <p:xfrm>
          <a:off x="630936" y="2290936"/>
          <a:ext cx="10917936" cy="3959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88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7BCDE-0997-E00C-53E6-A65B71E3D139}"/>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a:latin typeface="+mj-lt"/>
                <a:ea typeface="+mj-ea"/>
                <a:cs typeface="+mj-cs"/>
              </a:rPr>
              <a:t>RECOMMENDATION: BOTTOM 3 PERFORMERS </a:t>
            </a:r>
          </a:p>
        </p:txBody>
      </p:sp>
      <p:sp>
        <p:nvSpPr>
          <p:cNvPr id="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178C5F-6620-7AA3-2F21-39AEBA6ACAE5}"/>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kern="1200" dirty="0">
                <a:latin typeface="+mn-lt"/>
                <a:ea typeface="+mn-ea"/>
                <a:cs typeface="+mn-cs"/>
              </a:rPr>
              <a:t>The bottom 3 performers were </a:t>
            </a:r>
            <a:r>
              <a:rPr lang="en-US" sz="2200" kern="1200" dirty="0" err="1">
                <a:latin typeface="+mn-lt"/>
                <a:ea typeface="+mn-ea"/>
                <a:cs typeface="+mn-cs"/>
              </a:rPr>
              <a:t>Wingstop</a:t>
            </a:r>
            <a:r>
              <a:rPr lang="en-US" sz="2200" kern="1200" dirty="0">
                <a:latin typeface="+mn-lt"/>
                <a:ea typeface="+mn-ea"/>
                <a:cs typeface="+mn-cs"/>
              </a:rPr>
              <a:t>, Cracker Barrel, and Jack in the Box.</a:t>
            </a:r>
          </a:p>
        </p:txBody>
      </p:sp>
      <p:pic>
        <p:nvPicPr>
          <p:cNvPr id="6" name="Picture 5" descr="Chart, funnel chart&#10;&#10;Description automatically generated">
            <a:extLst>
              <a:ext uri="{FF2B5EF4-FFF2-40B4-BE49-F238E27FC236}">
                <a16:creationId xmlns:a16="http://schemas.microsoft.com/office/drawing/2014/main" id="{493AD7CC-A044-939F-6F31-725658557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444" y="2290936"/>
            <a:ext cx="6598920" cy="3959352"/>
          </a:xfrm>
          <a:prstGeom prst="rect">
            <a:avLst/>
          </a:prstGeom>
        </p:spPr>
      </p:pic>
      <p:pic>
        <p:nvPicPr>
          <p:cNvPr id="8" name="Picture 7" descr="Logo&#10;&#10;Description automatically generated">
            <a:extLst>
              <a:ext uri="{FF2B5EF4-FFF2-40B4-BE49-F238E27FC236}">
                <a16:creationId xmlns:a16="http://schemas.microsoft.com/office/drawing/2014/main" id="{80667E4B-D17E-83A6-D515-9E535C03E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963" y="5312940"/>
            <a:ext cx="1213038" cy="937348"/>
          </a:xfrm>
          <a:prstGeom prst="rect">
            <a:avLst/>
          </a:prstGeom>
        </p:spPr>
      </p:pic>
      <p:pic>
        <p:nvPicPr>
          <p:cNvPr id="10" name="Picture 9" descr="A person sitting on a drum&#10;&#10;Description automatically generated with low confidence">
            <a:extLst>
              <a:ext uri="{FF2B5EF4-FFF2-40B4-BE49-F238E27FC236}">
                <a16:creationId xmlns:a16="http://schemas.microsoft.com/office/drawing/2014/main" id="{D036576C-CC88-8DCC-2116-14DB7DA648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942" y="4559421"/>
            <a:ext cx="923924" cy="512641"/>
          </a:xfrm>
          <a:prstGeom prst="rect">
            <a:avLst/>
          </a:prstGeom>
        </p:spPr>
      </p:pic>
      <p:pic>
        <p:nvPicPr>
          <p:cNvPr id="12" name="Picture 11" descr="A red and white sign&#10;&#10;Description automatically generated with medium confidence">
            <a:extLst>
              <a:ext uri="{FF2B5EF4-FFF2-40B4-BE49-F238E27FC236}">
                <a16:creationId xmlns:a16="http://schemas.microsoft.com/office/drawing/2014/main" id="{78408648-22A9-369B-3CAC-BA5BBDA35C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4009" y="4278774"/>
            <a:ext cx="923924" cy="882991"/>
          </a:xfrm>
          <a:prstGeom prst="rect">
            <a:avLst/>
          </a:prstGeom>
        </p:spPr>
      </p:pic>
    </p:spTree>
    <p:extLst>
      <p:ext uri="{BB962C8B-B14F-4D97-AF65-F5344CB8AC3E}">
        <p14:creationId xmlns:p14="http://schemas.microsoft.com/office/powerpoint/2010/main" val="135098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75A44-F3BB-3ECA-2A5D-D3923B7D352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CONCLUSION</a:t>
            </a:r>
          </a:p>
        </p:txBody>
      </p:sp>
      <p:graphicFrame>
        <p:nvGraphicFramePr>
          <p:cNvPr id="12" name="Content Placeholder 2">
            <a:extLst>
              <a:ext uri="{FF2B5EF4-FFF2-40B4-BE49-F238E27FC236}">
                <a16:creationId xmlns:a16="http://schemas.microsoft.com/office/drawing/2014/main" id="{6F47700E-58B8-5312-E8AC-457FBA3AECCC}"/>
              </a:ext>
            </a:extLst>
          </p:cNvPr>
          <p:cNvGraphicFramePr>
            <a:graphicFrameLocks noGrp="1"/>
          </p:cNvGraphicFramePr>
          <p:nvPr>
            <p:ph idx="1"/>
            <p:extLst>
              <p:ext uri="{D42A27DB-BD31-4B8C-83A1-F6EECF244321}">
                <p14:modId xmlns:p14="http://schemas.microsoft.com/office/powerpoint/2010/main" val="32391821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876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393</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Q4 RESTAURANT EQUITY PRICES</vt:lpstr>
      <vt:lpstr>BUSINESS UNDERSTANDING</vt:lpstr>
      <vt:lpstr>DATA UNDERSTANDING</vt:lpstr>
      <vt:lpstr>ROI%</vt:lpstr>
      <vt:lpstr>MODELING </vt:lpstr>
      <vt:lpstr>LSTM (Long Short Term Memory)</vt:lpstr>
      <vt:lpstr>RECOMMENDATION: TOP 3 PERFORMERS</vt:lpstr>
      <vt:lpstr>RECOMMENDATION: BOTTOM 3 PERFORMERS </vt:lpstr>
      <vt:lpstr>CONCLUSION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dc:title>
  <dc:creator>Isaiah Capel</dc:creator>
  <cp:lastModifiedBy>Isaiah Capel</cp:lastModifiedBy>
  <cp:revision>38</cp:revision>
  <dcterms:created xsi:type="dcterms:W3CDTF">2022-10-17T15:39:02Z</dcterms:created>
  <dcterms:modified xsi:type="dcterms:W3CDTF">2023-05-03T16:00:14Z</dcterms:modified>
</cp:coreProperties>
</file>