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3_F0AA6AE8.xml" ContentType="application/vnd.ms-powerpoint.comments+xml"/>
  <Override PartName="/ppt/comments/modernComment_106_D5C1A3E6.xml" ContentType="application/vnd.ms-powerpoint.comments+xml"/>
  <Override PartName="/ppt/comments/modernComment_10B_F27631D0.xml" ContentType="application/vnd.ms-powerpoint.comments+xml"/>
  <Override PartName="/ppt/comments/modernComment_109_54C1C672.xml" ContentType="application/vnd.ms-powerpoint.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omments/modernComment_10E_8C296424.xml" ContentType="application/vnd.ms-powerpoint.comments+xml"/>
  <Override PartName="/ppt/comments/modernComment_118_AD1A9018.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60" r:id="rId3"/>
    <p:sldId id="261" r:id="rId4"/>
    <p:sldId id="258" r:id="rId5"/>
    <p:sldId id="257" r:id="rId6"/>
    <p:sldId id="259" r:id="rId7"/>
    <p:sldId id="262" r:id="rId8"/>
    <p:sldId id="267" r:id="rId9"/>
    <p:sldId id="265" r:id="rId10"/>
    <p:sldId id="266" r:id="rId11"/>
    <p:sldId id="268" r:id="rId12"/>
    <p:sldId id="269" r:id="rId13"/>
    <p:sldId id="270" r:id="rId14"/>
    <p:sldId id="271" r:id="rId15"/>
    <p:sldId id="272" r:id="rId16"/>
    <p:sldId id="273" r:id="rId17"/>
    <p:sldId id="274" r:id="rId18"/>
    <p:sldId id="275" r:id="rId19"/>
    <p:sldId id="277" r:id="rId20"/>
    <p:sldId id="276" r:id="rId21"/>
    <p:sldId id="278" r:id="rId22"/>
    <p:sldId id="279" r:id="rId23"/>
    <p:sldId id="28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1EDE853-5151-4E97-8A7C-B0941EC3758D}">
          <p14:sldIdLst>
            <p14:sldId id="256"/>
            <p14:sldId id="260"/>
            <p14:sldId id="261"/>
            <p14:sldId id="258"/>
            <p14:sldId id="257"/>
          </p14:sldIdLst>
        </p14:section>
        <p14:section name="Untitled Section" id="{87EAE4B0-B7C8-4D84-80E7-79233F66CA2D}">
          <p14:sldIdLst>
            <p14:sldId id="259"/>
            <p14:sldId id="262"/>
            <p14:sldId id="267"/>
            <p14:sldId id="265"/>
            <p14:sldId id="266"/>
            <p14:sldId id="268"/>
            <p14:sldId id="269"/>
            <p14:sldId id="270"/>
            <p14:sldId id="271"/>
            <p14:sldId id="272"/>
            <p14:sldId id="273"/>
            <p14:sldId id="274"/>
            <p14:sldId id="275"/>
            <p14:sldId id="277"/>
            <p14:sldId id="276"/>
            <p14:sldId id="278"/>
            <p14:sldId id="279"/>
            <p14:sldId id="280"/>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077305E-50E8-666D-328C-8F69FED6EBEA}" name="Isaiah Capel" initials="IC" userId="6f673d632d61303e"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92B258-E28E-42A2-8694-7E3E80227C27}" v="143" dt="2022-04-13T05:09:06.7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13" autoAdjust="0"/>
    <p:restoredTop sz="94660"/>
  </p:normalViewPr>
  <p:slideViewPr>
    <p:cSldViewPr snapToGrid="0">
      <p:cViewPr varScale="1">
        <p:scale>
          <a:sx n="86" d="100"/>
          <a:sy n="86" d="100"/>
        </p:scale>
        <p:origin x="58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8/10/relationships/authors" Targe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Budget</a:t>
            </a:r>
            <a:r>
              <a:rPr lang="en-US" baseline="0" dirty="0"/>
              <a:t> Correlations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Correlations</c:v>
                </c:pt>
              </c:strCache>
            </c:strRef>
          </c:tx>
          <c:spPr>
            <a:solidFill>
              <a:schemeClr val="accent1"/>
            </a:solidFill>
            <a:ln>
              <a:noFill/>
            </a:ln>
            <a:effectLst/>
          </c:spPr>
          <c:invertIfNegative val="0"/>
          <c:cat>
            <c:strRef>
              <c:f>Sheet1!$A$2:$A$5</c:f>
              <c:strCache>
                <c:ptCount val="4"/>
                <c:pt idx="0">
                  <c:v>Budget-Profit </c:v>
                </c:pt>
                <c:pt idx="1">
                  <c:v>Budget-Domestic ROI%</c:v>
                </c:pt>
                <c:pt idx="2">
                  <c:v>Budget-Foreign ROI</c:v>
                </c:pt>
                <c:pt idx="3">
                  <c:v>Budget-Total ROI</c:v>
                </c:pt>
              </c:strCache>
            </c:strRef>
          </c:cat>
          <c:val>
            <c:numRef>
              <c:f>Sheet1!$B$2:$B$5</c:f>
              <c:numCache>
                <c:formatCode>General</c:formatCode>
                <c:ptCount val="4"/>
                <c:pt idx="0">
                  <c:v>0.67277358137222598</c:v>
                </c:pt>
                <c:pt idx="1">
                  <c:v>-5.0208956976752803E-2</c:v>
                </c:pt>
                <c:pt idx="2">
                  <c:v>2.47528032193613E-2</c:v>
                </c:pt>
                <c:pt idx="3">
                  <c:v>-1.5708021251236499E-2</c:v>
                </c:pt>
              </c:numCache>
            </c:numRef>
          </c:val>
          <c:extLst>
            <c:ext xmlns:c16="http://schemas.microsoft.com/office/drawing/2014/chart" uri="{C3380CC4-5D6E-409C-BE32-E72D297353CC}">
              <c16:uniqueId val="{00000000-F972-472A-8328-7556FFE4FB90}"/>
            </c:ext>
          </c:extLst>
        </c:ser>
        <c:ser>
          <c:idx val="1"/>
          <c:order val="1"/>
          <c:tx>
            <c:strRef>
              <c:f>Sheet1!$C$1</c:f>
              <c:strCache>
                <c:ptCount val="1"/>
                <c:pt idx="0">
                  <c:v>Column2</c:v>
                </c:pt>
              </c:strCache>
            </c:strRef>
          </c:tx>
          <c:spPr>
            <a:solidFill>
              <a:schemeClr val="accent2"/>
            </a:solidFill>
            <a:ln>
              <a:noFill/>
            </a:ln>
            <a:effectLst/>
          </c:spPr>
          <c:invertIfNegative val="0"/>
          <c:cat>
            <c:strRef>
              <c:f>Sheet1!$A$2:$A$5</c:f>
              <c:strCache>
                <c:ptCount val="4"/>
                <c:pt idx="0">
                  <c:v>Budget-Profit </c:v>
                </c:pt>
                <c:pt idx="1">
                  <c:v>Budget-Domestic ROI%</c:v>
                </c:pt>
                <c:pt idx="2">
                  <c:v>Budget-Foreign ROI</c:v>
                </c:pt>
                <c:pt idx="3">
                  <c:v>Budget-Total ROI</c:v>
                </c:pt>
              </c:strCache>
            </c:strRef>
          </c:cat>
          <c:val>
            <c:numRef>
              <c:f>Sheet1!$C$2:$C$5</c:f>
              <c:numCache>
                <c:formatCode>General</c:formatCode>
                <c:ptCount val="4"/>
              </c:numCache>
            </c:numRef>
          </c:val>
          <c:extLst>
            <c:ext xmlns:c16="http://schemas.microsoft.com/office/drawing/2014/chart" uri="{C3380CC4-5D6E-409C-BE32-E72D297353CC}">
              <c16:uniqueId val="{00000001-F972-472A-8328-7556FFE4FB90}"/>
            </c:ext>
          </c:extLst>
        </c:ser>
        <c:ser>
          <c:idx val="2"/>
          <c:order val="2"/>
          <c:tx>
            <c:strRef>
              <c:f>Sheet1!$D$1</c:f>
              <c:strCache>
                <c:ptCount val="1"/>
                <c:pt idx="0">
                  <c:v>Column1</c:v>
                </c:pt>
              </c:strCache>
            </c:strRef>
          </c:tx>
          <c:spPr>
            <a:solidFill>
              <a:schemeClr val="accent3"/>
            </a:solidFill>
            <a:ln>
              <a:noFill/>
            </a:ln>
            <a:effectLst/>
          </c:spPr>
          <c:invertIfNegative val="0"/>
          <c:cat>
            <c:strRef>
              <c:f>Sheet1!$A$2:$A$5</c:f>
              <c:strCache>
                <c:ptCount val="4"/>
                <c:pt idx="0">
                  <c:v>Budget-Profit </c:v>
                </c:pt>
                <c:pt idx="1">
                  <c:v>Budget-Domestic ROI%</c:v>
                </c:pt>
                <c:pt idx="2">
                  <c:v>Budget-Foreign ROI</c:v>
                </c:pt>
                <c:pt idx="3">
                  <c:v>Budget-Total ROI</c:v>
                </c:pt>
              </c:strCache>
            </c:strRef>
          </c:cat>
          <c:val>
            <c:numRef>
              <c:f>Sheet1!$D$2:$D$5</c:f>
              <c:numCache>
                <c:formatCode>General</c:formatCode>
                <c:ptCount val="4"/>
              </c:numCache>
            </c:numRef>
          </c:val>
          <c:extLst>
            <c:ext xmlns:c16="http://schemas.microsoft.com/office/drawing/2014/chart" uri="{C3380CC4-5D6E-409C-BE32-E72D297353CC}">
              <c16:uniqueId val="{00000002-F972-472A-8328-7556FFE4FB90}"/>
            </c:ext>
          </c:extLst>
        </c:ser>
        <c:dLbls>
          <c:showLegendKey val="0"/>
          <c:showVal val="0"/>
          <c:showCatName val="0"/>
          <c:showSerName val="0"/>
          <c:showPercent val="0"/>
          <c:showBubbleSize val="0"/>
        </c:dLbls>
        <c:gapWidth val="182"/>
        <c:axId val="666882591"/>
        <c:axId val="666896319"/>
      </c:barChart>
      <c:catAx>
        <c:axId val="66688259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66896319"/>
        <c:crosses val="autoZero"/>
        <c:auto val="1"/>
        <c:lblAlgn val="ctr"/>
        <c:lblOffset val="100"/>
        <c:noMultiLvlLbl val="0"/>
      </c:catAx>
      <c:valAx>
        <c:axId val="66689631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66882591"/>
        <c:crosses val="autoZero"/>
        <c:crossBetween val="between"/>
      </c:valAx>
      <c:spPr>
        <a:noFill/>
        <a:ln>
          <a:noFill/>
        </a:ln>
        <a:effectLst/>
      </c:spPr>
    </c:plotArea>
    <c:legend>
      <c:legendPos val="b"/>
      <c:legendEntry>
        <c:idx val="0"/>
        <c:delete val="1"/>
      </c:legendEntry>
      <c:legendEntry>
        <c:idx val="1"/>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modernComment_103_F0AA6AE8.xml><?xml version="1.0" encoding="utf-8"?>
<p188:cmLst xmlns:a="http://schemas.openxmlformats.org/drawingml/2006/main" xmlns:r="http://schemas.openxmlformats.org/officeDocument/2006/relationships" xmlns:p188="http://schemas.microsoft.com/office/powerpoint/2018/8/main">
  <p188:cm id="{AF56C5AF-5599-41C6-8260-9926BB228483}" authorId="{F077305E-50E8-666D-328C-8F69FED6EBEA}" created="2022-04-12T18:28:05.442">
    <ac:deMkLst xmlns:ac="http://schemas.microsoft.com/office/drawing/2013/main/command">
      <pc:docMk xmlns:pc="http://schemas.microsoft.com/office/powerpoint/2013/main/command"/>
      <pc:sldMk xmlns:pc="http://schemas.microsoft.com/office/powerpoint/2013/main/command" cId="4037700328" sldId="259"/>
      <ac:picMk id="5" creationId="{4ECBB360-6146-4FBA-908B-F9FED6DA2172}"/>
    </ac:deMkLst>
    <p188:txBody>
      <a:bodyPr/>
      <a:lstStyle/>
      <a:p>
        <a:r>
          <a:rPr lang="en-US"/>
          <a:t>https://thephiladelphiacitizen.org/wp-content/uploads/2018/07/smokefilledroom.jpg</a:t>
        </a:r>
      </a:p>
    </p188:txBody>
  </p188:cm>
</p188:cmLst>
</file>

<file path=ppt/comments/modernComment_106_D5C1A3E6.xml><?xml version="1.0" encoding="utf-8"?>
<p188:cmLst xmlns:a="http://schemas.openxmlformats.org/drawingml/2006/main" xmlns:r="http://schemas.openxmlformats.org/officeDocument/2006/relationships" xmlns:p188="http://schemas.microsoft.com/office/powerpoint/2018/8/main">
  <p188:cm id="{9864C7ED-B90D-4276-9754-5C9B74E90924}" authorId="{F077305E-50E8-666D-328C-8F69FED6EBEA}" created="2022-04-12T18:27:22.962">
    <ac:deMkLst xmlns:ac="http://schemas.microsoft.com/office/drawing/2013/main/command">
      <pc:docMk xmlns:pc="http://schemas.microsoft.com/office/powerpoint/2013/main/command"/>
      <pc:sldMk xmlns:pc="http://schemas.microsoft.com/office/powerpoint/2013/main/command" cId="3586237414" sldId="262"/>
      <ac:picMk id="11" creationId="{0BCCBEB9-6709-4108-99ED-64FC5C0541BB}"/>
    </ac:deMkLst>
    <p188:txBody>
      <a:bodyPr/>
      <a:lstStyle/>
      <a:p>
        <a:r>
          <a:rPr lang="en-US"/>
          <a:t>https://www.nature.com/articles/d41586-018-03071-1</a:t>
        </a:r>
      </a:p>
    </p188:txBody>
  </p188:cm>
</p188:cmLst>
</file>

<file path=ppt/comments/modernComment_109_54C1C672.xml><?xml version="1.0" encoding="utf-8"?>
<p188:cmLst xmlns:a="http://schemas.openxmlformats.org/drawingml/2006/main" xmlns:r="http://schemas.openxmlformats.org/officeDocument/2006/relationships" xmlns:p188="http://schemas.microsoft.com/office/powerpoint/2018/8/main">
  <p188:cm id="{52DE3CBB-E3B9-46C0-9A6D-3F12111B2044}" authorId="{F077305E-50E8-666D-328C-8F69FED6EBEA}" created="2022-04-12T18:39:40.099">
    <ac:deMkLst xmlns:ac="http://schemas.microsoft.com/office/drawing/2013/main/command">
      <pc:docMk xmlns:pc="http://schemas.microsoft.com/office/powerpoint/2013/main/command"/>
      <pc:sldMk xmlns:pc="http://schemas.microsoft.com/office/powerpoint/2013/main/command" cId="1421985394" sldId="265"/>
      <ac:picMk id="13" creationId="{2F434FFE-0E0D-478C-975A-2EAC5EEDD834}"/>
    </ac:deMkLst>
    <p188:txBody>
      <a:bodyPr/>
      <a:lstStyle/>
      <a:p>
        <a:r>
          <a:rPr lang="en-US"/>
          <a:t>https://upload.wikimedia.org/wikipedia/en/a/ad/Gangnam_Style_Official_Cover.png
</a:t>
        </a:r>
      </a:p>
    </p188:txBody>
  </p188:cm>
  <p188:cm id="{6F62B081-15CF-4B3D-B5E3-E5C3D4FEF868}" authorId="{F077305E-50E8-666D-328C-8F69FED6EBEA}" created="2022-04-12T18:40:07.657">
    <ac:deMkLst xmlns:ac="http://schemas.microsoft.com/office/drawing/2013/main/command">
      <pc:docMk xmlns:pc="http://schemas.microsoft.com/office/powerpoint/2013/main/command"/>
      <pc:sldMk xmlns:pc="http://schemas.microsoft.com/office/powerpoint/2013/main/command" cId="1421985394" sldId="265"/>
      <ac:picMk id="11" creationId="{18A91DE1-2AC3-4FEE-AEE7-ADE9C0F6EF9F}"/>
    </ac:deMkLst>
    <p188:txBody>
      <a:bodyPr/>
      <a:lstStyle/>
      <a:p>
        <a:r>
          <a:rPr lang="en-US"/>
          <a:t>https://en.wikipedia.org/wiki/2012_phenomenon#/media/File:East_side_of_stela_C,_Quirigua.PNG</a:t>
        </a:r>
      </a:p>
    </p188:txBody>
  </p188:cm>
</p188:cmLst>
</file>

<file path=ppt/comments/modernComment_10B_F27631D0.xml><?xml version="1.0" encoding="utf-8"?>
<p188:cmLst xmlns:a="http://schemas.openxmlformats.org/drawingml/2006/main" xmlns:r="http://schemas.openxmlformats.org/officeDocument/2006/relationships" xmlns:p188="http://schemas.microsoft.com/office/powerpoint/2018/8/main">
  <p188:cm id="{1BFBC051-CFA2-4722-8E44-E3A59B5EE72F}" authorId="{F077305E-50E8-666D-328C-8F69FED6EBEA}" created="2022-04-12T18:41:36.737">
    <ac:deMkLst xmlns:ac="http://schemas.microsoft.com/office/drawing/2013/main/command">
      <pc:docMk xmlns:pc="http://schemas.microsoft.com/office/powerpoint/2013/main/command"/>
      <pc:sldMk xmlns:pc="http://schemas.microsoft.com/office/powerpoint/2013/main/command" cId="4067832272" sldId="267"/>
      <ac:picMk id="5" creationId="{86480928-3B17-43D3-BF2E-24C0F031ABA6}"/>
    </ac:deMkLst>
    <p188:txBody>
      <a:bodyPr/>
      <a:lstStyle/>
      <a:p>
        <a:r>
          <a:rPr lang="en-US"/>
          <a:t>https://upload.wikimedia.org/wikipedia/commons/6/69/IMDB_Logo_2016.svg
</a:t>
        </a:r>
      </a:p>
    </p188:txBody>
  </p188:cm>
</p188:cmLst>
</file>

<file path=ppt/comments/modernComment_10E_8C296424.xml><?xml version="1.0" encoding="utf-8"?>
<p188:cmLst xmlns:a="http://schemas.openxmlformats.org/drawingml/2006/main" xmlns:r="http://schemas.openxmlformats.org/officeDocument/2006/relationships" xmlns:p188="http://schemas.microsoft.com/office/powerpoint/2018/8/main">
  <p188:cm id="{D372A5BC-A56E-4447-B3B8-BE1C445D5849}" authorId="{F077305E-50E8-666D-328C-8F69FED6EBEA}" created="2022-04-12T19:19:47.742">
    <ac:deMkLst xmlns:ac="http://schemas.microsoft.com/office/drawing/2013/main/command">
      <pc:docMk xmlns:pc="http://schemas.microsoft.com/office/powerpoint/2013/main/command"/>
      <pc:sldMk xmlns:pc="http://schemas.microsoft.com/office/powerpoint/2013/main/command" cId="2351522852" sldId="270"/>
      <ac:picMk id="5" creationId="{F045FF66-1F42-439C-8EE3-629CA040D083}"/>
    </ac:deMkLst>
    <p188:txBody>
      <a:bodyPr/>
      <a:lstStyle/>
      <a:p>
        <a:r>
          <a:rPr lang="en-US"/>
          <a:t>https://static1.moviewebimages.com/wordpress/wp-content/uploads/2022/01/Superheroes-Watching-Movies.png</a:t>
        </a:r>
      </a:p>
    </p188:txBody>
  </p188:cm>
</p188:cmLst>
</file>

<file path=ppt/comments/modernComment_118_AD1A9018.xml><?xml version="1.0" encoding="utf-8"?>
<p188:cmLst xmlns:a="http://schemas.openxmlformats.org/drawingml/2006/main" xmlns:r="http://schemas.openxmlformats.org/officeDocument/2006/relationships" xmlns:p188="http://schemas.microsoft.com/office/powerpoint/2018/8/main">
  <p188:cm id="{E0DC93F8-281B-4898-8D02-D379F31014EF}" authorId="{F077305E-50E8-666D-328C-8F69FED6EBEA}" created="2022-04-13T04:34:19.464">
    <ac:deMkLst xmlns:ac="http://schemas.microsoft.com/office/drawing/2013/main/command">
      <pc:docMk xmlns:pc="http://schemas.microsoft.com/office/powerpoint/2013/main/command"/>
      <pc:sldMk xmlns:pc="http://schemas.microsoft.com/office/powerpoint/2013/main/command" cId="2904199192" sldId="280"/>
      <ac:picMk id="5" creationId="{ECA40A3A-FD70-4B3D-BCDB-45F376A5C81E}"/>
    </ac:deMkLst>
    <p188:txBody>
      <a:bodyPr/>
      <a:lstStyle/>
      <a:p>
        <a:r>
          <a:rPr lang="en-US"/>
          <a:t>https://t3.ftcdn.net/jpg/02/51/93/56/360_F_251935693_2tMAJIHHi4qsjOHg77FP05vIn834jhcb.jpg</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99DA95-772B-468B-92F8-B5A70CDFD22A}"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B8A163-7D15-4665-AE2D-BCCE00FA4619}" type="slidenum">
              <a:rPr lang="en-US" smtClean="0"/>
              <a:t>‹#›</a:t>
            </a:fld>
            <a:endParaRPr lang="en-US"/>
          </a:p>
        </p:txBody>
      </p:sp>
    </p:spTree>
    <p:extLst>
      <p:ext uri="{BB962C8B-B14F-4D97-AF65-F5344CB8AC3E}">
        <p14:creationId xmlns:p14="http://schemas.microsoft.com/office/powerpoint/2010/main" val="2739638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99DA95-772B-468B-92F8-B5A70CDFD22A}"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B8A163-7D15-4665-AE2D-BCCE00FA4619}" type="slidenum">
              <a:rPr lang="en-US" smtClean="0"/>
              <a:t>‹#›</a:t>
            </a:fld>
            <a:endParaRPr lang="en-US"/>
          </a:p>
        </p:txBody>
      </p:sp>
    </p:spTree>
    <p:extLst>
      <p:ext uri="{BB962C8B-B14F-4D97-AF65-F5344CB8AC3E}">
        <p14:creationId xmlns:p14="http://schemas.microsoft.com/office/powerpoint/2010/main" val="3838393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99DA95-772B-468B-92F8-B5A70CDFD22A}"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B8A163-7D15-4665-AE2D-BCCE00FA4619}" type="slidenum">
              <a:rPr lang="en-US" smtClean="0"/>
              <a:t>‹#›</a:t>
            </a:fld>
            <a:endParaRPr lang="en-US"/>
          </a:p>
        </p:txBody>
      </p:sp>
    </p:spTree>
    <p:extLst>
      <p:ext uri="{BB962C8B-B14F-4D97-AF65-F5344CB8AC3E}">
        <p14:creationId xmlns:p14="http://schemas.microsoft.com/office/powerpoint/2010/main" val="2924422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99DA95-772B-468B-92F8-B5A70CDFD22A}"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B8A163-7D15-4665-AE2D-BCCE00FA4619}" type="slidenum">
              <a:rPr lang="en-US" smtClean="0"/>
              <a:t>‹#›</a:t>
            </a:fld>
            <a:endParaRPr lang="en-US"/>
          </a:p>
        </p:txBody>
      </p:sp>
    </p:spTree>
    <p:extLst>
      <p:ext uri="{BB962C8B-B14F-4D97-AF65-F5344CB8AC3E}">
        <p14:creationId xmlns:p14="http://schemas.microsoft.com/office/powerpoint/2010/main" val="3275632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99DA95-772B-468B-92F8-B5A70CDFD22A}"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B8A163-7D15-4665-AE2D-BCCE00FA4619}" type="slidenum">
              <a:rPr lang="en-US" smtClean="0"/>
              <a:t>‹#›</a:t>
            </a:fld>
            <a:endParaRPr lang="en-US"/>
          </a:p>
        </p:txBody>
      </p:sp>
    </p:spTree>
    <p:extLst>
      <p:ext uri="{BB962C8B-B14F-4D97-AF65-F5344CB8AC3E}">
        <p14:creationId xmlns:p14="http://schemas.microsoft.com/office/powerpoint/2010/main" val="3551812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99DA95-772B-468B-92F8-B5A70CDFD22A}" type="datetimeFigureOut">
              <a:rPr lang="en-US" smtClean="0"/>
              <a:t>4/13/2022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B8A163-7D15-4665-AE2D-BCCE00FA4619}" type="slidenum">
              <a:rPr lang="en-US" smtClean="0"/>
              <a:t>‹#›</a:t>
            </a:fld>
            <a:endParaRPr lang="en-US"/>
          </a:p>
        </p:txBody>
      </p:sp>
    </p:spTree>
    <p:extLst>
      <p:ext uri="{BB962C8B-B14F-4D97-AF65-F5344CB8AC3E}">
        <p14:creationId xmlns:p14="http://schemas.microsoft.com/office/powerpoint/2010/main" val="128738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99DA95-772B-468B-92F8-B5A70CDFD22A}" type="datetimeFigureOut">
              <a:rPr lang="en-US" smtClean="0"/>
              <a:t>4/13/2022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B8A163-7D15-4665-AE2D-BCCE00FA4619}" type="slidenum">
              <a:rPr lang="en-US" smtClean="0"/>
              <a:t>‹#›</a:t>
            </a:fld>
            <a:endParaRPr lang="en-US"/>
          </a:p>
        </p:txBody>
      </p:sp>
    </p:spTree>
    <p:extLst>
      <p:ext uri="{BB962C8B-B14F-4D97-AF65-F5344CB8AC3E}">
        <p14:creationId xmlns:p14="http://schemas.microsoft.com/office/powerpoint/2010/main" val="1861206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99DA95-772B-468B-92F8-B5A70CDFD22A}" type="datetimeFigureOut">
              <a:rPr lang="en-US" smtClean="0"/>
              <a:t>4/13/2022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B8A163-7D15-4665-AE2D-BCCE00FA4619}" type="slidenum">
              <a:rPr lang="en-US" smtClean="0"/>
              <a:t>‹#›</a:t>
            </a:fld>
            <a:endParaRPr lang="en-US"/>
          </a:p>
        </p:txBody>
      </p:sp>
    </p:spTree>
    <p:extLst>
      <p:ext uri="{BB962C8B-B14F-4D97-AF65-F5344CB8AC3E}">
        <p14:creationId xmlns:p14="http://schemas.microsoft.com/office/powerpoint/2010/main" val="3714399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99DA95-772B-468B-92F8-B5A70CDFD22A}" type="datetimeFigureOut">
              <a:rPr lang="en-US" smtClean="0"/>
              <a:t>4/13/2022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B8A163-7D15-4665-AE2D-BCCE00FA4619}" type="slidenum">
              <a:rPr lang="en-US" smtClean="0"/>
              <a:t>‹#›</a:t>
            </a:fld>
            <a:endParaRPr lang="en-US"/>
          </a:p>
        </p:txBody>
      </p:sp>
    </p:spTree>
    <p:extLst>
      <p:ext uri="{BB962C8B-B14F-4D97-AF65-F5344CB8AC3E}">
        <p14:creationId xmlns:p14="http://schemas.microsoft.com/office/powerpoint/2010/main" val="4137952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99DA95-772B-468B-92F8-B5A70CDFD22A}" type="datetimeFigureOut">
              <a:rPr lang="en-US" smtClean="0"/>
              <a:t>4/13/2022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B8A163-7D15-4665-AE2D-BCCE00FA4619}" type="slidenum">
              <a:rPr lang="en-US" smtClean="0"/>
              <a:t>‹#›</a:t>
            </a:fld>
            <a:endParaRPr lang="en-US"/>
          </a:p>
        </p:txBody>
      </p:sp>
    </p:spTree>
    <p:extLst>
      <p:ext uri="{BB962C8B-B14F-4D97-AF65-F5344CB8AC3E}">
        <p14:creationId xmlns:p14="http://schemas.microsoft.com/office/powerpoint/2010/main" val="713780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99DA95-772B-468B-92F8-B5A70CDFD22A}" type="datetimeFigureOut">
              <a:rPr lang="en-US" smtClean="0"/>
              <a:t>4/13/2022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B8A163-7D15-4665-AE2D-BCCE00FA4619}" type="slidenum">
              <a:rPr lang="en-US" smtClean="0"/>
              <a:t>‹#›</a:t>
            </a:fld>
            <a:endParaRPr lang="en-US"/>
          </a:p>
        </p:txBody>
      </p:sp>
    </p:spTree>
    <p:extLst>
      <p:ext uri="{BB962C8B-B14F-4D97-AF65-F5344CB8AC3E}">
        <p14:creationId xmlns:p14="http://schemas.microsoft.com/office/powerpoint/2010/main" val="3662810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99DA95-772B-468B-92F8-B5A70CDFD22A}" type="datetimeFigureOut">
              <a:rPr lang="en-US" smtClean="0"/>
              <a:t>4/13/2022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B8A163-7D15-4665-AE2D-BCCE00FA4619}" type="slidenum">
              <a:rPr lang="en-US" smtClean="0"/>
              <a:t>‹#›</a:t>
            </a:fld>
            <a:endParaRPr lang="en-US"/>
          </a:p>
        </p:txBody>
      </p:sp>
    </p:spTree>
    <p:extLst>
      <p:ext uri="{BB962C8B-B14F-4D97-AF65-F5344CB8AC3E}">
        <p14:creationId xmlns:p14="http://schemas.microsoft.com/office/powerpoint/2010/main" val="123830886"/>
      </p:ext>
    </p:extLst>
  </p:cSld>
  <p:clrMap bg1="dk1" tx1="lt1" bg2="dk2" tx2="lt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microsoft.com/office/2018/10/relationships/comments" Target="../comments/modernComment_10E_8C29642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businessinsider.com/hollywood-is-making-films-for-foreign-markets-2012-9"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jpg"/><Relationship Id="rId2" Type="http://schemas.microsoft.com/office/2018/10/relationships/comments" Target="../comments/modernComment_118_AD1A90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microsoft.com/office/2018/10/relationships/comments" Target="../comments/modernComment_103_F0AA6AE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microsoft.com/office/2018/10/relationships/comments" Target="../comments/modernComment_106_D5C1A3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microsoft.com/office/2018/10/relationships/comments" Target="../comments/modernComment_10B_F27631D0.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microsoft.com/office/2018/10/relationships/comments" Target="../comments/modernComment_109_54C1C672.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Freeform 5">
            <a:extLst>
              <a:ext uri="{FF2B5EF4-FFF2-40B4-BE49-F238E27FC236}">
                <a16:creationId xmlns:a16="http://schemas.microsoft.com/office/drawing/2014/main" id="{07322A9E-F1EC-405E-8971-BA906EFFC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29674" y="1290909"/>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Freeform 6">
            <a:extLst>
              <a:ext uri="{FF2B5EF4-FFF2-40B4-BE49-F238E27FC236}">
                <a16:creationId xmlns:a16="http://schemas.microsoft.com/office/drawing/2014/main" id="{A5704422-1118-4FD1-95AD-29A064EB8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0451" y="2010741"/>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Freeform 7">
            <a:extLst>
              <a:ext uri="{FF2B5EF4-FFF2-40B4-BE49-F238E27FC236}">
                <a16:creationId xmlns:a16="http://schemas.microsoft.com/office/drawing/2014/main" id="{A88B2AAA-B805-498E-A9E6-98B8858554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51351" y="1780905"/>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Freeform 8">
            <a:extLst>
              <a:ext uri="{FF2B5EF4-FFF2-40B4-BE49-F238E27FC236}">
                <a16:creationId xmlns:a16="http://schemas.microsoft.com/office/drawing/2014/main" id="{9B8051E0-19D7-43E1-BFD9-E6DBFEB3A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42347"/>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Freeform 9">
            <a:extLst>
              <a:ext uri="{FF2B5EF4-FFF2-40B4-BE49-F238E27FC236}">
                <a16:creationId xmlns:a16="http://schemas.microsoft.com/office/drawing/2014/main" id="{4EDB2B02-86A2-46F5-A4BE-B7D9B10411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178751"/>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Freeform 10">
            <a:extLst>
              <a:ext uri="{FF2B5EF4-FFF2-40B4-BE49-F238E27FC236}">
                <a16:creationId xmlns:a16="http://schemas.microsoft.com/office/drawing/2014/main" id="{43954639-FB5D-41F4-9560-6F6DFE7784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9376"/>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Freeform 12">
            <a:extLst>
              <a:ext uri="{FF2B5EF4-FFF2-40B4-BE49-F238E27FC236}">
                <a16:creationId xmlns:a16="http://schemas.microsoft.com/office/drawing/2014/main" id="{E898931C-0323-41FA-A036-20F818B1FF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Freeform 14">
            <a:extLst>
              <a:ext uri="{FF2B5EF4-FFF2-40B4-BE49-F238E27FC236}">
                <a16:creationId xmlns:a16="http://schemas.microsoft.com/office/drawing/2014/main" id="{89AFE9DD-0792-4B98-B4EB-97ACA17E6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705"/>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Freeform 16">
            <a:extLst>
              <a:ext uri="{FF2B5EF4-FFF2-40B4-BE49-F238E27FC236}">
                <a16:creationId xmlns:a16="http://schemas.microsoft.com/office/drawing/2014/main" id="{3981F5C4-9AE1-404E-AF44-A4E6DB374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Freeform 11">
            <a:extLst>
              <a:ext uri="{FF2B5EF4-FFF2-40B4-BE49-F238E27FC236}">
                <a16:creationId xmlns:a16="http://schemas.microsoft.com/office/drawing/2014/main" id="{763C1781-8726-4FAC-8C45-FF40376BE4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26601" y="-1916"/>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Freeform 21">
            <a:extLst>
              <a:ext uri="{FF2B5EF4-FFF2-40B4-BE49-F238E27FC236}">
                <a16:creationId xmlns:a16="http://schemas.microsoft.com/office/drawing/2014/main" id="{301491B5-56C7-43DC-A3D9-861EECCA0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235014" y="2872"/>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F468C4E-6D26-4022-96EA-418CA4A6F87A}"/>
              </a:ext>
            </a:extLst>
          </p:cNvPr>
          <p:cNvSpPr>
            <a:spLocks noGrp="1"/>
          </p:cNvSpPr>
          <p:nvPr>
            <p:ph type="ctrTitle"/>
          </p:nvPr>
        </p:nvSpPr>
        <p:spPr>
          <a:xfrm>
            <a:off x="8817165" y="609875"/>
            <a:ext cx="2951163" cy="3340333"/>
          </a:xfrm>
        </p:spPr>
        <p:txBody>
          <a:bodyPr>
            <a:normAutofit/>
          </a:bodyPr>
          <a:lstStyle/>
          <a:p>
            <a:pPr algn="l"/>
            <a:r>
              <a:rPr lang="en-US" sz="3700" dirty="0">
                <a:solidFill>
                  <a:srgbClr val="C00000"/>
                </a:solidFill>
              </a:rPr>
              <a:t>HOLLYWOOD? BEWARE!</a:t>
            </a:r>
          </a:p>
        </p:txBody>
      </p:sp>
      <p:sp>
        <p:nvSpPr>
          <p:cNvPr id="3" name="Subtitle 2">
            <a:extLst>
              <a:ext uri="{FF2B5EF4-FFF2-40B4-BE49-F238E27FC236}">
                <a16:creationId xmlns:a16="http://schemas.microsoft.com/office/drawing/2014/main" id="{A0660925-DBC7-4013-8180-49667354FE1A}"/>
              </a:ext>
            </a:extLst>
          </p:cNvPr>
          <p:cNvSpPr>
            <a:spLocks noGrp="1"/>
          </p:cNvSpPr>
          <p:nvPr>
            <p:ph type="subTitle" idx="1"/>
          </p:nvPr>
        </p:nvSpPr>
        <p:spPr>
          <a:xfrm>
            <a:off x="8842248" y="4078224"/>
            <a:ext cx="2926080" cy="1307592"/>
          </a:xfrm>
        </p:spPr>
        <p:txBody>
          <a:bodyPr>
            <a:normAutofit/>
          </a:bodyPr>
          <a:lstStyle/>
          <a:p>
            <a:pPr algn="l"/>
            <a:endParaRPr lang="en-US" sz="2000" dirty="0"/>
          </a:p>
        </p:txBody>
      </p:sp>
      <p:sp>
        <p:nvSpPr>
          <p:cNvPr id="93" name="Freeform 22">
            <a:extLst>
              <a:ext uri="{FF2B5EF4-FFF2-40B4-BE49-F238E27FC236}">
                <a16:creationId xmlns:a16="http://schemas.microsoft.com/office/drawing/2014/main" id="{237E2353-22DF-46E0-A200-FB30F8F39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020826" y="-1916"/>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Freeform 23">
            <a:extLst>
              <a:ext uri="{FF2B5EF4-FFF2-40B4-BE49-F238E27FC236}">
                <a16:creationId xmlns:a16="http://schemas.microsoft.com/office/drawing/2014/main" id="{DD6138DB-057B-45F7-A5F4-E7BFDA20D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90826" y="-1916"/>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Freeform: Shape 96">
            <a:extLst>
              <a:ext uri="{FF2B5EF4-FFF2-40B4-BE49-F238E27FC236}">
                <a16:creationId xmlns:a16="http://schemas.microsoft.com/office/drawing/2014/main" id="{79A54AB1-B64F-4843-BFAB-81CB74E66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752078" y="2218040"/>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2050" name="Picture 2" descr="Hollywood Sign - Wikipedia">
            <a:extLst>
              <a:ext uri="{FF2B5EF4-FFF2-40B4-BE49-F238E27FC236}">
                <a16:creationId xmlns:a16="http://schemas.microsoft.com/office/drawing/2014/main" id="{4ED62EE4-D519-4635-9AAD-15D753393AC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461" r="1" b="1"/>
          <a:stretch/>
        </p:blipFill>
        <p:spPr bwMode="auto">
          <a:xfrm>
            <a:off x="921910" y="465243"/>
            <a:ext cx="7761924" cy="5343065"/>
          </a:xfrm>
          <a:custGeom>
            <a:avLst/>
            <a:gdLst/>
            <a:ahLst/>
            <a:cxnLst/>
            <a:rect l="l" t="t" r="r" b="b"/>
            <a:pathLst>
              <a:path w="7761924" h="5343065">
                <a:moveTo>
                  <a:pt x="3025687" y="76"/>
                </a:moveTo>
                <a:cubicBezTo>
                  <a:pt x="3140786" y="756"/>
                  <a:pt x="3256631" y="6055"/>
                  <a:pt x="3372722" y="16088"/>
                </a:cubicBezTo>
                <a:cubicBezTo>
                  <a:pt x="5230178" y="176616"/>
                  <a:pt x="7761924" y="1424594"/>
                  <a:pt x="7761924" y="3316816"/>
                </a:cubicBezTo>
                <a:cubicBezTo>
                  <a:pt x="7646022" y="5237647"/>
                  <a:pt x="4988715" y="5423921"/>
                  <a:pt x="3701109" y="5320611"/>
                </a:cubicBezTo>
                <a:cubicBezTo>
                  <a:pt x="2413504" y="5217301"/>
                  <a:pt x="351800" y="4486992"/>
                  <a:pt x="36290" y="2696959"/>
                </a:cubicBezTo>
                <a:cubicBezTo>
                  <a:pt x="-259500" y="1018804"/>
                  <a:pt x="1299198" y="-10133"/>
                  <a:pt x="3025687" y="76"/>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8311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6EDDC-744D-41FC-864F-4F3A65A96957}"/>
              </a:ext>
            </a:extLst>
          </p:cNvPr>
          <p:cNvSpPr>
            <a:spLocks noGrp="1"/>
          </p:cNvSpPr>
          <p:nvPr>
            <p:ph type="title"/>
          </p:nvPr>
        </p:nvSpPr>
        <p:spPr/>
        <p:txBody>
          <a:bodyPr/>
          <a:lstStyle/>
          <a:p>
            <a:r>
              <a:rPr lang="en-US" dirty="0"/>
              <a:t>Let’s see how the Budget correlates to returns!</a:t>
            </a:r>
          </a:p>
        </p:txBody>
      </p:sp>
      <p:graphicFrame>
        <p:nvGraphicFramePr>
          <p:cNvPr id="13" name="Content Placeholder 12">
            <a:extLst>
              <a:ext uri="{FF2B5EF4-FFF2-40B4-BE49-F238E27FC236}">
                <a16:creationId xmlns:a16="http://schemas.microsoft.com/office/drawing/2014/main" id="{FDF4D4FF-44ED-4453-8E74-320600184912}"/>
              </a:ext>
            </a:extLst>
          </p:cNvPr>
          <p:cNvGraphicFramePr>
            <a:graphicFrameLocks noGrp="1"/>
          </p:cNvGraphicFramePr>
          <p:nvPr>
            <p:ph idx="1"/>
            <p:extLst>
              <p:ext uri="{D42A27DB-BD31-4B8C-83A1-F6EECF244321}">
                <p14:modId xmlns:p14="http://schemas.microsoft.com/office/powerpoint/2010/main" val="3024994258"/>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16891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58779-A71B-44E4-A2D4-CE5FD70F209C}"/>
              </a:ext>
            </a:extLst>
          </p:cNvPr>
          <p:cNvSpPr>
            <a:spLocks noGrp="1"/>
          </p:cNvSpPr>
          <p:nvPr>
            <p:ph type="title"/>
          </p:nvPr>
        </p:nvSpPr>
        <p:spPr>
          <a:xfrm>
            <a:off x="403123" y="3116826"/>
            <a:ext cx="10950677" cy="2546095"/>
          </a:xfrm>
        </p:spPr>
        <p:txBody>
          <a:bodyPr>
            <a:normAutofit/>
          </a:bodyPr>
          <a:lstStyle/>
          <a:p>
            <a:r>
              <a:rPr lang="en-US" sz="2000" dirty="0"/>
              <a:t>Interesting. Budget has no correlation to Domestic, Foreign and Total ROI. On the other hand, profits and budget do correlate fairly strongly.</a:t>
            </a:r>
          </a:p>
        </p:txBody>
      </p:sp>
      <p:pic>
        <p:nvPicPr>
          <p:cNvPr id="4098" name="Picture 2">
            <a:extLst>
              <a:ext uri="{FF2B5EF4-FFF2-40B4-BE49-F238E27FC236}">
                <a16:creationId xmlns:a16="http://schemas.microsoft.com/office/drawing/2014/main" id="{CA9E4894-099E-4FB1-BB24-7270290938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0645" y="104607"/>
            <a:ext cx="5893210" cy="3897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414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377D3-36F3-4071-B2B5-2E4A0EE89C7E}"/>
              </a:ext>
            </a:extLst>
          </p:cNvPr>
          <p:cNvSpPr>
            <a:spLocks noGrp="1"/>
          </p:cNvSpPr>
          <p:nvPr>
            <p:ph type="title"/>
          </p:nvPr>
        </p:nvSpPr>
        <p:spPr/>
        <p:txBody>
          <a:bodyPr/>
          <a:lstStyle/>
          <a:p>
            <a:r>
              <a:rPr lang="en-US" dirty="0"/>
              <a:t>What to make of this?</a:t>
            </a:r>
          </a:p>
        </p:txBody>
      </p:sp>
      <p:sp>
        <p:nvSpPr>
          <p:cNvPr id="3" name="Content Placeholder 2">
            <a:extLst>
              <a:ext uri="{FF2B5EF4-FFF2-40B4-BE49-F238E27FC236}">
                <a16:creationId xmlns:a16="http://schemas.microsoft.com/office/drawing/2014/main" id="{647C2503-34CB-4E43-A943-65CA463B9602}"/>
              </a:ext>
            </a:extLst>
          </p:cNvPr>
          <p:cNvSpPr>
            <a:spLocks noGrp="1"/>
          </p:cNvSpPr>
          <p:nvPr>
            <p:ph idx="1"/>
          </p:nvPr>
        </p:nvSpPr>
        <p:spPr/>
        <p:txBody>
          <a:bodyPr/>
          <a:lstStyle/>
          <a:p>
            <a:r>
              <a:rPr lang="en-US" dirty="0"/>
              <a:t>Business recommendation #1:  </a:t>
            </a:r>
            <a:r>
              <a:rPr lang="en-US" sz="3600" dirty="0"/>
              <a:t>Splash the cash on big projects</a:t>
            </a:r>
            <a:r>
              <a:rPr lang="en-US" dirty="0"/>
              <a:t>. </a:t>
            </a:r>
          </a:p>
          <a:p>
            <a:r>
              <a:rPr lang="en-US" dirty="0"/>
              <a:t>That’s the most surefire way to make a profit. </a:t>
            </a:r>
          </a:p>
          <a:p>
            <a:r>
              <a:rPr lang="en-US" dirty="0"/>
              <a:t>Otherwise, there’s a lot of uncertainty. </a:t>
            </a:r>
          </a:p>
        </p:txBody>
      </p:sp>
    </p:spTree>
    <p:extLst>
      <p:ext uri="{BB962C8B-B14F-4D97-AF65-F5344CB8AC3E}">
        <p14:creationId xmlns:p14="http://schemas.microsoft.com/office/powerpoint/2010/main" val="3589201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8CB61-E5DD-4BEF-B8AD-37336731E663}"/>
              </a:ext>
            </a:extLst>
          </p:cNvPr>
          <p:cNvSpPr>
            <a:spLocks noGrp="1"/>
          </p:cNvSpPr>
          <p:nvPr>
            <p:ph type="title"/>
          </p:nvPr>
        </p:nvSpPr>
        <p:spPr/>
        <p:txBody>
          <a:bodyPr/>
          <a:lstStyle/>
          <a:p>
            <a:r>
              <a:rPr lang="en-US" dirty="0"/>
              <a:t>Does this make sense?</a:t>
            </a:r>
          </a:p>
        </p:txBody>
      </p:sp>
      <p:pic>
        <p:nvPicPr>
          <p:cNvPr id="5" name="Content Placeholder 4" descr="A group of people in clothing&#10;&#10;Description automatically generated with medium confidence">
            <a:extLst>
              <a:ext uri="{FF2B5EF4-FFF2-40B4-BE49-F238E27FC236}">
                <a16:creationId xmlns:a16="http://schemas.microsoft.com/office/drawing/2014/main" id="{F045FF66-1F42-439C-8EE3-629CA040D08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90086" y="2054942"/>
            <a:ext cx="5819247" cy="3099466"/>
          </a:xfrm>
        </p:spPr>
      </p:pic>
    </p:spTree>
    <p:extLst>
      <p:ext uri="{BB962C8B-B14F-4D97-AF65-F5344CB8AC3E}">
        <p14:creationId xmlns:p14="http://schemas.microsoft.com/office/powerpoint/2010/main" val="2351522852"/>
      </p:ext>
    </p:extLst>
  </p:cSld>
  <p:clrMapOvr>
    <a:masterClrMapping/>
  </p:clrMapOvr>
  <p:extLst>
    <p:ext uri="{6950BFC3-D8DA-4A85-94F7-54DA5524770B}">
      <p188:commentRel xmlns:p188="http://schemas.microsoft.com/office/powerpoint/2018/8/main" r:id="rId2"/>
    </p:ext>
  </p:extLs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2" name="Rectangle 91">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376FDF-F459-4E5D-849B-8631734E5991}"/>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2800">
                <a:solidFill>
                  <a:srgbClr val="FFFFFF"/>
                </a:solidFill>
              </a:rPr>
              <a:t>DOMESTIC ROI  CORRELATIONBY GENRE</a:t>
            </a:r>
          </a:p>
        </p:txBody>
      </p:sp>
      <p:sp>
        <p:nvSpPr>
          <p:cNvPr id="94"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Chart, funnel chart&#10;&#10;Description automatically generated">
            <a:extLst>
              <a:ext uri="{FF2B5EF4-FFF2-40B4-BE49-F238E27FC236}">
                <a16:creationId xmlns:a16="http://schemas.microsoft.com/office/drawing/2014/main" id="{5DDD0C4C-625A-4831-BCC2-E5F753F501C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443" r="1" b="1"/>
          <a:stretch/>
        </p:blipFill>
        <p:spPr>
          <a:xfrm>
            <a:off x="976251" y="942538"/>
            <a:ext cx="7163222" cy="4808332"/>
          </a:xfrm>
          <a:prstGeom prst="rect">
            <a:avLst/>
          </a:prstGeom>
          <a:effectLst/>
        </p:spPr>
      </p:pic>
    </p:spTree>
    <p:extLst>
      <p:ext uri="{BB962C8B-B14F-4D97-AF65-F5344CB8AC3E}">
        <p14:creationId xmlns:p14="http://schemas.microsoft.com/office/powerpoint/2010/main" val="1688718806"/>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5" name="Rectangle 84">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Chart, bar chart&#10;&#10;Description automatically generated">
            <a:extLst>
              <a:ext uri="{FF2B5EF4-FFF2-40B4-BE49-F238E27FC236}">
                <a16:creationId xmlns:a16="http://schemas.microsoft.com/office/drawing/2014/main" id="{C03217A0-0152-496C-B2A9-3786502C971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6597" r="-1" b="-1"/>
          <a:stretch/>
        </p:blipFill>
        <p:spPr>
          <a:xfrm>
            <a:off x="20" y="431"/>
            <a:ext cx="8115280" cy="6408311"/>
          </a:xfrm>
          <a:prstGeom prst="rect">
            <a:avLst/>
          </a:prstGeom>
        </p:spPr>
      </p:pic>
      <p:sp>
        <p:nvSpPr>
          <p:cNvPr id="9" name="TextBox 8">
            <a:extLst>
              <a:ext uri="{FF2B5EF4-FFF2-40B4-BE49-F238E27FC236}">
                <a16:creationId xmlns:a16="http://schemas.microsoft.com/office/drawing/2014/main" id="{8F63FDA4-2BE8-4542-9076-10D887178F36}"/>
              </a:ext>
            </a:extLst>
          </p:cNvPr>
          <p:cNvSpPr txBox="1"/>
          <p:nvPr/>
        </p:nvSpPr>
        <p:spPr>
          <a:xfrm>
            <a:off x="8248650" y="1371600"/>
            <a:ext cx="3657600" cy="4587073"/>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sz="4400" dirty="0"/>
              <a:t>FOREIGN ROI CORRELATION BY GENRE</a:t>
            </a:r>
          </a:p>
        </p:txBody>
      </p:sp>
      <p:sp>
        <p:nvSpPr>
          <p:cNvPr id="87" name="Rectangle 86">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2975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 name="Rectangle 9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4C5863-450E-48FE-A090-CFCB1262E1BD}"/>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400" kern="1200">
                <a:solidFill>
                  <a:srgbClr val="FFFFFF"/>
                </a:solidFill>
                <a:latin typeface="+mj-lt"/>
                <a:ea typeface="+mj-ea"/>
                <a:cs typeface="+mj-cs"/>
              </a:rPr>
              <a:t>WORLDWIDE ROI CORRELATION BY GENRE</a:t>
            </a:r>
          </a:p>
        </p:txBody>
      </p:sp>
      <p:pic>
        <p:nvPicPr>
          <p:cNvPr id="8" name="Content Placeholder 7" descr="Chart, bar chart&#10;&#10;Description automatically generated">
            <a:extLst>
              <a:ext uri="{FF2B5EF4-FFF2-40B4-BE49-F238E27FC236}">
                <a16:creationId xmlns:a16="http://schemas.microsoft.com/office/drawing/2014/main" id="{75FAE3B4-D022-481D-9D1E-8C9CABB023E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443" r="1" b="1"/>
          <a:stretch/>
        </p:blipFill>
        <p:spPr>
          <a:xfrm>
            <a:off x="4038600" y="1014761"/>
            <a:ext cx="7188199" cy="4825089"/>
          </a:xfrm>
          <a:prstGeom prst="rect">
            <a:avLst/>
          </a:prstGeom>
        </p:spPr>
      </p:pic>
    </p:spTree>
    <p:extLst>
      <p:ext uri="{BB962C8B-B14F-4D97-AF65-F5344CB8AC3E}">
        <p14:creationId xmlns:p14="http://schemas.microsoft.com/office/powerpoint/2010/main" val="3278519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ED2C7-618D-416D-B40B-42AC43AED289}"/>
              </a:ext>
            </a:extLst>
          </p:cNvPr>
          <p:cNvSpPr>
            <a:spLocks noGrp="1"/>
          </p:cNvSpPr>
          <p:nvPr>
            <p:ph type="title"/>
          </p:nvPr>
        </p:nvSpPr>
        <p:spPr/>
        <p:txBody>
          <a:bodyPr/>
          <a:lstStyle/>
          <a:p>
            <a:r>
              <a:rPr lang="en-US" dirty="0"/>
              <a:t>Analysis +Recommendation</a:t>
            </a:r>
          </a:p>
        </p:txBody>
      </p:sp>
      <p:sp>
        <p:nvSpPr>
          <p:cNvPr id="3" name="Content Placeholder 2">
            <a:extLst>
              <a:ext uri="{FF2B5EF4-FFF2-40B4-BE49-F238E27FC236}">
                <a16:creationId xmlns:a16="http://schemas.microsoft.com/office/drawing/2014/main" id="{E3956BF2-2E04-4F79-B7B0-8A73EB5CCE4A}"/>
              </a:ext>
            </a:extLst>
          </p:cNvPr>
          <p:cNvSpPr>
            <a:spLocks noGrp="1"/>
          </p:cNvSpPr>
          <p:nvPr>
            <p:ph idx="1"/>
          </p:nvPr>
        </p:nvSpPr>
        <p:spPr/>
        <p:txBody>
          <a:bodyPr/>
          <a:lstStyle/>
          <a:p>
            <a:r>
              <a:rPr lang="en-US" dirty="0"/>
              <a:t>Most genres have negative or no correlation to success.</a:t>
            </a:r>
          </a:p>
          <a:p>
            <a:r>
              <a:rPr lang="en-US" dirty="0"/>
              <a:t>Recommendation #2: STICK WITH ACTION, ADVENTURE OR SCI-FI FILMS!</a:t>
            </a:r>
          </a:p>
          <a:p>
            <a:r>
              <a:rPr lang="en-US" dirty="0"/>
              <a:t>They make money</a:t>
            </a:r>
          </a:p>
          <a:p>
            <a:endParaRPr lang="en-US" dirty="0"/>
          </a:p>
        </p:txBody>
      </p:sp>
      <p:pic>
        <p:nvPicPr>
          <p:cNvPr id="5" name="Picture 2">
            <a:extLst>
              <a:ext uri="{FF2B5EF4-FFF2-40B4-BE49-F238E27FC236}">
                <a16:creationId xmlns:a16="http://schemas.microsoft.com/office/drawing/2014/main" id="{3C5C4D4D-9F31-45BE-A786-51F661F1C88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747968" y="3165986"/>
            <a:ext cx="5605832" cy="3692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8646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Content Placeholder 19" descr="Chart, scatter chart&#10;&#10;Description automatically generated">
            <a:extLst>
              <a:ext uri="{FF2B5EF4-FFF2-40B4-BE49-F238E27FC236}">
                <a16:creationId xmlns:a16="http://schemas.microsoft.com/office/drawing/2014/main" id="{E940A437-7CA8-454D-96DF-B1CBEAB0F6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7197" y="643467"/>
            <a:ext cx="10817605" cy="5571066"/>
          </a:xfrm>
          <a:prstGeom prst="rect">
            <a:avLst/>
          </a:prstGeom>
        </p:spPr>
      </p:pic>
    </p:spTree>
    <p:extLst>
      <p:ext uri="{BB962C8B-B14F-4D97-AF65-F5344CB8AC3E}">
        <p14:creationId xmlns:p14="http://schemas.microsoft.com/office/powerpoint/2010/main" val="3344769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scatter chart&#10;&#10;Description automatically generated">
            <a:extLst>
              <a:ext uri="{FF2B5EF4-FFF2-40B4-BE49-F238E27FC236}">
                <a16:creationId xmlns:a16="http://schemas.microsoft.com/office/drawing/2014/main" id="{3F3174D6-4BD6-4DED-A63D-1AB68E9C7E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7197" y="643467"/>
            <a:ext cx="10817605" cy="5571066"/>
          </a:xfrm>
          <a:prstGeom prst="rect">
            <a:avLst/>
          </a:prstGeom>
        </p:spPr>
      </p:pic>
    </p:spTree>
    <p:extLst>
      <p:ext uri="{BB962C8B-B14F-4D97-AF65-F5344CB8AC3E}">
        <p14:creationId xmlns:p14="http://schemas.microsoft.com/office/powerpoint/2010/main" val="2717621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242BB-4752-4EA3-AA6D-E6E795C8395C}"/>
              </a:ext>
            </a:extLst>
          </p:cNvPr>
          <p:cNvSpPr>
            <a:spLocks noGrp="1"/>
          </p:cNvSpPr>
          <p:nvPr>
            <p:ph type="title"/>
          </p:nvPr>
        </p:nvSpPr>
        <p:spPr/>
        <p:txBody>
          <a:bodyPr/>
          <a:lstStyle/>
          <a:p>
            <a:r>
              <a:rPr lang="en-US" dirty="0"/>
              <a:t>Big Dreams? Big Hopes? Off to Hollywood?</a:t>
            </a:r>
          </a:p>
        </p:txBody>
      </p:sp>
      <p:pic>
        <p:nvPicPr>
          <p:cNvPr id="7" name="Content Placeholder 6" descr="A picture containing yellow, person&#10;&#10;Description automatically generated">
            <a:extLst>
              <a:ext uri="{FF2B5EF4-FFF2-40B4-BE49-F238E27FC236}">
                <a16:creationId xmlns:a16="http://schemas.microsoft.com/office/drawing/2014/main" id="{A8CFFDCE-5184-4766-BB55-D1CDD064F8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8928241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C3F3B-FFAD-4DFC-909D-CFD78DDCB93D}"/>
              </a:ext>
            </a:extLst>
          </p:cNvPr>
          <p:cNvSpPr>
            <a:spLocks noGrp="1"/>
          </p:cNvSpPr>
          <p:nvPr>
            <p:ph type="title"/>
          </p:nvPr>
        </p:nvSpPr>
        <p:spPr>
          <a:xfrm>
            <a:off x="638175" y="250825"/>
            <a:ext cx="10515600" cy="1082675"/>
          </a:xfrm>
        </p:spPr>
        <p:txBody>
          <a:bodyPr/>
          <a:lstStyle/>
          <a:p>
            <a:r>
              <a:rPr lang="en-US" dirty="0"/>
              <a:t>RECOMMENDATION AND ANALYSIS </a:t>
            </a:r>
          </a:p>
        </p:txBody>
      </p:sp>
      <p:sp>
        <p:nvSpPr>
          <p:cNvPr id="6" name="Content Placeholder 5">
            <a:extLst>
              <a:ext uri="{FF2B5EF4-FFF2-40B4-BE49-F238E27FC236}">
                <a16:creationId xmlns:a16="http://schemas.microsoft.com/office/drawing/2014/main" id="{1B314647-2B43-40CA-8FE1-3C2CE62D53DB}"/>
              </a:ext>
            </a:extLst>
          </p:cNvPr>
          <p:cNvSpPr>
            <a:spLocks noGrp="1"/>
          </p:cNvSpPr>
          <p:nvPr>
            <p:ph idx="1"/>
          </p:nvPr>
        </p:nvSpPr>
        <p:spPr/>
        <p:txBody>
          <a:bodyPr/>
          <a:lstStyle/>
          <a:p>
            <a:r>
              <a:rPr lang="en-US" dirty="0"/>
              <a:t>RECOMMENDATION: Longer movies are most likely to make big money.  You can clearly see ROIs increase at around 80 minutes in both the foreign and domestic charts.  MAKE MOVIES BETWEEN 80-150 MINUTES!!</a:t>
            </a:r>
          </a:p>
          <a:p>
            <a:r>
              <a:rPr lang="en-US" dirty="0"/>
              <a:t>That’s the sweet spot. There are drop-offs after that. Although, the data shows it’s still better to go longer than short.</a:t>
            </a:r>
          </a:p>
        </p:txBody>
      </p:sp>
    </p:spTree>
    <p:extLst>
      <p:ext uri="{BB962C8B-B14F-4D97-AF65-F5344CB8AC3E}">
        <p14:creationId xmlns:p14="http://schemas.microsoft.com/office/powerpoint/2010/main" val="1492776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07AE1-1A56-478B-A9FC-14FD74CA92C1}"/>
              </a:ext>
            </a:extLst>
          </p:cNvPr>
          <p:cNvSpPr>
            <a:spLocks noGrp="1"/>
          </p:cNvSpPr>
          <p:nvPr>
            <p:ph type="title"/>
          </p:nvPr>
        </p:nvSpPr>
        <p:spPr/>
        <p:txBody>
          <a:bodyPr/>
          <a:lstStyle/>
          <a:p>
            <a:r>
              <a:rPr lang="en-US" dirty="0"/>
              <a:t>RECAP</a:t>
            </a:r>
          </a:p>
        </p:txBody>
      </p:sp>
      <p:sp>
        <p:nvSpPr>
          <p:cNvPr id="3" name="Content Placeholder 2">
            <a:extLst>
              <a:ext uri="{FF2B5EF4-FFF2-40B4-BE49-F238E27FC236}">
                <a16:creationId xmlns:a16="http://schemas.microsoft.com/office/drawing/2014/main" id="{96FFA8CB-5A68-4C87-B151-AB0A884F6D90}"/>
              </a:ext>
            </a:extLst>
          </p:cNvPr>
          <p:cNvSpPr>
            <a:spLocks noGrp="1"/>
          </p:cNvSpPr>
          <p:nvPr>
            <p:ph idx="1"/>
          </p:nvPr>
        </p:nvSpPr>
        <p:spPr/>
        <p:txBody>
          <a:bodyPr/>
          <a:lstStyle/>
          <a:p>
            <a:r>
              <a:rPr lang="en-US" dirty="0"/>
              <a:t>Recommendation #1: Splash the cash on big projects because both profits and budget go together.  They had the strongest correlation of anything in this analysis. Profit matters. If the market hears that your new film made a $500 mil. Profit then your stock will jump and your value improve by well over $500 mil.</a:t>
            </a:r>
          </a:p>
          <a:p>
            <a:r>
              <a:rPr lang="en-US" dirty="0"/>
              <a:t>Recommendation #2: Stick with Action, Adventure, and Sci-Fi films because they have the best relationship with ROI.</a:t>
            </a:r>
          </a:p>
          <a:p>
            <a:r>
              <a:rPr lang="en-US" dirty="0"/>
              <a:t>Recommendation #3: Stick with medium to long films. They are the best investments. Longer films also have some correlation to budget. </a:t>
            </a:r>
          </a:p>
        </p:txBody>
      </p:sp>
    </p:spTree>
    <p:extLst>
      <p:ext uri="{BB962C8B-B14F-4D97-AF65-F5344CB8AC3E}">
        <p14:creationId xmlns:p14="http://schemas.microsoft.com/office/powerpoint/2010/main" val="15019609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20DB0-84A9-4D21-82B9-DA033C1BECC6}"/>
              </a:ext>
            </a:extLst>
          </p:cNvPr>
          <p:cNvSpPr>
            <a:spLocks noGrp="1"/>
          </p:cNvSpPr>
          <p:nvPr>
            <p:ph type="title"/>
          </p:nvPr>
        </p:nvSpPr>
        <p:spPr/>
        <p:txBody>
          <a:bodyPr>
            <a:normAutofit/>
          </a:bodyPr>
          <a:lstStyle/>
          <a:p>
            <a:r>
              <a:rPr lang="en-US" sz="4000" dirty="0"/>
              <a:t>Bonus Recommendation and Further Exploration</a:t>
            </a:r>
          </a:p>
        </p:txBody>
      </p:sp>
      <p:sp>
        <p:nvSpPr>
          <p:cNvPr id="3" name="Content Placeholder 2">
            <a:extLst>
              <a:ext uri="{FF2B5EF4-FFF2-40B4-BE49-F238E27FC236}">
                <a16:creationId xmlns:a16="http://schemas.microsoft.com/office/drawing/2014/main" id="{2BA1898C-3C1D-4E8A-9C3B-1321D0C824BD}"/>
              </a:ext>
            </a:extLst>
          </p:cNvPr>
          <p:cNvSpPr>
            <a:spLocks noGrp="1"/>
          </p:cNvSpPr>
          <p:nvPr>
            <p:ph idx="1"/>
          </p:nvPr>
        </p:nvSpPr>
        <p:spPr/>
        <p:txBody>
          <a:bodyPr/>
          <a:lstStyle/>
          <a:p>
            <a:r>
              <a:rPr lang="en-US" dirty="0"/>
              <a:t>RECOMMENDATION #4: Make films that foreign markets will enjoy. This is what your competitors have been doing for over 10 years. Also, the correlations were generally stronger for foreign than domestic markets.</a:t>
            </a:r>
          </a:p>
          <a:p>
            <a:r>
              <a:rPr lang="en-US" dirty="0"/>
              <a:t>See: </a:t>
            </a:r>
            <a:r>
              <a:rPr lang="en-US" dirty="0">
                <a:hlinkClick r:id="rId2"/>
              </a:rPr>
              <a:t>https://www.businessinsider.com/hollywood-is-making-films-for-foreign-markets-2012-9</a:t>
            </a:r>
            <a:endParaRPr lang="en-US" dirty="0"/>
          </a:p>
          <a:p>
            <a:endParaRPr lang="en-US" dirty="0"/>
          </a:p>
          <a:p>
            <a:r>
              <a:rPr lang="en-US" dirty="0"/>
              <a:t>RECOMMENDATION #5: Get a streaming service. Many people do not go to movies. In the last 10 years, streaming services have taken a big chunk of cash from the silver screen.</a:t>
            </a:r>
          </a:p>
          <a:p>
            <a:pPr marL="0" indent="0">
              <a:buNone/>
            </a:pPr>
            <a:endParaRPr lang="en-US" dirty="0"/>
          </a:p>
        </p:txBody>
      </p:sp>
    </p:spTree>
    <p:extLst>
      <p:ext uri="{BB962C8B-B14F-4D97-AF65-F5344CB8AC3E}">
        <p14:creationId xmlns:p14="http://schemas.microsoft.com/office/powerpoint/2010/main" val="22784183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5" name="Picture 4" descr="A pile of money&#10;&#10;Description automatically generated with low confidence">
            <a:extLst>
              <a:ext uri="{FF2B5EF4-FFF2-40B4-BE49-F238E27FC236}">
                <a16:creationId xmlns:a16="http://schemas.microsoft.com/office/drawing/2014/main" id="{ECA40A3A-FD70-4B3D-BCDB-45F376A5C81E}"/>
              </a:ext>
            </a:extLst>
          </p:cNvPr>
          <p:cNvPicPr>
            <a:picLocks noChangeAspect="1"/>
          </p:cNvPicPr>
          <p:nvPr/>
        </p:nvPicPr>
        <p:blipFill rotWithShape="1">
          <a:blip r:embed="rId3">
            <a:extLst>
              <a:ext uri="{28A0092B-C50C-407E-A947-70E740481C1C}">
                <a14:useLocalDpi xmlns:a14="http://schemas.microsoft.com/office/drawing/2010/main" val="0"/>
              </a:ext>
            </a:extLst>
          </a:blip>
          <a:srcRect t="6754" r="-1" b="8954"/>
          <a:stretch/>
        </p:blipFill>
        <p:spPr>
          <a:xfrm>
            <a:off x="20" y="10"/>
            <a:ext cx="12188932" cy="6857990"/>
          </a:xfrm>
          <a:prstGeom prst="rect">
            <a:avLst/>
          </a:prstGeom>
        </p:spPr>
      </p:pic>
      <p:sp>
        <p:nvSpPr>
          <p:cNvPr id="10" name="Freeform: Shape 9">
            <a:extLst>
              <a:ext uri="{FF2B5EF4-FFF2-40B4-BE49-F238E27FC236}">
                <a16:creationId xmlns:a16="http://schemas.microsoft.com/office/drawing/2014/main" id="{5E8D2E83-FB3A-40E7-A9E5-7AB389D61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23809"/>
            <a:ext cx="11016943" cy="2262375"/>
          </a:xfrm>
          <a:custGeom>
            <a:avLst/>
            <a:gdLst>
              <a:gd name="connsiteX0" fmla="*/ 0 w 11016943"/>
              <a:gd name="connsiteY0" fmla="*/ 0 h 2262375"/>
              <a:gd name="connsiteX1" fmla="*/ 9969166 w 11016943"/>
              <a:gd name="connsiteY1" fmla="*/ 0 h 2262375"/>
              <a:gd name="connsiteX2" fmla="*/ 11016943 w 11016943"/>
              <a:gd name="connsiteY2" fmla="*/ 2262375 h 2262375"/>
              <a:gd name="connsiteX3" fmla="*/ 4942050 w 11016943"/>
              <a:gd name="connsiteY3" fmla="*/ 2262375 h 2262375"/>
              <a:gd name="connsiteX4" fmla="*/ 4582160 w 11016943"/>
              <a:gd name="connsiteY4" fmla="*/ 2262375 h 2262375"/>
              <a:gd name="connsiteX5" fmla="*/ 0 w 11016943"/>
              <a:gd name="connsiteY5" fmla="*/ 2262375 h 2262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6943" h="2262375">
                <a:moveTo>
                  <a:pt x="0" y="0"/>
                </a:moveTo>
                <a:lnTo>
                  <a:pt x="9969166" y="0"/>
                </a:lnTo>
                <a:lnTo>
                  <a:pt x="11016943" y="2262375"/>
                </a:lnTo>
                <a:lnTo>
                  <a:pt x="4942050" y="2262375"/>
                </a:lnTo>
                <a:lnTo>
                  <a:pt x="4582160" y="2262375"/>
                </a:lnTo>
                <a:lnTo>
                  <a:pt x="0" y="2262375"/>
                </a:lnTo>
                <a:close/>
              </a:path>
            </a:pathLst>
          </a:custGeom>
          <a:solidFill>
            <a:schemeClr val="bg1">
              <a:lumMod val="85000"/>
              <a:lumOff val="15000"/>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3693742-BE88-4963-905E-335A259F9E26}"/>
              </a:ext>
            </a:extLst>
          </p:cNvPr>
          <p:cNvSpPr>
            <a:spLocks noGrp="1"/>
          </p:cNvSpPr>
          <p:nvPr>
            <p:ph type="title"/>
          </p:nvPr>
        </p:nvSpPr>
        <p:spPr>
          <a:xfrm>
            <a:off x="618062" y="4185749"/>
            <a:ext cx="9265771" cy="622836"/>
          </a:xfrm>
        </p:spPr>
        <p:txBody>
          <a:bodyPr>
            <a:normAutofit/>
          </a:bodyPr>
          <a:lstStyle/>
          <a:p>
            <a:r>
              <a:rPr lang="en-US" sz="3600"/>
              <a:t>Exploration</a:t>
            </a:r>
          </a:p>
        </p:txBody>
      </p:sp>
      <p:sp>
        <p:nvSpPr>
          <p:cNvPr id="3" name="Content Placeholder 2">
            <a:extLst>
              <a:ext uri="{FF2B5EF4-FFF2-40B4-BE49-F238E27FC236}">
                <a16:creationId xmlns:a16="http://schemas.microsoft.com/office/drawing/2014/main" id="{6A6AE156-C161-4AF3-A3F7-C14F66E886F8}"/>
              </a:ext>
            </a:extLst>
          </p:cNvPr>
          <p:cNvSpPr>
            <a:spLocks noGrp="1"/>
          </p:cNvSpPr>
          <p:nvPr>
            <p:ph idx="1"/>
          </p:nvPr>
        </p:nvSpPr>
        <p:spPr>
          <a:xfrm>
            <a:off x="618063" y="4856921"/>
            <a:ext cx="9565028" cy="1249240"/>
          </a:xfrm>
        </p:spPr>
        <p:txBody>
          <a:bodyPr>
            <a:normAutofit/>
          </a:bodyPr>
          <a:lstStyle/>
          <a:p>
            <a:r>
              <a:rPr lang="en-US" sz="1800"/>
              <a:t>EXPLORATION: Find out which movies are based on pre-existing intellectual property. I have a feeling that book and comic based films like Harry Potter and Marvel Comics. Those films are probably also Action, Adventure, and Sci-Fi films.  You should probably find some already popular IP and acquire it.  Otherwise, well…</a:t>
            </a:r>
          </a:p>
          <a:p>
            <a:endParaRPr lang="en-US" sz="1800"/>
          </a:p>
          <a:p>
            <a:endParaRPr lang="en-US" sz="1800"/>
          </a:p>
        </p:txBody>
      </p:sp>
    </p:spTree>
    <p:extLst>
      <p:ext uri="{BB962C8B-B14F-4D97-AF65-F5344CB8AC3E}">
        <p14:creationId xmlns:p14="http://schemas.microsoft.com/office/powerpoint/2010/main" val="2904199192"/>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0CCC9-D502-425F-8DB0-426C5B21F8CC}"/>
              </a:ext>
            </a:extLst>
          </p:cNvPr>
          <p:cNvSpPr>
            <a:spLocks noGrp="1"/>
          </p:cNvSpPr>
          <p:nvPr>
            <p:ph type="title"/>
          </p:nvPr>
        </p:nvSpPr>
        <p:spPr/>
        <p:txBody>
          <a:bodyPr>
            <a:noAutofit/>
          </a:bodyPr>
          <a:lstStyle/>
          <a:p>
            <a:r>
              <a:rPr lang="en-US" sz="3200" dirty="0"/>
              <a:t>HOLD UP! Did you know that Hollywood is one of the world’s most diverse and dynamic sectors?</a:t>
            </a:r>
            <a:br>
              <a:rPr lang="en-US" sz="3200" dirty="0"/>
            </a:br>
            <a:r>
              <a:rPr lang="en-US" sz="3200" dirty="0"/>
              <a:t>DON’T RUSH IN!!</a:t>
            </a:r>
          </a:p>
        </p:txBody>
      </p:sp>
      <p:pic>
        <p:nvPicPr>
          <p:cNvPr id="5" name="Content Placeholder 4" descr="A person wearing glasses&#10;&#10;Description automatically generated with medium confidence">
            <a:extLst>
              <a:ext uri="{FF2B5EF4-FFF2-40B4-BE49-F238E27FC236}">
                <a16:creationId xmlns:a16="http://schemas.microsoft.com/office/drawing/2014/main" id="{0F33BD88-C412-4D9D-8400-047D10A402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6511" y="1781175"/>
            <a:ext cx="6998977" cy="4351338"/>
          </a:xfrm>
        </p:spPr>
      </p:pic>
    </p:spTree>
    <p:extLst>
      <p:ext uri="{BB962C8B-B14F-4D97-AF65-F5344CB8AC3E}">
        <p14:creationId xmlns:p14="http://schemas.microsoft.com/office/powerpoint/2010/main" val="930574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1069F-591E-41DA-AE23-4AD36F15CACF}"/>
              </a:ext>
            </a:extLst>
          </p:cNvPr>
          <p:cNvSpPr>
            <a:spLocks noGrp="1"/>
          </p:cNvSpPr>
          <p:nvPr>
            <p:ph type="title"/>
          </p:nvPr>
        </p:nvSpPr>
        <p:spPr>
          <a:xfrm>
            <a:off x="461639" y="1899822"/>
            <a:ext cx="3117226" cy="2972594"/>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dirty="0">
                <a:solidFill>
                  <a:schemeClr val="bg1"/>
                </a:solidFill>
                <a:latin typeface="Old English Text MT" panose="03040902040508030806" pitchFamily="66" charset="0"/>
              </a:rPr>
              <a:t>THE Old </a:t>
            </a:r>
            <a:r>
              <a:rPr lang="en-US" sz="2600" kern="1200" dirty="0" err="1">
                <a:solidFill>
                  <a:schemeClr val="bg1"/>
                </a:solidFill>
                <a:latin typeface="Old English Text MT" panose="03040902040508030806" pitchFamily="66" charset="0"/>
              </a:rPr>
              <a:t>GUard</a:t>
            </a:r>
            <a:endParaRPr lang="en-US" sz="2600" kern="1200" dirty="0">
              <a:solidFill>
                <a:schemeClr val="bg1"/>
              </a:solidFill>
              <a:latin typeface="Old English Text MT" panose="03040902040508030806" pitchFamily="66" charset="0"/>
            </a:endParaRPr>
          </a:p>
        </p:txBody>
      </p:sp>
      <p:pic>
        <p:nvPicPr>
          <p:cNvPr id="5" name="Content Placeholder 4" descr="Logo, company name&#10;&#10;Description automatically generated">
            <a:extLst>
              <a:ext uri="{FF2B5EF4-FFF2-40B4-BE49-F238E27FC236}">
                <a16:creationId xmlns:a16="http://schemas.microsoft.com/office/drawing/2014/main" id="{970E7C70-DF36-4579-BCE3-E311B69CE5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35546" y="961812"/>
            <a:ext cx="6994307" cy="4930987"/>
          </a:xfrm>
          <a:prstGeom prst="rect">
            <a:avLst/>
          </a:prstGeom>
        </p:spPr>
      </p:pic>
    </p:spTree>
    <p:extLst>
      <p:ext uri="{BB962C8B-B14F-4D97-AF65-F5344CB8AC3E}">
        <p14:creationId xmlns:p14="http://schemas.microsoft.com/office/powerpoint/2010/main" val="2783044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 name="Picture 28" descr="A white apple with a black background&#10;&#10;Description automatically generated with low confidence">
            <a:extLst>
              <a:ext uri="{FF2B5EF4-FFF2-40B4-BE49-F238E27FC236}">
                <a16:creationId xmlns:a16="http://schemas.microsoft.com/office/drawing/2014/main" id="{1F906C3D-2736-4D14-9E0F-5E76E7A702B0}"/>
              </a:ext>
            </a:extLst>
          </p:cNvPr>
          <p:cNvPicPr>
            <a:picLocks noChangeAspect="1"/>
          </p:cNvPicPr>
          <p:nvPr/>
        </p:nvPicPr>
        <p:blipFill rotWithShape="1">
          <a:blip r:embed="rId2">
            <a:extLst>
              <a:ext uri="{28A0092B-C50C-407E-A947-70E740481C1C}">
                <a14:useLocalDpi xmlns:a14="http://schemas.microsoft.com/office/drawing/2010/main" val="0"/>
              </a:ext>
            </a:extLst>
          </a:blip>
          <a:srcRect t="5757" r="4" b="3892"/>
          <a:stretch/>
        </p:blipFill>
        <p:spPr>
          <a:xfrm>
            <a:off x="6256859" y="1110087"/>
            <a:ext cx="2648371" cy="2392925"/>
          </a:xfrm>
          <a:prstGeom prst="rect">
            <a:avLst/>
          </a:prstGeom>
        </p:spPr>
      </p:pic>
      <p:sp>
        <p:nvSpPr>
          <p:cNvPr id="2" name="Title 1">
            <a:extLst>
              <a:ext uri="{FF2B5EF4-FFF2-40B4-BE49-F238E27FC236}">
                <a16:creationId xmlns:a16="http://schemas.microsoft.com/office/drawing/2014/main" id="{D3D7A0E1-B987-4BC4-B163-2A4DAB330425}"/>
              </a:ext>
            </a:extLst>
          </p:cNvPr>
          <p:cNvSpPr>
            <a:spLocks noGrp="1"/>
          </p:cNvSpPr>
          <p:nvPr>
            <p:ph type="title"/>
          </p:nvPr>
        </p:nvSpPr>
        <p:spPr>
          <a:xfrm>
            <a:off x="527538" y="4756638"/>
            <a:ext cx="11139854" cy="930447"/>
          </a:xfrm>
        </p:spPr>
        <p:txBody>
          <a:bodyPr vert="horz" lIns="91440" tIns="45720" rIns="91440" bIns="45720" rtlCol="0" anchor="b">
            <a:normAutofit fontScale="90000"/>
          </a:bodyPr>
          <a:lstStyle/>
          <a:p>
            <a:pPr algn="ctr"/>
            <a:r>
              <a:rPr lang="en-US" sz="5400" dirty="0">
                <a:solidFill>
                  <a:srgbClr val="FFFFFF"/>
                </a:solidFill>
                <a:latin typeface="Goudy Stout" panose="0202090407030B020401" pitchFamily="18" charset="0"/>
              </a:rPr>
              <a:t>Barbarians at the Gate</a:t>
            </a:r>
          </a:p>
        </p:txBody>
      </p:sp>
      <p:pic>
        <p:nvPicPr>
          <p:cNvPr id="33" name="Content Placeholder 32" descr="A group of bees&#10;&#10;Description automatically generated with low confidence">
            <a:extLst>
              <a:ext uri="{FF2B5EF4-FFF2-40B4-BE49-F238E27FC236}">
                <a16:creationId xmlns:a16="http://schemas.microsoft.com/office/drawing/2014/main" id="{649B6EFD-1964-4EDD-96CD-386506A41D1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0041" y="1561897"/>
            <a:ext cx="2659472" cy="1489304"/>
          </a:xfrm>
          <a:prstGeom prst="rect">
            <a:avLst/>
          </a:prstGeom>
        </p:spPr>
      </p:pic>
      <p:pic>
        <p:nvPicPr>
          <p:cNvPr id="2062" name="Picture 14" descr="Netflix - Home | Facebook">
            <a:extLst>
              <a:ext uri="{FF2B5EF4-FFF2-40B4-BE49-F238E27FC236}">
                <a16:creationId xmlns:a16="http://schemas.microsoft.com/office/drawing/2014/main" id="{EB1AA7C4-D867-427D-BD96-3E6B3E0A185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2" b="-2"/>
          <a:stretch/>
        </p:blipFill>
        <p:spPr bwMode="auto">
          <a:xfrm>
            <a:off x="3290143" y="983211"/>
            <a:ext cx="2646677" cy="2646677"/>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descr="Logo&#10;&#10;Description automatically generated">
            <a:extLst>
              <a:ext uri="{FF2B5EF4-FFF2-40B4-BE49-F238E27FC236}">
                <a16:creationId xmlns:a16="http://schemas.microsoft.com/office/drawing/2014/main" id="{90156AA9-E3F3-4E0B-A347-BA8F121AB1CF}"/>
              </a:ext>
            </a:extLst>
          </p:cNvPr>
          <p:cNvPicPr>
            <a:picLocks noChangeAspect="1"/>
          </p:cNvPicPr>
          <p:nvPr/>
        </p:nvPicPr>
        <p:blipFill rotWithShape="1">
          <a:blip r:embed="rId5">
            <a:extLst>
              <a:ext uri="{28A0092B-C50C-407E-A947-70E740481C1C}">
                <a14:useLocalDpi xmlns:a14="http://schemas.microsoft.com/office/drawing/2010/main" val="0"/>
              </a:ext>
            </a:extLst>
          </a:blip>
          <a:srcRect l="5762" r="6280" b="4"/>
          <a:stretch/>
        </p:blipFill>
        <p:spPr>
          <a:xfrm>
            <a:off x="9225269" y="1199803"/>
            <a:ext cx="2648372" cy="2258121"/>
          </a:xfrm>
          <a:prstGeom prst="rect">
            <a:avLst/>
          </a:prstGeom>
        </p:spPr>
      </p:pic>
    </p:spTree>
    <p:extLst>
      <p:ext uri="{BB962C8B-B14F-4D97-AF65-F5344CB8AC3E}">
        <p14:creationId xmlns:p14="http://schemas.microsoft.com/office/powerpoint/2010/main" val="3524057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E988E-B518-48A7-B7E1-A709D640DFF4}"/>
              </a:ext>
            </a:extLst>
          </p:cNvPr>
          <p:cNvSpPr>
            <a:spLocks noGrp="1"/>
          </p:cNvSpPr>
          <p:nvPr>
            <p:ph type="title"/>
          </p:nvPr>
        </p:nvSpPr>
        <p:spPr/>
        <p:txBody>
          <a:bodyPr/>
          <a:lstStyle/>
          <a:p>
            <a:r>
              <a:rPr lang="en-US" dirty="0">
                <a:latin typeface="Bauhaus 93" panose="04030905020B02020C02" pitchFamily="82" charset="0"/>
              </a:rPr>
              <a:t>HOW DOES THE FILM BUSINESS OPERATE?</a:t>
            </a:r>
          </a:p>
        </p:txBody>
      </p:sp>
      <p:pic>
        <p:nvPicPr>
          <p:cNvPr id="5" name="Content Placeholder 4" descr="A group of people sitting around a table&#10;&#10;Description automatically generated with medium confidence">
            <a:extLst>
              <a:ext uri="{FF2B5EF4-FFF2-40B4-BE49-F238E27FC236}">
                <a16:creationId xmlns:a16="http://schemas.microsoft.com/office/drawing/2014/main" id="{4ECBB360-6146-4FBA-908B-F9FED6DA217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24171" y="1825625"/>
            <a:ext cx="8543657" cy="4351338"/>
          </a:xfrm>
        </p:spPr>
      </p:pic>
    </p:spTree>
    <p:extLst>
      <p:ext uri="{BB962C8B-B14F-4D97-AF65-F5344CB8AC3E}">
        <p14:creationId xmlns:p14="http://schemas.microsoft.com/office/powerpoint/2010/main" val="4037700328"/>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Content Placeholder 10" descr="Graphical user interface&#10;&#10;Description automatically generated">
            <a:extLst>
              <a:ext uri="{FF2B5EF4-FFF2-40B4-BE49-F238E27FC236}">
                <a16:creationId xmlns:a16="http://schemas.microsoft.com/office/drawing/2014/main" id="{0BCCBEB9-6709-4108-99ED-64FC5C0541BB}"/>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9605" b="13340"/>
          <a:stretch/>
        </p:blipFill>
        <p:spPr>
          <a:xfrm>
            <a:off x="20" y="-40630"/>
            <a:ext cx="12191980" cy="6857990"/>
          </a:xfrm>
          <a:prstGeom prst="rect">
            <a:avLst/>
          </a:prstGeom>
        </p:spPr>
      </p:pic>
      <p:sp>
        <p:nvSpPr>
          <p:cNvPr id="21" name="Rectangle 20">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F944A5-83AB-4908-9B03-8BDDCFE044DE}"/>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dirty="0">
                <a:solidFill>
                  <a:schemeClr val="tx1">
                    <a:lumMod val="85000"/>
                    <a:lumOff val="15000"/>
                  </a:schemeClr>
                </a:solidFill>
              </a:rPr>
              <a:t>LET’S USE DATA INSTEAD!</a:t>
            </a:r>
          </a:p>
        </p:txBody>
      </p:sp>
      <p:cxnSp>
        <p:nvCxnSpPr>
          <p:cNvPr id="23" name="Straight Connector 22">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6237414"/>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E2C0D-55E8-4824-AFC7-7D3E31E856CD}"/>
              </a:ext>
            </a:extLst>
          </p:cNvPr>
          <p:cNvSpPr>
            <a:spLocks noGrp="1"/>
          </p:cNvSpPr>
          <p:nvPr>
            <p:ph type="title"/>
          </p:nvPr>
        </p:nvSpPr>
        <p:spPr/>
        <p:txBody>
          <a:bodyPr/>
          <a:lstStyle/>
          <a:p>
            <a:r>
              <a:rPr lang="en-US" dirty="0"/>
              <a:t>FROM WHERE?</a:t>
            </a:r>
          </a:p>
        </p:txBody>
      </p:sp>
      <p:pic>
        <p:nvPicPr>
          <p:cNvPr id="5" name="Content Placeholder 4">
            <a:extLst>
              <a:ext uri="{FF2B5EF4-FFF2-40B4-BE49-F238E27FC236}">
                <a16:creationId xmlns:a16="http://schemas.microsoft.com/office/drawing/2014/main" id="{86480928-3B17-43D3-BF2E-24C0F031ABA6}"/>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57562" y="2620169"/>
            <a:ext cx="5476875" cy="2762250"/>
          </a:xfrm>
        </p:spPr>
      </p:pic>
    </p:spTree>
    <p:extLst>
      <p:ext uri="{BB962C8B-B14F-4D97-AF65-F5344CB8AC3E}">
        <p14:creationId xmlns:p14="http://schemas.microsoft.com/office/powerpoint/2010/main" val="4067832272"/>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Slide Background Fill">
            <a:extLst>
              <a:ext uri="{FF2B5EF4-FFF2-40B4-BE49-F238E27FC236}">
                <a16:creationId xmlns:a16="http://schemas.microsoft.com/office/drawing/2014/main" id="{913AE63C-D5B4-45D1-ACFC-648CFFCF9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7" name="Group 26">
            <a:extLst>
              <a:ext uri="{FF2B5EF4-FFF2-40B4-BE49-F238E27FC236}">
                <a16:creationId xmlns:a16="http://schemas.microsoft.com/office/drawing/2014/main" id="{6536E295-EF5B-4BE9-A4CB-D5C581AAA9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51279" y="598259"/>
            <a:chExt cx="10889442" cy="5680742"/>
          </a:xfrm>
        </p:grpSpPr>
        <p:sp>
          <p:nvSpPr>
            <p:cNvPr id="28" name="Color">
              <a:extLst>
                <a:ext uri="{FF2B5EF4-FFF2-40B4-BE49-F238E27FC236}">
                  <a16:creationId xmlns:a16="http://schemas.microsoft.com/office/drawing/2014/main" id="{9EDFE04B-BA3D-4E70-8E8D-3130980E00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Color">
              <a:extLst>
                <a:ext uri="{FF2B5EF4-FFF2-40B4-BE49-F238E27FC236}">
                  <a16:creationId xmlns:a16="http://schemas.microsoft.com/office/drawing/2014/main" id="{9B9AA2D3-5BB5-441E-AE46-54B87F2514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 name="Content Placeholder 10" descr="Shape&#10;&#10;Description automatically generated with low confidence">
            <a:extLst>
              <a:ext uri="{FF2B5EF4-FFF2-40B4-BE49-F238E27FC236}">
                <a16:creationId xmlns:a16="http://schemas.microsoft.com/office/drawing/2014/main" id="{18A91DE1-2AC3-4FEE-AEE7-ADE9C0F6EF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66975" y="49433"/>
            <a:ext cx="2396051" cy="5540004"/>
          </a:xfrm>
          <a:prstGeom prst="rect">
            <a:avLst/>
          </a:prstGeom>
        </p:spPr>
      </p:pic>
      <p:grpSp>
        <p:nvGrpSpPr>
          <p:cNvPr id="31" name="Group 30">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32" name="Freeform: Shape 31">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3" name="Freeform: Shape 32">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4" name="Freeform: Shape 33">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5" name="Freeform: Shape 34">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6" name="Freeform: Shape 35">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7" name="Freeform: Shape 36">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8" name="Freeform: Shape 37">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F434691E-2360-4F13-8045-35BB6571DC73}"/>
              </a:ext>
            </a:extLst>
          </p:cNvPr>
          <p:cNvSpPr>
            <a:spLocks noGrp="1"/>
          </p:cNvSpPr>
          <p:nvPr>
            <p:ph type="title"/>
          </p:nvPr>
        </p:nvSpPr>
        <p:spPr>
          <a:xfrm>
            <a:off x="358929" y="-954157"/>
            <a:ext cx="5503467" cy="6382722"/>
          </a:xfrm>
          <a:prstGeom prst="ellipse">
            <a:avLst/>
          </a:prstGeom>
        </p:spPr>
        <p:txBody>
          <a:bodyPr vert="horz" lIns="91440" tIns="45720" rIns="91440" bIns="45720" rtlCol="0" anchor="b">
            <a:normAutofit fontScale="90000"/>
          </a:bodyPr>
          <a:lstStyle/>
          <a:p>
            <a:br>
              <a:rPr lang="en-US" sz="4800" kern="1200" dirty="0">
                <a:solidFill>
                  <a:schemeClr val="bg1"/>
                </a:solidFill>
                <a:latin typeface="+mj-lt"/>
                <a:ea typeface="+mj-ea"/>
                <a:cs typeface="+mj-cs"/>
              </a:rPr>
            </a:br>
            <a:r>
              <a:rPr lang="en-US" sz="4000" kern="1200" dirty="0">
                <a:solidFill>
                  <a:schemeClr val="bg1"/>
                </a:solidFill>
                <a:latin typeface="+mj-lt"/>
                <a:ea typeface="+mj-ea"/>
                <a:cs typeface="+mj-cs"/>
              </a:rPr>
              <a:t>Starting in 2012.</a:t>
            </a:r>
            <a:br>
              <a:rPr lang="en-US" sz="4000" kern="1200" dirty="0">
                <a:solidFill>
                  <a:schemeClr val="bg1"/>
                </a:solidFill>
                <a:latin typeface="+mj-lt"/>
                <a:ea typeface="+mj-ea"/>
                <a:cs typeface="+mj-cs"/>
              </a:rPr>
            </a:br>
            <a:r>
              <a:rPr lang="en-US" sz="4000" dirty="0">
                <a:solidFill>
                  <a:schemeClr val="bg1"/>
                </a:solidFill>
              </a:rPr>
              <a:t>Why? Nothing Special. Just need a cutoff date where at least some of the relevant players were already involved</a:t>
            </a:r>
            <a:endParaRPr lang="en-US" sz="4000" kern="1200" dirty="0">
              <a:solidFill>
                <a:schemeClr val="bg1"/>
              </a:solidFill>
              <a:latin typeface="+mj-lt"/>
              <a:ea typeface="+mj-ea"/>
              <a:cs typeface="+mj-cs"/>
            </a:endParaRPr>
          </a:p>
        </p:txBody>
      </p:sp>
      <p:pic>
        <p:nvPicPr>
          <p:cNvPr id="13" name="Content Placeholder 12" descr="Diagram&#10;&#10;Description automatically generated">
            <a:extLst>
              <a:ext uri="{FF2B5EF4-FFF2-40B4-BE49-F238E27FC236}">
                <a16:creationId xmlns:a16="http://schemas.microsoft.com/office/drawing/2014/main" id="{2F434FFE-0E0D-478C-975A-2EAC5EEDD834}"/>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842159" y="2819435"/>
            <a:ext cx="2228850" cy="2228850"/>
          </a:xfrm>
        </p:spPr>
      </p:pic>
    </p:spTree>
    <p:extLst>
      <p:ext uri="{BB962C8B-B14F-4D97-AF65-F5344CB8AC3E}">
        <p14:creationId xmlns:p14="http://schemas.microsoft.com/office/powerpoint/2010/main" val="1421985394"/>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300</TotalTime>
  <Words>536</Words>
  <Application>Microsoft Office PowerPoint</Application>
  <PresentationFormat>Widescreen</PresentationFormat>
  <Paragraphs>38</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Bauhaus 93</vt:lpstr>
      <vt:lpstr>Calibri</vt:lpstr>
      <vt:lpstr>Calibri Light</vt:lpstr>
      <vt:lpstr>Goudy Stout</vt:lpstr>
      <vt:lpstr>Old English Text MT</vt:lpstr>
      <vt:lpstr>Rockwell</vt:lpstr>
      <vt:lpstr>Office Theme</vt:lpstr>
      <vt:lpstr>HOLLYWOOD? BEWARE!</vt:lpstr>
      <vt:lpstr>Big Dreams? Big Hopes? Off to Hollywood?</vt:lpstr>
      <vt:lpstr>HOLD UP! Did you know that Hollywood is one of the world’s most diverse and dynamic sectors? DON’T RUSH IN!!</vt:lpstr>
      <vt:lpstr>THE Old GUard</vt:lpstr>
      <vt:lpstr>Barbarians at the Gate</vt:lpstr>
      <vt:lpstr>HOW DOES THE FILM BUSINESS OPERATE?</vt:lpstr>
      <vt:lpstr>LET’S USE DATA INSTEAD!</vt:lpstr>
      <vt:lpstr>FROM WHERE?</vt:lpstr>
      <vt:lpstr> Starting in 2012. Why? Nothing Special. Just need a cutoff date where at least some of the relevant players were already involved</vt:lpstr>
      <vt:lpstr>Let’s see how the Budget correlates to returns!</vt:lpstr>
      <vt:lpstr>Interesting. Budget has no correlation to Domestic, Foreign and Total ROI. On the other hand, profits and budget do correlate fairly strongly.</vt:lpstr>
      <vt:lpstr>What to make of this?</vt:lpstr>
      <vt:lpstr>Does this make sense?</vt:lpstr>
      <vt:lpstr>DOMESTIC ROI  CORRELATIONBY GENRE</vt:lpstr>
      <vt:lpstr>PowerPoint Presentation</vt:lpstr>
      <vt:lpstr>WORLDWIDE ROI CORRELATION BY GENRE</vt:lpstr>
      <vt:lpstr>Analysis +Recommendation</vt:lpstr>
      <vt:lpstr>PowerPoint Presentation</vt:lpstr>
      <vt:lpstr>PowerPoint Presentation</vt:lpstr>
      <vt:lpstr>RECOMMENDATION AND ANALYSIS </vt:lpstr>
      <vt:lpstr>RECAP</vt:lpstr>
      <vt:lpstr>Bonus Recommendation and Further Exploration</vt:lpstr>
      <vt:lpstr>Exploration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Isaiah Capel</dc:creator>
  <cp:lastModifiedBy>Isaiah Capel</cp:lastModifiedBy>
  <cp:revision>2</cp:revision>
  <dcterms:created xsi:type="dcterms:W3CDTF">2022-04-12T17:28:54Z</dcterms:created>
  <dcterms:modified xsi:type="dcterms:W3CDTF">2022-04-13T05:30:02Z</dcterms:modified>
</cp:coreProperties>
</file>