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2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b="0" i="0" lang="es-MX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Model View Controller (MVC)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rPr b="0" i="0" lang="es-MX" sz="18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Brought to you by</a:t>
            </a:r>
            <a:endParaRPr b="0" i="0" sz="1800" u="none" cap="small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83" y="5027121"/>
            <a:ext cx="5503572" cy="81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b="1" i="0" lang="es-MX" sz="6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it is</a:t>
            </a:r>
            <a:endParaRPr b="1" i="0" sz="6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097280" y="2614411"/>
            <a:ext cx="10058400" cy="184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ts val="4000"/>
              <a:buFont typeface="Calibri"/>
              <a:buChar char=" "/>
            </a:pPr>
            <a:r>
              <a:rPr b="0" i="0" lang="es-MX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MVC is a template that defines the structure of a system and the organizational principles for building software.</a:t>
            </a:r>
            <a:endParaRPr b="0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041" y="5966386"/>
            <a:ext cx="2585886" cy="3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b="1" i="0" lang="es-MX" sz="6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Objectives of MVC</a:t>
            </a:r>
            <a:endParaRPr b="1" i="0" sz="6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889420" y="2369712"/>
            <a:ext cx="4623514" cy="128788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4879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Promote code usability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889420" y="4119403"/>
            <a:ext cx="4623514" cy="128788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4879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separation of tasks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041" y="5966386"/>
            <a:ext cx="2585886" cy="3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b="1" i="0" lang="es-MX" sz="6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b="1" i="0" sz="6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097281" y="2147099"/>
            <a:ext cx="4100635" cy="108549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4879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097280" y="3436274"/>
            <a:ext cx="4100635" cy="108549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4879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19175" y="4738328"/>
            <a:ext cx="4100635" cy="108549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4879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08502" y="2147099"/>
            <a:ext cx="4948062" cy="1085498"/>
          </a:xfrm>
          <a:prstGeom prst="wedgeRectCallout">
            <a:avLst>
              <a:gd fmla="val -70547" name="adj1"/>
              <a:gd fmla="val 542" name="adj2"/>
            </a:avLst>
          </a:prstGeom>
          <a:gradFill>
            <a:gsLst>
              <a:gs pos="0">
                <a:srgbClr val="D3EAA6"/>
              </a:gs>
              <a:gs pos="45000">
                <a:srgbClr val="DDF2B5"/>
              </a:gs>
              <a:gs pos="100000">
                <a:srgbClr val="E2F7B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software logic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rules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08502" y="3433889"/>
            <a:ext cx="4948062" cy="1085498"/>
          </a:xfrm>
          <a:prstGeom prst="wedgeRectCallout">
            <a:avLst>
              <a:gd fmla="val -70547" name="adj1"/>
              <a:gd fmla="val 542" name="adj2"/>
            </a:avLst>
          </a:prstGeom>
          <a:gradFill>
            <a:gsLst>
              <a:gs pos="0">
                <a:srgbClr val="D3EAA6"/>
              </a:gs>
              <a:gs pos="45000">
                <a:srgbClr val="DDF2B5"/>
              </a:gs>
              <a:gs pos="100000">
                <a:srgbClr val="E2F7B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308502" y="4738328"/>
            <a:ext cx="4948062" cy="1085498"/>
          </a:xfrm>
          <a:prstGeom prst="wedgeRectCallout">
            <a:avLst>
              <a:gd fmla="val -70547" name="adj1"/>
              <a:gd fmla="val 542" name="adj2"/>
            </a:avLst>
          </a:prstGeom>
          <a:gradFill>
            <a:gsLst>
              <a:gs pos="0">
                <a:srgbClr val="D3EAA6"/>
              </a:gs>
              <a:gs pos="45000">
                <a:srgbClr val="DDF2B5"/>
              </a:gs>
              <a:gs pos="100000">
                <a:srgbClr val="E2F7B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users and models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041" y="5966386"/>
            <a:ext cx="2585886" cy="3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b="1" i="0" lang="es-MX" sz="6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Separation of tasks</a:t>
            </a:r>
            <a:endParaRPr b="1" i="0" sz="6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1352283" y="2781836"/>
            <a:ext cx="9272788" cy="2210874"/>
            <a:chOff x="1532587" y="2897746"/>
            <a:chExt cx="9272788" cy="2210874"/>
          </a:xfrm>
        </p:grpSpPr>
        <p:sp>
          <p:nvSpPr>
            <p:cNvPr id="137" name="Google Shape;137;p17"/>
            <p:cNvSpPr/>
            <p:nvPr/>
          </p:nvSpPr>
          <p:spPr>
            <a:xfrm>
              <a:off x="2395471" y="2897746"/>
              <a:ext cx="2820476" cy="2210874"/>
            </a:xfrm>
            <a:prstGeom prst="flowChartPredefinedProcess">
              <a:avLst/>
            </a:prstGeom>
            <a:gradFill>
              <a:gsLst>
                <a:gs pos="0">
                  <a:srgbClr val="ADE3FD"/>
                </a:gs>
                <a:gs pos="45000">
                  <a:srgbClr val="C1EBFE"/>
                </a:gs>
                <a:gs pos="100000">
                  <a:srgbClr val="C7ECFF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Interface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2587" y="3818586"/>
              <a:ext cx="789904" cy="789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7"/>
            <p:cNvSpPr/>
            <p:nvPr/>
          </p:nvSpPr>
          <p:spPr>
            <a:xfrm>
              <a:off x="7263685" y="2897746"/>
              <a:ext cx="3541690" cy="2210874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2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Logic</a:t>
              </a:r>
              <a:endParaRPr b="0" i="0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521262" y="3696237"/>
              <a:ext cx="1513268" cy="105606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rgbClr val="4879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Logic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9337183" y="3696237"/>
              <a:ext cx="1300766" cy="1043188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15875">
              <a:solidFill>
                <a:srgbClr val="4879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Data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215947" y="3696237"/>
              <a:ext cx="2047738" cy="104318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Separation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041" y="5966386"/>
            <a:ext cx="2585886" cy="3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b="1" i="0" lang="es-MX" sz="6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 b="1" i="0" sz="6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1483646" y="1418285"/>
            <a:ext cx="9285668" cy="4338572"/>
            <a:chOff x="1870012" y="1869045"/>
            <a:chExt cx="9285668" cy="4338572"/>
          </a:xfrm>
        </p:grpSpPr>
        <p:grpSp>
          <p:nvGrpSpPr>
            <p:cNvPr id="150" name="Google Shape;150;p18"/>
            <p:cNvGrpSpPr/>
            <p:nvPr/>
          </p:nvGrpSpPr>
          <p:grpSpPr>
            <a:xfrm>
              <a:off x="1870012" y="1869045"/>
              <a:ext cx="8512936" cy="3715135"/>
              <a:chOff x="798489" y="1366769"/>
              <a:chExt cx="8512936" cy="3715135"/>
            </a:xfrm>
          </p:grpSpPr>
          <p:pic>
            <p:nvPicPr>
              <p:cNvPr id="151" name="Google Shape;151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97280" y="1369130"/>
                <a:ext cx="1417749" cy="14177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18"/>
              <p:cNvSpPr/>
              <p:nvPr/>
            </p:nvSpPr>
            <p:spPr>
              <a:xfrm>
                <a:off x="4134119" y="1697435"/>
                <a:ext cx="2395470" cy="761141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15875">
                <a:solidFill>
                  <a:srgbClr val="4879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Controller</a:t>
                </a:r>
                <a:endParaRPr b="1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798489" y="4316949"/>
                <a:ext cx="2395470" cy="761141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15875">
                <a:solidFill>
                  <a:srgbClr val="4879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View</a:t>
                </a:r>
                <a:endParaRPr b="1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6915955" y="3441185"/>
                <a:ext cx="2395470" cy="761141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 cap="flat" cmpd="sng" w="15875">
                <a:solidFill>
                  <a:srgbClr val="4879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Model</a:t>
                </a:r>
                <a:endParaRPr b="1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3054117" y="1366769"/>
                <a:ext cx="540914" cy="540914"/>
              </a:xfrm>
              <a:prstGeom prst="ellipse">
                <a:avLst/>
              </a:prstGeom>
              <a:solidFill>
                <a:schemeClr val="accent5"/>
              </a:solidFill>
              <a:ln cap="flat" cmpd="sng" w="15875">
                <a:solidFill>
                  <a:srgbClr val="3983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1" i="0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" name="Google Shape;156;p18"/>
              <p:cNvCxnSpPr/>
              <p:nvPr/>
            </p:nvCxnSpPr>
            <p:spPr>
              <a:xfrm>
                <a:off x="2515029" y="2078005"/>
                <a:ext cx="1619090" cy="1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sp>
            <p:nvSpPr>
              <p:cNvPr id="157" name="Google Shape;157;p18"/>
              <p:cNvSpPr txBox="1"/>
              <p:nvPr/>
            </p:nvSpPr>
            <p:spPr>
              <a:xfrm>
                <a:off x="2828491" y="2089244"/>
                <a:ext cx="9442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MX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Request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" name="Google Shape;158;p18"/>
              <p:cNvCxnSpPr/>
              <p:nvPr/>
            </p:nvCxnSpPr>
            <p:spPr>
              <a:xfrm>
                <a:off x="6529589" y="2078006"/>
                <a:ext cx="1584101" cy="1363179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cxnSp>
            <p:nvCxnSpPr>
              <p:cNvPr id="159" name="Google Shape;159;p18"/>
              <p:cNvCxnSpPr/>
              <p:nvPr/>
            </p:nvCxnSpPr>
            <p:spPr>
              <a:xfrm rot="10800000">
                <a:off x="5885645" y="2458576"/>
                <a:ext cx="1030310" cy="136318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cxnSp>
            <p:nvCxnSpPr>
              <p:cNvPr id="160" name="Google Shape;160;p18"/>
              <p:cNvCxnSpPr/>
              <p:nvPr/>
            </p:nvCxnSpPr>
            <p:spPr>
              <a:xfrm rot="5400000">
                <a:off x="3143435" y="2509101"/>
                <a:ext cx="2238944" cy="2137895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cxnSp>
            <p:nvCxnSpPr>
              <p:cNvPr id="161" name="Google Shape;161;p18"/>
              <p:cNvCxnSpPr/>
              <p:nvPr/>
            </p:nvCxnSpPr>
            <p:spPr>
              <a:xfrm rot="-5400000">
                <a:off x="1041119" y="3551914"/>
                <a:ext cx="1530070" cy="1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triangle"/>
              </a:ln>
            </p:spPr>
          </p:cxnSp>
          <p:sp>
            <p:nvSpPr>
              <p:cNvPr id="162" name="Google Shape;162;p18"/>
              <p:cNvSpPr/>
              <p:nvPr/>
            </p:nvSpPr>
            <p:spPr>
              <a:xfrm>
                <a:off x="7607765" y="1366769"/>
                <a:ext cx="540914" cy="540914"/>
              </a:xfrm>
              <a:prstGeom prst="ellipse">
                <a:avLst/>
              </a:prstGeom>
              <a:solidFill>
                <a:schemeClr val="accent5"/>
              </a:solidFill>
              <a:ln cap="flat" cmpd="sng" w="15875">
                <a:solidFill>
                  <a:srgbClr val="3983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1" i="0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6130342" y="3140135"/>
                <a:ext cx="540914" cy="540914"/>
              </a:xfrm>
              <a:prstGeom prst="ellipse">
                <a:avLst/>
              </a:prstGeom>
              <a:solidFill>
                <a:schemeClr val="accent5"/>
              </a:solidFill>
              <a:ln cap="flat" cmpd="sng" w="15875">
                <a:solidFill>
                  <a:srgbClr val="3983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1" i="0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4066606" y="3931869"/>
                <a:ext cx="540914" cy="540914"/>
              </a:xfrm>
              <a:prstGeom prst="ellipse">
                <a:avLst/>
              </a:prstGeom>
              <a:solidFill>
                <a:schemeClr val="accent5"/>
              </a:solidFill>
              <a:ln cap="flat" cmpd="sng" w="15875">
                <a:solidFill>
                  <a:srgbClr val="3983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i="0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1020540" y="3325276"/>
                <a:ext cx="540914" cy="540914"/>
              </a:xfrm>
              <a:prstGeom prst="ellipse">
                <a:avLst/>
              </a:prstGeom>
              <a:solidFill>
                <a:schemeClr val="accent5"/>
              </a:solidFill>
              <a:ln cap="flat" cmpd="sng" w="15875">
                <a:solidFill>
                  <a:srgbClr val="3983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s-MX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1" i="0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6799552" y="2134779"/>
                <a:ext cx="9988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MX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Contacts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5885644" y="3920599"/>
                <a:ext cx="9103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MX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"/>
              <p:cNvSpPr txBox="1"/>
              <p:nvPr/>
            </p:nvSpPr>
            <p:spPr>
              <a:xfrm>
                <a:off x="3871134" y="4712572"/>
                <a:ext cx="9318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MX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Delivers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"/>
              <p:cNvSpPr txBox="1"/>
              <p:nvPr/>
            </p:nvSpPr>
            <p:spPr>
              <a:xfrm>
                <a:off x="1898867" y="3363582"/>
                <a:ext cx="7860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MX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Shows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8"/>
            <p:cNvSpPr/>
            <p:nvPr/>
          </p:nvSpPr>
          <p:spPr>
            <a:xfrm>
              <a:off x="9633397" y="5214848"/>
              <a:ext cx="1522283" cy="992769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5875">
              <a:solidFill>
                <a:srgbClr val="7094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18"/>
            <p:cNvCxnSpPr/>
            <p:nvPr/>
          </p:nvCxnSpPr>
          <p:spPr>
            <a:xfrm flipH="1" rot="-5400000">
              <a:off x="8905990" y="4983825"/>
              <a:ext cx="1006631" cy="4481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7569475" y="5261106"/>
              <a:ext cx="16473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 Abstraction Layer }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041" y="5966386"/>
            <a:ext cx="2585886" cy="38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