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61" r:id="rId4"/>
    <p:sldId id="266" r:id="rId5"/>
    <p:sldId id="269" r:id="rId6"/>
    <p:sldId id="270" r:id="rId7"/>
    <p:sldId id="257" r:id="rId8"/>
    <p:sldId id="259"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7"/>
    <p:restoredTop sz="66897"/>
  </p:normalViewPr>
  <p:slideViewPr>
    <p:cSldViewPr snapToGrid="0" snapToObjects="1">
      <p:cViewPr varScale="1">
        <p:scale>
          <a:sx n="143" d="100"/>
          <a:sy n="143" d="100"/>
        </p:scale>
        <p:origin x="21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0B87C-CFC8-DD4F-9ED0-84D048EDCF30}" type="datetimeFigureOut">
              <a:rPr lang="en-US" smtClean="0"/>
              <a:t>10/5/22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B3AC1-E540-724A-A2F5-ED28B53424D8}" type="slidenum">
              <a:rPr lang="en-US" smtClean="0"/>
              <a:t>‹#›</a:t>
            </a:fld>
            <a:endParaRPr lang="en-US"/>
          </a:p>
        </p:txBody>
      </p:sp>
    </p:spTree>
    <p:extLst>
      <p:ext uri="{BB962C8B-B14F-4D97-AF65-F5344CB8AC3E}">
        <p14:creationId xmlns:p14="http://schemas.microsoft.com/office/powerpoint/2010/main" val="72794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dvocacy.harvardwics.com./dat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1</a:t>
            </a:fld>
            <a:endParaRPr lang="en-US"/>
          </a:p>
        </p:txBody>
      </p:sp>
    </p:spTree>
    <p:extLst>
      <p:ext uri="{BB962C8B-B14F-4D97-AF65-F5344CB8AC3E}">
        <p14:creationId xmlns:p14="http://schemas.microsoft.com/office/powerpoint/2010/main" val="214260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2</a:t>
            </a:fld>
            <a:endParaRPr lang="en-US"/>
          </a:p>
        </p:txBody>
      </p:sp>
    </p:spTree>
    <p:extLst>
      <p:ext uri="{BB962C8B-B14F-4D97-AF65-F5344CB8AC3E}">
        <p14:creationId xmlns:p14="http://schemas.microsoft.com/office/powerpoint/2010/main" val="313329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2022: </a:t>
            </a:r>
            <a:r>
              <a:rPr lang="en-US" dirty="0">
                <a:latin typeface="Arial"/>
                <a:ea typeface="Arial"/>
                <a:cs typeface="Arial"/>
                <a:sym typeface="Arial"/>
              </a:rPr>
              <a:t>as of June 7: </a:t>
            </a:r>
          </a:p>
          <a:p>
            <a:endParaRPr lang="en-US" dirty="0">
              <a:latin typeface="Arial"/>
              <a:cs typeface="Arial"/>
              <a:sym typeface="Arial"/>
            </a:endParaRPr>
          </a:p>
          <a:p>
            <a:endParaRPr lang="en-US" dirty="0">
              <a:latin typeface="Arial"/>
              <a:cs typeface="Arial"/>
              <a:sym typeface="Arial"/>
            </a:endParaRPr>
          </a:p>
          <a:p>
            <a:r>
              <a:rPr lang="en-US" dirty="0"/>
              <a:t>https://</a:t>
            </a:r>
            <a:r>
              <a:rPr lang="en-US" dirty="0" err="1"/>
              <a:t>www.computerscience.org</a:t>
            </a:r>
            <a:r>
              <a:rPr lang="en-US" dirty="0"/>
              <a:t>/resources/women-in-computer-science/</a:t>
            </a:r>
          </a:p>
          <a:p>
            <a:r>
              <a:rPr lang="en-US" dirty="0"/>
              <a:t>https://</a:t>
            </a:r>
            <a:r>
              <a:rPr lang="en-US" dirty="0" err="1"/>
              <a:t>www.techrepublic.com</a:t>
            </a:r>
            <a:r>
              <a:rPr lang="en-US" dirty="0"/>
              <a:t>/article/the-state-of-women-in-computer-science-an-investigative-report/</a:t>
            </a:r>
          </a:p>
          <a:p>
            <a:endParaRPr lang="en-US" dirty="0"/>
          </a:p>
          <a:p>
            <a:br>
              <a:rPr lang="en-US" dirty="0"/>
            </a:br>
            <a:r>
              <a:rPr lang="en-US" dirty="0"/>
              <a:t>There could be many reasons for why there is far fewer women graduating – based on the interviews:</a:t>
            </a:r>
          </a:p>
          <a:p>
            <a:pPr marL="0" lvl="0" indent="0" algn="l" rtl="0">
              <a:spcBef>
                <a:spcPts val="0"/>
              </a:spcBef>
              <a:spcAft>
                <a:spcPts val="0"/>
              </a:spcAft>
              <a:buNone/>
            </a:pPr>
            <a:endParaRPr lang="en-US" dirty="0">
              <a:solidFill>
                <a:schemeClr val="lt1"/>
              </a:solidFill>
              <a:latin typeface="Lato"/>
              <a:ea typeface="Lato"/>
              <a:cs typeface="Lato"/>
              <a:sym typeface="Lato"/>
            </a:endParaRPr>
          </a:p>
          <a:p>
            <a:pPr marL="171450" lvl="0" indent="-171450" algn="l" rtl="0">
              <a:spcBef>
                <a:spcPts val="0"/>
              </a:spcBef>
              <a:spcAft>
                <a:spcPts val="0"/>
              </a:spcAft>
              <a:buFont typeface="Arial" panose="020B0604020202020204" pitchFamily="34" charset="0"/>
              <a:buChar char="•"/>
            </a:pPr>
            <a:r>
              <a:rPr lang="en-US" dirty="0">
                <a:solidFill>
                  <a:schemeClr val="lt1"/>
                </a:solidFill>
                <a:latin typeface="Lato"/>
                <a:ea typeface="Lato"/>
                <a:cs typeface="Lato"/>
                <a:sym typeface="Lato"/>
              </a:rPr>
              <a:t>Lack of support and favoritism based on stereotypes of women</a:t>
            </a:r>
          </a:p>
          <a:p>
            <a:pPr marL="171450" lvl="0" indent="-171450" algn="l" rtl="0">
              <a:spcBef>
                <a:spcPts val="0"/>
              </a:spcBef>
              <a:spcAft>
                <a:spcPts val="0"/>
              </a:spcAft>
              <a:buFont typeface="Arial" panose="020B0604020202020204" pitchFamily="34" charset="0"/>
              <a:buChar char="•"/>
            </a:pPr>
            <a:r>
              <a:rPr lang="en-US" dirty="0"/>
              <a:t>challenges with isolation, and confidence still remain.</a:t>
            </a:r>
          </a:p>
          <a:p>
            <a:endParaRPr lang="en-US" dirty="0"/>
          </a:p>
          <a:p>
            <a:r>
              <a:rPr lang="en-US" dirty="0"/>
              <a:t>Two interesting finds from the article regarding confidence:</a:t>
            </a:r>
          </a:p>
          <a:p>
            <a:endParaRPr lang="en-US" dirty="0"/>
          </a:p>
          <a:p>
            <a:r>
              <a:rPr lang="en-US" dirty="0"/>
              <a:t>1) Male students even sometimes sign up to be teaching assistants for courses they never took themselves, because they feel confident enough to take on that role, Guo said. Female students, on the other hand, are more likely to justify not signing up by saying, “I’ve never taken the class, so I have no expertise and shouldn’t be a TA,” Guo added.</a:t>
            </a:r>
          </a:p>
          <a:p>
            <a:endParaRPr lang="en-US" dirty="0"/>
          </a:p>
          <a:p>
            <a:endParaRPr lang="en-US" dirty="0"/>
          </a:p>
          <a:p>
            <a:r>
              <a:rPr lang="en-US" dirty="0"/>
              <a:t>2) “A lot of women tend to leave the major even though they have better grades than the guys who stay, because they’re not confident in their abilities,” Ericson said.</a:t>
            </a:r>
          </a:p>
          <a:p>
            <a:endParaRPr lang="en-US" dirty="0"/>
          </a:p>
          <a:p>
            <a:r>
              <a:rPr lang="en-US" dirty="0"/>
              <a:t>A 2016 study from Harvard’s </a:t>
            </a:r>
            <a:r>
              <a:rPr lang="en-US" dirty="0">
                <a:hlinkClick r:id="rId3"/>
              </a:rPr>
              <a:t>Women in Computer Science Advocacy Council</a:t>
            </a:r>
            <a:r>
              <a:rPr lang="en-US" dirty="0"/>
              <a:t> found that women with up to eight years of programming experience report the same level of confidence as men with zero to one year of programming experience.</a:t>
            </a:r>
          </a:p>
        </p:txBody>
      </p:sp>
      <p:sp>
        <p:nvSpPr>
          <p:cNvPr id="4" name="Slide Number Placeholder 3"/>
          <p:cNvSpPr>
            <a:spLocks noGrp="1"/>
          </p:cNvSpPr>
          <p:nvPr>
            <p:ph type="sldNum" sz="quarter" idx="5"/>
          </p:nvPr>
        </p:nvSpPr>
        <p:spPr/>
        <p:txBody>
          <a:bodyPr/>
          <a:lstStyle/>
          <a:p>
            <a:fld id="{978B3AC1-E540-724A-A2F5-ED28B53424D8}" type="slidenum">
              <a:rPr lang="en-US" smtClean="0"/>
              <a:t>3</a:t>
            </a:fld>
            <a:endParaRPr lang="en-US"/>
          </a:p>
        </p:txBody>
      </p:sp>
    </p:spTree>
    <p:extLst>
      <p:ext uri="{BB962C8B-B14F-4D97-AF65-F5344CB8AC3E}">
        <p14:creationId xmlns:p14="http://schemas.microsoft.com/office/powerpoint/2010/main" val="425981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4</a:t>
            </a:fld>
            <a:endParaRPr lang="en-US"/>
          </a:p>
        </p:txBody>
      </p:sp>
    </p:spTree>
    <p:extLst>
      <p:ext uri="{BB962C8B-B14F-4D97-AF65-F5344CB8AC3E}">
        <p14:creationId xmlns:p14="http://schemas.microsoft.com/office/powerpoint/2010/main" val="62080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5</a:t>
            </a:fld>
            <a:endParaRPr lang="en-US"/>
          </a:p>
        </p:txBody>
      </p:sp>
    </p:spTree>
    <p:extLst>
      <p:ext uri="{BB962C8B-B14F-4D97-AF65-F5344CB8AC3E}">
        <p14:creationId xmlns:p14="http://schemas.microsoft.com/office/powerpoint/2010/main" val="82920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6</a:t>
            </a:fld>
            <a:endParaRPr lang="en-US"/>
          </a:p>
        </p:txBody>
      </p:sp>
    </p:spTree>
    <p:extLst>
      <p:ext uri="{BB962C8B-B14F-4D97-AF65-F5344CB8AC3E}">
        <p14:creationId xmlns:p14="http://schemas.microsoft.com/office/powerpoint/2010/main" val="239377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68300" algn="l" rtl="0">
              <a:lnSpc>
                <a:spcPct val="115000"/>
              </a:lnSpc>
              <a:spcBef>
                <a:spcPts val="0"/>
              </a:spcBef>
              <a:spcAft>
                <a:spcPts val="0"/>
              </a:spcAft>
              <a:buClr>
                <a:srgbClr val="FFFFFF"/>
              </a:buClr>
              <a:buSzPts val="2200"/>
              <a:buFont typeface="Arial"/>
              <a:buChar char="●"/>
            </a:pPr>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8</a:t>
            </a:fld>
            <a:endParaRPr lang="en-US"/>
          </a:p>
        </p:txBody>
      </p:sp>
    </p:spTree>
    <p:extLst>
      <p:ext uri="{BB962C8B-B14F-4D97-AF65-F5344CB8AC3E}">
        <p14:creationId xmlns:p14="http://schemas.microsoft.com/office/powerpoint/2010/main" val="1967609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B3AC1-E540-724A-A2F5-ED28B53424D8}" type="slidenum">
              <a:rPr lang="en-US" smtClean="0"/>
              <a:t>9</a:t>
            </a:fld>
            <a:endParaRPr lang="en-US"/>
          </a:p>
        </p:txBody>
      </p:sp>
    </p:spTree>
    <p:extLst>
      <p:ext uri="{BB962C8B-B14F-4D97-AF65-F5344CB8AC3E}">
        <p14:creationId xmlns:p14="http://schemas.microsoft.com/office/powerpoint/2010/main" val="277975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ecccfb4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ecccfb4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Listen, don’t assume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58C5-A818-2D19-F984-BC9535CC3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6E171C-1B0E-83B4-2EF8-838BA72BA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F8DCF8-6D69-1541-3CCE-1BBAE524EC90}"/>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5" name="Footer Placeholder 4">
            <a:extLst>
              <a:ext uri="{FF2B5EF4-FFF2-40B4-BE49-F238E27FC236}">
                <a16:creationId xmlns:a16="http://schemas.microsoft.com/office/drawing/2014/main" id="{5BB4B26F-0D71-807D-485D-BBE4A7013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4D9A-545D-9C75-C7DB-0AF415001AFC}"/>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418269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F3BC-F325-BA8F-AE1E-0B21151531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59945-08A3-1C71-BD90-40E40B182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9A51C-DD11-14B7-C1E3-EB858361E13D}"/>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5" name="Footer Placeholder 4">
            <a:extLst>
              <a:ext uri="{FF2B5EF4-FFF2-40B4-BE49-F238E27FC236}">
                <a16:creationId xmlns:a16="http://schemas.microsoft.com/office/drawing/2014/main" id="{8C73504C-8E5C-4E72-964C-B00174C9C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5FE5-847B-DE67-2B8F-2AD90A0CF52B}"/>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348297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A9DB6-271A-53B4-DD26-05BE13C6C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DD344-8324-D615-062D-A3D633B15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C2A75-0A66-CFE9-D663-21C28A148E9E}"/>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5" name="Footer Placeholder 4">
            <a:extLst>
              <a:ext uri="{FF2B5EF4-FFF2-40B4-BE49-F238E27FC236}">
                <a16:creationId xmlns:a16="http://schemas.microsoft.com/office/drawing/2014/main" id="{64C36501-CBEF-969D-3916-FBE3D3CD3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175C1-D7E9-8FB9-1A9B-5447207904E4}"/>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191287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B07D-7254-3606-401D-DF3C4C91B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9D8-0A72-B34F-8E44-F31B2CDF6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C349D-6CE7-6263-BD4D-B061D1A9656F}"/>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5" name="Footer Placeholder 4">
            <a:extLst>
              <a:ext uri="{FF2B5EF4-FFF2-40B4-BE49-F238E27FC236}">
                <a16:creationId xmlns:a16="http://schemas.microsoft.com/office/drawing/2014/main" id="{122EBF69-8EDF-ECE3-CB11-1D6C891F7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27911-FC2E-A270-C2F4-F62D212BF126}"/>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295025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323F-C5B4-C9DE-4EAF-5C8D932E9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332D08-D349-DE9B-ED48-384016C86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C9153-F509-74D7-BBA3-BD710AE26579}"/>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5" name="Footer Placeholder 4">
            <a:extLst>
              <a:ext uri="{FF2B5EF4-FFF2-40B4-BE49-F238E27FC236}">
                <a16:creationId xmlns:a16="http://schemas.microsoft.com/office/drawing/2014/main" id="{3E6B0D48-DD54-2976-C9A0-7498B17C3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D866A-BF42-EBED-67DA-37045BC9BC2E}"/>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204088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EB5E-0487-45AC-A9A8-A7EDB7026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85696-7079-0FC7-CB49-3EF6D6051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B30FE-86BE-796F-F223-4259B6350E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1F9C8-BF21-6F15-3202-CFE7619F3D06}"/>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6" name="Footer Placeholder 5">
            <a:extLst>
              <a:ext uri="{FF2B5EF4-FFF2-40B4-BE49-F238E27FC236}">
                <a16:creationId xmlns:a16="http://schemas.microsoft.com/office/drawing/2014/main" id="{C63263F9-0D62-B518-B65C-013D29F89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8DD80-7E05-0125-757F-E72C221A7FA9}"/>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232015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A8E-675E-9E1E-703E-D230A362BE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E0F04-D459-50C7-5974-9611431FF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AFBAD8-9C8C-7206-AE6D-7EBF787C9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91656-12B1-1627-2CE1-7A8155687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E8509-21F2-EECD-114F-6C2BACFC9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3B7A8-03C8-3794-9635-F26E0E667496}"/>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8" name="Footer Placeholder 7">
            <a:extLst>
              <a:ext uri="{FF2B5EF4-FFF2-40B4-BE49-F238E27FC236}">
                <a16:creationId xmlns:a16="http://schemas.microsoft.com/office/drawing/2014/main" id="{A35211DD-BD1F-A01B-117E-864FD58981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B09625-2A94-5C9D-9030-79F4438F5208}"/>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138953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A87-EAC0-B625-75A7-74D599257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14C53-825F-15D6-166A-A1A0EFAFB497}"/>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4" name="Footer Placeholder 3">
            <a:extLst>
              <a:ext uri="{FF2B5EF4-FFF2-40B4-BE49-F238E27FC236}">
                <a16:creationId xmlns:a16="http://schemas.microsoft.com/office/drawing/2014/main" id="{6CEBA2ED-41A1-7A03-5C82-E68317E090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EBBFF2-EF9F-9B61-62F0-844D7B46ECC7}"/>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362745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87BD5-7BDA-024E-70A8-4635A4DB666E}"/>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3" name="Footer Placeholder 2">
            <a:extLst>
              <a:ext uri="{FF2B5EF4-FFF2-40B4-BE49-F238E27FC236}">
                <a16:creationId xmlns:a16="http://schemas.microsoft.com/office/drawing/2014/main" id="{54A0726F-F902-F48A-F0E9-8B5E81775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4C1751-1819-75D4-9521-48AD992EAD43}"/>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171228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2C05-4C72-9151-A934-3824272FC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F0BAC-5BDC-0733-C918-BDD35AEC9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44C63-472C-B731-AB0C-8F556C25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B6B8B-B0A8-EB1F-C594-7437E4E19D47}"/>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6" name="Footer Placeholder 5">
            <a:extLst>
              <a:ext uri="{FF2B5EF4-FFF2-40B4-BE49-F238E27FC236}">
                <a16:creationId xmlns:a16="http://schemas.microsoft.com/office/drawing/2014/main" id="{A7D17DEE-7D55-16DF-8045-B111931D1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3D1FE-B62A-AC2B-3E71-95D389ECB46D}"/>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189227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8ADC-9504-5EC4-2911-950296562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A40312-B5E1-A5B1-09AA-ABE8F0241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6C774B-8A1F-B79F-2BED-99E66F494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AC6DC-E009-7337-3718-4E9E6DDEAEBE}"/>
              </a:ext>
            </a:extLst>
          </p:cNvPr>
          <p:cNvSpPr>
            <a:spLocks noGrp="1"/>
          </p:cNvSpPr>
          <p:nvPr>
            <p:ph type="dt" sz="half" idx="10"/>
          </p:nvPr>
        </p:nvSpPr>
        <p:spPr/>
        <p:txBody>
          <a:bodyPr/>
          <a:lstStyle/>
          <a:p>
            <a:fld id="{B6AA8D19-AF59-2C41-A290-31DC402BE717}" type="datetimeFigureOut">
              <a:rPr lang="en-US" smtClean="0"/>
              <a:t>10/5/22</a:t>
            </a:fld>
            <a:endParaRPr lang="en-US"/>
          </a:p>
        </p:txBody>
      </p:sp>
      <p:sp>
        <p:nvSpPr>
          <p:cNvPr id="6" name="Footer Placeholder 5">
            <a:extLst>
              <a:ext uri="{FF2B5EF4-FFF2-40B4-BE49-F238E27FC236}">
                <a16:creationId xmlns:a16="http://schemas.microsoft.com/office/drawing/2014/main" id="{0A46ED5F-E8C2-AA9E-2452-CCF69394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E3EEB-B4EC-154D-4551-B0905074777E}"/>
              </a:ext>
            </a:extLst>
          </p:cNvPr>
          <p:cNvSpPr>
            <a:spLocks noGrp="1"/>
          </p:cNvSpPr>
          <p:nvPr>
            <p:ph type="sldNum" sz="quarter" idx="12"/>
          </p:nvPr>
        </p:nvSpPr>
        <p:spPr/>
        <p:txBody>
          <a:bodyPr/>
          <a:lstStyle/>
          <a:p>
            <a:fld id="{9B014508-22AA-5943-B2BC-22BC77F25A80}" type="slidenum">
              <a:rPr lang="en-US" smtClean="0"/>
              <a:t>‹#›</a:t>
            </a:fld>
            <a:endParaRPr lang="en-US"/>
          </a:p>
        </p:txBody>
      </p:sp>
    </p:spTree>
    <p:extLst>
      <p:ext uri="{BB962C8B-B14F-4D97-AF65-F5344CB8AC3E}">
        <p14:creationId xmlns:p14="http://schemas.microsoft.com/office/powerpoint/2010/main" val="311959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62DB2-D52F-F007-E409-80776299C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9BF1F0-AFB6-07CF-F3BA-C994E6FDD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4B4D4-F8CD-0623-9A4B-D7E9BA484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A8D19-AF59-2C41-A290-31DC402BE717}" type="datetimeFigureOut">
              <a:rPr lang="en-US" smtClean="0"/>
              <a:t>10/5/22</a:t>
            </a:fld>
            <a:endParaRPr lang="en-US"/>
          </a:p>
        </p:txBody>
      </p:sp>
      <p:sp>
        <p:nvSpPr>
          <p:cNvPr id="5" name="Footer Placeholder 4">
            <a:extLst>
              <a:ext uri="{FF2B5EF4-FFF2-40B4-BE49-F238E27FC236}">
                <a16:creationId xmlns:a16="http://schemas.microsoft.com/office/drawing/2014/main" id="{B4443189-3885-EE00-39EA-3941421A6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7A8B38-677F-5BA7-01F3-02050844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14508-22AA-5943-B2BC-22BC77F25A80}" type="slidenum">
              <a:rPr lang="en-US" smtClean="0"/>
              <a:t>‹#›</a:t>
            </a:fld>
            <a:endParaRPr lang="en-US"/>
          </a:p>
        </p:txBody>
      </p:sp>
    </p:spTree>
    <p:extLst>
      <p:ext uri="{BB962C8B-B14F-4D97-AF65-F5344CB8AC3E}">
        <p14:creationId xmlns:p14="http://schemas.microsoft.com/office/powerpoint/2010/main" val="151060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405E-4B72-85A9-766A-DDC6949B3511}"/>
              </a:ext>
            </a:extLst>
          </p:cNvPr>
          <p:cNvSpPr>
            <a:spLocks noGrp="1"/>
          </p:cNvSpPr>
          <p:nvPr>
            <p:ph type="ctrTitle"/>
          </p:nvPr>
        </p:nvSpPr>
        <p:spPr>
          <a:xfrm>
            <a:off x="1362635" y="805609"/>
            <a:ext cx="9144000" cy="2387600"/>
          </a:xfrm>
        </p:spPr>
        <p:txBody>
          <a:bodyPr/>
          <a:lstStyle/>
          <a:p>
            <a:r>
              <a:rPr lang="en-US" dirty="0"/>
              <a:t>ICAPS Diversity and Inclusion Report</a:t>
            </a:r>
          </a:p>
        </p:txBody>
      </p:sp>
      <p:sp>
        <p:nvSpPr>
          <p:cNvPr id="3" name="Subtitle 2">
            <a:extLst>
              <a:ext uri="{FF2B5EF4-FFF2-40B4-BE49-F238E27FC236}">
                <a16:creationId xmlns:a16="http://schemas.microsoft.com/office/drawing/2014/main" id="{3A01CB10-6024-5442-D839-ED0DA5FA08CE}"/>
              </a:ext>
            </a:extLst>
          </p:cNvPr>
          <p:cNvSpPr>
            <a:spLocks noGrp="1"/>
          </p:cNvSpPr>
          <p:nvPr>
            <p:ph type="subTitle" idx="1"/>
          </p:nvPr>
        </p:nvSpPr>
        <p:spPr>
          <a:xfrm>
            <a:off x="1434353" y="3799261"/>
            <a:ext cx="9144000" cy="1655762"/>
          </a:xfrm>
        </p:spPr>
        <p:txBody>
          <a:bodyPr/>
          <a:lstStyle/>
          <a:p>
            <a:r>
              <a:rPr lang="en-US" dirty="0"/>
              <a:t>Shirin </a:t>
            </a:r>
            <a:r>
              <a:rPr lang="en-US" dirty="0" err="1"/>
              <a:t>Sohrabi</a:t>
            </a:r>
            <a:endParaRPr lang="en-US" dirty="0"/>
          </a:p>
          <a:p>
            <a:r>
              <a:rPr lang="en-US" dirty="0"/>
              <a:t>June 20, 2022</a:t>
            </a:r>
          </a:p>
        </p:txBody>
      </p:sp>
    </p:spTree>
    <p:extLst>
      <p:ext uri="{BB962C8B-B14F-4D97-AF65-F5344CB8AC3E}">
        <p14:creationId xmlns:p14="http://schemas.microsoft.com/office/powerpoint/2010/main" val="315272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1"/>
          <p:cNvSpPr txBox="1">
            <a:spLocks noGrp="1"/>
          </p:cNvSpPr>
          <p:nvPr>
            <p:ph type="title" idx="4294967295"/>
          </p:nvPr>
        </p:nvSpPr>
        <p:spPr>
          <a:xfrm>
            <a:off x="260367" y="456533"/>
            <a:ext cx="11655600" cy="1024000"/>
          </a:xfrm>
          <a:prstGeom prst="rect">
            <a:avLst/>
          </a:prstGeom>
        </p:spPr>
        <p:txBody>
          <a:bodyPr spcFirstLastPara="1" vert="horz" wrap="square" lIns="121900" tIns="121900" rIns="121900" bIns="121900" rtlCol="0" anchor="t" anchorCtr="0">
            <a:noAutofit/>
          </a:bodyPr>
          <a:lstStyle/>
          <a:p>
            <a:pPr>
              <a:spcBef>
                <a:spcPts val="0"/>
              </a:spcBef>
              <a:spcAft>
                <a:spcPts val="2133"/>
              </a:spcAft>
            </a:pPr>
            <a:r>
              <a:rPr lang="en" sz="4800">
                <a:solidFill>
                  <a:schemeClr val="dk1"/>
                </a:solidFill>
              </a:rPr>
              <a:t>Diversity &amp; Inclusion Starts Everywhere</a:t>
            </a:r>
            <a:endParaRPr sz="3200"/>
          </a:p>
        </p:txBody>
      </p:sp>
      <p:sp>
        <p:nvSpPr>
          <p:cNvPr id="2" name="TextBox 1">
            <a:extLst>
              <a:ext uri="{FF2B5EF4-FFF2-40B4-BE49-F238E27FC236}">
                <a16:creationId xmlns:a16="http://schemas.microsoft.com/office/drawing/2014/main" id="{5A3E68A0-C8B5-E7EF-40D8-07A5098DD261}"/>
              </a:ext>
            </a:extLst>
          </p:cNvPr>
          <p:cNvSpPr txBox="1"/>
          <p:nvPr/>
        </p:nvSpPr>
        <p:spPr>
          <a:xfrm>
            <a:off x="425458" y="1879104"/>
            <a:ext cx="113410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t>Welcome people.  </a:t>
            </a:r>
          </a:p>
          <a:p>
            <a:pPr marL="285750" indent="-285750">
              <a:buFont typeface="Arial" panose="020B0604020202020204" pitchFamily="34" charset="0"/>
              <a:buChar char="•"/>
            </a:pPr>
            <a:r>
              <a:rPr lang="en-US" sz="2800" dirty="0"/>
              <a:t>Protect people from harassment, other inappropriate behavior.</a:t>
            </a:r>
          </a:p>
          <a:p>
            <a:pPr marL="285750" indent="-285750">
              <a:buFont typeface="Arial" panose="020B0604020202020204" pitchFamily="34" charset="0"/>
              <a:buChar char="•"/>
            </a:pPr>
            <a:r>
              <a:rPr lang="en-US" sz="2800" dirty="0"/>
              <a:t>Mentorship, peer mentorship.</a:t>
            </a:r>
          </a:p>
          <a:p>
            <a:pPr marL="285750" indent="-285750">
              <a:buFont typeface="Arial" panose="020B0604020202020204" pitchFamily="34" charset="0"/>
              <a:buChar char="•"/>
            </a:pPr>
            <a:r>
              <a:rPr lang="en-US" sz="2800" dirty="0"/>
              <a:t>Praise people openly.</a:t>
            </a:r>
          </a:p>
          <a:p>
            <a:pPr marL="285750" indent="-285750">
              <a:buFont typeface="Arial" panose="020B0604020202020204" pitchFamily="34" charset="0"/>
              <a:buChar char="•"/>
            </a:pPr>
            <a:r>
              <a:rPr lang="en-US" sz="2800" dirty="0"/>
              <a:t>Don’t expect less but be open to see values in alternative ways. </a:t>
            </a:r>
          </a:p>
          <a:p>
            <a:pPr marL="285750" indent="-285750">
              <a:buFont typeface="Arial" panose="020B0604020202020204" pitchFamily="34" charset="0"/>
              <a:buChar char="•"/>
            </a:pPr>
            <a:r>
              <a:rPr lang="en-US" sz="2800" dirty="0"/>
              <a:t>Correct poor behavior, including your own. </a:t>
            </a:r>
          </a:p>
          <a:p>
            <a:pPr marL="285750" indent="-285750">
              <a:buFont typeface="Arial" panose="020B0604020202020204" pitchFamily="34" charset="0"/>
              <a:buChar char="•"/>
            </a:pPr>
            <a:r>
              <a:rPr lang="en-US" sz="2800" dirty="0"/>
              <a:t>Suggest proposals and volunteer to see it through. </a:t>
            </a:r>
          </a:p>
          <a:p>
            <a:pPr marL="285750" indent="-285750">
              <a:buFont typeface="Arial" panose="020B0604020202020204" pitchFamily="34" charset="0"/>
              <a:buChar char="•"/>
            </a:pPr>
            <a:endParaRPr lang="en-US" sz="28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00C5-19E0-95BD-7799-6C75C7A2F6D4}"/>
              </a:ext>
            </a:extLst>
          </p:cNvPr>
          <p:cNvSpPr>
            <a:spLocks noGrp="1"/>
          </p:cNvSpPr>
          <p:nvPr>
            <p:ph type="title"/>
          </p:nvPr>
        </p:nvSpPr>
        <p:spPr>
          <a:xfrm>
            <a:off x="219636" y="18255"/>
            <a:ext cx="10515600" cy="1325563"/>
          </a:xfrm>
        </p:spPr>
        <p:txBody>
          <a:bodyPr/>
          <a:lstStyle/>
          <a:p>
            <a:r>
              <a:rPr lang="en-US" dirty="0"/>
              <a:t>Diversity and Inclusion</a:t>
            </a:r>
          </a:p>
        </p:txBody>
      </p:sp>
      <p:sp>
        <p:nvSpPr>
          <p:cNvPr id="3" name="Content Placeholder 2">
            <a:extLst>
              <a:ext uri="{FF2B5EF4-FFF2-40B4-BE49-F238E27FC236}">
                <a16:creationId xmlns:a16="http://schemas.microsoft.com/office/drawing/2014/main" id="{526CF72F-863D-3ED1-6A18-61D62C9B4EE1}"/>
              </a:ext>
            </a:extLst>
          </p:cNvPr>
          <p:cNvSpPr>
            <a:spLocks noGrp="1"/>
          </p:cNvSpPr>
          <p:nvPr>
            <p:ph idx="1"/>
          </p:nvPr>
        </p:nvSpPr>
        <p:spPr>
          <a:xfrm>
            <a:off x="311076" y="1343818"/>
            <a:ext cx="11025542" cy="7011512"/>
          </a:xfrm>
        </p:spPr>
        <p:txBody>
          <a:bodyPr>
            <a:normAutofit/>
          </a:bodyPr>
          <a:lstStyle/>
          <a:p>
            <a:pPr marL="0" lvl="0" indent="0">
              <a:buClr>
                <a:schemeClr val="dk2"/>
              </a:buClr>
              <a:buSzPts val="1100"/>
              <a:buNone/>
            </a:pPr>
            <a:r>
              <a:rPr lang="en-US" b="1" dirty="0">
                <a:cs typeface="Calibri"/>
                <a:sym typeface="Calibri"/>
              </a:rPr>
              <a:t>Diversity (outcome) </a:t>
            </a:r>
            <a:r>
              <a:rPr lang="en-US" dirty="0"/>
              <a:t>reflects the differences that exists amongst us, be it our research agenda, background, affiliation, religion, age, disability, race, or gender. </a:t>
            </a:r>
            <a:br>
              <a:rPr lang="en-US" dirty="0"/>
            </a:br>
            <a:br>
              <a:rPr lang="en-US" dirty="0"/>
            </a:br>
            <a:r>
              <a:rPr lang="en-US" b="1" dirty="0"/>
              <a:t>Inclusion (outcome) </a:t>
            </a:r>
            <a:r>
              <a:rPr lang="en-US" dirty="0"/>
              <a:t> is an environment where every individual feels respected, valued, safe, is heard, and is accepted and gives the individual the feeling of “I Belong”. </a:t>
            </a:r>
          </a:p>
          <a:p>
            <a:pPr marL="0" lvl="0" indent="0">
              <a:buClr>
                <a:schemeClr val="dk2"/>
              </a:buClr>
              <a:buSzPts val="1100"/>
              <a:buNone/>
            </a:pPr>
            <a:endParaRPr lang="en-US" dirty="0"/>
          </a:p>
          <a:p>
            <a:pPr marL="0" indent="0">
              <a:buClr>
                <a:schemeClr val="dk2"/>
              </a:buClr>
              <a:buSzPts val="1100"/>
              <a:buNone/>
            </a:pPr>
            <a:r>
              <a:rPr lang="en-US" b="1" dirty="0">
                <a:ea typeface="Calibri"/>
                <a:cs typeface="Calibri"/>
                <a:sym typeface="Calibri"/>
              </a:rPr>
              <a:t>Equity (process):</a:t>
            </a:r>
            <a:r>
              <a:rPr lang="en-US" dirty="0">
                <a:ea typeface="Calibri"/>
                <a:cs typeface="Calibri"/>
                <a:sym typeface="Calibri"/>
              </a:rPr>
              <a:t> Access to opportunities</a:t>
            </a:r>
          </a:p>
          <a:p>
            <a:pPr marL="0" indent="0">
              <a:buClr>
                <a:schemeClr val="dk2"/>
              </a:buClr>
              <a:buSzPts val="1100"/>
              <a:buNone/>
            </a:pPr>
            <a:endParaRPr lang="en-US" dirty="0"/>
          </a:p>
          <a:p>
            <a:pPr marL="0" indent="0">
              <a:buClr>
                <a:schemeClr val="dk2"/>
              </a:buClr>
              <a:buSzPts val="1100"/>
              <a:buNone/>
            </a:pPr>
            <a:br>
              <a:rPr lang="en-US" dirty="0"/>
            </a:br>
            <a:br>
              <a:rPr lang="en-US" dirty="0"/>
            </a:br>
            <a:endParaRPr lang="en-US" dirty="0"/>
          </a:p>
          <a:p>
            <a:endParaRPr lang="en-US" dirty="0"/>
          </a:p>
        </p:txBody>
      </p:sp>
      <p:pic>
        <p:nvPicPr>
          <p:cNvPr id="4" name="Picture 3">
            <a:extLst>
              <a:ext uri="{FF2B5EF4-FFF2-40B4-BE49-F238E27FC236}">
                <a16:creationId xmlns:a16="http://schemas.microsoft.com/office/drawing/2014/main" id="{AF28DE9D-CF0E-615F-9CE8-18600B24F4E7}"/>
              </a:ext>
            </a:extLst>
          </p:cNvPr>
          <p:cNvPicPr>
            <a:picLocks noChangeAspect="1"/>
          </p:cNvPicPr>
          <p:nvPr/>
        </p:nvPicPr>
        <p:blipFill>
          <a:blip r:embed="rId3"/>
          <a:stretch>
            <a:fillRect/>
          </a:stretch>
        </p:blipFill>
        <p:spPr>
          <a:xfrm>
            <a:off x="7849271" y="3923657"/>
            <a:ext cx="3743959" cy="2813218"/>
          </a:xfrm>
          <a:prstGeom prst="rect">
            <a:avLst/>
          </a:prstGeom>
        </p:spPr>
      </p:pic>
    </p:spTree>
    <p:extLst>
      <p:ext uri="{BB962C8B-B14F-4D97-AF65-F5344CB8AC3E}">
        <p14:creationId xmlns:p14="http://schemas.microsoft.com/office/powerpoint/2010/main" val="66029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0CA1-8947-BC37-6C1D-239CF03F59E4}"/>
              </a:ext>
            </a:extLst>
          </p:cNvPr>
          <p:cNvSpPr>
            <a:spLocks noGrp="1"/>
          </p:cNvSpPr>
          <p:nvPr>
            <p:ph type="title"/>
          </p:nvPr>
        </p:nvSpPr>
        <p:spPr>
          <a:xfrm>
            <a:off x="346710" y="18255"/>
            <a:ext cx="10515600" cy="1325563"/>
          </a:xfrm>
        </p:spPr>
        <p:txBody>
          <a:bodyPr/>
          <a:lstStyle/>
          <a:p>
            <a:r>
              <a:rPr lang="en-US" dirty="0"/>
              <a:t>Gender Statistics</a:t>
            </a:r>
          </a:p>
        </p:txBody>
      </p:sp>
      <p:sp>
        <p:nvSpPr>
          <p:cNvPr id="6" name="TextBox 5">
            <a:extLst>
              <a:ext uri="{FF2B5EF4-FFF2-40B4-BE49-F238E27FC236}">
                <a16:creationId xmlns:a16="http://schemas.microsoft.com/office/drawing/2014/main" id="{FF547E1D-AA80-3EB8-8E16-95FEFEC33678}"/>
              </a:ext>
            </a:extLst>
          </p:cNvPr>
          <p:cNvSpPr txBox="1"/>
          <p:nvPr/>
        </p:nvSpPr>
        <p:spPr>
          <a:xfrm>
            <a:off x="5990370" y="1764171"/>
            <a:ext cx="6097904" cy="3889976"/>
          </a:xfrm>
          <a:prstGeom prst="rect">
            <a:avLst/>
          </a:prstGeom>
          <a:noFill/>
        </p:spPr>
        <p:txBody>
          <a:bodyPr wrap="square">
            <a:spAutoFit/>
          </a:bodyPr>
          <a:lstStyle/>
          <a:p>
            <a:pPr marL="457200" lvl="0" indent="-355600" algn="l" rtl="0">
              <a:lnSpc>
                <a:spcPct val="115000"/>
              </a:lnSpc>
              <a:spcBef>
                <a:spcPts val="0"/>
              </a:spcBef>
              <a:spcAft>
                <a:spcPts val="0"/>
              </a:spcAft>
              <a:buClr>
                <a:schemeClr val="lt1"/>
              </a:buClr>
              <a:buSzPts val="2000"/>
              <a:buFont typeface="Arial"/>
              <a:buChar char="●"/>
            </a:pPr>
            <a:r>
              <a:rPr lang="en-US" sz="2400" dirty="0"/>
              <a:t>Computer Science Degrees</a:t>
            </a:r>
          </a:p>
          <a:p>
            <a:pPr marL="914400" lvl="1" indent="-342900" algn="l" rtl="0">
              <a:lnSpc>
                <a:spcPct val="115000"/>
              </a:lnSpc>
              <a:spcBef>
                <a:spcPts val="0"/>
              </a:spcBef>
              <a:spcAft>
                <a:spcPts val="0"/>
              </a:spcAft>
              <a:buClr>
                <a:schemeClr val="lt1"/>
              </a:buClr>
              <a:buSzPts val="1800"/>
              <a:buFont typeface="Arial"/>
              <a:buChar char="○"/>
            </a:pPr>
            <a:r>
              <a:rPr lang="en-US" sz="2400" dirty="0"/>
              <a:t>~4:1 men/women ratio</a:t>
            </a:r>
            <a:br>
              <a:rPr lang="en-US" sz="2400" dirty="0"/>
            </a:br>
            <a:r>
              <a:rPr lang="en-US" sz="2400" dirty="0"/>
              <a:t>women only earn 18% of computer science bachelor’s degrees</a:t>
            </a:r>
          </a:p>
          <a:p>
            <a:pPr marL="457200" lvl="0" indent="-355600" algn="l" rtl="0">
              <a:lnSpc>
                <a:spcPct val="115000"/>
              </a:lnSpc>
              <a:spcBef>
                <a:spcPts val="0"/>
              </a:spcBef>
              <a:spcAft>
                <a:spcPts val="0"/>
              </a:spcAft>
              <a:buClr>
                <a:schemeClr val="lt1"/>
              </a:buClr>
              <a:buSzPts val="2000"/>
              <a:buFont typeface="Arial"/>
              <a:buChar char="●"/>
            </a:pPr>
            <a:r>
              <a:rPr lang="en-US" sz="2400" dirty="0"/>
              <a:t>Stanford &amp; Berkeley</a:t>
            </a:r>
          </a:p>
          <a:p>
            <a:pPr marL="914400" lvl="1" indent="-355600">
              <a:lnSpc>
                <a:spcPct val="115000"/>
              </a:lnSpc>
              <a:buClr>
                <a:schemeClr val="lt1"/>
              </a:buClr>
              <a:buSzPts val="2000"/>
              <a:buFont typeface="Arial"/>
              <a:buChar char="●"/>
            </a:pPr>
            <a:r>
              <a:rPr lang="en-US" sz="2400" dirty="0"/>
              <a:t>~1:1 men/women ratio in intro courses</a:t>
            </a:r>
          </a:p>
          <a:p>
            <a:pPr marL="914400" lvl="1" indent="-355600">
              <a:lnSpc>
                <a:spcPct val="115000"/>
              </a:lnSpc>
              <a:buClr>
                <a:schemeClr val="lt1"/>
              </a:buClr>
              <a:buSzPts val="2000"/>
              <a:buFont typeface="Arial"/>
              <a:buChar char="●"/>
            </a:pPr>
            <a:r>
              <a:rPr lang="en-US" sz="2400" dirty="0"/>
              <a:t>~2.5:1 men/women ratio graduating</a:t>
            </a:r>
          </a:p>
          <a:p>
            <a:pPr marL="457200" lvl="0" indent="-355600" algn="l" rtl="0">
              <a:lnSpc>
                <a:spcPct val="115000"/>
              </a:lnSpc>
              <a:spcBef>
                <a:spcPts val="0"/>
              </a:spcBef>
              <a:spcAft>
                <a:spcPts val="0"/>
              </a:spcAft>
              <a:buClr>
                <a:schemeClr val="lt1"/>
              </a:buClr>
              <a:buSzPts val="2000"/>
              <a:buFont typeface="Arial"/>
              <a:buChar char="●"/>
            </a:pPr>
            <a:r>
              <a:rPr lang="en-US" sz="2400" dirty="0"/>
              <a:t>Population as a whole</a:t>
            </a:r>
          </a:p>
          <a:p>
            <a:pPr marL="914400" lvl="1" indent="-342900" algn="l" rtl="0">
              <a:lnSpc>
                <a:spcPct val="115000"/>
              </a:lnSpc>
              <a:spcBef>
                <a:spcPts val="0"/>
              </a:spcBef>
              <a:spcAft>
                <a:spcPts val="0"/>
              </a:spcAft>
              <a:buClr>
                <a:schemeClr val="lt1"/>
              </a:buClr>
              <a:buSzPts val="1800"/>
              <a:buFont typeface="Arial"/>
              <a:buChar char="○"/>
            </a:pPr>
            <a:r>
              <a:rPr lang="en-US" sz="2400" dirty="0"/>
              <a:t>~1:1 women/men ratio</a:t>
            </a:r>
          </a:p>
        </p:txBody>
      </p:sp>
      <p:sp>
        <p:nvSpPr>
          <p:cNvPr id="8" name="Content Placeholder 7">
            <a:extLst>
              <a:ext uri="{FF2B5EF4-FFF2-40B4-BE49-F238E27FC236}">
                <a16:creationId xmlns:a16="http://schemas.microsoft.com/office/drawing/2014/main" id="{4A1C28C1-2F88-E60B-DBBC-B2FD883E0F02}"/>
              </a:ext>
            </a:extLst>
          </p:cNvPr>
          <p:cNvSpPr>
            <a:spLocks noGrp="1"/>
          </p:cNvSpPr>
          <p:nvPr>
            <p:ph idx="1"/>
          </p:nvPr>
        </p:nvSpPr>
        <p:spPr>
          <a:xfrm>
            <a:off x="250411" y="1764171"/>
            <a:ext cx="5951220" cy="4351338"/>
          </a:xfrm>
        </p:spPr>
        <p:txBody>
          <a:bodyPr>
            <a:normAutofit lnSpcReduction="10000"/>
          </a:bodyPr>
          <a:lstStyle/>
          <a:p>
            <a:pPr marL="101600" lvl="0" indent="0">
              <a:lnSpc>
                <a:spcPct val="115000"/>
              </a:lnSpc>
              <a:spcBef>
                <a:spcPts val="0"/>
              </a:spcBef>
              <a:buClr>
                <a:srgbClr val="FFFFFF"/>
              </a:buClr>
              <a:buSzPts val="2000"/>
              <a:buNone/>
            </a:pPr>
            <a:r>
              <a:rPr lang="en-US" sz="2400" dirty="0">
                <a:latin typeface="Arial"/>
                <a:ea typeface="Arial"/>
                <a:cs typeface="Arial"/>
                <a:sym typeface="Arial"/>
              </a:rPr>
              <a:t>ICAPS 2019 attendees</a:t>
            </a:r>
          </a:p>
          <a:p>
            <a:pPr marL="571500" lvl="1" indent="0">
              <a:lnSpc>
                <a:spcPct val="115000"/>
              </a:lnSpc>
              <a:spcBef>
                <a:spcPts val="0"/>
              </a:spcBef>
              <a:buClr>
                <a:srgbClr val="FFFFFF"/>
              </a:buClr>
              <a:buSzPts val="1800"/>
              <a:buNone/>
            </a:pPr>
            <a:r>
              <a:rPr lang="en-US" dirty="0">
                <a:latin typeface="Arial"/>
                <a:ea typeface="Arial"/>
                <a:cs typeface="Arial"/>
                <a:sym typeface="Arial"/>
              </a:rPr>
              <a:t>~6:1 men/women ratio </a:t>
            </a:r>
          </a:p>
          <a:p>
            <a:pPr marL="101600" lvl="0" indent="0">
              <a:lnSpc>
                <a:spcPct val="115000"/>
              </a:lnSpc>
              <a:spcBef>
                <a:spcPts val="0"/>
              </a:spcBef>
              <a:buClr>
                <a:srgbClr val="FFFFFF"/>
              </a:buClr>
              <a:buSzPts val="2000"/>
              <a:buNone/>
            </a:pPr>
            <a:r>
              <a:rPr lang="en-US" sz="2400" dirty="0">
                <a:latin typeface="Arial"/>
                <a:ea typeface="Arial"/>
                <a:cs typeface="Arial"/>
                <a:sym typeface="Arial"/>
              </a:rPr>
              <a:t>ICAPS 2020 on self-reported survey</a:t>
            </a:r>
          </a:p>
          <a:p>
            <a:pPr marL="571500" lvl="1" indent="0">
              <a:lnSpc>
                <a:spcPct val="115000"/>
              </a:lnSpc>
              <a:spcBef>
                <a:spcPts val="0"/>
              </a:spcBef>
              <a:buClr>
                <a:srgbClr val="FFFFFF"/>
              </a:buClr>
              <a:buSzPts val="1800"/>
              <a:buNone/>
            </a:pPr>
            <a:r>
              <a:rPr lang="en-US" dirty="0">
                <a:latin typeface="Arial"/>
                <a:ea typeface="Arial"/>
                <a:cs typeface="Arial"/>
                <a:sym typeface="Arial"/>
              </a:rPr>
              <a:t>~4.3:1 men/women ratio</a:t>
            </a:r>
          </a:p>
          <a:p>
            <a:pPr marL="571500" lvl="1" indent="0">
              <a:lnSpc>
                <a:spcPct val="115000"/>
              </a:lnSpc>
              <a:spcBef>
                <a:spcPts val="0"/>
              </a:spcBef>
              <a:buClr>
                <a:srgbClr val="FFFFFF"/>
              </a:buClr>
              <a:buSzPts val="1800"/>
              <a:buNone/>
            </a:pPr>
            <a:r>
              <a:rPr lang="en-US" dirty="0">
                <a:latin typeface="Arial"/>
                <a:ea typeface="Arial"/>
                <a:cs typeface="Arial"/>
                <a:sym typeface="Arial"/>
              </a:rPr>
              <a:t>*16 prefer not to say</a:t>
            </a:r>
          </a:p>
          <a:p>
            <a:pPr marL="101600" lvl="0" indent="0">
              <a:lnSpc>
                <a:spcPct val="115000"/>
              </a:lnSpc>
              <a:spcBef>
                <a:spcPts val="0"/>
              </a:spcBef>
              <a:buClr>
                <a:srgbClr val="FFFFFF"/>
              </a:buClr>
              <a:buSzPts val="2000"/>
              <a:buNone/>
            </a:pPr>
            <a:r>
              <a:rPr lang="en-US" sz="2400" dirty="0">
                <a:latin typeface="Arial"/>
                <a:ea typeface="Arial"/>
                <a:cs typeface="Arial"/>
                <a:sym typeface="Arial"/>
              </a:rPr>
              <a:t>ICAPS 2021 registrants</a:t>
            </a:r>
          </a:p>
          <a:p>
            <a:pPr marL="558800" lvl="1" indent="0">
              <a:lnSpc>
                <a:spcPct val="115000"/>
              </a:lnSpc>
              <a:spcBef>
                <a:spcPts val="0"/>
              </a:spcBef>
              <a:buClr>
                <a:srgbClr val="FFFFFF"/>
              </a:buClr>
              <a:buSzPts val="2000"/>
              <a:buNone/>
            </a:pPr>
            <a:r>
              <a:rPr lang="en-US" dirty="0">
                <a:latin typeface="Arial"/>
                <a:ea typeface="Arial"/>
                <a:cs typeface="Arial"/>
                <a:sym typeface="Arial"/>
              </a:rPr>
              <a:t>~5:1 he/him to she/her ratio</a:t>
            </a:r>
            <a:br>
              <a:rPr lang="en-US" dirty="0">
                <a:latin typeface="Arial"/>
                <a:ea typeface="Arial"/>
                <a:cs typeface="Arial"/>
                <a:sym typeface="Arial"/>
              </a:rPr>
            </a:br>
            <a:r>
              <a:rPr lang="en-US" dirty="0">
                <a:latin typeface="Arial"/>
                <a:ea typeface="Arial"/>
                <a:cs typeface="Arial"/>
                <a:sym typeface="Arial"/>
              </a:rPr>
              <a:t>*3 they/them, 36 no pronouns given</a:t>
            </a:r>
          </a:p>
          <a:p>
            <a:pPr marL="101600" lvl="0" indent="0">
              <a:lnSpc>
                <a:spcPct val="115000"/>
              </a:lnSpc>
              <a:spcBef>
                <a:spcPts val="0"/>
              </a:spcBef>
              <a:buClr>
                <a:srgbClr val="FFFFFF"/>
              </a:buClr>
              <a:buSzPts val="2000"/>
              <a:buNone/>
            </a:pPr>
            <a:r>
              <a:rPr lang="en-US" sz="2400" dirty="0">
                <a:latin typeface="Arial"/>
                <a:ea typeface="Arial"/>
                <a:cs typeface="Arial"/>
                <a:sym typeface="Arial"/>
              </a:rPr>
              <a:t>ICAPS 2022 registrants</a:t>
            </a:r>
          </a:p>
          <a:p>
            <a:pPr marL="558800" lvl="1" indent="0">
              <a:lnSpc>
                <a:spcPct val="115000"/>
              </a:lnSpc>
              <a:spcBef>
                <a:spcPts val="0"/>
              </a:spcBef>
              <a:buClr>
                <a:srgbClr val="FFFFFF"/>
              </a:buClr>
              <a:buSzPts val="2000"/>
              <a:buNone/>
            </a:pPr>
            <a:r>
              <a:rPr lang="en-US" dirty="0">
                <a:latin typeface="Arial"/>
                <a:ea typeface="Arial"/>
                <a:cs typeface="Arial"/>
                <a:sym typeface="Arial"/>
              </a:rPr>
              <a:t>~3.6:1 male to female ratio</a:t>
            </a:r>
            <a:br>
              <a:rPr lang="en-US" dirty="0">
                <a:latin typeface="Arial"/>
                <a:ea typeface="Arial"/>
                <a:cs typeface="Arial"/>
                <a:sym typeface="Arial"/>
              </a:rPr>
            </a:br>
            <a:r>
              <a:rPr lang="en-US" dirty="0">
                <a:latin typeface="Arial"/>
                <a:ea typeface="Arial"/>
                <a:cs typeface="Arial"/>
                <a:sym typeface="Arial"/>
              </a:rPr>
              <a:t>*17 prefer to not answer, 1 non-binary</a:t>
            </a:r>
          </a:p>
        </p:txBody>
      </p:sp>
      <p:cxnSp>
        <p:nvCxnSpPr>
          <p:cNvPr id="9" name="Google Shape;104;p17">
            <a:extLst>
              <a:ext uri="{FF2B5EF4-FFF2-40B4-BE49-F238E27FC236}">
                <a16:creationId xmlns:a16="http://schemas.microsoft.com/office/drawing/2014/main" id="{079D1EAD-EA58-73B9-120C-8FF6147202EB}"/>
              </a:ext>
            </a:extLst>
          </p:cNvPr>
          <p:cNvCxnSpPr>
            <a:cxnSpLocks/>
          </p:cNvCxnSpPr>
          <p:nvPr/>
        </p:nvCxnSpPr>
        <p:spPr>
          <a:xfrm>
            <a:off x="6201631" y="1372910"/>
            <a:ext cx="0" cy="4742599"/>
          </a:xfrm>
          <a:prstGeom prst="straightConnector1">
            <a:avLst/>
          </a:prstGeom>
          <a:noFill/>
          <a:ln w="38100" cap="flat" cmpd="sng">
            <a:solidFill>
              <a:schemeClr val="tx1"/>
            </a:solidFill>
            <a:prstDash val="solid"/>
            <a:round/>
            <a:headEnd type="none" w="med" len="med"/>
            <a:tailEnd type="none" w="med" len="med"/>
          </a:ln>
        </p:spPr>
      </p:cxnSp>
      <p:sp>
        <p:nvSpPr>
          <p:cNvPr id="12" name="TextBox 11">
            <a:extLst>
              <a:ext uri="{FF2B5EF4-FFF2-40B4-BE49-F238E27FC236}">
                <a16:creationId xmlns:a16="http://schemas.microsoft.com/office/drawing/2014/main" id="{CF22EBB6-89C6-1499-943F-89923BB278B9}"/>
              </a:ext>
            </a:extLst>
          </p:cNvPr>
          <p:cNvSpPr txBox="1"/>
          <p:nvPr/>
        </p:nvSpPr>
        <p:spPr>
          <a:xfrm>
            <a:off x="5549365" y="6581001"/>
            <a:ext cx="6979913" cy="276999"/>
          </a:xfrm>
          <a:prstGeom prst="rect">
            <a:avLst/>
          </a:prstGeom>
          <a:noFill/>
        </p:spPr>
        <p:txBody>
          <a:bodyPr wrap="square">
            <a:spAutoFit/>
          </a:bodyPr>
          <a:lstStyle/>
          <a:p>
            <a:r>
              <a:rPr lang="en-US" sz="1200" dirty="0"/>
              <a:t>https://</a:t>
            </a:r>
            <a:r>
              <a:rPr lang="en-US" sz="1200" dirty="0" err="1"/>
              <a:t>www.techrepublic.com</a:t>
            </a:r>
            <a:r>
              <a:rPr lang="en-US" sz="1200" dirty="0"/>
              <a:t>/article/the-state-of-women-in-computer-science-an-investigative-report/</a:t>
            </a:r>
          </a:p>
        </p:txBody>
      </p:sp>
    </p:spTree>
    <p:extLst>
      <p:ext uri="{BB962C8B-B14F-4D97-AF65-F5344CB8AC3E}">
        <p14:creationId xmlns:p14="http://schemas.microsoft.com/office/powerpoint/2010/main" val="104922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6F41-E6ED-7530-1417-F4670816BCFB}"/>
              </a:ext>
            </a:extLst>
          </p:cNvPr>
          <p:cNvSpPr>
            <a:spLocks noGrp="1"/>
          </p:cNvSpPr>
          <p:nvPr>
            <p:ph type="title"/>
          </p:nvPr>
        </p:nvSpPr>
        <p:spPr>
          <a:xfrm>
            <a:off x="232410" y="18255"/>
            <a:ext cx="10515600" cy="1325563"/>
          </a:xfrm>
        </p:spPr>
        <p:txBody>
          <a:bodyPr/>
          <a:lstStyle/>
          <a:p>
            <a:r>
              <a:rPr lang="en-US" dirty="0"/>
              <a:t>Geographic Statistics</a:t>
            </a:r>
          </a:p>
        </p:txBody>
      </p:sp>
      <p:sp>
        <p:nvSpPr>
          <p:cNvPr id="6" name="Google Shape;121;p19">
            <a:extLst>
              <a:ext uri="{FF2B5EF4-FFF2-40B4-BE49-F238E27FC236}">
                <a16:creationId xmlns:a16="http://schemas.microsoft.com/office/drawing/2014/main" id="{B9443AE8-3A76-ABB3-B89C-29B9618C863E}"/>
              </a:ext>
            </a:extLst>
          </p:cNvPr>
          <p:cNvSpPr txBox="1">
            <a:spLocks/>
          </p:cNvSpPr>
          <p:nvPr/>
        </p:nvSpPr>
        <p:spPr>
          <a:xfrm>
            <a:off x="4572000" y="2206667"/>
            <a:ext cx="9144000" cy="5211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336550">
              <a:lnSpc>
                <a:spcPct val="115000"/>
              </a:lnSpc>
              <a:spcBef>
                <a:spcPts val="0"/>
              </a:spcBef>
              <a:buClr>
                <a:srgbClr val="FFFFFF"/>
              </a:buClr>
              <a:buSzPts val="1700"/>
              <a:buFont typeface="Arial"/>
              <a:buChar char="●"/>
            </a:pPr>
            <a:r>
              <a:rPr lang="en-US" sz="1700" dirty="0">
                <a:solidFill>
                  <a:srgbClr val="FFFFFF"/>
                </a:solidFill>
                <a:latin typeface="Arial"/>
                <a:ea typeface="Arial"/>
                <a:cs typeface="Arial"/>
                <a:sym typeface="Arial"/>
              </a:rPr>
              <a:t>Wealth Rank / ICAPS 2021 Registrants / World Population  / Executive Council (EC)* </a:t>
            </a:r>
          </a:p>
        </p:txBody>
      </p:sp>
      <p:sp>
        <p:nvSpPr>
          <p:cNvPr id="8" name="Google Shape;123;p19">
            <a:extLst>
              <a:ext uri="{FF2B5EF4-FFF2-40B4-BE49-F238E27FC236}">
                <a16:creationId xmlns:a16="http://schemas.microsoft.com/office/drawing/2014/main" id="{2C6E498F-A5C0-DFA6-60E1-4CBC2DF271E3}"/>
              </a:ext>
            </a:extLst>
          </p:cNvPr>
          <p:cNvSpPr txBox="1"/>
          <p:nvPr/>
        </p:nvSpPr>
        <p:spPr>
          <a:xfrm>
            <a:off x="4150275" y="204000"/>
            <a:ext cx="51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graphicFrame>
        <p:nvGraphicFramePr>
          <p:cNvPr id="9" name="Google Shape;132;p20">
            <a:extLst>
              <a:ext uri="{FF2B5EF4-FFF2-40B4-BE49-F238E27FC236}">
                <a16:creationId xmlns:a16="http://schemas.microsoft.com/office/drawing/2014/main" id="{00B67A56-E046-99AC-C14B-F7AF9BA60F43}"/>
              </a:ext>
            </a:extLst>
          </p:cNvPr>
          <p:cNvGraphicFramePr/>
          <p:nvPr>
            <p:extLst>
              <p:ext uri="{D42A27DB-BD31-4B8C-83A1-F6EECF244321}">
                <p14:modId xmlns:p14="http://schemas.microsoft.com/office/powerpoint/2010/main" val="2871706542"/>
              </p:ext>
            </p:extLst>
          </p:nvPr>
        </p:nvGraphicFramePr>
        <p:xfrm>
          <a:off x="1278440" y="1343818"/>
          <a:ext cx="9469570" cy="4206030"/>
        </p:xfrm>
        <a:graphic>
          <a:graphicData uri="http://schemas.openxmlformats.org/drawingml/2006/table">
            <a:tbl>
              <a:tblPr>
                <a:noFill/>
              </a:tblPr>
              <a:tblGrid>
                <a:gridCol w="2503154">
                  <a:extLst>
                    <a:ext uri="{9D8B030D-6E8A-4147-A177-3AD203B41FA5}">
                      <a16:colId xmlns:a16="http://schemas.microsoft.com/office/drawing/2014/main" val="20000"/>
                    </a:ext>
                  </a:extLst>
                </a:gridCol>
                <a:gridCol w="1774545">
                  <a:extLst>
                    <a:ext uri="{9D8B030D-6E8A-4147-A177-3AD203B41FA5}">
                      <a16:colId xmlns:a16="http://schemas.microsoft.com/office/drawing/2014/main" val="20001"/>
                    </a:ext>
                  </a:extLst>
                </a:gridCol>
                <a:gridCol w="1679841">
                  <a:extLst>
                    <a:ext uri="{9D8B030D-6E8A-4147-A177-3AD203B41FA5}">
                      <a16:colId xmlns:a16="http://schemas.microsoft.com/office/drawing/2014/main" val="2227000141"/>
                    </a:ext>
                  </a:extLst>
                </a:gridCol>
                <a:gridCol w="1679841">
                  <a:extLst>
                    <a:ext uri="{9D8B030D-6E8A-4147-A177-3AD203B41FA5}">
                      <a16:colId xmlns:a16="http://schemas.microsoft.com/office/drawing/2014/main" val="20002"/>
                    </a:ext>
                  </a:extLst>
                </a:gridCol>
                <a:gridCol w="1832189">
                  <a:extLst>
                    <a:ext uri="{9D8B030D-6E8A-4147-A177-3AD203B41FA5}">
                      <a16:colId xmlns:a16="http://schemas.microsoft.com/office/drawing/2014/main" val="87347716"/>
                    </a:ext>
                  </a:extLst>
                </a:gridCol>
              </a:tblGrid>
              <a:tr h="381000">
                <a:tc>
                  <a:txBody>
                    <a:bodyPr/>
                    <a:lstStyle/>
                    <a:p>
                      <a:pPr marL="0" lvl="0" indent="0" algn="l" rtl="0">
                        <a:spcBef>
                          <a:spcPts val="0"/>
                        </a:spcBef>
                        <a:spcAft>
                          <a:spcPts val="0"/>
                        </a:spcAft>
                        <a:buNone/>
                      </a:pPr>
                      <a:r>
                        <a:rPr lang="en" sz="2400" dirty="0">
                          <a:solidFill>
                            <a:schemeClr val="tx1"/>
                          </a:solidFill>
                        </a:rPr>
                        <a:t>Region</a:t>
                      </a:r>
                      <a:endParaRPr sz="2400" dirty="0">
                        <a:solidFill>
                          <a:schemeClr val="tx1"/>
                        </a:solidFill>
                      </a:endParaRPr>
                    </a:p>
                  </a:txBody>
                  <a:tcPr marL="91425" marR="91425" marT="91425" marB="91425"/>
                </a:tc>
                <a:tc>
                  <a:txBody>
                    <a:bodyPr/>
                    <a:lstStyle/>
                    <a:p>
                      <a:pPr marL="0" lvl="0" indent="0" algn="l" rtl="0">
                        <a:spcBef>
                          <a:spcPts val="0"/>
                        </a:spcBef>
                        <a:spcAft>
                          <a:spcPts val="0"/>
                        </a:spcAft>
                        <a:buNone/>
                      </a:pPr>
                      <a:r>
                        <a:rPr lang="en" sz="2400">
                          <a:solidFill>
                            <a:schemeClr val="tx1"/>
                          </a:solidFill>
                        </a:rPr>
                        <a:t>Wealth Rank</a:t>
                      </a:r>
                      <a:endParaRPr sz="2400">
                        <a:solidFill>
                          <a:schemeClr val="tx1"/>
                        </a:solidFill>
                      </a:endParaRPr>
                    </a:p>
                  </a:txBody>
                  <a:tcPr marL="91425" marR="91425" marT="91425" marB="91425"/>
                </a:tc>
                <a:tc>
                  <a:txBody>
                    <a:bodyPr/>
                    <a:lstStyle/>
                    <a:p>
                      <a:pPr marL="0" lvl="0" indent="0" algn="l" rtl="0">
                        <a:spcBef>
                          <a:spcPts val="0"/>
                        </a:spcBef>
                        <a:spcAft>
                          <a:spcPts val="0"/>
                        </a:spcAft>
                        <a:buNone/>
                      </a:pPr>
                      <a:r>
                        <a:rPr lang="en" sz="2400" dirty="0">
                          <a:solidFill>
                            <a:schemeClr val="tx1"/>
                          </a:solidFill>
                        </a:rPr>
                        <a:t>Share %</a:t>
                      </a:r>
                      <a:endParaRPr sz="2400" dirty="0">
                        <a:solidFill>
                          <a:schemeClr val="tx1"/>
                        </a:solidFill>
                      </a:endParaRPr>
                    </a:p>
                  </a:txBody>
                  <a:tcPr marL="91425" marR="91425" marT="91425" marB="91425"/>
                </a:tc>
                <a:tc>
                  <a:txBody>
                    <a:bodyPr/>
                    <a:lstStyle/>
                    <a:p>
                      <a:pPr marL="0" lvl="0" indent="0" algn="l" rtl="0">
                        <a:spcBef>
                          <a:spcPts val="0"/>
                        </a:spcBef>
                        <a:spcAft>
                          <a:spcPts val="0"/>
                        </a:spcAft>
                        <a:buNone/>
                      </a:pPr>
                      <a:r>
                        <a:rPr lang="en" sz="2400" dirty="0">
                          <a:solidFill>
                            <a:schemeClr val="tx1"/>
                          </a:solidFill>
                        </a:rPr>
                        <a:t>~Attendee 2021 %</a:t>
                      </a:r>
                      <a:endParaRPr sz="2400" dirty="0">
                        <a:solidFill>
                          <a:schemeClr val="tx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~Attendee 2022 %</a:t>
                      </a:r>
                    </a:p>
                  </a:txBody>
                  <a:tcPr marL="91425" marR="91425" marT="91425" marB="91425"/>
                </a:tc>
                <a:extLst>
                  <a:ext uri="{0D108BD9-81ED-4DB2-BD59-A6C34878D82A}">
                    <a16:rowId xmlns:a16="http://schemas.microsoft.com/office/drawing/2014/main" val="10000"/>
                  </a:ext>
                </a:extLst>
              </a:tr>
              <a:tr h="300800">
                <a:tc>
                  <a:txBody>
                    <a:bodyPr/>
                    <a:lstStyle/>
                    <a:p>
                      <a:pPr marL="0" lvl="0" indent="0" algn="l" rtl="0">
                        <a:spcBef>
                          <a:spcPts val="0"/>
                        </a:spcBef>
                        <a:spcAft>
                          <a:spcPts val="0"/>
                        </a:spcAft>
                        <a:buNone/>
                      </a:pPr>
                      <a:r>
                        <a:rPr lang="en-US" sz="2400" dirty="0">
                          <a:solidFill>
                            <a:schemeClr val="tx1"/>
                          </a:solidFill>
                        </a:rPr>
                        <a:t>Asia</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1</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36.5%</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27%</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14%</a:t>
                      </a:r>
                      <a:endParaRPr sz="2400" dirty="0">
                        <a:solidFill>
                          <a:schemeClr val="tx1"/>
                        </a:solidFill>
                      </a:endParaRPr>
                    </a:p>
                  </a:txBody>
                  <a:tcPr marL="91425" marR="91425" marT="91425" marB="91425"/>
                </a:tc>
                <a:extLst>
                  <a:ext uri="{0D108BD9-81ED-4DB2-BD59-A6C34878D82A}">
                    <a16:rowId xmlns:a16="http://schemas.microsoft.com/office/drawing/2014/main" val="2180635976"/>
                  </a:ext>
                </a:extLst>
              </a:tr>
              <a:tr h="300800">
                <a:tc>
                  <a:txBody>
                    <a:bodyPr/>
                    <a:lstStyle/>
                    <a:p>
                      <a:pPr marL="0" lvl="0" indent="0" algn="l" rtl="0">
                        <a:spcBef>
                          <a:spcPts val="0"/>
                        </a:spcBef>
                        <a:spcAft>
                          <a:spcPts val="0"/>
                        </a:spcAft>
                        <a:buNone/>
                      </a:pPr>
                      <a:r>
                        <a:rPr lang="en" sz="2400" dirty="0">
                          <a:solidFill>
                            <a:schemeClr val="tx1"/>
                          </a:solidFill>
                        </a:rPr>
                        <a:t>North America</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 sz="2400" dirty="0">
                          <a:solidFill>
                            <a:schemeClr val="tx1"/>
                          </a:solidFill>
                        </a:rPr>
                        <a:t>2</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 sz="2400" dirty="0">
                          <a:solidFill>
                            <a:schemeClr val="tx1"/>
                          </a:solidFill>
                        </a:rPr>
                        <a:t>32.6%</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 sz="2400" dirty="0">
                          <a:solidFill>
                            <a:schemeClr val="tx1"/>
                          </a:solidFill>
                        </a:rPr>
                        <a:t>30%</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34%</a:t>
                      </a:r>
                      <a:endParaRPr sz="2400" dirty="0">
                        <a:solidFill>
                          <a:schemeClr val="tx1"/>
                        </a:solidFill>
                      </a:endParaRPr>
                    </a:p>
                  </a:txBody>
                  <a:tcPr marL="91425" marR="91425" marT="91425" marB="91425"/>
                </a:tc>
                <a:extLst>
                  <a:ext uri="{0D108BD9-81ED-4DB2-BD59-A6C34878D82A}">
                    <a16:rowId xmlns:a16="http://schemas.microsoft.com/office/drawing/2014/main" val="10001"/>
                  </a:ext>
                </a:extLst>
              </a:tr>
              <a:tr h="300800">
                <a:tc>
                  <a:txBody>
                    <a:bodyPr/>
                    <a:lstStyle/>
                    <a:p>
                      <a:pPr marL="0" lvl="0" indent="0" algn="l" rtl="0">
                        <a:spcBef>
                          <a:spcPts val="0"/>
                        </a:spcBef>
                        <a:spcAft>
                          <a:spcPts val="0"/>
                        </a:spcAft>
                        <a:buNone/>
                      </a:pPr>
                      <a:r>
                        <a:rPr lang="en" sz="2400">
                          <a:solidFill>
                            <a:schemeClr val="tx1"/>
                          </a:solidFill>
                        </a:rPr>
                        <a:t>Europe</a:t>
                      </a:r>
                      <a:endParaRPr sz="2400">
                        <a:solidFill>
                          <a:schemeClr val="tx1"/>
                        </a:solidFill>
                      </a:endParaRPr>
                    </a:p>
                  </a:txBody>
                  <a:tcPr marL="91425" marR="91425" marT="91425" marB="91425"/>
                </a:tc>
                <a:tc>
                  <a:txBody>
                    <a:bodyPr/>
                    <a:lstStyle/>
                    <a:p>
                      <a:pPr marL="0" lvl="0" indent="0" algn="ctr" rtl="0">
                        <a:spcBef>
                          <a:spcPts val="0"/>
                        </a:spcBef>
                        <a:spcAft>
                          <a:spcPts val="0"/>
                        </a:spcAft>
                        <a:buNone/>
                      </a:pPr>
                      <a:r>
                        <a:rPr lang="en" sz="2400" dirty="0">
                          <a:solidFill>
                            <a:schemeClr val="tx1"/>
                          </a:solidFill>
                        </a:rPr>
                        <a:t>3</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 sz="2400" dirty="0">
                          <a:solidFill>
                            <a:schemeClr val="tx1"/>
                          </a:solidFill>
                        </a:rPr>
                        <a:t>24.7%</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 sz="2400" dirty="0">
                          <a:solidFill>
                            <a:schemeClr val="tx1"/>
                          </a:solidFill>
                        </a:rPr>
                        <a:t>36%</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45%</a:t>
                      </a:r>
                      <a:endParaRPr sz="2400" dirty="0">
                        <a:solidFill>
                          <a:schemeClr val="tx1"/>
                        </a:solidFill>
                      </a:endParaRPr>
                    </a:p>
                  </a:txBody>
                  <a:tcPr marL="91425" marR="91425" marT="91425" marB="91425"/>
                </a:tc>
                <a:extLst>
                  <a:ext uri="{0D108BD9-81ED-4DB2-BD59-A6C34878D82A}">
                    <a16:rowId xmlns:a16="http://schemas.microsoft.com/office/drawing/2014/main" val="10002"/>
                  </a:ext>
                </a:extLst>
              </a:tr>
              <a:tr h="300800">
                <a:tc>
                  <a:txBody>
                    <a:bodyPr/>
                    <a:lstStyle/>
                    <a:p>
                      <a:pPr marL="0" lvl="0" indent="0" algn="l" rtl="0">
                        <a:spcBef>
                          <a:spcPts val="0"/>
                        </a:spcBef>
                        <a:spcAft>
                          <a:spcPts val="0"/>
                        </a:spcAft>
                        <a:buNone/>
                      </a:pPr>
                      <a:r>
                        <a:rPr lang="en-US" sz="2400" dirty="0">
                          <a:solidFill>
                            <a:schemeClr val="tx1"/>
                          </a:solidFill>
                        </a:rPr>
                        <a:t>South America</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4</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2.6%</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1%</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1%</a:t>
                      </a:r>
                      <a:endParaRPr sz="2400" dirty="0">
                        <a:solidFill>
                          <a:schemeClr val="tx1"/>
                        </a:solidFill>
                      </a:endParaRPr>
                    </a:p>
                  </a:txBody>
                  <a:tcPr marL="91425" marR="91425" marT="91425" marB="91425"/>
                </a:tc>
                <a:extLst>
                  <a:ext uri="{0D108BD9-81ED-4DB2-BD59-A6C34878D82A}">
                    <a16:rowId xmlns:a16="http://schemas.microsoft.com/office/drawing/2014/main" val="10003"/>
                  </a:ext>
                </a:extLst>
              </a:tr>
              <a:tr h="300800">
                <a:tc>
                  <a:txBody>
                    <a:bodyPr/>
                    <a:lstStyle/>
                    <a:p>
                      <a:pPr marL="0" lvl="0" indent="0" algn="l" rtl="0">
                        <a:spcBef>
                          <a:spcPts val="0"/>
                        </a:spcBef>
                        <a:spcAft>
                          <a:spcPts val="0"/>
                        </a:spcAft>
                        <a:buNone/>
                      </a:pPr>
                      <a:r>
                        <a:rPr lang="en-US" sz="2400" dirty="0">
                          <a:solidFill>
                            <a:schemeClr val="tx1"/>
                          </a:solidFill>
                        </a:rPr>
                        <a:t>Oceania</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5</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2.5%</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5%</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6%</a:t>
                      </a:r>
                      <a:endParaRPr sz="2400" dirty="0">
                        <a:solidFill>
                          <a:schemeClr val="tx1"/>
                        </a:solidFill>
                      </a:endParaRPr>
                    </a:p>
                  </a:txBody>
                  <a:tcPr marL="91425" marR="91425" marT="91425" marB="91425"/>
                </a:tc>
                <a:extLst>
                  <a:ext uri="{0D108BD9-81ED-4DB2-BD59-A6C34878D82A}">
                    <a16:rowId xmlns:a16="http://schemas.microsoft.com/office/drawing/2014/main" val="10005"/>
                  </a:ext>
                </a:extLst>
              </a:tr>
              <a:tr h="300800">
                <a:tc>
                  <a:txBody>
                    <a:bodyPr/>
                    <a:lstStyle/>
                    <a:p>
                      <a:pPr marL="0" lvl="0" indent="0" algn="l" rtl="0">
                        <a:spcBef>
                          <a:spcPts val="0"/>
                        </a:spcBef>
                        <a:spcAft>
                          <a:spcPts val="0"/>
                        </a:spcAft>
                        <a:buNone/>
                      </a:pPr>
                      <a:r>
                        <a:rPr lang="en-US" sz="2400" dirty="0">
                          <a:solidFill>
                            <a:schemeClr val="tx1"/>
                          </a:solidFill>
                        </a:rPr>
                        <a:t>Africa</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6</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1.2%</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&lt;1%</a:t>
                      </a:r>
                      <a:endParaRPr sz="2400" dirty="0">
                        <a:solidFill>
                          <a:schemeClr val="tx1"/>
                        </a:solidFill>
                      </a:endParaRPr>
                    </a:p>
                  </a:txBody>
                  <a:tcPr marL="91425" marR="91425" marT="91425" marB="91425"/>
                </a:tc>
                <a:tc>
                  <a:txBody>
                    <a:bodyPr/>
                    <a:lstStyle/>
                    <a:p>
                      <a:pPr marL="0" lvl="0" indent="0" algn="ctr" rtl="0">
                        <a:spcBef>
                          <a:spcPts val="0"/>
                        </a:spcBef>
                        <a:spcAft>
                          <a:spcPts val="0"/>
                        </a:spcAft>
                        <a:buNone/>
                      </a:pPr>
                      <a:r>
                        <a:rPr lang="en-US" sz="2400" dirty="0">
                          <a:solidFill>
                            <a:schemeClr val="tx1"/>
                          </a:solidFill>
                        </a:rPr>
                        <a:t>&lt;1%</a:t>
                      </a:r>
                      <a:endParaRPr sz="2400" dirty="0">
                        <a:solidFill>
                          <a:schemeClr val="tx1"/>
                        </a:solidFill>
                      </a:endParaRPr>
                    </a:p>
                  </a:txBody>
                  <a:tcPr marL="91425" marR="91425" marT="91425" marB="91425"/>
                </a:tc>
                <a:extLst>
                  <a:ext uri="{0D108BD9-81ED-4DB2-BD59-A6C34878D82A}">
                    <a16:rowId xmlns:a16="http://schemas.microsoft.com/office/drawing/2014/main" val="535943570"/>
                  </a:ext>
                </a:extLst>
              </a:tr>
            </a:tbl>
          </a:graphicData>
        </a:graphic>
      </p:graphicFrame>
      <p:sp>
        <p:nvSpPr>
          <p:cNvPr id="11" name="TextBox 10">
            <a:extLst>
              <a:ext uri="{FF2B5EF4-FFF2-40B4-BE49-F238E27FC236}">
                <a16:creationId xmlns:a16="http://schemas.microsoft.com/office/drawing/2014/main" id="{8490F7E2-FFCE-A022-0389-C7A233FE48B9}"/>
              </a:ext>
            </a:extLst>
          </p:cNvPr>
          <p:cNvSpPr txBox="1"/>
          <p:nvPr/>
        </p:nvSpPr>
        <p:spPr>
          <a:xfrm>
            <a:off x="972960" y="6476711"/>
            <a:ext cx="6869430"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dirty="0" err="1"/>
              <a:t>List_of_countries_by_total_wealth</a:t>
            </a:r>
            <a:endParaRPr lang="en-US" sz="1400" dirty="0"/>
          </a:p>
        </p:txBody>
      </p:sp>
    </p:spTree>
    <p:extLst>
      <p:ext uri="{BB962C8B-B14F-4D97-AF65-F5344CB8AC3E}">
        <p14:creationId xmlns:p14="http://schemas.microsoft.com/office/powerpoint/2010/main" val="264909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220D-40F8-7B81-8B35-1E9471422582}"/>
              </a:ext>
            </a:extLst>
          </p:cNvPr>
          <p:cNvSpPr>
            <a:spLocks noGrp="1"/>
          </p:cNvSpPr>
          <p:nvPr>
            <p:ph type="title"/>
          </p:nvPr>
        </p:nvSpPr>
        <p:spPr>
          <a:xfrm>
            <a:off x="310166" y="18255"/>
            <a:ext cx="10515600" cy="1325563"/>
          </a:xfrm>
        </p:spPr>
        <p:txBody>
          <a:bodyPr/>
          <a:lstStyle/>
          <a:p>
            <a:r>
              <a:rPr lang="en-US" dirty="0"/>
              <a:t>ICAPS’s Efforts</a:t>
            </a:r>
          </a:p>
        </p:txBody>
      </p:sp>
      <p:sp>
        <p:nvSpPr>
          <p:cNvPr id="3" name="Content Placeholder 2">
            <a:extLst>
              <a:ext uri="{FF2B5EF4-FFF2-40B4-BE49-F238E27FC236}">
                <a16:creationId xmlns:a16="http://schemas.microsoft.com/office/drawing/2014/main" id="{A4469EA9-A872-35ED-4CC3-389894DF2D51}"/>
              </a:ext>
            </a:extLst>
          </p:cNvPr>
          <p:cNvSpPr>
            <a:spLocks noGrp="1"/>
          </p:cNvSpPr>
          <p:nvPr>
            <p:ph idx="1"/>
          </p:nvPr>
        </p:nvSpPr>
        <p:spPr>
          <a:xfrm>
            <a:off x="-167426" y="1448447"/>
            <a:ext cx="11881834" cy="5160348"/>
          </a:xfrm>
        </p:spPr>
        <p:txBody>
          <a:bodyPr>
            <a:normAutofit/>
          </a:bodyPr>
          <a:lstStyle/>
          <a:p>
            <a:pPr marL="457200" lvl="1" indent="0">
              <a:buNone/>
            </a:pPr>
            <a:r>
              <a:rPr lang="en-US" dirty="0"/>
              <a:t>Committee of 5 in 2019 brought to motion:</a:t>
            </a:r>
            <a:br>
              <a:rPr lang="en-US" dirty="0"/>
            </a:br>
            <a:r>
              <a:rPr lang="en-US" dirty="0"/>
              <a:t>	1) approve the code of conduct to use in future ICAPS conferences </a:t>
            </a:r>
            <a:br>
              <a:rPr lang="en-US" dirty="0"/>
            </a:br>
            <a:r>
              <a:rPr lang="en-US" dirty="0"/>
              <a:t>		</a:t>
            </a:r>
          </a:p>
          <a:p>
            <a:pPr marL="457200" lvl="1" indent="0">
              <a:buNone/>
            </a:pPr>
            <a:r>
              <a:rPr lang="en-US" dirty="0"/>
              <a:t>	2) create a permanent role of inclusion chair</a:t>
            </a:r>
          </a:p>
          <a:p>
            <a:pPr marL="457200" lvl="1" indent="0">
              <a:buNone/>
            </a:pPr>
            <a:br>
              <a:rPr lang="en-US" dirty="0"/>
            </a:br>
            <a:r>
              <a:rPr lang="en-US" dirty="0"/>
              <a:t>	3) approve conduct policy and guidelines </a:t>
            </a:r>
          </a:p>
          <a:p>
            <a:pPr marL="457200" lvl="1" indent="0">
              <a:buNone/>
            </a:pPr>
            <a:r>
              <a:rPr lang="en-US" dirty="0"/>
              <a:t>	       -  Incident reports </a:t>
            </a:r>
          </a:p>
          <a:p>
            <a:pPr marL="914400" lvl="2" indent="0">
              <a:buNone/>
            </a:pPr>
            <a:r>
              <a:rPr lang="en-US" dirty="0"/>
              <a:t>        -   </a:t>
            </a:r>
            <a:r>
              <a:rPr lang="en-US" sz="2400" dirty="0"/>
              <a:t>Remind attendees about the code of conduct</a:t>
            </a:r>
          </a:p>
          <a:p>
            <a:pPr marL="914400" lvl="2" indent="0">
              <a:buNone/>
            </a:pPr>
            <a:r>
              <a:rPr lang="en-US" sz="2400" dirty="0"/>
              <a:t>       -  Conference chairs arrange for 2 ICAPS advocate for each ICAPS  </a:t>
            </a:r>
            <a:br>
              <a:rPr lang="en-US" sz="2400" dirty="0"/>
            </a:br>
            <a:r>
              <a:rPr lang="en-US" sz="2400" dirty="0"/>
              <a:t>	-&gt; 2 advocates in 2020, and 2021 </a:t>
            </a:r>
            <a:br>
              <a:rPr lang="en-US" sz="2400" dirty="0"/>
            </a:br>
            <a:r>
              <a:rPr lang="en-US" sz="2400" dirty="0"/>
              <a:t>	-&gt; In 2022 diversity and inclusion chair</a:t>
            </a:r>
          </a:p>
        </p:txBody>
      </p:sp>
    </p:spTree>
    <p:extLst>
      <p:ext uri="{BB962C8B-B14F-4D97-AF65-F5344CB8AC3E}">
        <p14:creationId xmlns:p14="http://schemas.microsoft.com/office/powerpoint/2010/main" val="287501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17C9-BFAA-BF52-31DA-0E63CE7384AD}"/>
              </a:ext>
            </a:extLst>
          </p:cNvPr>
          <p:cNvSpPr>
            <a:spLocks noGrp="1"/>
          </p:cNvSpPr>
          <p:nvPr>
            <p:ph type="title"/>
          </p:nvPr>
        </p:nvSpPr>
        <p:spPr>
          <a:xfrm>
            <a:off x="426076" y="249215"/>
            <a:ext cx="10515600" cy="1325563"/>
          </a:xfrm>
        </p:spPr>
        <p:txBody>
          <a:bodyPr/>
          <a:lstStyle/>
          <a:p>
            <a:r>
              <a:rPr lang="en-US" dirty="0"/>
              <a:t>ICAPS’s Efforts</a:t>
            </a:r>
          </a:p>
        </p:txBody>
      </p:sp>
      <p:sp>
        <p:nvSpPr>
          <p:cNvPr id="3" name="Content Placeholder 2">
            <a:extLst>
              <a:ext uri="{FF2B5EF4-FFF2-40B4-BE49-F238E27FC236}">
                <a16:creationId xmlns:a16="http://schemas.microsoft.com/office/drawing/2014/main" id="{36C16F4F-EB14-CB6C-78F0-BED321A51411}"/>
              </a:ext>
            </a:extLst>
          </p:cNvPr>
          <p:cNvSpPr>
            <a:spLocks noGrp="1"/>
          </p:cNvSpPr>
          <p:nvPr>
            <p:ph idx="1"/>
          </p:nvPr>
        </p:nvSpPr>
        <p:spPr>
          <a:xfrm>
            <a:off x="128588" y="1574778"/>
            <a:ext cx="10515600" cy="4351338"/>
          </a:xfrm>
        </p:spPr>
        <p:txBody>
          <a:bodyPr>
            <a:noAutofit/>
          </a:bodyPr>
          <a:lstStyle/>
          <a:p>
            <a:pPr marL="457200" lvl="1" indent="0">
              <a:buNone/>
            </a:pPr>
            <a:r>
              <a:rPr lang="en-US" dirty="0"/>
              <a:t>In October 2021, council approved:</a:t>
            </a:r>
            <a:br>
              <a:rPr lang="en-US" dirty="0"/>
            </a:br>
            <a:endParaRPr lang="en-US" dirty="0"/>
          </a:p>
          <a:p>
            <a:pPr marL="914400" lvl="1" indent="-457200">
              <a:buAutoNum type="arabicParenR"/>
            </a:pPr>
            <a:r>
              <a:rPr lang="en-US" dirty="0"/>
              <a:t>Formulation of the diversity and Inclusion Committee:</a:t>
            </a:r>
          </a:p>
          <a:p>
            <a:pPr lvl="2"/>
            <a:r>
              <a:rPr lang="en-US" sz="2400" dirty="0"/>
              <a:t>Committee of 5 – confidential (from both in and outside of the council)</a:t>
            </a:r>
          </a:p>
          <a:p>
            <a:pPr lvl="2"/>
            <a:r>
              <a:rPr lang="en-US" sz="2400" dirty="0"/>
              <a:t>Diverse in its composition</a:t>
            </a:r>
          </a:p>
          <a:p>
            <a:pPr lvl="2"/>
            <a:r>
              <a:rPr lang="en-US" sz="2400" dirty="0"/>
              <a:t>Members will be rotating (each serve for 2 years). </a:t>
            </a:r>
          </a:p>
          <a:p>
            <a:pPr lvl="2"/>
            <a:r>
              <a:rPr lang="en-US" sz="2400" dirty="0"/>
              <a:t>Everyone has gone through diversity training (3hr+ ACM videos training)</a:t>
            </a:r>
          </a:p>
          <a:p>
            <a:pPr lvl="2"/>
            <a:r>
              <a:rPr lang="en-US" sz="2400" dirty="0"/>
              <a:t>Address incident reports  </a:t>
            </a:r>
          </a:p>
          <a:p>
            <a:pPr lvl="2"/>
            <a:r>
              <a:rPr lang="en-US" sz="2400" dirty="0"/>
              <a:t>Their decision would be final</a:t>
            </a:r>
          </a:p>
          <a:p>
            <a:pPr marL="457200" lvl="1" indent="0">
              <a:buNone/>
            </a:pPr>
            <a:r>
              <a:rPr lang="en-US" dirty="0"/>
              <a:t>2) Diversity and inclusion statement – adapted from AAAI</a:t>
            </a:r>
          </a:p>
          <a:p>
            <a:pPr marL="457200" lvl="1" indent="0">
              <a:buNone/>
            </a:pPr>
            <a:r>
              <a:rPr lang="en-US" dirty="0"/>
              <a:t>	</a:t>
            </a:r>
          </a:p>
          <a:p>
            <a:pPr marL="457200" lvl="1" indent="0">
              <a:buNone/>
            </a:pPr>
            <a:endParaRPr lang="en-US" dirty="0"/>
          </a:p>
          <a:p>
            <a:endParaRPr lang="en-US" sz="2400" dirty="0"/>
          </a:p>
        </p:txBody>
      </p:sp>
    </p:spTree>
    <p:extLst>
      <p:ext uri="{BB962C8B-B14F-4D97-AF65-F5344CB8AC3E}">
        <p14:creationId xmlns:p14="http://schemas.microsoft.com/office/powerpoint/2010/main" val="83800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1563-7471-055C-410F-427F65441DAB}"/>
              </a:ext>
            </a:extLst>
          </p:cNvPr>
          <p:cNvSpPr>
            <a:spLocks noGrp="1"/>
          </p:cNvSpPr>
          <p:nvPr>
            <p:ph type="title"/>
          </p:nvPr>
        </p:nvSpPr>
        <p:spPr>
          <a:xfrm>
            <a:off x="491182" y="594497"/>
            <a:ext cx="3115614" cy="1325563"/>
          </a:xfrm>
        </p:spPr>
        <p:txBody>
          <a:bodyPr/>
          <a:lstStyle/>
          <a:p>
            <a:r>
              <a:rPr lang="en-US" dirty="0"/>
              <a:t>Diversity Statement</a:t>
            </a:r>
          </a:p>
        </p:txBody>
      </p:sp>
      <p:pic>
        <p:nvPicPr>
          <p:cNvPr id="4" name="Picture 3">
            <a:extLst>
              <a:ext uri="{FF2B5EF4-FFF2-40B4-BE49-F238E27FC236}">
                <a16:creationId xmlns:a16="http://schemas.microsoft.com/office/drawing/2014/main" id="{19172323-44B7-942C-36E2-E41EF23A3FB2}"/>
              </a:ext>
            </a:extLst>
          </p:cNvPr>
          <p:cNvPicPr>
            <a:picLocks noChangeAspect="1"/>
          </p:cNvPicPr>
          <p:nvPr/>
        </p:nvPicPr>
        <p:blipFill>
          <a:blip r:embed="rId2"/>
          <a:stretch>
            <a:fillRect/>
          </a:stretch>
        </p:blipFill>
        <p:spPr>
          <a:xfrm>
            <a:off x="4380602" y="-35417"/>
            <a:ext cx="7320216" cy="6858000"/>
          </a:xfrm>
          <a:prstGeom prst="rect">
            <a:avLst/>
          </a:prstGeom>
        </p:spPr>
      </p:pic>
    </p:spTree>
    <p:extLst>
      <p:ext uri="{BB962C8B-B14F-4D97-AF65-F5344CB8AC3E}">
        <p14:creationId xmlns:p14="http://schemas.microsoft.com/office/powerpoint/2010/main" val="73690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BC939B-32FE-A363-BD57-4FB077B752FC}"/>
              </a:ext>
            </a:extLst>
          </p:cNvPr>
          <p:cNvPicPr>
            <a:picLocks noChangeAspect="1"/>
          </p:cNvPicPr>
          <p:nvPr/>
        </p:nvPicPr>
        <p:blipFill>
          <a:blip r:embed="rId3"/>
          <a:stretch>
            <a:fillRect/>
          </a:stretch>
        </p:blipFill>
        <p:spPr>
          <a:xfrm>
            <a:off x="7029775" y="0"/>
            <a:ext cx="4174435" cy="6858000"/>
          </a:xfrm>
          <a:prstGeom prst="rect">
            <a:avLst/>
          </a:prstGeom>
        </p:spPr>
      </p:pic>
      <p:pic>
        <p:nvPicPr>
          <p:cNvPr id="11" name="Picture 10">
            <a:extLst>
              <a:ext uri="{FF2B5EF4-FFF2-40B4-BE49-F238E27FC236}">
                <a16:creationId xmlns:a16="http://schemas.microsoft.com/office/drawing/2014/main" id="{20FFE10A-E337-A5E1-0B81-B7A4721E1D59}"/>
              </a:ext>
            </a:extLst>
          </p:cNvPr>
          <p:cNvPicPr>
            <a:picLocks noChangeAspect="1"/>
          </p:cNvPicPr>
          <p:nvPr/>
        </p:nvPicPr>
        <p:blipFill>
          <a:blip r:embed="rId4"/>
          <a:stretch>
            <a:fillRect/>
          </a:stretch>
        </p:blipFill>
        <p:spPr>
          <a:xfrm>
            <a:off x="38100" y="2908943"/>
            <a:ext cx="12192000" cy="3702833"/>
          </a:xfrm>
          <a:prstGeom prst="rect">
            <a:avLst/>
          </a:prstGeom>
        </p:spPr>
      </p:pic>
      <p:pic>
        <p:nvPicPr>
          <p:cNvPr id="12" name="Picture 11">
            <a:extLst>
              <a:ext uri="{FF2B5EF4-FFF2-40B4-BE49-F238E27FC236}">
                <a16:creationId xmlns:a16="http://schemas.microsoft.com/office/drawing/2014/main" id="{B4D0BCDF-218A-F1AE-EF2B-8953A4BFCF18}"/>
              </a:ext>
            </a:extLst>
          </p:cNvPr>
          <p:cNvPicPr>
            <a:picLocks noChangeAspect="1"/>
          </p:cNvPicPr>
          <p:nvPr/>
        </p:nvPicPr>
        <p:blipFill>
          <a:blip r:embed="rId5"/>
          <a:stretch>
            <a:fillRect/>
          </a:stretch>
        </p:blipFill>
        <p:spPr>
          <a:xfrm>
            <a:off x="38100" y="1257943"/>
            <a:ext cx="12153900" cy="1651000"/>
          </a:xfrm>
          <a:prstGeom prst="rect">
            <a:avLst/>
          </a:prstGeom>
        </p:spPr>
      </p:pic>
    </p:spTree>
    <p:extLst>
      <p:ext uri="{BB962C8B-B14F-4D97-AF65-F5344CB8AC3E}">
        <p14:creationId xmlns:p14="http://schemas.microsoft.com/office/powerpoint/2010/main" val="114991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CD01-2983-DE13-2D95-8884495CFD5A}"/>
              </a:ext>
            </a:extLst>
          </p:cNvPr>
          <p:cNvSpPr>
            <a:spLocks noGrp="1"/>
          </p:cNvSpPr>
          <p:nvPr>
            <p:ph type="title"/>
          </p:nvPr>
        </p:nvSpPr>
        <p:spPr/>
        <p:txBody>
          <a:bodyPr/>
          <a:lstStyle/>
          <a:p>
            <a:r>
              <a:rPr lang="en-US" dirty="0"/>
              <a:t>ICAPS Diversity Events @ 2020, and 2021</a:t>
            </a:r>
          </a:p>
        </p:txBody>
      </p:sp>
      <p:sp>
        <p:nvSpPr>
          <p:cNvPr id="3" name="Content Placeholder 2">
            <a:extLst>
              <a:ext uri="{FF2B5EF4-FFF2-40B4-BE49-F238E27FC236}">
                <a16:creationId xmlns:a16="http://schemas.microsoft.com/office/drawing/2014/main" id="{4BB213D2-8516-5FE0-667F-4B7FC5BEADD1}"/>
              </a:ext>
            </a:extLst>
          </p:cNvPr>
          <p:cNvSpPr>
            <a:spLocks noGrp="1"/>
          </p:cNvSpPr>
          <p:nvPr>
            <p:ph idx="1"/>
          </p:nvPr>
        </p:nvSpPr>
        <p:spPr/>
        <p:txBody>
          <a:bodyPr/>
          <a:lstStyle/>
          <a:p>
            <a:r>
              <a:rPr lang="en-US" dirty="0"/>
              <a:t>Introductions</a:t>
            </a:r>
          </a:p>
          <a:p>
            <a:r>
              <a:rPr lang="en-US" dirty="0"/>
              <a:t>Invited Speakers</a:t>
            </a:r>
          </a:p>
          <a:p>
            <a:r>
              <a:rPr lang="en-US" dirty="0"/>
              <a:t>Breakout sessions – discussion dialogues</a:t>
            </a:r>
          </a:p>
          <a:p>
            <a:pPr lvl="1"/>
            <a:r>
              <a:rPr lang="en" dirty="0">
                <a:solidFill>
                  <a:schemeClr val="dk1"/>
                </a:solidFill>
              </a:rPr>
              <a:t>Women @ ICAPS</a:t>
            </a:r>
          </a:p>
          <a:p>
            <a:pPr lvl="1"/>
            <a:r>
              <a:rPr lang="en" dirty="0">
                <a:solidFill>
                  <a:schemeClr val="dk1"/>
                </a:solidFill>
              </a:rPr>
              <a:t>Underrepresented Regions @ ICAPS</a:t>
            </a:r>
            <a:endParaRPr lang="en-US" dirty="0"/>
          </a:p>
        </p:txBody>
      </p:sp>
    </p:spTree>
    <p:extLst>
      <p:ext uri="{BB962C8B-B14F-4D97-AF65-F5344CB8AC3E}">
        <p14:creationId xmlns:p14="http://schemas.microsoft.com/office/powerpoint/2010/main" val="3293517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14430</TotalTime>
  <Words>820</Words>
  <Application>Microsoft Macintosh PowerPoint</Application>
  <PresentationFormat>Widescreen</PresentationFormat>
  <Paragraphs>126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Lato</vt:lpstr>
      <vt:lpstr>Office Theme</vt:lpstr>
      <vt:lpstr>ICAPS Diversity and Inclusion Report</vt:lpstr>
      <vt:lpstr>Diversity and Inclusion</vt:lpstr>
      <vt:lpstr>Gender Statistics</vt:lpstr>
      <vt:lpstr>Geographic Statistics</vt:lpstr>
      <vt:lpstr>ICAPS’s Efforts</vt:lpstr>
      <vt:lpstr>ICAPS’s Efforts</vt:lpstr>
      <vt:lpstr>Diversity Statement</vt:lpstr>
      <vt:lpstr>PowerPoint Presentation</vt:lpstr>
      <vt:lpstr>ICAPS Diversity Events @ 2020, and 2021</vt:lpstr>
      <vt:lpstr>Diversity &amp; Inclusion Starts Everywhere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Shirin Sohrabi Araghi</dc:creator>
  <cp:lastModifiedBy>Shirin Sohrabi Araghi</cp:lastModifiedBy>
  <cp:revision>30</cp:revision>
  <dcterms:created xsi:type="dcterms:W3CDTF">2022-06-07T13:33:00Z</dcterms:created>
  <dcterms:modified xsi:type="dcterms:W3CDTF">2022-10-05T15:22:29Z</dcterms:modified>
</cp:coreProperties>
</file>