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64" r:id="rId4"/>
    <p:sldId id="263" r:id="rId5"/>
    <p:sldId id="259" r:id="rId6"/>
    <p:sldId id="257" r:id="rId7"/>
    <p:sldId id="258"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3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12" autoAdjust="0"/>
  </p:normalViewPr>
  <p:slideViewPr>
    <p:cSldViewPr snapToGrid="0" snapToObjects="1">
      <p:cViewPr>
        <p:scale>
          <a:sx n="100" d="100"/>
          <a:sy n="100" d="100"/>
        </p:scale>
        <p:origin x="-1098"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29D49-DA33-D542-A942-ADB3693FD719}" type="datetimeFigureOut">
              <a:rPr lang="en-US" smtClean="0"/>
              <a:t>4/8/2013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42C0A-447F-C24D-B52F-061047EEA649}" type="slidenum">
              <a:rPr lang="en-US" smtClean="0"/>
              <a:t>‹#›</a:t>
            </a:fld>
            <a:endParaRPr lang="en-US"/>
          </a:p>
        </p:txBody>
      </p:sp>
    </p:spTree>
    <p:extLst>
      <p:ext uri="{BB962C8B-B14F-4D97-AF65-F5344CB8AC3E}">
        <p14:creationId xmlns:p14="http://schemas.microsoft.com/office/powerpoint/2010/main" val="9935859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“Illuminate” comes from the Latin,</a:t>
            </a:r>
            <a:r>
              <a:rPr lang="en-US" baseline="0" dirty="0" smtClean="0"/>
              <a:t> “to enlighten”.   It is the goal of the project to create a tool that will not only be useful to teachers in the planning stages of an expedition, but also to identify any gaps in instruction over a child’s 9 years at Monarch.  Closing these gaps will give students a stronger educational foundation and prepare them for further education.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1</a:t>
            </a:fld>
            <a:endParaRPr lang="en-US"/>
          </a:p>
        </p:txBody>
      </p:sp>
    </p:spTree>
    <p:extLst>
      <p:ext uri="{BB962C8B-B14F-4D97-AF65-F5344CB8AC3E}">
        <p14:creationId xmlns:p14="http://schemas.microsoft.com/office/powerpoint/2010/main" val="66849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lesson plans page can be used as an online lesson planning book for grade level teams to record the day-to-day events that build to the enduring understandings of the big ideas.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10</a:t>
            </a:fld>
            <a:endParaRPr lang="en-US"/>
          </a:p>
        </p:txBody>
      </p:sp>
    </p:spTree>
    <p:extLst>
      <p:ext uri="{BB962C8B-B14F-4D97-AF65-F5344CB8AC3E}">
        <p14:creationId xmlns:p14="http://schemas.microsoft.com/office/powerpoint/2010/main" val="376515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2</a:t>
            </a:fld>
            <a:endParaRPr lang="en-US"/>
          </a:p>
        </p:txBody>
      </p:sp>
    </p:spTree>
    <p:extLst>
      <p:ext uri="{BB962C8B-B14F-4D97-AF65-F5344CB8AC3E}">
        <p14:creationId xmlns:p14="http://schemas.microsoft.com/office/powerpoint/2010/main" val="66849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Illuminate</a:t>
            </a:r>
            <a:r>
              <a:rPr lang="en-US" baseline="0" dirty="0" smtClean="0"/>
              <a:t> is being created in order to fulfill the requirements of Ian’s doctoral project.  He is hoping to create a tool that would have real and lasting impact in the educational world.  Short term goals for the project are to create an easily accessible and customizable framework of STAs to document our expeditions.  Long term goals for the project include additional tools for teachers (like an online lesson plan book, a toolbox of expedition &amp; responsive classroom resources, reports to identify alignment of standards &amp; topics, tutorials for using the program, and an archive that will save past year’s STAs and plans for reference).  </a:t>
            </a:r>
          </a:p>
          <a:p>
            <a:endParaRPr lang="en-US" baseline="0" dirty="0" smtClean="0"/>
          </a:p>
          <a:p>
            <a:r>
              <a:rPr lang="en-US" baseline="0" dirty="0" smtClean="0"/>
              <a:t>More great reasons for curriculum maps: </a:t>
            </a:r>
            <a:r>
              <a:rPr lang="en-US" b="1" baseline="0" dirty="0" smtClean="0"/>
              <a:t>http://</a:t>
            </a:r>
            <a:r>
              <a:rPr lang="en-US" b="1" baseline="0" dirty="0" err="1" smtClean="0"/>
              <a:t>www.ius.edu</a:t>
            </a:r>
            <a:r>
              <a:rPr lang="en-US" b="1" baseline="0" dirty="0" smtClean="0"/>
              <a:t>/</a:t>
            </a:r>
            <a:r>
              <a:rPr lang="en-US" b="1" baseline="0" dirty="0" err="1" smtClean="0"/>
              <a:t>oira</a:t>
            </a:r>
            <a:r>
              <a:rPr lang="en-US" b="1" baseline="0" dirty="0" smtClean="0"/>
              <a:t>/program-assessment/resources/curriculum-</a:t>
            </a:r>
            <a:r>
              <a:rPr lang="en-US" b="1" baseline="0" dirty="0" err="1" smtClean="0"/>
              <a:t>mapping.html</a:t>
            </a:r>
            <a:endParaRPr lang="en-US" b="1" baseline="0" dirty="0" smtClean="0"/>
          </a:p>
          <a:p>
            <a:endParaRPr lang="en-US" b="1" baseline="0" dirty="0" smtClean="0"/>
          </a:p>
          <a:p>
            <a:r>
              <a:rPr lang="en-US" b="0" baseline="0" dirty="0" smtClean="0"/>
              <a:t>Resources for Backward design (I have the textbooks for this as well.  It is a great tool for building a curriculum and includes some good framework/structure building advice.): </a:t>
            </a:r>
            <a:r>
              <a:rPr lang="en-US" b="1" baseline="0" dirty="0" smtClean="0"/>
              <a:t>http://</a:t>
            </a:r>
            <a:r>
              <a:rPr lang="en-US" b="1" baseline="0" dirty="0" err="1" smtClean="0"/>
              <a:t>www.authenticeducation.org</a:t>
            </a:r>
            <a:r>
              <a:rPr lang="en-US" b="1" baseline="0" dirty="0" smtClean="0"/>
              <a:t>/</a:t>
            </a:r>
            <a:r>
              <a:rPr lang="en-US" b="1" baseline="0" dirty="0" err="1" smtClean="0"/>
              <a:t>ubd</a:t>
            </a:r>
            <a:r>
              <a:rPr lang="en-US" b="1" baseline="0" dirty="0" smtClean="0"/>
              <a:t>/</a:t>
            </a:r>
            <a:r>
              <a:rPr lang="en-US" b="1" baseline="0" dirty="0" err="1" smtClean="0"/>
              <a:t>ubd.lasso</a:t>
            </a:r>
            <a:endParaRPr lang="en-US" b="1" baseline="0" dirty="0" smtClean="0"/>
          </a:p>
          <a:p>
            <a:endParaRPr lang="en-US" baseline="0" dirty="0" smtClean="0"/>
          </a:p>
          <a:p>
            <a:r>
              <a:rPr lang="en-US" baseline="0" dirty="0" smtClean="0"/>
              <a:t>Look into Curriculum Mapping Research Online: </a:t>
            </a:r>
            <a:r>
              <a:rPr lang="en-US" b="1" baseline="0" dirty="0" smtClean="0"/>
              <a:t>http://www.curriculummapping101.com/materials/curriculum-mapping-research</a:t>
            </a:r>
            <a:endParaRPr lang="en-US" b="1" dirty="0"/>
          </a:p>
        </p:txBody>
      </p:sp>
      <p:sp>
        <p:nvSpPr>
          <p:cNvPr id="4" name="Slide Number Placeholder 3"/>
          <p:cNvSpPr>
            <a:spLocks noGrp="1"/>
          </p:cNvSpPr>
          <p:nvPr>
            <p:ph type="sldNum" sz="quarter" idx="10"/>
          </p:nvPr>
        </p:nvSpPr>
        <p:spPr/>
        <p:txBody>
          <a:bodyPr/>
          <a:lstStyle/>
          <a:p>
            <a:fld id="{C6642C0A-447F-C24D-B52F-061047EEA649}" type="slidenum">
              <a:rPr lang="en-US" smtClean="0"/>
              <a:t>3</a:t>
            </a:fld>
            <a:endParaRPr lang="en-US"/>
          </a:p>
        </p:txBody>
      </p:sp>
    </p:spTree>
    <p:extLst>
      <p:ext uri="{BB962C8B-B14F-4D97-AF65-F5344CB8AC3E}">
        <p14:creationId xmlns:p14="http://schemas.microsoft.com/office/powerpoint/2010/main" val="66849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curriculum map tab is clicked on, it will open this</a:t>
            </a:r>
            <a:r>
              <a:rPr lang="en-US" baseline="0" dirty="0" smtClean="0"/>
              <a:t> page.  The user can choose where they would like to navigate to from the menu on the left.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4</a:t>
            </a:fld>
            <a:endParaRPr lang="en-US"/>
          </a:p>
        </p:txBody>
      </p:sp>
    </p:spTree>
    <p:extLst>
      <p:ext uri="{BB962C8B-B14F-4D97-AF65-F5344CB8AC3E}">
        <p14:creationId xmlns:p14="http://schemas.microsoft.com/office/powerpoint/2010/main" val="66849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K-8 Topics map will look like our old curriculum map and provide a simple grid of the compelling topics that are being explored at each grade level.</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5</a:t>
            </a:fld>
            <a:endParaRPr lang="en-US"/>
          </a:p>
        </p:txBody>
      </p:sp>
    </p:spTree>
    <p:extLst>
      <p:ext uri="{BB962C8B-B14F-4D97-AF65-F5344CB8AC3E}">
        <p14:creationId xmlns:p14="http://schemas.microsoft.com/office/powerpoint/2010/main" val="221993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a specific grade level is chosen (in this case, “Second Grade”), the user can then choose which expedition to view.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6</a:t>
            </a:fld>
            <a:endParaRPr lang="en-US"/>
          </a:p>
        </p:txBody>
      </p:sp>
    </p:spTree>
    <p:extLst>
      <p:ext uri="{BB962C8B-B14F-4D97-AF65-F5344CB8AC3E}">
        <p14:creationId xmlns:p14="http://schemas.microsoft.com/office/powerpoint/2010/main" val="375087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the user opens a specific expedition, he/she will be taken to the expedition’s STA.  Users can choose to view content standards, a calendar of events, or lesson plans using the buttons at the bottom of the page.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7</a:t>
            </a:fld>
            <a:endParaRPr lang="en-US"/>
          </a:p>
        </p:txBody>
      </p:sp>
    </p:spTree>
    <p:extLst>
      <p:ext uri="{BB962C8B-B14F-4D97-AF65-F5344CB8AC3E}">
        <p14:creationId xmlns:p14="http://schemas.microsoft.com/office/powerpoint/2010/main" val="177585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a:t>
            </a:r>
            <a:r>
              <a:rPr lang="en-US" dirty="0" smtClean="0"/>
              <a:t>ontent standards button will link users</a:t>
            </a:r>
            <a:r>
              <a:rPr lang="en-US" baseline="0" dirty="0" smtClean="0"/>
              <a:t> to a listing of the standards that the expedition is aligned with.  Standards will be chosen from the Common Core (Mathematics &amp; Literacy) as well as from the MD Voluntary State Curriculum (Social Studies, Science, etc.).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8</a:t>
            </a:fld>
            <a:endParaRPr lang="en-US"/>
          </a:p>
        </p:txBody>
      </p:sp>
    </p:spTree>
    <p:extLst>
      <p:ext uri="{BB962C8B-B14F-4D97-AF65-F5344CB8AC3E}">
        <p14:creationId xmlns:p14="http://schemas.microsoft.com/office/powerpoint/2010/main" val="181121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a:t>
            </a:r>
            <a:r>
              <a:rPr lang="en-US" dirty="0" smtClean="0"/>
              <a:t>alendar</a:t>
            </a:r>
            <a:r>
              <a:rPr lang="en-US" baseline="0" dirty="0" smtClean="0"/>
              <a:t> function will be linked to Google Calendars so that teams can easily update their own calendars with expert visits, field work, kickoff dates, service opportunities, projects and other events.  </a:t>
            </a:r>
            <a:endParaRPr lang="en-US" dirty="0"/>
          </a:p>
        </p:txBody>
      </p:sp>
      <p:sp>
        <p:nvSpPr>
          <p:cNvPr id="4" name="Slide Number Placeholder 3"/>
          <p:cNvSpPr>
            <a:spLocks noGrp="1"/>
          </p:cNvSpPr>
          <p:nvPr>
            <p:ph type="sldNum" sz="quarter" idx="10"/>
          </p:nvPr>
        </p:nvSpPr>
        <p:spPr/>
        <p:txBody>
          <a:bodyPr/>
          <a:lstStyle/>
          <a:p>
            <a:fld id="{C6642C0A-447F-C24D-B52F-061047EEA649}" type="slidenum">
              <a:rPr lang="en-US" smtClean="0"/>
              <a:t>9</a:t>
            </a:fld>
            <a:endParaRPr lang="en-US"/>
          </a:p>
        </p:txBody>
      </p:sp>
    </p:spTree>
    <p:extLst>
      <p:ext uri="{BB962C8B-B14F-4D97-AF65-F5344CB8AC3E}">
        <p14:creationId xmlns:p14="http://schemas.microsoft.com/office/powerpoint/2010/main" val="376515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2F5AC-7BC2-2143-9E1E-095A3C160467}"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297926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2F5AC-7BC2-2143-9E1E-095A3C160467}"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362163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2F5AC-7BC2-2143-9E1E-095A3C160467}"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209607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2F5AC-7BC2-2143-9E1E-095A3C160467}"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187816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2F5AC-7BC2-2143-9E1E-095A3C160467}"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381973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2F5AC-7BC2-2143-9E1E-095A3C160467}"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294232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2F5AC-7BC2-2143-9E1E-095A3C160467}" type="datetimeFigureOut">
              <a:rPr lang="en-US" smtClean="0"/>
              <a:t>4/8/2013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55021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2F5AC-7BC2-2143-9E1E-095A3C160467}" type="datetimeFigureOut">
              <a:rPr lang="en-US" smtClean="0"/>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125001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2F5AC-7BC2-2143-9E1E-095A3C160467}" type="datetimeFigureOut">
              <a:rPr lang="en-US" smtClean="0"/>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145851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2F5AC-7BC2-2143-9E1E-095A3C160467}"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43492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2F5AC-7BC2-2143-9E1E-095A3C160467}"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34A1-C5B4-7449-B7F4-20594AE810AC}" type="slidenum">
              <a:rPr lang="en-US" smtClean="0"/>
              <a:t>‹#›</a:t>
            </a:fld>
            <a:endParaRPr lang="en-US"/>
          </a:p>
        </p:txBody>
      </p:sp>
    </p:spTree>
    <p:extLst>
      <p:ext uri="{BB962C8B-B14F-4D97-AF65-F5344CB8AC3E}">
        <p14:creationId xmlns:p14="http://schemas.microsoft.com/office/powerpoint/2010/main" val="264705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2F5AC-7BC2-2143-9E1E-095A3C160467}" type="datetimeFigureOut">
              <a:rPr lang="en-US" smtClean="0"/>
              <a:t>4/8/2013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F34A1-C5B4-7449-B7F4-20594AE810AC}" type="slidenum">
              <a:rPr lang="en-US" smtClean="0"/>
              <a:t>‹#›</a:t>
            </a:fld>
            <a:endParaRPr lang="en-US"/>
          </a:p>
        </p:txBody>
      </p:sp>
    </p:spTree>
    <p:extLst>
      <p:ext uri="{BB962C8B-B14F-4D97-AF65-F5344CB8AC3E}">
        <p14:creationId xmlns:p14="http://schemas.microsoft.com/office/powerpoint/2010/main" val="1964643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1601" y="1573480"/>
            <a:ext cx="1176512" cy="1066838"/>
          </a:xfrm>
          <a:prstGeom prst="rect">
            <a:avLst/>
          </a:prstGeom>
        </p:spPr>
      </p:pic>
      <p:sp>
        <p:nvSpPr>
          <p:cNvPr id="5" name="TextBox 4"/>
          <p:cNvSpPr txBox="1"/>
          <p:nvPr/>
        </p:nvSpPr>
        <p:spPr>
          <a:xfrm>
            <a:off x="1219200" y="2017999"/>
            <a:ext cx="7188200" cy="1538883"/>
          </a:xfrm>
          <a:prstGeom prst="rect">
            <a:avLst/>
          </a:prstGeom>
          <a:noFill/>
        </p:spPr>
        <p:txBody>
          <a:bodyPr wrap="square" rtlCol="0">
            <a:spAutoFit/>
          </a:bodyPr>
          <a:lstStyle/>
          <a:p>
            <a:pPr algn="ctr"/>
            <a:r>
              <a:rPr lang="en-US" sz="8000" dirty="0" smtClean="0">
                <a:latin typeface="Copperplate Gothic Bold"/>
                <a:cs typeface="Copperplate Gothic Bold"/>
              </a:rPr>
              <a:t>illuminate</a:t>
            </a:r>
            <a:endParaRPr lang="en-US" sz="1400" dirty="0" smtClean="0">
              <a:latin typeface="Copperplate Gothic Bold"/>
              <a:cs typeface="Copperplate Gothic Bold"/>
            </a:endParaRPr>
          </a:p>
          <a:p>
            <a:pPr algn="ctr"/>
            <a:r>
              <a:rPr lang="en-US" sz="1400" dirty="0" smtClean="0">
                <a:latin typeface="Copperplate Gothic Bold"/>
                <a:cs typeface="Copperplate Gothic Bold"/>
              </a:rPr>
              <a:t>A Curriculum Mapping Tool</a:t>
            </a:r>
            <a:endParaRPr lang="en-US" sz="8000" dirty="0">
              <a:latin typeface="Copperplate Gothic Bold"/>
              <a:cs typeface="Copperplate Gothic Bold"/>
            </a:endParaRPr>
          </a:p>
        </p:txBody>
      </p:sp>
    </p:spTree>
    <p:extLst>
      <p:ext uri="{BB962C8B-B14F-4D97-AF65-F5344CB8AC3E}">
        <p14:creationId xmlns:p14="http://schemas.microsoft.com/office/powerpoint/2010/main" val="212454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b="1" dirty="0" smtClean="0">
                <a:solidFill>
                  <a:srgbClr val="008000"/>
                </a:solidFill>
                <a:latin typeface="Trajan Pro"/>
                <a:cs typeface="Trajan Pro"/>
              </a:rPr>
              <a:t>Second Grade</a:t>
            </a:r>
            <a:br>
              <a:rPr lang="en-US" sz="1200" b="1" dirty="0" smtClean="0">
                <a:solidFill>
                  <a:srgbClr val="008000"/>
                </a:solidFill>
                <a:latin typeface="Trajan Pro"/>
                <a:cs typeface="Trajan Pro"/>
              </a:rPr>
            </a:br>
            <a:r>
              <a:rPr lang="en-US" sz="800" b="1" dirty="0" smtClean="0">
                <a:solidFill>
                  <a:srgbClr val="008000"/>
                </a:solidFill>
                <a:latin typeface="Trajan Pro"/>
                <a:cs typeface="Trajan Pro"/>
              </a:rPr>
              <a:t>fall</a:t>
            </a:r>
            <a:r>
              <a:rPr lang="en-US" sz="800" dirty="0" smtClean="0">
                <a:solidFill>
                  <a:schemeClr val="accent3">
                    <a:lumMod val="50000"/>
                  </a:schemeClr>
                </a:solidFill>
                <a:latin typeface="Trajan Pro"/>
                <a:cs typeface="Trajan Pro"/>
              </a:rPr>
              <a:t>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3289300" y="2002194"/>
            <a:ext cx="5266764" cy="584776"/>
          </a:xfrm>
          <a:prstGeom prst="rect">
            <a:avLst/>
          </a:prstGeom>
          <a:noFill/>
        </p:spPr>
        <p:txBody>
          <a:bodyPr wrap="square" rtlCol="0">
            <a:spAutoFit/>
          </a:bodyPr>
          <a:lstStyle/>
          <a:p>
            <a:r>
              <a:rPr lang="en-US" b="1" dirty="0" smtClean="0">
                <a:solidFill>
                  <a:schemeClr val="accent3">
                    <a:lumMod val="50000"/>
                  </a:schemeClr>
                </a:solidFill>
                <a:latin typeface="Trajan Pro"/>
                <a:cs typeface="Trajan Pro"/>
              </a:rPr>
              <a:t>Into The Woods</a:t>
            </a:r>
          </a:p>
          <a:p>
            <a:r>
              <a:rPr lang="en-US" sz="1400" b="1" dirty="0" smtClean="0">
                <a:solidFill>
                  <a:schemeClr val="accent3">
                    <a:lumMod val="75000"/>
                  </a:schemeClr>
                </a:solidFill>
                <a:latin typeface="Trajan Pro"/>
                <a:cs typeface="Trajan Pro"/>
              </a:rPr>
              <a:t>Lesson Plans</a:t>
            </a:r>
            <a:endParaRPr lang="en-US" sz="1600" b="1" dirty="0">
              <a:solidFill>
                <a:schemeClr val="accent3">
                  <a:lumMod val="50000"/>
                </a:schemeClr>
              </a:solidFill>
              <a:latin typeface="Trajan Pro"/>
              <a:cs typeface="Trajan Pro"/>
            </a:endParaRPr>
          </a:p>
        </p:txBody>
      </p:sp>
      <p:sp>
        <p:nvSpPr>
          <p:cNvPr id="9" name="Rounded Rectangle 8"/>
          <p:cNvSpPr/>
          <p:nvPr/>
        </p:nvSpPr>
        <p:spPr>
          <a:xfrm>
            <a:off x="2460064"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460064" y="6174026"/>
            <a:ext cx="1282928" cy="430887"/>
          </a:xfrm>
          <a:prstGeom prst="rect">
            <a:avLst/>
          </a:prstGeom>
          <a:noFill/>
        </p:spPr>
        <p:txBody>
          <a:bodyPr wrap="square" rtlCol="0">
            <a:spAutoFit/>
          </a:bodyPr>
          <a:lstStyle/>
          <a:p>
            <a:pPr algn="ctr"/>
            <a:r>
              <a:rPr lang="en-US" sz="1100" b="1" dirty="0" smtClean="0">
                <a:latin typeface="Trajan Pro"/>
                <a:cs typeface="Trajan Pro"/>
              </a:rPr>
              <a:t>Content Standards</a:t>
            </a:r>
            <a:endParaRPr lang="en-US" sz="1100" b="1" dirty="0">
              <a:latin typeface="Trajan Pro"/>
              <a:cs typeface="Trajan Pro"/>
            </a:endParaRPr>
          </a:p>
        </p:txBody>
      </p:sp>
      <p:sp>
        <p:nvSpPr>
          <p:cNvPr id="38" name="Rounded Rectangle 37"/>
          <p:cNvSpPr/>
          <p:nvPr/>
        </p:nvSpPr>
        <p:spPr>
          <a:xfrm>
            <a:off x="7010023"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96025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552076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074885" y="6200339"/>
            <a:ext cx="1282928" cy="430887"/>
          </a:xfrm>
          <a:prstGeom prst="rect">
            <a:avLst/>
          </a:prstGeom>
          <a:noFill/>
        </p:spPr>
        <p:txBody>
          <a:bodyPr wrap="square" rtlCol="0">
            <a:spAutoFit/>
          </a:bodyPr>
          <a:lstStyle/>
          <a:p>
            <a:pPr algn="ctr"/>
            <a:r>
              <a:rPr lang="en-US" sz="1100" b="1" dirty="0" smtClean="0">
                <a:latin typeface="Trajan Pro"/>
                <a:cs typeface="Trajan Pro"/>
              </a:rPr>
              <a:t>Overview/ STA</a:t>
            </a:r>
            <a:endParaRPr lang="en-US" sz="1100" b="1" dirty="0">
              <a:latin typeface="Trajan Pro"/>
              <a:cs typeface="Trajan Pro"/>
            </a:endParaRPr>
          </a:p>
        </p:txBody>
      </p:sp>
      <p:sp>
        <p:nvSpPr>
          <p:cNvPr id="55" name="TextBox 54"/>
          <p:cNvSpPr txBox="1"/>
          <p:nvPr/>
        </p:nvSpPr>
        <p:spPr>
          <a:xfrm>
            <a:off x="5585626" y="6289458"/>
            <a:ext cx="1282928" cy="261610"/>
          </a:xfrm>
          <a:prstGeom prst="rect">
            <a:avLst/>
          </a:prstGeom>
          <a:noFill/>
        </p:spPr>
        <p:txBody>
          <a:bodyPr wrap="square" rtlCol="0">
            <a:spAutoFit/>
          </a:bodyPr>
          <a:lstStyle/>
          <a:p>
            <a:pPr algn="ctr"/>
            <a:r>
              <a:rPr lang="en-US" sz="1100" b="1" dirty="0" smtClean="0">
                <a:latin typeface="Trajan Pro"/>
                <a:cs typeface="Trajan Pro"/>
              </a:rPr>
              <a:t>Lesson Plans</a:t>
            </a:r>
            <a:endParaRPr lang="en-US" sz="1100" b="1" dirty="0">
              <a:latin typeface="Trajan Pro"/>
              <a:cs typeface="Trajan Pro"/>
            </a:endParaRPr>
          </a:p>
        </p:txBody>
      </p:sp>
      <p:sp>
        <p:nvSpPr>
          <p:cNvPr id="56" name="TextBox 55"/>
          <p:cNvSpPr txBox="1"/>
          <p:nvPr/>
        </p:nvSpPr>
        <p:spPr>
          <a:xfrm>
            <a:off x="4007546" y="6200339"/>
            <a:ext cx="1282928" cy="430887"/>
          </a:xfrm>
          <a:prstGeom prst="rect">
            <a:avLst/>
          </a:prstGeom>
          <a:noFill/>
        </p:spPr>
        <p:txBody>
          <a:bodyPr wrap="square" rtlCol="0">
            <a:spAutoFit/>
          </a:bodyPr>
          <a:lstStyle/>
          <a:p>
            <a:pPr algn="ctr"/>
            <a:r>
              <a:rPr lang="en-US" sz="1100" b="1" dirty="0" smtClean="0">
                <a:latin typeface="Trajan Pro"/>
                <a:cs typeface="Trajan Pro"/>
              </a:rPr>
              <a:t>Calendar of Events</a:t>
            </a:r>
            <a:endParaRPr lang="en-US" sz="1100" b="1" dirty="0">
              <a:latin typeface="Trajan Pro"/>
              <a:cs typeface="Trajan Pro"/>
            </a:endParaRPr>
          </a:p>
        </p:txBody>
      </p:sp>
      <p:pic>
        <p:nvPicPr>
          <p:cNvPr id="31" name="Picture 30"/>
          <p:cNvPicPr>
            <a:picLocks noChangeAspect="1"/>
          </p:cNvPicPr>
          <p:nvPr/>
        </p:nvPicPr>
        <p:blipFill>
          <a:blip r:embed="rId4"/>
          <a:stretch>
            <a:fillRect/>
          </a:stretch>
        </p:blipFill>
        <p:spPr>
          <a:xfrm>
            <a:off x="2460065" y="2014824"/>
            <a:ext cx="829235" cy="546814"/>
          </a:xfrm>
          <a:prstGeom prst="rect">
            <a:avLst/>
          </a:prstGeom>
        </p:spPr>
      </p:pic>
      <p:pic>
        <p:nvPicPr>
          <p:cNvPr id="2" name="Picture 1"/>
          <p:cNvPicPr>
            <a:picLocks noChangeAspect="1"/>
          </p:cNvPicPr>
          <p:nvPr/>
        </p:nvPicPr>
        <p:blipFill>
          <a:blip r:embed="rId5"/>
          <a:stretch>
            <a:fillRect/>
          </a:stretch>
        </p:blipFill>
        <p:spPr>
          <a:xfrm>
            <a:off x="2432973" y="2882900"/>
            <a:ext cx="5924839" cy="2857500"/>
          </a:xfrm>
          <a:prstGeom prst="rect">
            <a:avLst/>
          </a:prstGeom>
        </p:spPr>
      </p:pic>
    </p:spTree>
    <p:extLst>
      <p:ext uri="{BB962C8B-B14F-4D97-AF65-F5344CB8AC3E}">
        <p14:creationId xmlns:p14="http://schemas.microsoft.com/office/powerpoint/2010/main" val="416635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451020"/>
            <a:ext cx="1150374" cy="415498"/>
          </a:xfrm>
          <a:prstGeom prst="rect">
            <a:avLst/>
          </a:prstGeom>
          <a:solidFill>
            <a:schemeClr val="accent3">
              <a:lumMod val="60000"/>
              <a:lumOff val="40000"/>
            </a:schemeClr>
          </a:solidFill>
        </p:spPr>
        <p:txBody>
          <a:bodyPr wrap="square" rtlCol="0">
            <a:spAutoFit/>
          </a:bodyPr>
          <a:lstStyle/>
          <a:p>
            <a:pPr algn="ctr"/>
            <a:r>
              <a:rPr lang="en-US" sz="1050" dirty="0" smtClean="0">
                <a:latin typeface="Trajan Pro"/>
                <a:cs typeface="Trajan Pro"/>
              </a:rPr>
              <a:t>Monarch EL</a:t>
            </a:r>
          </a:p>
          <a:p>
            <a:pPr algn="ct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8542"/>
            <a:ext cx="1150374" cy="291060"/>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625787"/>
            <a:ext cx="1150374" cy="261610"/>
          </a:xfrm>
          <a:prstGeom prst="rect">
            <a:avLst/>
          </a:prstGeom>
          <a:noFill/>
        </p:spPr>
        <p:txBody>
          <a:bodyPr wrap="square" rtlCol="0">
            <a:spAutoFit/>
          </a:bodyPr>
          <a:lstStyle/>
          <a:p>
            <a:pPr algn="ctr"/>
            <a:r>
              <a:rPr lang="en-US" sz="1100" dirty="0" smtClean="0">
                <a:latin typeface="Trajan Pro"/>
                <a:cs typeface="Trajan Pro"/>
              </a:rPr>
              <a:t>Purpose</a:t>
            </a: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586704"/>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625787"/>
            <a:ext cx="1170676" cy="215444"/>
          </a:xfrm>
          <a:prstGeom prst="rect">
            <a:avLst/>
          </a:prstGeom>
          <a:noFill/>
        </p:spPr>
        <p:txBody>
          <a:bodyPr wrap="square" rtlCol="0">
            <a:spAutoFit/>
          </a:bodyPr>
          <a:lstStyle/>
          <a:p>
            <a:pPr algn="ctr"/>
            <a:r>
              <a:rPr lang="en-US" sz="800" dirty="0" smtClean="0">
                <a:latin typeface="Trajan Pro"/>
                <a:cs typeface="Trajan Pro"/>
              </a:rPr>
              <a:t>Curriculum MAP</a:t>
            </a:r>
            <a:endParaRPr lang="en-US" sz="800" dirty="0">
              <a:latin typeface="Trajan Pro"/>
              <a:cs typeface="Trajan Pro"/>
            </a:endParaRPr>
          </a:p>
        </p:txBody>
      </p:sp>
      <p:sp>
        <p:nvSpPr>
          <p:cNvPr id="53" name="TextBox 52"/>
          <p:cNvSpPr txBox="1"/>
          <p:nvPr/>
        </p:nvSpPr>
        <p:spPr>
          <a:xfrm>
            <a:off x="183798" y="2002194"/>
            <a:ext cx="1852842" cy="5663088"/>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LINKS</a:t>
            </a:r>
          </a:p>
          <a:p>
            <a:endParaRPr lang="en-US" sz="800" dirty="0">
              <a:latin typeface="Trajan Pro"/>
              <a:cs typeface="Trajan Pro"/>
            </a:endParaRPr>
          </a:p>
          <a:p>
            <a:pPr algn="ctr"/>
            <a:endParaRPr lang="en-US" sz="1200" dirty="0" smtClean="0">
              <a:solidFill>
                <a:srgbClr val="000000"/>
              </a:solidFill>
              <a:latin typeface="Trajan Pro"/>
              <a:cs typeface="Trajan Pro"/>
            </a:endParaRPr>
          </a:p>
          <a:p>
            <a:pPr algn="ctr"/>
            <a:r>
              <a:rPr lang="en-US" sz="1200" dirty="0" smtClean="0">
                <a:solidFill>
                  <a:srgbClr val="000000"/>
                </a:solidFill>
                <a:latin typeface="Trajan Pro"/>
                <a:cs typeface="Trajan Pro"/>
              </a:rPr>
              <a:t>Expeditionary Learning</a:t>
            </a: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Transformation Education</a:t>
            </a: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Monarch Academy</a:t>
            </a:r>
            <a:br>
              <a:rPr lang="en-US" sz="1200" dirty="0" smtClean="0">
                <a:solidFill>
                  <a:srgbClr val="000000"/>
                </a:solidFill>
                <a:latin typeface="Trajan Pro"/>
                <a:cs typeface="Trajan Pro"/>
              </a:rPr>
            </a:br>
            <a:r>
              <a:rPr lang="en-US" sz="1200" dirty="0" smtClean="0">
                <a:solidFill>
                  <a:srgbClr val="000000"/>
                </a:solidFill>
                <a:latin typeface="Trajan Pro"/>
                <a:cs typeface="Trajan Pro"/>
              </a:rPr>
              <a:t>Glen </a:t>
            </a:r>
            <a:r>
              <a:rPr lang="en-US" sz="1200" dirty="0" err="1" smtClean="0">
                <a:solidFill>
                  <a:srgbClr val="000000"/>
                </a:solidFill>
                <a:latin typeface="Trajan Pro"/>
                <a:cs typeface="Trajan Pro"/>
              </a:rPr>
              <a:t>Burnie</a:t>
            </a:r>
            <a:endParaRPr lang="en-US" sz="1200" dirty="0" smtClean="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Anne Arundel County Public Schools</a:t>
            </a: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MD State Curriculum</a:t>
            </a: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Common Core Standards</a:t>
            </a:r>
          </a:p>
          <a:p>
            <a:pPr algn="ctr"/>
            <a:endParaRPr lang="en-US" sz="1200" dirty="0">
              <a:solidFill>
                <a:srgbClr val="000000"/>
              </a:solidFill>
              <a:latin typeface="Trajan Pro"/>
              <a:cs typeface="Trajan Pro"/>
            </a:endParaRPr>
          </a:p>
          <a:p>
            <a:pPr algn="ctr"/>
            <a:endParaRPr lang="en-US" sz="1200" dirty="0" smtClean="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1200" dirty="0" smtClean="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1200" dirty="0" smtClean="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800" dirty="0">
              <a:latin typeface="Trajan Pro"/>
              <a:cs typeface="Trajan Pro"/>
            </a:endParaRP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2209800" y="2016898"/>
            <a:ext cx="6769518" cy="4739758"/>
          </a:xfrm>
          <a:prstGeom prst="rect">
            <a:avLst/>
          </a:prstGeom>
          <a:noFill/>
        </p:spPr>
        <p:txBody>
          <a:bodyPr wrap="square" rtlCol="0">
            <a:spAutoFit/>
          </a:bodyPr>
          <a:lstStyle/>
          <a:p>
            <a:pPr algn="ctr"/>
            <a:r>
              <a:rPr lang="en-US" sz="1600" b="1" dirty="0" smtClean="0">
                <a:solidFill>
                  <a:schemeClr val="accent3">
                    <a:lumMod val="50000"/>
                  </a:schemeClr>
                </a:solidFill>
                <a:latin typeface="Trajan Pro"/>
                <a:cs typeface="Trajan Pro"/>
              </a:rPr>
              <a:t>Monarch Academy</a:t>
            </a:r>
            <a:br>
              <a:rPr lang="en-US" sz="1600" b="1" dirty="0" smtClean="0">
                <a:solidFill>
                  <a:schemeClr val="accent3">
                    <a:lumMod val="50000"/>
                  </a:schemeClr>
                </a:solidFill>
                <a:latin typeface="Trajan Pro"/>
                <a:cs typeface="Trajan Pro"/>
              </a:rPr>
            </a:br>
            <a:r>
              <a:rPr lang="en-US" sz="1600" b="1" dirty="0" smtClean="0">
                <a:solidFill>
                  <a:schemeClr val="accent3">
                    <a:lumMod val="50000"/>
                  </a:schemeClr>
                </a:solidFill>
                <a:latin typeface="Trajan Pro"/>
                <a:cs typeface="Trajan Pro"/>
              </a:rPr>
              <a:t>Expeditionary Learning</a:t>
            </a:r>
            <a:r>
              <a:rPr lang="en-US" sz="2000" b="1" dirty="0" smtClean="0">
                <a:solidFill>
                  <a:schemeClr val="accent3">
                    <a:lumMod val="50000"/>
                  </a:schemeClr>
                </a:solidFill>
                <a:latin typeface="Charlemagne Std Bold"/>
                <a:cs typeface="Charlemagne Std Bold"/>
              </a:rPr>
              <a:t/>
            </a:r>
            <a:br>
              <a:rPr lang="en-US" sz="2000" b="1" dirty="0" smtClean="0">
                <a:solidFill>
                  <a:schemeClr val="accent3">
                    <a:lumMod val="50000"/>
                  </a:schemeClr>
                </a:solidFill>
                <a:latin typeface="Charlemagne Std Bold"/>
                <a:cs typeface="Charlemagne Std Bold"/>
              </a:rPr>
            </a:br>
            <a:endParaRPr lang="en-US" sz="1200" dirty="0"/>
          </a:p>
          <a:p>
            <a:r>
              <a:rPr lang="en-US" sz="1200" b="1" dirty="0" smtClean="0">
                <a:solidFill>
                  <a:srgbClr val="000000"/>
                </a:solidFill>
                <a:latin typeface="Trajan Pro"/>
                <a:cs typeface="Trajan Pro"/>
              </a:rPr>
              <a:t>Monarch Academy Public Charter School is a tuition-free public charter school serving children K-8 in Anne Arundel County. The school's mission is to educate all students to be self-motivated, creative, critical thinkers and life-long learners who are productive contributors to the global community in the 21st century. Monarch Academy is a place where children are encouraged to think critically, to question, reflect and participate in a rigorous, highly interactive instructional program that integrates arts and technology across the curriculum.</a:t>
            </a:r>
          </a:p>
          <a:p>
            <a:endParaRPr lang="en-US" sz="1200" b="1" dirty="0" smtClean="0">
              <a:solidFill>
                <a:srgbClr val="000000"/>
              </a:solidFill>
              <a:latin typeface="Trajan Pro"/>
              <a:cs typeface="Trajan Pro"/>
            </a:endParaRPr>
          </a:p>
          <a:p>
            <a:r>
              <a:rPr lang="en-US" sz="1200" b="1" dirty="0" smtClean="0">
                <a:solidFill>
                  <a:srgbClr val="000000"/>
                </a:solidFill>
                <a:latin typeface="Trajan Pro"/>
                <a:cs typeface="Trajan Pro"/>
              </a:rPr>
              <a:t>Monarch Academy has partnered with Expeditionary Learning, a national network serving 150 schools across the United States. The Expeditionary Learning model supports the achievement and engagement of every student through active learning, character development and teamwork. At Monarch Academy, students spend much of their time engaged in learning expeditions and in-depth studies of compelling topics that engage students in comprehensive research of a subject, hands-on learning experiences, and unique projects that address authentic audiences in the community.</a:t>
            </a:r>
          </a:p>
          <a:p>
            <a:pPr algn="ctr"/>
            <a:endParaRPr lang="en-US" b="1" dirty="0">
              <a:solidFill>
                <a:schemeClr val="accent3">
                  <a:lumMod val="50000"/>
                </a:schemeClr>
              </a:solidFill>
              <a:latin typeface="Trajan Pro"/>
              <a:cs typeface="Trajan Pro"/>
            </a:endParaRPr>
          </a:p>
          <a:p>
            <a:endParaRPr lang="en-US" sz="1200" b="1" dirty="0" smtClean="0">
              <a:solidFill>
                <a:schemeClr val="accent3">
                  <a:lumMod val="50000"/>
                </a:schemeClr>
              </a:solidFill>
              <a:latin typeface="Trajan Pro"/>
              <a:cs typeface="Trajan Pro"/>
            </a:endParaRPr>
          </a:p>
        </p:txBody>
      </p:sp>
    </p:spTree>
    <p:extLst>
      <p:ext uri="{BB962C8B-B14F-4D97-AF65-F5344CB8AC3E}">
        <p14:creationId xmlns:p14="http://schemas.microsoft.com/office/powerpoint/2010/main" val="354854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397614"/>
            <a:ext cx="1150374" cy="481988"/>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457737"/>
            <a:ext cx="1150374"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Purpose</a:t>
            </a:r>
          </a:p>
          <a:p>
            <a:pPr algn="ct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586704"/>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625787"/>
            <a:ext cx="1170676" cy="215444"/>
          </a:xfrm>
          <a:prstGeom prst="rect">
            <a:avLst/>
          </a:prstGeom>
          <a:noFill/>
        </p:spPr>
        <p:txBody>
          <a:bodyPr wrap="square" rtlCol="0">
            <a:spAutoFit/>
          </a:bodyPr>
          <a:lstStyle/>
          <a:p>
            <a:pPr algn="ctr"/>
            <a:r>
              <a:rPr lang="en-US" sz="800" dirty="0" smtClean="0">
                <a:latin typeface="Trajan Pro"/>
                <a:cs typeface="Trajan Pro"/>
              </a:rPr>
              <a:t>Curriculum MAP</a:t>
            </a:r>
            <a:endParaRPr lang="en-US" sz="800" dirty="0">
              <a:latin typeface="Trajan Pro"/>
              <a:cs typeface="Trajan Pro"/>
            </a:endParaRPr>
          </a:p>
        </p:txBody>
      </p:sp>
      <p:sp>
        <p:nvSpPr>
          <p:cNvPr id="53" name="TextBox 52"/>
          <p:cNvSpPr txBox="1"/>
          <p:nvPr/>
        </p:nvSpPr>
        <p:spPr>
          <a:xfrm>
            <a:off x="183798" y="2002194"/>
            <a:ext cx="1852842" cy="2523768"/>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LINKS</a:t>
            </a:r>
          </a:p>
          <a:p>
            <a:endParaRPr lang="en-US" sz="800" dirty="0">
              <a:latin typeface="Trajan Pro"/>
              <a:cs typeface="Trajan Pro"/>
            </a:endParaRPr>
          </a:p>
          <a:p>
            <a:pPr algn="ctr"/>
            <a:endParaRPr lang="en-US" sz="1200" dirty="0" smtClean="0">
              <a:solidFill>
                <a:srgbClr val="000000"/>
              </a:solidFill>
              <a:latin typeface="Trajan Pro"/>
              <a:cs typeface="Trajan Pro"/>
            </a:endParaRPr>
          </a:p>
          <a:p>
            <a:pPr algn="ctr"/>
            <a:r>
              <a:rPr lang="en-US" sz="1200" dirty="0" smtClean="0">
                <a:solidFill>
                  <a:srgbClr val="000000"/>
                </a:solidFill>
                <a:latin typeface="Trajan Pro"/>
                <a:cs typeface="Trajan Pro"/>
              </a:rPr>
              <a:t>University </a:t>
            </a:r>
            <a:r>
              <a:rPr lang="en-US" sz="1000" dirty="0" smtClean="0">
                <a:solidFill>
                  <a:srgbClr val="000000"/>
                </a:solidFill>
                <a:latin typeface="Trajan Pro"/>
                <a:cs typeface="Trajan Pro"/>
              </a:rPr>
              <a:t>of</a:t>
            </a:r>
            <a:r>
              <a:rPr lang="en-US" sz="1200" dirty="0" smtClean="0">
                <a:solidFill>
                  <a:srgbClr val="000000"/>
                </a:solidFill>
                <a:latin typeface="Trajan Pro"/>
                <a:cs typeface="Trajan Pro"/>
              </a:rPr>
              <a:t> MD </a:t>
            </a:r>
            <a:br>
              <a:rPr lang="en-US" sz="1200" dirty="0" smtClean="0">
                <a:solidFill>
                  <a:srgbClr val="000000"/>
                </a:solidFill>
                <a:latin typeface="Trajan Pro"/>
                <a:cs typeface="Trajan Pro"/>
              </a:rPr>
            </a:br>
            <a:r>
              <a:rPr lang="en-US" sz="1200" dirty="0" smtClean="0">
                <a:solidFill>
                  <a:srgbClr val="000000"/>
                </a:solidFill>
                <a:latin typeface="Trajan Pro"/>
                <a:cs typeface="Trajan Pro"/>
              </a:rPr>
              <a:t>Baltimore College</a:t>
            </a:r>
          </a:p>
          <a:p>
            <a:pPr algn="ctr"/>
            <a:endParaRPr lang="en-US" sz="1200" dirty="0">
              <a:solidFill>
                <a:srgbClr val="000000"/>
              </a:solidFill>
              <a:latin typeface="Trajan Pro"/>
              <a:cs typeface="Trajan Pro"/>
            </a:endParaRPr>
          </a:p>
          <a:p>
            <a:pPr algn="ctr"/>
            <a:r>
              <a:rPr lang="en-US" sz="1200" dirty="0" smtClean="0">
                <a:solidFill>
                  <a:srgbClr val="000000"/>
                </a:solidFill>
                <a:latin typeface="Trajan Pro"/>
                <a:cs typeface="Trajan Pro"/>
              </a:rPr>
              <a:t>Curriculum Mapping Data</a:t>
            </a:r>
          </a:p>
          <a:p>
            <a:pPr algn="ctr"/>
            <a:endParaRPr lang="en-US" sz="1200" dirty="0">
              <a:solidFill>
                <a:srgbClr val="000000"/>
              </a:solidFill>
              <a:latin typeface="Trajan Pro"/>
              <a:cs typeface="Trajan Pro"/>
            </a:endParaRPr>
          </a:p>
          <a:p>
            <a:pPr algn="ctr"/>
            <a:endParaRPr lang="en-US" sz="1200" dirty="0" smtClean="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1200" dirty="0">
              <a:solidFill>
                <a:srgbClr val="000000"/>
              </a:solidFill>
              <a:latin typeface="Trajan Pro"/>
              <a:cs typeface="Trajan Pro"/>
            </a:endParaRPr>
          </a:p>
          <a:p>
            <a:pPr algn="ctr"/>
            <a:endParaRPr lang="en-US" sz="800" dirty="0">
              <a:latin typeface="Trajan Pro"/>
              <a:cs typeface="Trajan Pro"/>
            </a:endParaRP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2209800" y="2016898"/>
            <a:ext cx="6769518" cy="4862869"/>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Purpose of </a:t>
            </a:r>
            <a:br>
              <a:rPr lang="en-US" b="1" dirty="0" smtClean="0">
                <a:solidFill>
                  <a:schemeClr val="accent3">
                    <a:lumMod val="50000"/>
                  </a:schemeClr>
                </a:solidFill>
                <a:latin typeface="Trajan Pro"/>
                <a:cs typeface="Trajan Pro"/>
              </a:rPr>
            </a:br>
            <a:r>
              <a:rPr lang="en-US" sz="2000" b="1" dirty="0" smtClean="0">
                <a:latin typeface="Charlemagne Std Bold"/>
                <a:cs typeface="Charlemagne Std Bold"/>
              </a:rPr>
              <a:t>ILLUMINATE</a:t>
            </a:r>
            <a:r>
              <a:rPr lang="en-US" sz="2000" b="1" dirty="0" smtClean="0">
                <a:solidFill>
                  <a:schemeClr val="accent3">
                    <a:lumMod val="50000"/>
                  </a:schemeClr>
                </a:solidFill>
                <a:latin typeface="Charlemagne Std Bold"/>
                <a:cs typeface="Charlemagne Std Bold"/>
              </a:rPr>
              <a:t> </a:t>
            </a:r>
            <a:br>
              <a:rPr lang="en-US" sz="2000" b="1" dirty="0" smtClean="0">
                <a:solidFill>
                  <a:schemeClr val="accent3">
                    <a:lumMod val="50000"/>
                  </a:schemeClr>
                </a:solidFill>
                <a:latin typeface="Charlemagne Std Bold"/>
                <a:cs typeface="Charlemagne Std Bold"/>
              </a:rPr>
            </a:br>
            <a:endParaRPr lang="en-US" sz="1400" b="1" dirty="0" smtClean="0">
              <a:solidFill>
                <a:schemeClr val="accent3">
                  <a:lumMod val="50000"/>
                </a:schemeClr>
              </a:solidFill>
              <a:latin typeface="Charlemagne Std Bold"/>
              <a:cs typeface="Charlemagne Std Bold"/>
            </a:endParaRPr>
          </a:p>
          <a:p>
            <a:r>
              <a:rPr lang="en-US" sz="1200" b="1" dirty="0" smtClean="0">
                <a:solidFill>
                  <a:srgbClr val="000000"/>
                </a:solidFill>
                <a:latin typeface="Charlemagne Std Bold"/>
                <a:cs typeface="Charlemagne Std Bold"/>
              </a:rPr>
              <a:t>Illuminate  </a:t>
            </a:r>
            <a:r>
              <a:rPr lang="en-US" sz="1200" dirty="0" smtClean="0">
                <a:solidFill>
                  <a:schemeClr val="accent3">
                    <a:lumMod val="50000"/>
                  </a:schemeClr>
                </a:solidFill>
                <a:latin typeface="Trajan Pro"/>
                <a:cs typeface="Trajan Pro"/>
              </a:rPr>
              <a:t>is a curriculum mapping project being created by Ian Carnaghan specifically for monarch academy.  It will serve as a partial requirement for a Doctoral project through the UMBC doctoral Program.  </a:t>
            </a:r>
          </a:p>
          <a:p>
            <a:endParaRPr lang="en-US" sz="1200" dirty="0">
              <a:solidFill>
                <a:schemeClr val="accent3">
                  <a:lumMod val="50000"/>
                </a:schemeClr>
              </a:solidFill>
              <a:latin typeface="Trajan Pro"/>
              <a:cs typeface="Trajan Pro"/>
            </a:endParaRPr>
          </a:p>
          <a:p>
            <a:r>
              <a:rPr lang="en-US" sz="1200" b="1" dirty="0" smtClean="0">
                <a:solidFill>
                  <a:schemeClr val="accent3">
                    <a:lumMod val="50000"/>
                  </a:schemeClr>
                </a:solidFill>
                <a:latin typeface="Trajan Pro"/>
                <a:cs typeface="Trajan Pro"/>
              </a:rPr>
              <a:t>Why Create Illuminate?</a:t>
            </a:r>
            <a:r>
              <a:rPr lang="en-US" sz="1200" dirty="0" smtClean="0">
                <a:solidFill>
                  <a:schemeClr val="accent3">
                    <a:lumMod val="50000"/>
                  </a:schemeClr>
                </a:solidFill>
                <a:latin typeface="Trajan Pro"/>
                <a:cs typeface="Trajan Pro"/>
              </a:rPr>
              <a:t> </a:t>
            </a:r>
          </a:p>
          <a:p>
            <a:pPr marL="285750" indent="-285750">
              <a:buFont typeface="Arial"/>
              <a:buChar char="•"/>
            </a:pPr>
            <a:r>
              <a:rPr lang="en-US" sz="1200" dirty="0" smtClean="0">
                <a:solidFill>
                  <a:schemeClr val="accent3">
                    <a:lumMod val="50000"/>
                  </a:schemeClr>
                </a:solidFill>
                <a:latin typeface="Trajan Pro"/>
                <a:cs typeface="Trajan Pro"/>
              </a:rPr>
              <a:t>Increase collaboration &amp; add cohesion &amp; “flow” between grade levels, systematic increases of complexity from grade to grade,</a:t>
            </a:r>
          </a:p>
          <a:p>
            <a:pPr marL="285750" indent="-285750">
              <a:buFont typeface="Arial"/>
              <a:buChar char="•"/>
            </a:pPr>
            <a:r>
              <a:rPr lang="en-US" sz="1200" dirty="0" smtClean="0">
                <a:solidFill>
                  <a:schemeClr val="accent3">
                    <a:lumMod val="50000"/>
                  </a:schemeClr>
                </a:solidFill>
                <a:latin typeface="Trajan Pro"/>
                <a:cs typeface="Trajan Pro"/>
              </a:rPr>
              <a:t>communication among whole staff</a:t>
            </a:r>
          </a:p>
          <a:p>
            <a:pPr marL="285750" indent="-285750">
              <a:buFont typeface="Arial"/>
              <a:buChar char="•"/>
            </a:pPr>
            <a:r>
              <a:rPr lang="en-US" sz="1200" dirty="0" smtClean="0">
                <a:solidFill>
                  <a:schemeClr val="accent3">
                    <a:lumMod val="50000"/>
                  </a:schemeClr>
                </a:solidFill>
                <a:latin typeface="Trajan Pro"/>
                <a:cs typeface="Trajan Pro"/>
              </a:rPr>
              <a:t>Promote even coverage of common core standards &amp; big ideas over student’s 9 years at monarch</a:t>
            </a:r>
          </a:p>
          <a:p>
            <a:pPr marL="285750" indent="-285750">
              <a:buFont typeface="Arial"/>
              <a:buChar char="•"/>
            </a:pPr>
            <a:r>
              <a:rPr lang="en-US" sz="1200" dirty="0" smtClean="0">
                <a:solidFill>
                  <a:schemeClr val="accent3">
                    <a:lumMod val="50000"/>
                  </a:schemeClr>
                </a:solidFill>
                <a:latin typeface="Trajan Pro"/>
                <a:cs typeface="Trajan Pro"/>
              </a:rPr>
              <a:t>locates gaps, repetitions &amp; areas of improvement</a:t>
            </a:r>
          </a:p>
          <a:p>
            <a:pPr marL="285750" indent="-285750">
              <a:buFont typeface="Arial"/>
              <a:buChar char="•"/>
            </a:pPr>
            <a:r>
              <a:rPr lang="en-US" sz="1200" dirty="0" smtClean="0">
                <a:solidFill>
                  <a:schemeClr val="accent3">
                    <a:lumMod val="50000"/>
                  </a:schemeClr>
                </a:solidFill>
                <a:latin typeface="Trajan Pro"/>
                <a:cs typeface="Trajan Pro"/>
              </a:rPr>
              <a:t>Will serve as a Dynamic, working document to be changed over time</a:t>
            </a:r>
          </a:p>
          <a:p>
            <a:pPr marL="285750" indent="-285750">
              <a:buFont typeface="Arial"/>
              <a:buChar char="•"/>
            </a:pPr>
            <a:r>
              <a:rPr lang="en-US" sz="1200" dirty="0" smtClean="0">
                <a:solidFill>
                  <a:schemeClr val="accent3">
                    <a:lumMod val="50000"/>
                  </a:schemeClr>
                </a:solidFill>
                <a:latin typeface="Trajan Pro"/>
                <a:cs typeface="Trajan Pro"/>
              </a:rPr>
              <a:t>Aligns with the needs of an expeditionary learning school</a:t>
            </a:r>
          </a:p>
          <a:p>
            <a:pPr marL="285750" indent="-285750">
              <a:buFont typeface="Arial"/>
              <a:buChar char="•"/>
            </a:pPr>
            <a:r>
              <a:rPr lang="en-US" sz="1200" dirty="0" smtClean="0">
                <a:solidFill>
                  <a:schemeClr val="accent3">
                    <a:lumMod val="50000"/>
                  </a:schemeClr>
                </a:solidFill>
                <a:latin typeface="Trajan Pro"/>
                <a:cs typeface="Trajan Pro"/>
              </a:rPr>
              <a:t>Increase accountability for skills &amp; standards</a:t>
            </a:r>
          </a:p>
          <a:p>
            <a:pPr marL="285750" indent="-285750">
              <a:buFont typeface="Arial"/>
              <a:buChar char="•"/>
            </a:pPr>
            <a:r>
              <a:rPr lang="en-US" sz="1200" dirty="0" smtClean="0">
                <a:solidFill>
                  <a:schemeClr val="accent3">
                    <a:lumMod val="50000"/>
                  </a:schemeClr>
                </a:solidFill>
                <a:latin typeface="Trajan Pro"/>
                <a:cs typeface="Trajan Pro"/>
              </a:rPr>
              <a:t>Collection of Tools for Pacing, instruction &amp; planning</a:t>
            </a:r>
          </a:p>
          <a:p>
            <a:pPr marL="285750" indent="-285750">
              <a:buFont typeface="Arial"/>
              <a:buChar char="•"/>
            </a:pPr>
            <a:r>
              <a:rPr lang="en-US" sz="1200" dirty="0" smtClean="0">
                <a:solidFill>
                  <a:schemeClr val="accent3">
                    <a:lumMod val="50000"/>
                  </a:schemeClr>
                </a:solidFill>
                <a:latin typeface="Trajan Pro"/>
                <a:cs typeface="Trajan Pro"/>
              </a:rPr>
              <a:t>Documentation of the expedition process</a:t>
            </a:r>
          </a:p>
          <a:p>
            <a:r>
              <a:rPr lang="en-US" sz="1200" dirty="0"/>
              <a:t> </a:t>
            </a:r>
          </a:p>
          <a:p>
            <a:pPr marL="285750" indent="-285750">
              <a:buFont typeface="Arial"/>
              <a:buChar char="•"/>
            </a:pPr>
            <a:endParaRPr lang="en-US" sz="1200" b="1" dirty="0" smtClean="0">
              <a:solidFill>
                <a:srgbClr val="000000"/>
              </a:solidFill>
              <a:latin typeface="Trajan Pro"/>
              <a:cs typeface="Trajan Pro"/>
            </a:endParaRPr>
          </a:p>
          <a:p>
            <a:pPr algn="ctr"/>
            <a:endParaRPr lang="en-US" b="1" dirty="0">
              <a:solidFill>
                <a:schemeClr val="accent3">
                  <a:lumMod val="50000"/>
                </a:schemeClr>
              </a:solidFill>
              <a:latin typeface="Trajan Pro"/>
              <a:cs typeface="Trajan Pro"/>
            </a:endParaRPr>
          </a:p>
          <a:p>
            <a:endParaRPr lang="en-US" sz="1200" b="1" dirty="0" smtClean="0">
              <a:solidFill>
                <a:schemeClr val="accent3">
                  <a:lumMod val="50000"/>
                </a:schemeClr>
              </a:solidFill>
              <a:latin typeface="Trajan Pro"/>
              <a:cs typeface="Trajan Pro"/>
            </a:endParaRPr>
          </a:p>
        </p:txBody>
      </p:sp>
    </p:spTree>
    <p:extLst>
      <p:ext uri="{BB962C8B-B14F-4D97-AF65-F5344CB8AC3E}">
        <p14:creationId xmlns:p14="http://schemas.microsoft.com/office/powerpoint/2010/main" val="105713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solidFill>
                  <a:srgbClr val="000000"/>
                </a:solidFill>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Second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2666999" y="2027594"/>
            <a:ext cx="5702301" cy="369332"/>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Monarch Curriculum Map</a:t>
            </a:r>
          </a:p>
        </p:txBody>
      </p:sp>
      <p:pic>
        <p:nvPicPr>
          <p:cNvPr id="63" name="Picture 62"/>
          <p:cNvPicPr>
            <a:picLocks noChangeAspect="1"/>
          </p:cNvPicPr>
          <p:nvPr/>
        </p:nvPicPr>
        <p:blipFill>
          <a:blip r:embed="rId4"/>
          <a:stretch>
            <a:fillRect/>
          </a:stretch>
        </p:blipFill>
        <p:spPr>
          <a:xfrm>
            <a:off x="2835829" y="2490454"/>
            <a:ext cx="5344469" cy="3681746"/>
          </a:xfrm>
          <a:prstGeom prst="rect">
            <a:avLst/>
          </a:prstGeom>
        </p:spPr>
      </p:pic>
    </p:spTree>
    <p:extLst>
      <p:ext uri="{BB962C8B-B14F-4D97-AF65-F5344CB8AC3E}">
        <p14:creationId xmlns:p14="http://schemas.microsoft.com/office/powerpoint/2010/main" val="145901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b="1" dirty="0" smtClean="0">
                <a:solidFill>
                  <a:srgbClr val="008000"/>
                </a:solidFill>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Second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graphicFrame>
        <p:nvGraphicFramePr>
          <p:cNvPr id="59" name="Table 58"/>
          <p:cNvGraphicFramePr>
            <a:graphicFrameLocks noGrp="1"/>
          </p:cNvGraphicFramePr>
          <p:nvPr>
            <p:extLst>
              <p:ext uri="{D42A27DB-BD31-4B8C-83A1-F6EECF244321}">
                <p14:modId xmlns:p14="http://schemas.microsoft.com/office/powerpoint/2010/main" val="3322539251"/>
              </p:ext>
            </p:extLst>
          </p:nvPr>
        </p:nvGraphicFramePr>
        <p:xfrm>
          <a:off x="2413000" y="2419565"/>
          <a:ext cx="5969000" cy="4184434"/>
        </p:xfrm>
        <a:graphic>
          <a:graphicData uri="http://schemas.openxmlformats.org/drawingml/2006/table">
            <a:tbl>
              <a:tblPr firstRow="1" bandRow="1">
                <a:tableStyleId>{C083E6E3-FA7D-4D7B-A595-EF9225AFEA82}</a:tableStyleId>
              </a:tblPr>
              <a:tblGrid>
                <a:gridCol w="787400"/>
                <a:gridCol w="1714500"/>
                <a:gridCol w="1714500"/>
                <a:gridCol w="1752600"/>
              </a:tblGrid>
              <a:tr h="367144">
                <a:tc>
                  <a:txBody>
                    <a:bodyPr/>
                    <a:lstStyle/>
                    <a:p>
                      <a:pPr algn="ctr"/>
                      <a:r>
                        <a:rPr lang="en-US" sz="1100" dirty="0" smtClean="0">
                          <a:solidFill>
                            <a:schemeClr val="accent3">
                              <a:lumMod val="75000"/>
                            </a:schemeClr>
                          </a:solidFill>
                          <a:latin typeface="Trajan Pro"/>
                          <a:cs typeface="Trajan Pro"/>
                        </a:rPr>
                        <a:t>Grade</a:t>
                      </a:r>
                      <a:endParaRPr lang="en-US" sz="1100" dirty="0">
                        <a:solidFill>
                          <a:schemeClr val="accent3">
                            <a:lumMod val="75000"/>
                          </a:schemeClr>
                        </a:solidFill>
                        <a:latin typeface="Trajan Pro"/>
                        <a:cs typeface="Trajan Pro"/>
                      </a:endParaRPr>
                    </a:p>
                  </a:txBody>
                  <a:tcPr/>
                </a:tc>
                <a:tc>
                  <a:txBody>
                    <a:bodyPr/>
                    <a:lstStyle/>
                    <a:p>
                      <a:pPr algn="ctr"/>
                      <a:r>
                        <a:rPr lang="en-US" sz="1100" dirty="0" smtClean="0">
                          <a:solidFill>
                            <a:schemeClr val="accent3">
                              <a:lumMod val="75000"/>
                            </a:schemeClr>
                          </a:solidFill>
                          <a:latin typeface="Trajan Pro"/>
                          <a:cs typeface="Trajan Pro"/>
                        </a:rPr>
                        <a:t>Fall</a:t>
                      </a:r>
                      <a:endParaRPr lang="en-US" sz="1100" dirty="0">
                        <a:solidFill>
                          <a:schemeClr val="accent3">
                            <a:lumMod val="75000"/>
                          </a:schemeClr>
                        </a:solidFill>
                        <a:latin typeface="Trajan Pro"/>
                        <a:cs typeface="Trajan Pro"/>
                      </a:endParaRPr>
                    </a:p>
                  </a:txBody>
                  <a:tcPr/>
                </a:tc>
                <a:tc>
                  <a:txBody>
                    <a:bodyPr/>
                    <a:lstStyle/>
                    <a:p>
                      <a:pPr algn="ctr"/>
                      <a:r>
                        <a:rPr lang="en-US" sz="1100" dirty="0" smtClean="0">
                          <a:solidFill>
                            <a:schemeClr val="accent3">
                              <a:lumMod val="75000"/>
                            </a:schemeClr>
                          </a:solidFill>
                          <a:latin typeface="Trajan Pro"/>
                          <a:cs typeface="Trajan Pro"/>
                        </a:rPr>
                        <a:t>Mini</a:t>
                      </a:r>
                      <a:endParaRPr lang="en-US" sz="1100" dirty="0">
                        <a:solidFill>
                          <a:schemeClr val="accent3">
                            <a:lumMod val="75000"/>
                          </a:schemeClr>
                        </a:solidFill>
                        <a:latin typeface="Trajan Pro"/>
                        <a:cs typeface="Trajan Pro"/>
                      </a:endParaRPr>
                    </a:p>
                  </a:txBody>
                  <a:tcPr/>
                </a:tc>
                <a:tc>
                  <a:txBody>
                    <a:bodyPr/>
                    <a:lstStyle/>
                    <a:p>
                      <a:pPr algn="ctr"/>
                      <a:r>
                        <a:rPr lang="en-US" sz="1100" dirty="0" smtClean="0">
                          <a:solidFill>
                            <a:schemeClr val="accent3">
                              <a:lumMod val="75000"/>
                            </a:schemeClr>
                          </a:solidFill>
                          <a:latin typeface="Trajan Pro"/>
                          <a:cs typeface="Trajan Pro"/>
                        </a:rPr>
                        <a:t>Spring</a:t>
                      </a:r>
                      <a:endParaRPr lang="en-US" sz="1100" dirty="0">
                        <a:solidFill>
                          <a:schemeClr val="accent3">
                            <a:lumMod val="75000"/>
                          </a:schemeClr>
                        </a:solidFill>
                        <a:latin typeface="Trajan Pro"/>
                        <a:cs typeface="Trajan Pro"/>
                      </a:endParaRPr>
                    </a:p>
                  </a:txBody>
                  <a:tcPr/>
                </a:tc>
              </a:tr>
              <a:tr h="452643">
                <a:tc>
                  <a:txBody>
                    <a:bodyPr/>
                    <a:lstStyle/>
                    <a:p>
                      <a:pPr algn="ctr"/>
                      <a:r>
                        <a:rPr lang="en-US" sz="1100" dirty="0" smtClean="0">
                          <a:latin typeface="Trajan Pro"/>
                          <a:cs typeface="Trajan Pro"/>
                        </a:rPr>
                        <a:t>K</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Ants</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Spring</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r>
              <a:tr h="367144">
                <a:tc>
                  <a:txBody>
                    <a:bodyPr/>
                    <a:lstStyle/>
                    <a:p>
                      <a:pPr algn="ctr"/>
                      <a:r>
                        <a:rPr lang="en-US" sz="1100" dirty="0" smtClean="0">
                          <a:latin typeface="Trajan Pro"/>
                          <a:cs typeface="Trajan Pro"/>
                        </a:rPr>
                        <a:t>1</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Maps</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Monarchs</a:t>
                      </a:r>
                      <a:endParaRPr lang="en-US" sz="1100" dirty="0">
                        <a:solidFill>
                          <a:schemeClr val="tx1"/>
                        </a:solidFill>
                        <a:latin typeface="Trajan Pro"/>
                        <a:cs typeface="Trajan Pro"/>
                      </a:endParaRPr>
                    </a:p>
                  </a:txBody>
                  <a:tcPr/>
                </a:tc>
              </a:tr>
              <a:tr h="452643">
                <a:tc>
                  <a:txBody>
                    <a:bodyPr/>
                    <a:lstStyle/>
                    <a:p>
                      <a:pPr algn="ctr"/>
                      <a:r>
                        <a:rPr lang="en-US" sz="1100" dirty="0" smtClean="0">
                          <a:latin typeface="Trajan Pro"/>
                          <a:cs typeface="Trajan Pro"/>
                        </a:rPr>
                        <a:t>2</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Into the Woods</a:t>
                      </a:r>
                      <a:endParaRPr lang="en-US" sz="1100" dirty="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Geology</a:t>
                      </a:r>
                      <a:r>
                        <a:rPr lang="en-US" sz="1100" baseline="0" dirty="0" smtClean="0">
                          <a:solidFill>
                            <a:schemeClr val="tx1"/>
                          </a:solidFill>
                          <a:latin typeface="Trajan Pro"/>
                          <a:cs typeface="Trajan Pro"/>
                        </a:rPr>
                        <a:t> Rocks</a:t>
                      </a:r>
                      <a:endParaRPr lang="en-US" sz="1100" dirty="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Culture</a:t>
                      </a:r>
                      <a:endParaRPr lang="en-US" sz="1100" dirty="0">
                        <a:solidFill>
                          <a:schemeClr val="tx1"/>
                        </a:solidFill>
                        <a:latin typeface="Trajan Pro"/>
                        <a:cs typeface="Trajan Pro"/>
                      </a:endParaRPr>
                    </a:p>
                  </a:txBody>
                  <a:tcPr/>
                </a:tc>
              </a:tr>
              <a:tr h="452643">
                <a:tc>
                  <a:txBody>
                    <a:bodyPr/>
                    <a:lstStyle/>
                    <a:p>
                      <a:pPr algn="ctr"/>
                      <a:r>
                        <a:rPr lang="en-US" sz="1100" dirty="0" smtClean="0">
                          <a:latin typeface="Trajan Pro"/>
                          <a:cs typeface="Trajan Pro"/>
                        </a:rPr>
                        <a:t>3</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Colonial People</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Spring</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r>
              <a:tr h="452643">
                <a:tc>
                  <a:txBody>
                    <a:bodyPr/>
                    <a:lstStyle/>
                    <a:p>
                      <a:pPr algn="ctr"/>
                      <a:r>
                        <a:rPr lang="en-US" sz="1100" dirty="0" smtClean="0">
                          <a:latin typeface="Trajan Pro"/>
                          <a:cs typeface="Trajan Pro"/>
                        </a:rPr>
                        <a:t>4</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Bread</a:t>
                      </a:r>
                      <a:endParaRPr lang="en-US" sz="1100" dirty="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Simple Machines</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Spring</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r>
              <a:tr h="367144">
                <a:tc>
                  <a:txBody>
                    <a:bodyPr/>
                    <a:lstStyle/>
                    <a:p>
                      <a:pPr algn="ctr"/>
                      <a:r>
                        <a:rPr lang="en-US" sz="1100" dirty="0" smtClean="0">
                          <a:latin typeface="Trajan Pro"/>
                          <a:cs typeface="Trajan Pro"/>
                        </a:rPr>
                        <a:t>5</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Eastern Oyster</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Rights</a:t>
                      </a:r>
                      <a:endParaRPr lang="en-US" sz="1100" dirty="0">
                        <a:solidFill>
                          <a:schemeClr val="tx1"/>
                        </a:solidFill>
                        <a:latin typeface="Trajan Pro"/>
                        <a:cs typeface="Trajan Pro"/>
                      </a:endParaRPr>
                    </a:p>
                  </a:txBody>
                  <a:tcPr/>
                </a:tc>
              </a:tr>
              <a:tr h="367144">
                <a:tc>
                  <a:txBody>
                    <a:bodyPr/>
                    <a:lstStyle/>
                    <a:p>
                      <a:pPr algn="ctr"/>
                      <a:r>
                        <a:rPr lang="en-US" sz="1100" dirty="0" smtClean="0">
                          <a:latin typeface="Trajan Pro"/>
                          <a:cs typeface="Trajan Pro"/>
                        </a:rPr>
                        <a:t>6</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Gun Control</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algn="ctr"/>
                      <a:r>
                        <a:rPr lang="en-US" sz="1100" dirty="0" smtClean="0">
                          <a:solidFill>
                            <a:schemeClr val="tx1"/>
                          </a:solidFill>
                          <a:latin typeface="Trajan Pro"/>
                          <a:cs typeface="Trajan Pro"/>
                        </a:rPr>
                        <a:t>Pompeii</a:t>
                      </a:r>
                      <a:endParaRPr lang="en-US" sz="1100" dirty="0">
                        <a:solidFill>
                          <a:schemeClr val="tx1"/>
                        </a:solidFill>
                        <a:latin typeface="Trajan Pro"/>
                        <a:cs typeface="Trajan Pro"/>
                      </a:endParaRPr>
                    </a:p>
                  </a:txBody>
                  <a:tcPr/>
                </a:tc>
              </a:tr>
              <a:tr h="452643">
                <a:tc>
                  <a:txBody>
                    <a:bodyPr/>
                    <a:lstStyle/>
                    <a:p>
                      <a:pPr algn="ctr"/>
                      <a:r>
                        <a:rPr lang="en-US" sz="1100" dirty="0" smtClean="0">
                          <a:latin typeface="Trajan Pro"/>
                          <a:cs typeface="Trajan Pro"/>
                        </a:rPr>
                        <a:t>7</a:t>
                      </a:r>
                      <a:endParaRPr lang="en-US" sz="1100" dirty="0">
                        <a:latin typeface="Trajan Pro"/>
                        <a:cs typeface="Trajan Pro"/>
                      </a:endParaRPr>
                    </a:p>
                  </a:txBody>
                  <a:tcPr/>
                </a:tc>
                <a:tc>
                  <a:txBody>
                    <a:bodyPr/>
                    <a:lstStyle/>
                    <a:p>
                      <a:pPr algn="ctr"/>
                      <a:r>
                        <a:rPr lang="en-US" sz="1100" dirty="0" smtClean="0">
                          <a:solidFill>
                            <a:schemeClr val="tx1"/>
                          </a:solidFill>
                          <a:latin typeface="Trajan Pro"/>
                          <a:cs typeface="Trajan Pro"/>
                        </a:rPr>
                        <a:t>Fall</a:t>
                      </a:r>
                      <a:r>
                        <a:rPr lang="en-US" sz="1100" baseline="0" dirty="0" smtClean="0">
                          <a:solidFill>
                            <a:schemeClr val="tx1"/>
                          </a:solidFill>
                          <a:latin typeface="Trajan Pro"/>
                          <a:cs typeface="Trajan Pro"/>
                        </a:rPr>
                        <a:t> Expedition</a:t>
                      </a:r>
                      <a:endParaRPr lang="en-US" sz="1100" dirty="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Spring</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r>
              <a:tr h="452643">
                <a:tc>
                  <a:txBody>
                    <a:bodyPr/>
                    <a:lstStyle/>
                    <a:p>
                      <a:pPr algn="ctr"/>
                      <a:r>
                        <a:rPr lang="en-US" sz="1100" dirty="0" smtClean="0">
                          <a:latin typeface="Trajan Pro"/>
                          <a:cs typeface="Trajan Pro"/>
                        </a:rPr>
                        <a:t>8</a:t>
                      </a:r>
                      <a:endParaRPr lang="en-US" sz="1100" dirty="0">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Fall</a:t>
                      </a:r>
                      <a:r>
                        <a:rPr lang="en-US" sz="1100" baseline="0" dirty="0" smtClean="0">
                          <a:solidFill>
                            <a:schemeClr val="tx1"/>
                          </a:solidFill>
                          <a:latin typeface="Trajan Pro"/>
                          <a:cs typeface="Trajan Pro"/>
                        </a:rPr>
                        <a:t> Expedition</a:t>
                      </a:r>
                      <a:endParaRPr lang="en-US" sz="1100" dirty="0" smtClean="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Mini </a:t>
                      </a: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rajan Pro"/>
                          <a:cs typeface="Trajan Pro"/>
                        </a:rPr>
                        <a:t>Spring</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rajan Pro"/>
                          <a:cs typeface="Trajan Pro"/>
                        </a:rPr>
                        <a:t>Expedition</a:t>
                      </a:r>
                      <a:endParaRPr lang="en-US" sz="1100" dirty="0" smtClean="0">
                        <a:solidFill>
                          <a:schemeClr val="tx1"/>
                        </a:solidFill>
                        <a:latin typeface="Trajan Pro"/>
                        <a:cs typeface="Trajan Pro"/>
                      </a:endParaRPr>
                    </a:p>
                  </a:txBody>
                  <a:tcPr/>
                </a:tc>
              </a:tr>
            </a:tbl>
          </a:graphicData>
        </a:graphic>
      </p:graphicFrame>
      <p:sp>
        <p:nvSpPr>
          <p:cNvPr id="60" name="TextBox 59"/>
          <p:cNvSpPr txBox="1"/>
          <p:nvPr/>
        </p:nvSpPr>
        <p:spPr>
          <a:xfrm>
            <a:off x="2303620" y="2027594"/>
            <a:ext cx="6421279" cy="369332"/>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K-8 Expedition Topics Map</a:t>
            </a:r>
            <a:endParaRPr lang="en-US" b="1" dirty="0">
              <a:solidFill>
                <a:schemeClr val="accent3">
                  <a:lumMod val="50000"/>
                </a:schemeClr>
              </a:solidFill>
              <a:latin typeface="Trajan Pro"/>
              <a:cs typeface="Trajan Pro"/>
            </a:endParaRPr>
          </a:p>
        </p:txBody>
      </p:sp>
    </p:spTree>
    <p:extLst>
      <p:ext uri="{BB962C8B-B14F-4D97-AF65-F5344CB8AC3E}">
        <p14:creationId xmlns:p14="http://schemas.microsoft.com/office/powerpoint/2010/main" val="276142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b="1" dirty="0" smtClean="0">
                <a:solidFill>
                  <a:srgbClr val="008000"/>
                </a:solidFill>
                <a:latin typeface="Trajan Pro"/>
                <a:cs typeface="Trajan Pro"/>
              </a:rPr>
              <a:t>Second Grade</a:t>
            </a:r>
            <a:br>
              <a:rPr lang="en-US" sz="1200" b="1" dirty="0" smtClean="0">
                <a:solidFill>
                  <a:srgbClr val="008000"/>
                </a:solidFill>
                <a:latin typeface="Trajan Pro"/>
                <a:cs typeface="Trajan Pro"/>
              </a:rPr>
            </a:br>
            <a:r>
              <a:rPr lang="en-US" sz="800" b="1" dirty="0" smtClean="0">
                <a:solidFill>
                  <a:srgbClr val="008000"/>
                </a:solidFill>
                <a:latin typeface="Trajan Pro"/>
                <a:cs typeface="Trajan Pro"/>
              </a:rPr>
              <a:t>fall</a:t>
            </a:r>
            <a:r>
              <a:rPr lang="en-US" sz="800" dirty="0" smtClean="0">
                <a:solidFill>
                  <a:schemeClr val="accent3">
                    <a:lumMod val="50000"/>
                  </a:schemeClr>
                </a:solidFill>
                <a:latin typeface="Trajan Pro"/>
                <a:cs typeface="Trajan Pro"/>
              </a:rPr>
              <a:t>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2460064" y="2002194"/>
            <a:ext cx="6096000" cy="369332"/>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Second Grade Expedition Overviews</a:t>
            </a:r>
          </a:p>
        </p:txBody>
      </p:sp>
      <p:sp>
        <p:nvSpPr>
          <p:cNvPr id="9" name="Rounded Rectangle 8"/>
          <p:cNvSpPr/>
          <p:nvPr/>
        </p:nvSpPr>
        <p:spPr>
          <a:xfrm>
            <a:off x="6736480" y="2463800"/>
            <a:ext cx="1894875" cy="21717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56"/>
          <p:cNvSpPr/>
          <p:nvPr/>
        </p:nvSpPr>
        <p:spPr>
          <a:xfrm>
            <a:off x="2520303" y="2463800"/>
            <a:ext cx="1894875" cy="21717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4632925" y="2463800"/>
            <a:ext cx="1894875" cy="21717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622888" y="2616200"/>
            <a:ext cx="1587500" cy="923330"/>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Fall:</a:t>
            </a:r>
            <a:br>
              <a:rPr lang="en-US" b="1" dirty="0" smtClean="0">
                <a:solidFill>
                  <a:schemeClr val="accent3">
                    <a:lumMod val="50000"/>
                  </a:schemeClr>
                </a:solidFill>
                <a:latin typeface="Trajan Pro"/>
                <a:cs typeface="Trajan Pro"/>
              </a:rPr>
            </a:br>
            <a:r>
              <a:rPr lang="en-US" b="1" dirty="0" smtClean="0">
                <a:solidFill>
                  <a:schemeClr val="accent3">
                    <a:lumMod val="75000"/>
                  </a:schemeClr>
                </a:solidFill>
                <a:latin typeface="Trajan Pro"/>
                <a:cs typeface="Trajan Pro"/>
              </a:rPr>
              <a:t>Into the Woods</a:t>
            </a:r>
          </a:p>
        </p:txBody>
      </p:sp>
      <p:sp>
        <p:nvSpPr>
          <p:cNvPr id="61" name="TextBox 60"/>
          <p:cNvSpPr txBox="1"/>
          <p:nvPr/>
        </p:nvSpPr>
        <p:spPr>
          <a:xfrm>
            <a:off x="6810375" y="2616200"/>
            <a:ext cx="1745689" cy="861774"/>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Spring:</a:t>
            </a:r>
            <a:br>
              <a:rPr lang="en-US" b="1" dirty="0" smtClean="0">
                <a:solidFill>
                  <a:schemeClr val="accent3">
                    <a:lumMod val="50000"/>
                  </a:schemeClr>
                </a:solidFill>
                <a:latin typeface="Trajan Pro"/>
                <a:cs typeface="Trajan Pro"/>
              </a:rPr>
            </a:br>
            <a:r>
              <a:rPr lang="en-US" sz="1600" b="1" dirty="0" smtClean="0">
                <a:solidFill>
                  <a:schemeClr val="accent3">
                    <a:lumMod val="75000"/>
                  </a:schemeClr>
                </a:solidFill>
                <a:latin typeface="Trajan Pro"/>
                <a:cs typeface="Trajan Pro"/>
              </a:rPr>
              <a:t>Ancient Civilizations</a:t>
            </a:r>
            <a:endParaRPr lang="en-US" sz="1600" b="1" dirty="0" smtClean="0">
              <a:solidFill>
                <a:schemeClr val="accent3">
                  <a:lumMod val="75000"/>
                </a:schemeClr>
              </a:solidFill>
              <a:latin typeface="Trajan Pro"/>
              <a:cs typeface="Trajan Pro"/>
            </a:endParaRPr>
          </a:p>
        </p:txBody>
      </p:sp>
      <p:sp>
        <p:nvSpPr>
          <p:cNvPr id="62" name="TextBox 61"/>
          <p:cNvSpPr txBox="1"/>
          <p:nvPr/>
        </p:nvSpPr>
        <p:spPr>
          <a:xfrm>
            <a:off x="4838700" y="2616200"/>
            <a:ext cx="1587500" cy="923330"/>
          </a:xfrm>
          <a:prstGeom prst="rect">
            <a:avLst/>
          </a:prstGeom>
          <a:noFill/>
        </p:spPr>
        <p:txBody>
          <a:bodyPr wrap="square" rtlCol="0">
            <a:spAutoFit/>
          </a:bodyPr>
          <a:lstStyle/>
          <a:p>
            <a:pPr algn="ctr"/>
            <a:r>
              <a:rPr lang="en-US" b="1" dirty="0" smtClean="0">
                <a:solidFill>
                  <a:schemeClr val="accent3">
                    <a:lumMod val="50000"/>
                  </a:schemeClr>
                </a:solidFill>
                <a:latin typeface="Trajan Pro"/>
                <a:cs typeface="Trajan Pro"/>
              </a:rPr>
              <a:t>Mini:</a:t>
            </a:r>
            <a:br>
              <a:rPr lang="en-US" b="1" dirty="0" smtClean="0">
                <a:solidFill>
                  <a:schemeClr val="accent3">
                    <a:lumMod val="50000"/>
                  </a:schemeClr>
                </a:solidFill>
                <a:latin typeface="Trajan Pro"/>
                <a:cs typeface="Trajan Pro"/>
              </a:rPr>
            </a:br>
            <a:r>
              <a:rPr lang="en-US" b="1" dirty="0" smtClean="0">
                <a:solidFill>
                  <a:schemeClr val="accent3">
                    <a:lumMod val="75000"/>
                  </a:schemeClr>
                </a:solidFill>
                <a:latin typeface="Trajan Pro"/>
                <a:cs typeface="Trajan Pro"/>
              </a:rPr>
              <a:t>GEOLOGY ROCKS!</a:t>
            </a:r>
          </a:p>
        </p:txBody>
      </p:sp>
      <p:pic>
        <p:nvPicPr>
          <p:cNvPr id="13" name="Picture 12"/>
          <p:cNvPicPr>
            <a:picLocks noChangeAspect="1"/>
          </p:cNvPicPr>
          <p:nvPr/>
        </p:nvPicPr>
        <p:blipFill>
          <a:blip r:embed="rId4"/>
          <a:stretch>
            <a:fillRect/>
          </a:stretch>
        </p:blipFill>
        <p:spPr>
          <a:xfrm>
            <a:off x="2869972" y="3653830"/>
            <a:ext cx="1251857" cy="825500"/>
          </a:xfrm>
          <a:prstGeom prst="rect">
            <a:avLst/>
          </a:prstGeom>
        </p:spPr>
      </p:pic>
      <p:pic>
        <p:nvPicPr>
          <p:cNvPr id="15" name="Picture 14"/>
          <p:cNvPicPr>
            <a:picLocks noChangeAspect="1"/>
          </p:cNvPicPr>
          <p:nvPr/>
        </p:nvPicPr>
        <p:blipFill>
          <a:blip r:embed="rId5"/>
          <a:stretch>
            <a:fillRect/>
          </a:stretch>
        </p:blipFill>
        <p:spPr>
          <a:xfrm>
            <a:off x="4927600" y="3607618"/>
            <a:ext cx="1309948" cy="871711"/>
          </a:xfrm>
          <a:prstGeom prst="rect">
            <a:avLst/>
          </a:prstGeom>
        </p:spPr>
      </p:pic>
      <p:pic>
        <p:nvPicPr>
          <p:cNvPr id="16" name="Picture 15"/>
          <p:cNvPicPr>
            <a:picLocks noChangeAspect="1"/>
          </p:cNvPicPr>
          <p:nvPr/>
        </p:nvPicPr>
        <p:blipFill>
          <a:blip r:embed="rId6"/>
          <a:stretch>
            <a:fillRect/>
          </a:stretch>
        </p:blipFill>
        <p:spPr>
          <a:xfrm>
            <a:off x="7039583" y="3607618"/>
            <a:ext cx="1288670" cy="857551"/>
          </a:xfrm>
          <a:prstGeom prst="rect">
            <a:avLst/>
          </a:prstGeom>
        </p:spPr>
      </p:pic>
    </p:spTree>
    <p:extLst>
      <p:ext uri="{BB962C8B-B14F-4D97-AF65-F5344CB8AC3E}">
        <p14:creationId xmlns:p14="http://schemas.microsoft.com/office/powerpoint/2010/main" val="279079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b="1" dirty="0" smtClean="0">
                <a:solidFill>
                  <a:srgbClr val="008000"/>
                </a:solidFill>
                <a:latin typeface="Trajan Pro"/>
                <a:cs typeface="Trajan Pro"/>
              </a:rPr>
              <a:t>Second Grade</a:t>
            </a:r>
            <a:br>
              <a:rPr lang="en-US" sz="1200" b="1" dirty="0" smtClean="0">
                <a:solidFill>
                  <a:srgbClr val="008000"/>
                </a:solidFill>
                <a:latin typeface="Trajan Pro"/>
                <a:cs typeface="Trajan Pro"/>
              </a:rPr>
            </a:br>
            <a:r>
              <a:rPr lang="en-US" sz="800" b="1" dirty="0" smtClean="0">
                <a:solidFill>
                  <a:srgbClr val="008000"/>
                </a:solidFill>
                <a:latin typeface="Trajan Pro"/>
                <a:cs typeface="Trajan Pro"/>
              </a:rPr>
              <a:t>fall</a:t>
            </a:r>
            <a:r>
              <a:rPr lang="en-US" sz="800" dirty="0" smtClean="0">
                <a:solidFill>
                  <a:schemeClr val="accent3">
                    <a:lumMod val="50000"/>
                  </a:schemeClr>
                </a:solidFill>
                <a:latin typeface="Trajan Pro"/>
                <a:cs typeface="Trajan Pro"/>
              </a:rPr>
              <a:t>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3289300" y="2002194"/>
            <a:ext cx="5266764" cy="584776"/>
          </a:xfrm>
          <a:prstGeom prst="rect">
            <a:avLst/>
          </a:prstGeom>
          <a:noFill/>
        </p:spPr>
        <p:txBody>
          <a:bodyPr wrap="square" rtlCol="0">
            <a:spAutoFit/>
          </a:bodyPr>
          <a:lstStyle/>
          <a:p>
            <a:r>
              <a:rPr lang="en-US" b="1" dirty="0" smtClean="0">
                <a:solidFill>
                  <a:schemeClr val="accent3">
                    <a:lumMod val="50000"/>
                  </a:schemeClr>
                </a:solidFill>
                <a:latin typeface="Trajan Pro"/>
                <a:cs typeface="Trajan Pro"/>
              </a:rPr>
              <a:t>Into The Woods</a:t>
            </a:r>
          </a:p>
          <a:p>
            <a:r>
              <a:rPr lang="en-US" sz="1400" b="1" dirty="0" smtClean="0">
                <a:solidFill>
                  <a:schemeClr val="accent3">
                    <a:lumMod val="75000"/>
                  </a:schemeClr>
                </a:solidFill>
                <a:latin typeface="Trajan Pro"/>
                <a:cs typeface="Trajan Pro"/>
              </a:rPr>
              <a:t>Expedition Overview (STA)</a:t>
            </a:r>
            <a:endParaRPr lang="en-US" sz="1600" b="1" dirty="0">
              <a:solidFill>
                <a:schemeClr val="accent3">
                  <a:lumMod val="50000"/>
                </a:schemeClr>
              </a:solidFill>
              <a:latin typeface="Trajan Pro"/>
              <a:cs typeface="Trajan Pro"/>
            </a:endParaRPr>
          </a:p>
        </p:txBody>
      </p:sp>
      <p:graphicFrame>
        <p:nvGraphicFramePr>
          <p:cNvPr id="8" name="Table 7"/>
          <p:cNvGraphicFramePr>
            <a:graphicFrameLocks noGrp="1"/>
          </p:cNvGraphicFramePr>
          <p:nvPr>
            <p:extLst>
              <p:ext uri="{D42A27DB-BD31-4B8C-83A1-F6EECF244321}">
                <p14:modId xmlns:p14="http://schemas.microsoft.com/office/powerpoint/2010/main" val="1569560491"/>
              </p:ext>
            </p:extLst>
          </p:nvPr>
        </p:nvGraphicFramePr>
        <p:xfrm>
          <a:off x="2460064" y="2633940"/>
          <a:ext cx="6239436" cy="3439160"/>
        </p:xfrm>
        <a:graphic>
          <a:graphicData uri="http://schemas.openxmlformats.org/drawingml/2006/table">
            <a:tbl>
              <a:tblPr firstRow="1" bandRow="1">
                <a:tableStyleId>{0505E3EF-67EA-436B-97B2-0124C06EBD24}</a:tableStyleId>
              </a:tblPr>
              <a:tblGrid>
                <a:gridCol w="1807136"/>
                <a:gridCol w="4432300"/>
              </a:tblGrid>
              <a:tr h="259080">
                <a:tc>
                  <a:txBody>
                    <a:bodyPr/>
                    <a:lstStyle/>
                    <a:p>
                      <a:r>
                        <a:rPr lang="en-US" sz="900" b="0" dirty="0" smtClean="0">
                          <a:latin typeface="Trajan Pro"/>
                          <a:cs typeface="Trajan Pro"/>
                        </a:rPr>
                        <a:t>Last Updated</a:t>
                      </a:r>
                      <a:endParaRPr lang="en-US" sz="900" b="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8/31/2012</a:t>
                      </a:r>
                      <a:endParaRPr lang="en-US" sz="900" b="0" dirty="0">
                        <a:solidFill>
                          <a:schemeClr val="accent3">
                            <a:lumMod val="75000"/>
                          </a:schemeClr>
                        </a:solidFill>
                        <a:latin typeface="Trajan Pro"/>
                        <a:cs typeface="Trajan Pro"/>
                      </a:endParaRPr>
                    </a:p>
                  </a:txBody>
                  <a:tcPr/>
                </a:tc>
              </a:tr>
              <a:tr h="289560">
                <a:tc>
                  <a:txBody>
                    <a:bodyPr/>
                    <a:lstStyle/>
                    <a:p>
                      <a:r>
                        <a:rPr lang="en-US" sz="900" dirty="0" smtClean="0">
                          <a:latin typeface="Trajan Pro"/>
                          <a:cs typeface="Trajan Pro"/>
                        </a:rPr>
                        <a:t>Summary</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jkhkjhkjhkhkhkhkhkhkhkjhkhkjhkjhkjhkhkhkjhkjhkjhkkjhkjgkgnvhgfhdgfhvjgvjvjvjhkvkbkb.</a:t>
                      </a:r>
                      <a:endParaRPr lang="en-US" sz="900" b="0" dirty="0">
                        <a:solidFill>
                          <a:schemeClr val="accent3">
                            <a:lumMod val="75000"/>
                          </a:schemeClr>
                        </a:solidFill>
                        <a:latin typeface="Trajan Pro"/>
                        <a:cs typeface="Trajan Pro"/>
                      </a:endParaRPr>
                    </a:p>
                  </a:txBody>
                  <a:tcPr/>
                </a:tc>
              </a:tr>
              <a:tr h="254000">
                <a:tc>
                  <a:txBody>
                    <a:bodyPr/>
                    <a:lstStyle/>
                    <a:p>
                      <a:r>
                        <a:rPr lang="en-US" sz="900" dirty="0" smtClean="0">
                          <a:latin typeface="Trajan Pro"/>
                          <a:cs typeface="Trajan Pro"/>
                        </a:rPr>
                        <a:t>Guiding /Questions</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What belongs in the woods?</a:t>
                      </a:r>
                      <a:endParaRPr lang="en-US" sz="900" b="0" dirty="0">
                        <a:solidFill>
                          <a:schemeClr val="accent3">
                            <a:lumMod val="75000"/>
                          </a:schemeClr>
                        </a:solidFill>
                        <a:latin typeface="Trajan Pro"/>
                        <a:cs typeface="Trajan Pro"/>
                      </a:endParaRPr>
                    </a:p>
                  </a:txBody>
                  <a:tcPr/>
                </a:tc>
              </a:tr>
              <a:tr h="284480">
                <a:tc>
                  <a:txBody>
                    <a:bodyPr/>
                    <a:lstStyle/>
                    <a:p>
                      <a:r>
                        <a:rPr lang="en-US" sz="900" dirty="0" smtClean="0">
                          <a:latin typeface="Trajan Pro"/>
                          <a:cs typeface="Trajan Pro"/>
                        </a:rPr>
                        <a:t>Science Big Ideas</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Systems, Interdependence</a:t>
                      </a:r>
                      <a:endParaRPr lang="en-US" sz="900" b="0" dirty="0">
                        <a:solidFill>
                          <a:schemeClr val="accent3">
                            <a:lumMod val="75000"/>
                          </a:schemeClr>
                        </a:solidFill>
                        <a:latin typeface="Trajan Pro"/>
                        <a:cs typeface="Trajan Pro"/>
                      </a:endParaRPr>
                    </a:p>
                  </a:txBody>
                  <a:tcPr/>
                </a:tc>
              </a:tr>
              <a:tr h="279400">
                <a:tc>
                  <a:txBody>
                    <a:bodyPr/>
                    <a:lstStyle/>
                    <a:p>
                      <a:r>
                        <a:rPr lang="en-US" sz="900" dirty="0" smtClean="0">
                          <a:latin typeface="Trajan Pro"/>
                          <a:cs typeface="Trajan Pro"/>
                        </a:rPr>
                        <a:t>Social Studies Big Ideas</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Geographic Relationships</a:t>
                      </a:r>
                      <a:endParaRPr lang="en-US" sz="900" b="0" dirty="0">
                        <a:solidFill>
                          <a:schemeClr val="accent3">
                            <a:lumMod val="75000"/>
                          </a:schemeClr>
                        </a:solidFill>
                        <a:latin typeface="Trajan Pro"/>
                        <a:cs typeface="Trajan Pro"/>
                      </a:endParaRPr>
                    </a:p>
                  </a:txBody>
                  <a:tcPr/>
                </a:tc>
              </a:tr>
              <a:tr h="279400">
                <a:tc>
                  <a:txBody>
                    <a:bodyPr/>
                    <a:lstStyle/>
                    <a:p>
                      <a:r>
                        <a:rPr lang="en-US" sz="900" dirty="0" smtClean="0">
                          <a:latin typeface="Trajan Pro"/>
                          <a:cs typeface="Trajan Pro"/>
                        </a:rPr>
                        <a:t>Kickoff/Hook</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Visit to patuxent</a:t>
                      </a:r>
                      <a:r>
                        <a:rPr lang="en-US" sz="900" b="0" baseline="0" dirty="0" smtClean="0">
                          <a:solidFill>
                            <a:schemeClr val="accent3">
                              <a:lumMod val="75000"/>
                            </a:schemeClr>
                          </a:solidFill>
                          <a:latin typeface="Trajan Pro"/>
                          <a:cs typeface="Trajan Pro"/>
                        </a:rPr>
                        <a:t> to identify plants &amp; animals </a:t>
                      </a:r>
                      <a:endParaRPr lang="en-US" sz="900" b="0" dirty="0">
                        <a:solidFill>
                          <a:schemeClr val="accent3">
                            <a:lumMod val="75000"/>
                          </a:schemeClr>
                        </a:solidFill>
                        <a:latin typeface="Trajan Pro"/>
                        <a:cs typeface="Trajan Pro"/>
                      </a:endParaRPr>
                    </a:p>
                  </a:txBody>
                  <a:tcPr/>
                </a:tc>
              </a:tr>
              <a:tr h="279400">
                <a:tc>
                  <a:txBody>
                    <a:bodyPr/>
                    <a:lstStyle/>
                    <a:p>
                      <a:r>
                        <a:rPr lang="en-US" sz="900" dirty="0" smtClean="0">
                          <a:latin typeface="Trajan Pro"/>
                          <a:cs typeface="Trajan Pro"/>
                        </a:rPr>
                        <a:t>Case Studies</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Study 1:</a:t>
                      </a:r>
                      <a:r>
                        <a:rPr lang="en-US" sz="900" b="0" baseline="0" dirty="0" smtClean="0">
                          <a:solidFill>
                            <a:schemeClr val="accent3">
                              <a:lumMod val="75000"/>
                            </a:schemeClr>
                          </a:solidFill>
                          <a:latin typeface="Trajan Pro"/>
                          <a:cs typeface="Trajan Pro"/>
                        </a:rPr>
                        <a:t> HGUFLJLAYGLJKGA</a:t>
                      </a:r>
                      <a:br>
                        <a:rPr lang="en-US" sz="900" b="0" baseline="0" dirty="0" smtClean="0">
                          <a:solidFill>
                            <a:schemeClr val="accent3">
                              <a:lumMod val="75000"/>
                            </a:schemeClr>
                          </a:solidFill>
                          <a:latin typeface="Trajan Pro"/>
                          <a:cs typeface="Trajan Pro"/>
                        </a:rPr>
                      </a:br>
                      <a:r>
                        <a:rPr lang="en-US" sz="900" b="0" dirty="0" smtClean="0">
                          <a:solidFill>
                            <a:schemeClr val="accent3">
                              <a:lumMod val="75000"/>
                            </a:schemeClr>
                          </a:solidFill>
                          <a:latin typeface="Trajan Pro"/>
                          <a:cs typeface="Trajan Pro"/>
                        </a:rPr>
                        <a:t>Study 2: KGLJGDKJBDK:UD&gt;KDJBKDJB</a:t>
                      </a:r>
                      <a:endParaRPr lang="en-US" sz="900" b="0" dirty="0">
                        <a:solidFill>
                          <a:schemeClr val="accent3">
                            <a:lumMod val="75000"/>
                          </a:schemeClr>
                        </a:solidFill>
                        <a:latin typeface="Trajan Pro"/>
                        <a:cs typeface="Trajan Pro"/>
                      </a:endParaRPr>
                    </a:p>
                  </a:txBody>
                  <a:tcPr/>
                </a:tc>
              </a:tr>
              <a:tr h="292100">
                <a:tc>
                  <a:txBody>
                    <a:bodyPr/>
                    <a:lstStyle/>
                    <a:p>
                      <a:r>
                        <a:rPr lang="en-US" sz="900" dirty="0" smtClean="0">
                          <a:latin typeface="Trajan Pro"/>
                          <a:cs typeface="Trajan Pro"/>
                        </a:rPr>
                        <a:t>Field Work</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Patuxent Wildlife</a:t>
                      </a:r>
                      <a:r>
                        <a:rPr lang="en-US" sz="900" b="0" baseline="0" dirty="0" smtClean="0">
                          <a:solidFill>
                            <a:schemeClr val="accent3">
                              <a:lumMod val="75000"/>
                            </a:schemeClr>
                          </a:solidFill>
                          <a:latin typeface="Trajan Pro"/>
                          <a:cs typeface="Trajan Pro"/>
                        </a:rPr>
                        <a:t> park, romey forest</a:t>
                      </a:r>
                      <a:endParaRPr lang="en-US" sz="900" b="0" dirty="0">
                        <a:solidFill>
                          <a:schemeClr val="accent3">
                            <a:lumMod val="75000"/>
                          </a:schemeClr>
                        </a:solidFill>
                        <a:latin typeface="Trajan Pro"/>
                        <a:cs typeface="Trajan Pro"/>
                      </a:endParaRPr>
                    </a:p>
                  </a:txBody>
                  <a:tcPr/>
                </a:tc>
              </a:tr>
              <a:tr h="279400">
                <a:tc>
                  <a:txBody>
                    <a:bodyPr/>
                    <a:lstStyle/>
                    <a:p>
                      <a:r>
                        <a:rPr lang="en-US" sz="900" dirty="0" smtClean="0">
                          <a:latin typeface="Trajan Pro"/>
                          <a:cs typeface="Trajan Pro"/>
                        </a:rPr>
                        <a:t>Experts</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Rangers, tree man, Romey,</a:t>
                      </a:r>
                      <a:r>
                        <a:rPr lang="en-US" sz="900" b="0" baseline="0" dirty="0" smtClean="0">
                          <a:solidFill>
                            <a:schemeClr val="accent3">
                              <a:lumMod val="75000"/>
                            </a:schemeClr>
                          </a:solidFill>
                          <a:latin typeface="Trajan Pro"/>
                          <a:cs typeface="Trajan Pro"/>
                        </a:rPr>
                        <a:t> </a:t>
                      </a:r>
                      <a:endParaRPr lang="en-US" sz="900" b="0" dirty="0">
                        <a:solidFill>
                          <a:schemeClr val="accent3">
                            <a:lumMod val="75000"/>
                          </a:schemeClr>
                        </a:solidFill>
                        <a:latin typeface="Trajan Pro"/>
                        <a:cs typeface="Trajan Pro"/>
                      </a:endParaRPr>
                    </a:p>
                  </a:txBody>
                  <a:tcPr/>
                </a:tc>
              </a:tr>
              <a:tr h="279400">
                <a:tc>
                  <a:txBody>
                    <a:bodyPr/>
                    <a:lstStyle/>
                    <a:p>
                      <a:r>
                        <a:rPr lang="en-US" sz="900" dirty="0" smtClean="0">
                          <a:latin typeface="Trajan Pro"/>
                          <a:cs typeface="Trajan Pro"/>
                        </a:rPr>
                        <a:t>Service Learning</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Trail cleanup </a:t>
                      </a:r>
                      <a:endParaRPr lang="en-US" sz="900" b="0" dirty="0">
                        <a:solidFill>
                          <a:schemeClr val="accent3">
                            <a:lumMod val="75000"/>
                          </a:schemeClr>
                        </a:solidFill>
                        <a:latin typeface="Trajan Pro"/>
                        <a:cs typeface="Trajan Pro"/>
                      </a:endParaRPr>
                    </a:p>
                  </a:txBody>
                  <a:tcPr/>
                </a:tc>
              </a:tr>
              <a:tr h="266700">
                <a:tc>
                  <a:txBody>
                    <a:bodyPr/>
                    <a:lstStyle/>
                    <a:p>
                      <a:r>
                        <a:rPr lang="en-US" sz="900" dirty="0" smtClean="0">
                          <a:latin typeface="Trajan Pro"/>
                          <a:cs typeface="Trajan Pro"/>
                        </a:rPr>
                        <a:t>Final Product</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Trail</a:t>
                      </a:r>
                      <a:r>
                        <a:rPr lang="en-US" sz="900" b="0" baseline="0" dirty="0" smtClean="0">
                          <a:solidFill>
                            <a:schemeClr val="accent3">
                              <a:lumMod val="75000"/>
                            </a:schemeClr>
                          </a:solidFill>
                          <a:latin typeface="Trajan Pro"/>
                          <a:cs typeface="Trajan Pro"/>
                        </a:rPr>
                        <a:t> guide to add to Patuxent backpacks</a:t>
                      </a:r>
                      <a:endParaRPr lang="en-US" sz="900" b="0" dirty="0">
                        <a:solidFill>
                          <a:schemeClr val="accent3">
                            <a:lumMod val="75000"/>
                          </a:schemeClr>
                        </a:solidFill>
                        <a:latin typeface="Trajan Pro"/>
                        <a:cs typeface="Trajan Pro"/>
                      </a:endParaRPr>
                    </a:p>
                  </a:txBody>
                  <a:tcPr/>
                </a:tc>
              </a:tr>
              <a:tr h="233680">
                <a:tc>
                  <a:txBody>
                    <a:bodyPr/>
                    <a:lstStyle/>
                    <a:p>
                      <a:r>
                        <a:rPr lang="en-US" sz="900" dirty="0" smtClean="0">
                          <a:latin typeface="Trajan Pro"/>
                          <a:cs typeface="Trajan Pro"/>
                        </a:rPr>
                        <a:t>Wingspan</a:t>
                      </a:r>
                      <a:endParaRPr lang="en-US" sz="900" dirty="0">
                        <a:latin typeface="Trajan Pro"/>
                        <a:cs typeface="Trajan Pro"/>
                      </a:endParaRPr>
                    </a:p>
                  </a:txBody>
                  <a:tcPr/>
                </a:tc>
                <a:tc>
                  <a:txBody>
                    <a:bodyPr/>
                    <a:lstStyle/>
                    <a:p>
                      <a:r>
                        <a:rPr lang="en-US" sz="900" b="0" dirty="0" smtClean="0">
                          <a:solidFill>
                            <a:schemeClr val="accent3">
                              <a:lumMod val="75000"/>
                            </a:schemeClr>
                          </a:solidFill>
                          <a:latin typeface="Trajan Pro"/>
                          <a:cs typeface="Trajan Pro"/>
                        </a:rPr>
                        <a:t>Turn the gym into our</a:t>
                      </a:r>
                      <a:r>
                        <a:rPr lang="en-US" sz="900" b="0" baseline="0" dirty="0" smtClean="0">
                          <a:solidFill>
                            <a:schemeClr val="accent3">
                              <a:lumMod val="75000"/>
                            </a:schemeClr>
                          </a:solidFill>
                          <a:latin typeface="Trajan Pro"/>
                          <a:cs typeface="Trajan Pro"/>
                        </a:rPr>
                        <a:t> Patuxent trail, guide visitors</a:t>
                      </a:r>
                      <a:endParaRPr lang="en-US" sz="900" b="0" dirty="0">
                        <a:solidFill>
                          <a:schemeClr val="accent3">
                            <a:lumMod val="75000"/>
                          </a:schemeClr>
                        </a:solidFill>
                        <a:latin typeface="Trajan Pro"/>
                        <a:cs typeface="Trajan Pro"/>
                      </a:endParaRPr>
                    </a:p>
                  </a:txBody>
                  <a:tcPr/>
                </a:tc>
              </a:tr>
            </a:tbl>
          </a:graphicData>
        </a:graphic>
      </p:graphicFrame>
      <p:sp>
        <p:nvSpPr>
          <p:cNvPr id="9" name="Rounded Rectangle 8"/>
          <p:cNvSpPr/>
          <p:nvPr/>
        </p:nvSpPr>
        <p:spPr>
          <a:xfrm>
            <a:off x="2460064"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460064" y="6174026"/>
            <a:ext cx="1282928" cy="430887"/>
          </a:xfrm>
          <a:prstGeom prst="rect">
            <a:avLst/>
          </a:prstGeom>
          <a:noFill/>
        </p:spPr>
        <p:txBody>
          <a:bodyPr wrap="square" rtlCol="0">
            <a:spAutoFit/>
          </a:bodyPr>
          <a:lstStyle/>
          <a:p>
            <a:pPr algn="ctr"/>
            <a:r>
              <a:rPr lang="en-US" sz="1100" b="1" dirty="0" smtClean="0">
                <a:latin typeface="Trajan Pro"/>
                <a:cs typeface="Trajan Pro"/>
              </a:rPr>
              <a:t>Content Standards</a:t>
            </a:r>
            <a:endParaRPr lang="en-US" sz="1100" b="1" dirty="0">
              <a:latin typeface="Trajan Pro"/>
              <a:cs typeface="Trajan Pro"/>
            </a:endParaRPr>
          </a:p>
        </p:txBody>
      </p:sp>
      <p:sp>
        <p:nvSpPr>
          <p:cNvPr id="38" name="Rounded Rectangle 37"/>
          <p:cNvSpPr/>
          <p:nvPr/>
        </p:nvSpPr>
        <p:spPr>
          <a:xfrm>
            <a:off x="7010023"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96025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552076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074885" y="6200339"/>
            <a:ext cx="1282928" cy="430887"/>
          </a:xfrm>
          <a:prstGeom prst="rect">
            <a:avLst/>
          </a:prstGeom>
          <a:noFill/>
        </p:spPr>
        <p:txBody>
          <a:bodyPr wrap="square" rtlCol="0">
            <a:spAutoFit/>
          </a:bodyPr>
          <a:lstStyle/>
          <a:p>
            <a:pPr algn="ctr"/>
            <a:r>
              <a:rPr lang="en-US" sz="1100" b="1" dirty="0" smtClean="0">
                <a:latin typeface="Trajan Pro"/>
                <a:cs typeface="Trajan Pro"/>
              </a:rPr>
              <a:t>Overview/ STA</a:t>
            </a:r>
            <a:endParaRPr lang="en-US" sz="1100" b="1" dirty="0">
              <a:latin typeface="Trajan Pro"/>
              <a:cs typeface="Trajan Pro"/>
            </a:endParaRPr>
          </a:p>
        </p:txBody>
      </p:sp>
      <p:sp>
        <p:nvSpPr>
          <p:cNvPr id="55" name="TextBox 54"/>
          <p:cNvSpPr txBox="1"/>
          <p:nvPr/>
        </p:nvSpPr>
        <p:spPr>
          <a:xfrm>
            <a:off x="5585626" y="6289458"/>
            <a:ext cx="1282928" cy="261610"/>
          </a:xfrm>
          <a:prstGeom prst="rect">
            <a:avLst/>
          </a:prstGeom>
          <a:noFill/>
        </p:spPr>
        <p:txBody>
          <a:bodyPr wrap="square" rtlCol="0">
            <a:spAutoFit/>
          </a:bodyPr>
          <a:lstStyle/>
          <a:p>
            <a:pPr algn="ctr"/>
            <a:r>
              <a:rPr lang="en-US" sz="1100" b="1" dirty="0" smtClean="0">
                <a:latin typeface="Trajan Pro"/>
                <a:cs typeface="Trajan Pro"/>
              </a:rPr>
              <a:t>Lesson Plans</a:t>
            </a:r>
            <a:endParaRPr lang="en-US" sz="1100" b="1" dirty="0">
              <a:latin typeface="Trajan Pro"/>
              <a:cs typeface="Trajan Pro"/>
            </a:endParaRPr>
          </a:p>
        </p:txBody>
      </p:sp>
      <p:sp>
        <p:nvSpPr>
          <p:cNvPr id="56" name="TextBox 55"/>
          <p:cNvSpPr txBox="1"/>
          <p:nvPr/>
        </p:nvSpPr>
        <p:spPr>
          <a:xfrm>
            <a:off x="4007546" y="6200339"/>
            <a:ext cx="1282928" cy="430887"/>
          </a:xfrm>
          <a:prstGeom prst="rect">
            <a:avLst/>
          </a:prstGeom>
          <a:noFill/>
        </p:spPr>
        <p:txBody>
          <a:bodyPr wrap="square" rtlCol="0">
            <a:spAutoFit/>
          </a:bodyPr>
          <a:lstStyle/>
          <a:p>
            <a:pPr algn="ctr"/>
            <a:r>
              <a:rPr lang="en-US" sz="1100" b="1" dirty="0" smtClean="0">
                <a:latin typeface="Trajan Pro"/>
                <a:cs typeface="Trajan Pro"/>
              </a:rPr>
              <a:t>Calendar of Events</a:t>
            </a:r>
            <a:endParaRPr lang="en-US" sz="1100" b="1" dirty="0">
              <a:latin typeface="Trajan Pro"/>
              <a:cs typeface="Trajan Pro"/>
            </a:endParaRPr>
          </a:p>
        </p:txBody>
      </p:sp>
      <p:pic>
        <p:nvPicPr>
          <p:cNvPr id="31" name="Picture 30"/>
          <p:cNvPicPr>
            <a:picLocks noChangeAspect="1"/>
          </p:cNvPicPr>
          <p:nvPr/>
        </p:nvPicPr>
        <p:blipFill>
          <a:blip r:embed="rId4"/>
          <a:stretch>
            <a:fillRect/>
          </a:stretch>
        </p:blipFill>
        <p:spPr>
          <a:xfrm>
            <a:off x="2460065" y="2014824"/>
            <a:ext cx="829235" cy="546814"/>
          </a:xfrm>
          <a:prstGeom prst="rect">
            <a:avLst/>
          </a:prstGeom>
        </p:spPr>
      </p:pic>
    </p:spTree>
    <p:extLst>
      <p:ext uri="{BB962C8B-B14F-4D97-AF65-F5344CB8AC3E}">
        <p14:creationId xmlns:p14="http://schemas.microsoft.com/office/powerpoint/2010/main" val="421305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b="1" dirty="0" smtClean="0">
                <a:solidFill>
                  <a:srgbClr val="008000"/>
                </a:solidFill>
                <a:latin typeface="Trajan Pro"/>
                <a:cs typeface="Trajan Pro"/>
              </a:rPr>
              <a:t>Second Grade</a:t>
            </a:r>
            <a:br>
              <a:rPr lang="en-US" sz="1200" b="1" dirty="0" smtClean="0">
                <a:solidFill>
                  <a:srgbClr val="008000"/>
                </a:solidFill>
                <a:latin typeface="Trajan Pro"/>
                <a:cs typeface="Trajan Pro"/>
              </a:rPr>
            </a:br>
            <a:r>
              <a:rPr lang="en-US" sz="800" b="1" dirty="0" smtClean="0">
                <a:solidFill>
                  <a:srgbClr val="008000"/>
                </a:solidFill>
                <a:latin typeface="Trajan Pro"/>
                <a:cs typeface="Trajan Pro"/>
              </a:rPr>
              <a:t>fall</a:t>
            </a:r>
            <a:r>
              <a:rPr lang="en-US" sz="800" dirty="0" smtClean="0">
                <a:solidFill>
                  <a:schemeClr val="accent3">
                    <a:lumMod val="50000"/>
                  </a:schemeClr>
                </a:solidFill>
                <a:latin typeface="Trajan Pro"/>
                <a:cs typeface="Trajan Pro"/>
              </a:rPr>
              <a:t>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3289300" y="2002194"/>
            <a:ext cx="5562600" cy="584776"/>
          </a:xfrm>
          <a:prstGeom prst="rect">
            <a:avLst/>
          </a:prstGeom>
          <a:noFill/>
        </p:spPr>
        <p:txBody>
          <a:bodyPr wrap="square" rtlCol="0">
            <a:spAutoFit/>
          </a:bodyPr>
          <a:lstStyle/>
          <a:p>
            <a:r>
              <a:rPr lang="en-US" b="1" dirty="0" smtClean="0">
                <a:solidFill>
                  <a:schemeClr val="accent3">
                    <a:lumMod val="50000"/>
                  </a:schemeClr>
                </a:solidFill>
                <a:latin typeface="Trajan Pro"/>
                <a:cs typeface="Trajan Pro"/>
              </a:rPr>
              <a:t>Into The Woods</a:t>
            </a:r>
          </a:p>
          <a:p>
            <a:r>
              <a:rPr lang="en-US" sz="1400" b="1" dirty="0" smtClean="0">
                <a:solidFill>
                  <a:schemeClr val="accent3">
                    <a:lumMod val="75000"/>
                  </a:schemeClr>
                </a:solidFill>
                <a:latin typeface="Trajan Pro"/>
                <a:cs typeface="Trajan Pro"/>
              </a:rPr>
              <a:t>Content Standards, Learning Targets &amp; Assessment</a:t>
            </a:r>
            <a:endParaRPr lang="en-US" sz="1600" b="1" dirty="0">
              <a:solidFill>
                <a:schemeClr val="accent3">
                  <a:lumMod val="50000"/>
                </a:schemeClr>
              </a:solidFill>
              <a:latin typeface="Trajan Pro"/>
              <a:cs typeface="Trajan Pro"/>
            </a:endParaRPr>
          </a:p>
        </p:txBody>
      </p:sp>
      <p:graphicFrame>
        <p:nvGraphicFramePr>
          <p:cNvPr id="8" name="Table 7"/>
          <p:cNvGraphicFramePr>
            <a:graphicFrameLocks noGrp="1"/>
          </p:cNvGraphicFramePr>
          <p:nvPr>
            <p:extLst>
              <p:ext uri="{D42A27DB-BD31-4B8C-83A1-F6EECF244321}">
                <p14:modId xmlns:p14="http://schemas.microsoft.com/office/powerpoint/2010/main" val="958039027"/>
              </p:ext>
            </p:extLst>
          </p:nvPr>
        </p:nvGraphicFramePr>
        <p:xfrm>
          <a:off x="2316473" y="2608607"/>
          <a:ext cx="6408581" cy="3397639"/>
        </p:xfrm>
        <a:graphic>
          <a:graphicData uri="http://schemas.openxmlformats.org/drawingml/2006/table">
            <a:tbl>
              <a:tblPr firstRow="1" bandRow="1">
                <a:tableStyleId>{0505E3EF-67EA-436B-97B2-0124C06EBD24}</a:tableStyleId>
              </a:tblPr>
              <a:tblGrid>
                <a:gridCol w="1191574"/>
                <a:gridCol w="2672438"/>
                <a:gridCol w="728468"/>
                <a:gridCol w="711200"/>
                <a:gridCol w="1104901"/>
              </a:tblGrid>
              <a:tr h="506590">
                <a:tc>
                  <a:txBody>
                    <a:bodyPr/>
                    <a:lstStyle/>
                    <a:p>
                      <a:r>
                        <a:rPr lang="en-US" sz="900" b="1" dirty="0" smtClean="0">
                          <a:latin typeface="Trajan Pro"/>
                          <a:cs typeface="Trajan Pro"/>
                        </a:rPr>
                        <a:t>Subject</a:t>
                      </a:r>
                      <a:endParaRPr lang="en-US" sz="900" b="1" dirty="0">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Common Core &amp; VSC Content</a:t>
                      </a:r>
                      <a:r>
                        <a:rPr lang="en-US" sz="900" b="1" baseline="0" dirty="0" smtClean="0">
                          <a:solidFill>
                            <a:schemeClr val="accent3">
                              <a:lumMod val="75000"/>
                            </a:schemeClr>
                          </a:solidFill>
                          <a:latin typeface="Trajan Pro"/>
                          <a:cs typeface="Trajan Pro"/>
                        </a:rPr>
                        <a:t> Standards</a:t>
                      </a:r>
                      <a:endParaRPr lang="en-US" sz="900" b="1" dirty="0">
                        <a:solidFill>
                          <a:schemeClr val="accent3">
                            <a:lumMod val="75000"/>
                          </a:schemeClr>
                        </a:solidFill>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Long</a:t>
                      </a:r>
                      <a:r>
                        <a:rPr lang="en-US" sz="900" b="1" baseline="0" dirty="0" smtClean="0">
                          <a:solidFill>
                            <a:schemeClr val="accent3">
                              <a:lumMod val="75000"/>
                            </a:schemeClr>
                          </a:solidFill>
                          <a:latin typeface="Trajan Pro"/>
                          <a:cs typeface="Trajan Pro"/>
                        </a:rPr>
                        <a:t> Term Targets</a:t>
                      </a:r>
                      <a:endParaRPr lang="en-US" sz="900" b="1" dirty="0">
                        <a:solidFill>
                          <a:schemeClr val="accent3">
                            <a:lumMod val="75000"/>
                          </a:schemeClr>
                        </a:solidFill>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Short Term Targets</a:t>
                      </a:r>
                      <a:endParaRPr lang="en-US" sz="900" b="1" dirty="0">
                        <a:solidFill>
                          <a:schemeClr val="accent3">
                            <a:lumMod val="75000"/>
                          </a:schemeClr>
                        </a:solidFill>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Assessments</a:t>
                      </a:r>
                      <a:r>
                        <a:rPr lang="en-US" sz="900" b="1" baseline="0" dirty="0" smtClean="0">
                          <a:solidFill>
                            <a:schemeClr val="accent3">
                              <a:lumMod val="75000"/>
                            </a:schemeClr>
                          </a:solidFill>
                          <a:latin typeface="Trajan Pro"/>
                          <a:cs typeface="Trajan Pro"/>
                        </a:rPr>
                        <a:t> of &amp; For Learning</a:t>
                      </a:r>
                      <a:endParaRPr lang="en-US" sz="900" b="1" dirty="0">
                        <a:solidFill>
                          <a:schemeClr val="accent3">
                            <a:lumMod val="75000"/>
                          </a:schemeClr>
                        </a:solidFill>
                        <a:latin typeface="Trajan Pro"/>
                        <a:cs typeface="Trajan Pro"/>
                      </a:endParaRPr>
                    </a:p>
                  </a:txBody>
                  <a:tcPr/>
                </a:tc>
              </a:tr>
              <a:tr h="682103">
                <a:tc>
                  <a:txBody>
                    <a:bodyPr/>
                    <a:lstStyle/>
                    <a:p>
                      <a:r>
                        <a:rPr lang="en-US" sz="900" dirty="0" smtClean="0">
                          <a:latin typeface="Trajan Pro"/>
                          <a:cs typeface="Trajan Pro"/>
                        </a:rPr>
                        <a:t>Literacy</a:t>
                      </a:r>
                      <a:endParaRPr lang="en-US" sz="900" dirty="0">
                        <a:latin typeface="Trajan Pro"/>
                        <a:cs typeface="Trajan Pro"/>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accent3">
                              <a:lumMod val="75000"/>
                            </a:schemeClr>
                          </a:solidFill>
                          <a:latin typeface="Trajan Pro"/>
                          <a:cs typeface="Trajan Pro"/>
                        </a:rPr>
                        <a:t>RL.2.1. </a:t>
                      </a:r>
                      <a:r>
                        <a:rPr lang="en-US" sz="900" b="0" dirty="0" smtClean="0">
                          <a:solidFill>
                            <a:schemeClr val="accent3">
                              <a:lumMod val="75000"/>
                            </a:schemeClr>
                          </a:solidFill>
                          <a:latin typeface="Trajan Pro"/>
                          <a:cs typeface="Trajan Pro"/>
                        </a:rPr>
                        <a:t>Ask and answer such questions as who, what, where, when, why, and how to demonstrate understanding of key details in a text.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effectLst/>
                          <a:latin typeface="Wingdings"/>
                          <a:ea typeface="ＭＳ 明朝"/>
                          <a:cs typeface="Times New Roman"/>
                        </a:rPr>
                        <a:t>¤</a:t>
                      </a:r>
                      <a:r>
                        <a:rPr lang="en-US" sz="900" dirty="0" smtClean="0">
                          <a:effectLst/>
                        </a:rPr>
                        <a:t> </a:t>
                      </a:r>
                      <a:endParaRPr lang="en-US" sz="900" b="0" dirty="0" smtClean="0">
                        <a:solidFill>
                          <a:schemeClr val="accent3">
                            <a:lumMod val="50000"/>
                          </a:schemeClr>
                        </a:solidFill>
                        <a:latin typeface="Trajan Pro"/>
                        <a:cs typeface="Trajan Pro"/>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effectLst/>
                          <a:latin typeface="Wingdings"/>
                          <a:ea typeface="ＭＳ 明朝"/>
                          <a:cs typeface="Times New Roman"/>
                        </a:rPr>
                        <a:t>¤</a:t>
                      </a:r>
                      <a:r>
                        <a:rPr lang="en-US" sz="900" dirty="0" smtClean="0">
                          <a:effectLst/>
                        </a:rPr>
                        <a:t> </a:t>
                      </a:r>
                      <a:endParaRPr lang="en-US" sz="900" b="0" dirty="0" smtClean="0">
                        <a:solidFill>
                          <a:schemeClr val="accent3">
                            <a:lumMod val="50000"/>
                          </a:schemeClr>
                        </a:solidFill>
                        <a:latin typeface="Trajan Pro"/>
                        <a:cs typeface="Trajan Pro"/>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accent3">
                            <a:lumMod val="50000"/>
                          </a:schemeClr>
                        </a:solidFill>
                        <a:latin typeface="Trajan Pro"/>
                        <a:cs typeface="Trajan Pro"/>
                      </a:endParaRPr>
                    </a:p>
                  </a:txBody>
                  <a:tcPr/>
                </a:tc>
              </a:tr>
              <a:tr h="533549">
                <a:tc>
                  <a:txBody>
                    <a:bodyPr/>
                    <a:lstStyle/>
                    <a:p>
                      <a:r>
                        <a:rPr lang="en-US" sz="900" dirty="0" smtClean="0">
                          <a:latin typeface="Trajan Pro"/>
                          <a:cs typeface="Trajan Pro"/>
                        </a:rPr>
                        <a:t>Mathematics</a:t>
                      </a:r>
                      <a:endParaRPr lang="en-US" sz="900" dirty="0">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2.OA.1. </a:t>
                      </a:r>
                      <a:r>
                        <a:rPr lang="en-US" sz="900" b="0" dirty="0" smtClean="0">
                          <a:solidFill>
                            <a:schemeClr val="accent3">
                              <a:lumMod val="75000"/>
                            </a:schemeClr>
                          </a:solidFill>
                          <a:latin typeface="Trajan Pro"/>
                          <a:cs typeface="Trajan Pro"/>
                        </a:rPr>
                        <a:t>Use addition and subtraction within 100 to solve one- and two-step word problems</a:t>
                      </a:r>
                      <a:endParaRPr lang="en-US" sz="900" b="0" dirty="0">
                        <a:solidFill>
                          <a:schemeClr val="accent3">
                            <a:lumMod val="75000"/>
                          </a:schemeClr>
                        </a:solidFill>
                        <a:latin typeface="Trajan Pro"/>
                        <a:cs typeface="Trajan Pro"/>
                      </a:endParaRPr>
                    </a:p>
                  </a:txBody>
                  <a:tcPr/>
                </a:tc>
                <a:tc>
                  <a:txBody>
                    <a:bodyPr/>
                    <a:lstStyle/>
                    <a:p>
                      <a:r>
                        <a:rPr lang="en-US" sz="900" smtClean="0">
                          <a:solidFill>
                            <a:srgbClr val="000000"/>
                          </a:solidFill>
                          <a:effectLst/>
                          <a:latin typeface="Wingdings"/>
                          <a:ea typeface="ＭＳ 明朝"/>
                          <a:cs typeface="Times New Roman"/>
                        </a:rPr>
                        <a:t>¤</a:t>
                      </a:r>
                      <a:r>
                        <a:rPr lang="en-US" sz="900" smtClean="0">
                          <a:effectLst/>
                        </a:rPr>
                        <a:t> </a:t>
                      </a:r>
                      <a:endParaRPr lang="en-US" sz="900" b="0" dirty="0">
                        <a:solidFill>
                          <a:schemeClr val="accent3">
                            <a:lumMod val="50000"/>
                          </a:schemeClr>
                        </a:solidFill>
                        <a:latin typeface="Trajan Pro"/>
                        <a:cs typeface="Trajan Pro"/>
                      </a:endParaRPr>
                    </a:p>
                  </a:txBody>
                  <a:tcPr/>
                </a:tc>
                <a:tc>
                  <a:txBody>
                    <a:bodyPr/>
                    <a:lstStyle/>
                    <a:p>
                      <a:r>
                        <a:rPr lang="en-US" sz="900" smtClean="0">
                          <a:solidFill>
                            <a:srgbClr val="000000"/>
                          </a:solidFill>
                          <a:effectLst/>
                          <a:latin typeface="Wingdings"/>
                          <a:ea typeface="ＭＳ 明朝"/>
                          <a:cs typeface="Times New Roman"/>
                        </a:rPr>
                        <a:t>¤</a:t>
                      </a:r>
                      <a:r>
                        <a:rPr lang="en-US" sz="900" smtClean="0">
                          <a:effectLst/>
                        </a:rPr>
                        <a:t> </a:t>
                      </a:r>
                      <a:endParaRPr lang="en-US" sz="900" b="0" dirty="0">
                        <a:solidFill>
                          <a:schemeClr val="accent3">
                            <a:lumMod val="50000"/>
                          </a:schemeClr>
                        </a:solidFill>
                        <a:latin typeface="Trajan Pro"/>
                        <a:cs typeface="Trajan Pro"/>
                      </a:endParaRPr>
                    </a:p>
                  </a:txBody>
                  <a:tcPr/>
                </a:tc>
                <a:tc>
                  <a:txBody>
                    <a:bodyPr/>
                    <a:lstStyle/>
                    <a:p>
                      <a:endParaRPr lang="en-US" sz="900" b="0" dirty="0">
                        <a:solidFill>
                          <a:schemeClr val="accent3">
                            <a:lumMod val="50000"/>
                          </a:schemeClr>
                        </a:solidFill>
                        <a:latin typeface="Trajan Pro"/>
                        <a:cs typeface="Trajan Pro"/>
                      </a:endParaRPr>
                    </a:p>
                  </a:txBody>
                  <a:tcPr/>
                </a:tc>
              </a:tr>
              <a:tr h="818047">
                <a:tc>
                  <a:txBody>
                    <a:bodyPr/>
                    <a:lstStyle/>
                    <a:p>
                      <a:r>
                        <a:rPr lang="en-US" sz="900" dirty="0" smtClean="0">
                          <a:latin typeface="Trajan Pro"/>
                          <a:cs typeface="Trajan Pro"/>
                        </a:rPr>
                        <a:t>Science</a:t>
                      </a:r>
                      <a:endParaRPr lang="en-US" sz="900" dirty="0">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6.0 </a:t>
                      </a:r>
                      <a:r>
                        <a:rPr lang="en-US" sz="900" b="0" dirty="0" smtClean="0">
                          <a:solidFill>
                            <a:schemeClr val="accent3">
                              <a:lumMod val="75000"/>
                            </a:schemeClr>
                          </a:solidFill>
                          <a:latin typeface="Trajan Pro"/>
                          <a:cs typeface="Trajan Pro"/>
                        </a:rPr>
                        <a:t>Environmental Science: Students will use scientific skills and processes to explain the interactions of environmental factors</a:t>
                      </a:r>
                    </a:p>
                  </a:txBody>
                  <a:tcPr/>
                </a:tc>
                <a:tc>
                  <a:txBody>
                    <a:bodyPr/>
                    <a:lstStyle/>
                    <a:p>
                      <a:r>
                        <a:rPr lang="en-US" sz="900" smtClean="0">
                          <a:solidFill>
                            <a:srgbClr val="000000"/>
                          </a:solidFill>
                          <a:effectLst/>
                          <a:latin typeface="Wingdings"/>
                          <a:ea typeface="ＭＳ 明朝"/>
                          <a:cs typeface="Times New Roman"/>
                        </a:rPr>
                        <a:t>¤</a:t>
                      </a:r>
                      <a:r>
                        <a:rPr lang="en-US" sz="900" smtClean="0">
                          <a:effectLst/>
                        </a:rPr>
                        <a:t> </a:t>
                      </a:r>
                      <a:endParaRPr lang="en-US" sz="900" b="0" dirty="0" smtClean="0">
                        <a:solidFill>
                          <a:schemeClr val="accent3">
                            <a:lumMod val="50000"/>
                          </a:schemeClr>
                        </a:solidFill>
                        <a:latin typeface="Trajan Pro"/>
                        <a:cs typeface="Trajan Pro"/>
                      </a:endParaRPr>
                    </a:p>
                  </a:txBody>
                  <a:tcPr/>
                </a:tc>
                <a:tc>
                  <a:txBody>
                    <a:bodyPr/>
                    <a:lstStyle/>
                    <a:p>
                      <a:r>
                        <a:rPr lang="en-US" sz="900" dirty="0" smtClean="0">
                          <a:solidFill>
                            <a:srgbClr val="000000"/>
                          </a:solidFill>
                          <a:effectLst/>
                          <a:latin typeface="Wingdings"/>
                          <a:ea typeface="ＭＳ 明朝"/>
                          <a:cs typeface="Times New Roman"/>
                        </a:rPr>
                        <a:t>¤</a:t>
                      </a:r>
                      <a:r>
                        <a:rPr lang="en-US" sz="900" dirty="0" smtClean="0">
                          <a:effectLst/>
                        </a:rPr>
                        <a:t> </a:t>
                      </a:r>
                      <a:endParaRPr lang="en-US" sz="900" b="0" dirty="0" smtClean="0">
                        <a:solidFill>
                          <a:schemeClr val="accent3">
                            <a:lumMod val="50000"/>
                          </a:schemeClr>
                        </a:solidFill>
                        <a:latin typeface="Trajan Pro"/>
                        <a:cs typeface="Trajan Pro"/>
                      </a:endParaRPr>
                    </a:p>
                  </a:txBody>
                  <a:tcPr/>
                </a:tc>
                <a:tc>
                  <a:txBody>
                    <a:bodyPr/>
                    <a:lstStyle/>
                    <a:p>
                      <a:endParaRPr lang="en-US" sz="900" b="0" dirty="0" smtClean="0">
                        <a:solidFill>
                          <a:schemeClr val="accent3">
                            <a:lumMod val="50000"/>
                          </a:schemeClr>
                        </a:solidFill>
                        <a:latin typeface="Trajan Pro"/>
                        <a:cs typeface="Trajan Pro"/>
                      </a:endParaRPr>
                    </a:p>
                  </a:txBody>
                  <a:tcPr/>
                </a:tc>
              </a:tr>
              <a:tr h="762213">
                <a:tc>
                  <a:txBody>
                    <a:bodyPr/>
                    <a:lstStyle/>
                    <a:p>
                      <a:r>
                        <a:rPr lang="en-US" sz="900" dirty="0" smtClean="0">
                          <a:latin typeface="Trajan Pro"/>
                          <a:cs typeface="Trajan Pro"/>
                        </a:rPr>
                        <a:t>Social Studies</a:t>
                      </a:r>
                      <a:endParaRPr lang="en-US" sz="900" dirty="0">
                        <a:latin typeface="Trajan Pro"/>
                        <a:cs typeface="Trajan Pro"/>
                      </a:endParaRPr>
                    </a:p>
                  </a:txBody>
                  <a:tcPr/>
                </a:tc>
                <a:tc>
                  <a:txBody>
                    <a:bodyPr/>
                    <a:lstStyle/>
                    <a:p>
                      <a:r>
                        <a:rPr lang="en-US" sz="900" b="1" dirty="0" smtClean="0">
                          <a:solidFill>
                            <a:schemeClr val="accent3">
                              <a:lumMod val="75000"/>
                            </a:schemeClr>
                          </a:solidFill>
                          <a:latin typeface="Trajan Pro"/>
                          <a:cs typeface="Trajan Pro"/>
                        </a:rPr>
                        <a:t>3.0 </a:t>
                      </a:r>
                      <a:r>
                        <a:rPr lang="en-US" sz="900" b="0" dirty="0" smtClean="0">
                          <a:solidFill>
                            <a:schemeClr val="accent3">
                              <a:lumMod val="75000"/>
                            </a:schemeClr>
                          </a:solidFill>
                          <a:latin typeface="Trajan Pro"/>
                          <a:cs typeface="Trajan Pro"/>
                        </a:rPr>
                        <a:t>Geography: Students will use geographic concepts and processes to understand location and its relationship to human activities.</a:t>
                      </a:r>
                      <a:endParaRPr lang="en-US" sz="900" b="0" dirty="0">
                        <a:solidFill>
                          <a:schemeClr val="accent3">
                            <a:lumMod val="75000"/>
                          </a:schemeClr>
                        </a:solidFill>
                        <a:latin typeface="Trajan Pro"/>
                        <a:cs typeface="Trajan Pro"/>
                      </a:endParaRPr>
                    </a:p>
                  </a:txBody>
                  <a:tcPr/>
                </a:tc>
                <a:tc>
                  <a:txBody>
                    <a:bodyPr/>
                    <a:lstStyle/>
                    <a:p>
                      <a:r>
                        <a:rPr lang="en-US" sz="900" dirty="0" smtClean="0">
                          <a:solidFill>
                            <a:srgbClr val="000000"/>
                          </a:solidFill>
                          <a:effectLst/>
                          <a:latin typeface="Wingdings"/>
                          <a:ea typeface="ＭＳ 明朝"/>
                          <a:cs typeface="Times New Roman"/>
                        </a:rPr>
                        <a:t>¤</a:t>
                      </a:r>
                      <a:r>
                        <a:rPr lang="en-US" sz="900" dirty="0" smtClean="0">
                          <a:effectLst/>
                        </a:rPr>
                        <a:t> </a:t>
                      </a:r>
                      <a:endParaRPr lang="en-US" sz="900" b="0" dirty="0">
                        <a:solidFill>
                          <a:schemeClr val="accent3">
                            <a:lumMod val="50000"/>
                          </a:schemeClr>
                        </a:solidFill>
                        <a:latin typeface="Trajan Pro"/>
                        <a:cs typeface="Trajan Pro"/>
                      </a:endParaRPr>
                    </a:p>
                  </a:txBody>
                  <a:tcPr/>
                </a:tc>
                <a:tc>
                  <a:txBody>
                    <a:bodyPr/>
                    <a:lstStyle/>
                    <a:p>
                      <a:r>
                        <a:rPr lang="en-US" sz="900" dirty="0" smtClean="0">
                          <a:solidFill>
                            <a:srgbClr val="000000"/>
                          </a:solidFill>
                          <a:effectLst/>
                          <a:latin typeface="Wingdings"/>
                          <a:ea typeface="ＭＳ 明朝"/>
                          <a:cs typeface="Times New Roman"/>
                        </a:rPr>
                        <a:t>¤</a:t>
                      </a:r>
                      <a:r>
                        <a:rPr lang="en-US" sz="900" dirty="0" smtClean="0">
                          <a:effectLst/>
                        </a:rPr>
                        <a:t> </a:t>
                      </a:r>
                      <a:endParaRPr lang="en-US" sz="900" b="0" dirty="0">
                        <a:solidFill>
                          <a:schemeClr val="accent3">
                            <a:lumMod val="50000"/>
                          </a:schemeClr>
                        </a:solidFill>
                        <a:latin typeface="Trajan Pro"/>
                        <a:cs typeface="Trajan Pro"/>
                      </a:endParaRPr>
                    </a:p>
                  </a:txBody>
                  <a:tcPr/>
                </a:tc>
                <a:tc>
                  <a:txBody>
                    <a:bodyPr/>
                    <a:lstStyle/>
                    <a:p>
                      <a:endParaRPr lang="en-US" sz="900" b="0" dirty="0">
                        <a:solidFill>
                          <a:schemeClr val="accent3">
                            <a:lumMod val="50000"/>
                          </a:schemeClr>
                        </a:solidFill>
                        <a:latin typeface="Trajan Pro"/>
                        <a:cs typeface="Trajan Pro"/>
                      </a:endParaRPr>
                    </a:p>
                  </a:txBody>
                  <a:tcPr/>
                </a:tc>
              </a:tr>
            </a:tbl>
          </a:graphicData>
        </a:graphic>
      </p:graphicFrame>
      <p:sp>
        <p:nvSpPr>
          <p:cNvPr id="9" name="Rounded Rectangle 8"/>
          <p:cNvSpPr/>
          <p:nvPr/>
        </p:nvSpPr>
        <p:spPr>
          <a:xfrm>
            <a:off x="2460064"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460064" y="6174026"/>
            <a:ext cx="1282928" cy="430887"/>
          </a:xfrm>
          <a:prstGeom prst="rect">
            <a:avLst/>
          </a:prstGeom>
          <a:noFill/>
        </p:spPr>
        <p:txBody>
          <a:bodyPr wrap="square" rtlCol="0">
            <a:spAutoFit/>
          </a:bodyPr>
          <a:lstStyle/>
          <a:p>
            <a:pPr algn="ctr"/>
            <a:r>
              <a:rPr lang="en-US" sz="1100" b="1" dirty="0" smtClean="0">
                <a:latin typeface="Trajan Pro"/>
                <a:cs typeface="Trajan Pro"/>
              </a:rPr>
              <a:t>Content Standards</a:t>
            </a:r>
            <a:endParaRPr lang="en-US" sz="1100" b="1" dirty="0">
              <a:latin typeface="Trajan Pro"/>
              <a:cs typeface="Trajan Pro"/>
            </a:endParaRPr>
          </a:p>
        </p:txBody>
      </p:sp>
      <p:sp>
        <p:nvSpPr>
          <p:cNvPr id="38" name="Rounded Rectangle 37"/>
          <p:cNvSpPr/>
          <p:nvPr/>
        </p:nvSpPr>
        <p:spPr>
          <a:xfrm>
            <a:off x="7010023"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96025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552076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074885" y="6200339"/>
            <a:ext cx="1282928" cy="430887"/>
          </a:xfrm>
          <a:prstGeom prst="rect">
            <a:avLst/>
          </a:prstGeom>
          <a:noFill/>
        </p:spPr>
        <p:txBody>
          <a:bodyPr wrap="square" rtlCol="0">
            <a:spAutoFit/>
          </a:bodyPr>
          <a:lstStyle/>
          <a:p>
            <a:pPr algn="ctr"/>
            <a:r>
              <a:rPr lang="en-US" sz="1100" b="1" dirty="0" smtClean="0">
                <a:latin typeface="Trajan Pro"/>
                <a:cs typeface="Trajan Pro"/>
              </a:rPr>
              <a:t>Overview/ STA</a:t>
            </a:r>
            <a:endParaRPr lang="en-US" sz="1100" b="1" dirty="0">
              <a:latin typeface="Trajan Pro"/>
              <a:cs typeface="Trajan Pro"/>
            </a:endParaRPr>
          </a:p>
        </p:txBody>
      </p:sp>
      <p:sp>
        <p:nvSpPr>
          <p:cNvPr id="55" name="TextBox 54"/>
          <p:cNvSpPr txBox="1"/>
          <p:nvPr/>
        </p:nvSpPr>
        <p:spPr>
          <a:xfrm>
            <a:off x="5585626" y="6289458"/>
            <a:ext cx="1282928" cy="261610"/>
          </a:xfrm>
          <a:prstGeom prst="rect">
            <a:avLst/>
          </a:prstGeom>
          <a:noFill/>
        </p:spPr>
        <p:txBody>
          <a:bodyPr wrap="square" rtlCol="0">
            <a:spAutoFit/>
          </a:bodyPr>
          <a:lstStyle/>
          <a:p>
            <a:pPr algn="ctr"/>
            <a:r>
              <a:rPr lang="en-US" sz="1100" b="1" dirty="0" smtClean="0">
                <a:latin typeface="Trajan Pro"/>
                <a:cs typeface="Trajan Pro"/>
              </a:rPr>
              <a:t>Lesson Plans</a:t>
            </a:r>
            <a:endParaRPr lang="en-US" sz="1100" b="1" dirty="0">
              <a:latin typeface="Trajan Pro"/>
              <a:cs typeface="Trajan Pro"/>
            </a:endParaRPr>
          </a:p>
        </p:txBody>
      </p:sp>
      <p:sp>
        <p:nvSpPr>
          <p:cNvPr id="56" name="TextBox 55"/>
          <p:cNvSpPr txBox="1"/>
          <p:nvPr/>
        </p:nvSpPr>
        <p:spPr>
          <a:xfrm>
            <a:off x="4007546" y="6200339"/>
            <a:ext cx="1282928" cy="430887"/>
          </a:xfrm>
          <a:prstGeom prst="rect">
            <a:avLst/>
          </a:prstGeom>
          <a:noFill/>
        </p:spPr>
        <p:txBody>
          <a:bodyPr wrap="square" rtlCol="0">
            <a:spAutoFit/>
          </a:bodyPr>
          <a:lstStyle/>
          <a:p>
            <a:pPr algn="ctr"/>
            <a:r>
              <a:rPr lang="en-US" sz="1100" b="1" dirty="0" smtClean="0">
                <a:latin typeface="Trajan Pro"/>
                <a:cs typeface="Trajan Pro"/>
              </a:rPr>
              <a:t>Calendar of Events</a:t>
            </a:r>
            <a:endParaRPr lang="en-US" sz="1100" b="1" dirty="0">
              <a:latin typeface="Trajan Pro"/>
              <a:cs typeface="Trajan Pro"/>
            </a:endParaRPr>
          </a:p>
        </p:txBody>
      </p:sp>
      <p:pic>
        <p:nvPicPr>
          <p:cNvPr id="31" name="Picture 30"/>
          <p:cNvPicPr>
            <a:picLocks noChangeAspect="1"/>
          </p:cNvPicPr>
          <p:nvPr/>
        </p:nvPicPr>
        <p:blipFill>
          <a:blip r:embed="rId4"/>
          <a:stretch>
            <a:fillRect/>
          </a:stretch>
        </p:blipFill>
        <p:spPr>
          <a:xfrm>
            <a:off x="2460065" y="2014824"/>
            <a:ext cx="829235" cy="546814"/>
          </a:xfrm>
          <a:prstGeom prst="rect">
            <a:avLst/>
          </a:prstGeom>
        </p:spPr>
      </p:pic>
    </p:spTree>
    <p:extLst>
      <p:ext uri="{BB962C8B-B14F-4D97-AF65-F5344CB8AC3E}">
        <p14:creationId xmlns:p14="http://schemas.microsoft.com/office/powerpoint/2010/main" val="272476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8453" y="111818"/>
            <a:ext cx="821519" cy="744937"/>
          </a:xfrm>
          <a:prstGeom prst="rect">
            <a:avLst/>
          </a:prstGeom>
        </p:spPr>
      </p:pic>
      <p:sp>
        <p:nvSpPr>
          <p:cNvPr id="5" name="TextBox 4"/>
          <p:cNvSpPr txBox="1"/>
          <p:nvPr/>
        </p:nvSpPr>
        <p:spPr>
          <a:xfrm>
            <a:off x="2303620" y="289618"/>
            <a:ext cx="5380298" cy="1107996"/>
          </a:xfrm>
          <a:prstGeom prst="rect">
            <a:avLst/>
          </a:prstGeom>
          <a:noFill/>
        </p:spPr>
        <p:txBody>
          <a:bodyPr wrap="square" rtlCol="0">
            <a:spAutoFit/>
          </a:bodyPr>
          <a:lstStyle/>
          <a:p>
            <a:r>
              <a:rPr lang="en-US" sz="6600" dirty="0" smtClean="0">
                <a:latin typeface="Copperplate Gothic Bold"/>
                <a:cs typeface="Copperplate Gothic Bold"/>
              </a:rPr>
              <a:t>illuminate</a:t>
            </a:r>
            <a:endParaRPr lang="en-US" sz="6600" dirty="0">
              <a:latin typeface="Copperplate Gothic Bold"/>
              <a:cs typeface="Copperplate Gothic Bold"/>
            </a:endParaRPr>
          </a:p>
        </p:txBody>
      </p:sp>
      <p:sp>
        <p:nvSpPr>
          <p:cNvPr id="7" name="Round Diagonal Corner Rectangle 6"/>
          <p:cNvSpPr/>
          <p:nvPr/>
        </p:nvSpPr>
        <p:spPr>
          <a:xfrm>
            <a:off x="183798" y="1880215"/>
            <a:ext cx="8772225" cy="4812685"/>
          </a:xfrm>
          <a:prstGeom prst="round2Diag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886266"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266" y="1587315"/>
            <a:ext cx="1150374" cy="253916"/>
          </a:xfrm>
          <a:prstGeom prst="rect">
            <a:avLst/>
          </a:prstGeom>
          <a:noFill/>
        </p:spPr>
        <p:txBody>
          <a:bodyPr wrap="square" rtlCol="0">
            <a:spAutoFit/>
          </a:bodyPr>
          <a:lstStyle/>
          <a:p>
            <a:pPr algn="ctr"/>
            <a:r>
              <a:rPr lang="en-US" sz="1050" dirty="0" smtClean="0">
                <a:latin typeface="Trajan Pro"/>
                <a:cs typeface="Trajan Pro"/>
              </a:rPr>
              <a:t>Monarch EL</a:t>
            </a:r>
            <a:endParaRPr lang="en-US" sz="1050" dirty="0">
              <a:latin typeface="Trajan Pro"/>
              <a:cs typeface="Trajan Pro"/>
            </a:endParaRPr>
          </a:p>
        </p:txBody>
      </p:sp>
      <p:sp>
        <p:nvSpPr>
          <p:cNvPr id="26" name="Round Diagonal Corner Rectangle 25"/>
          <p:cNvSpPr/>
          <p:nvPr/>
        </p:nvSpPr>
        <p:spPr>
          <a:xfrm>
            <a:off x="183798" y="1880829"/>
            <a:ext cx="1852842" cy="4812684"/>
          </a:xfrm>
          <a:custGeom>
            <a:avLst/>
            <a:gdLst>
              <a:gd name="connsiteX0" fmla="*/ 515706 w 1328728"/>
              <a:gd name="connsiteY0" fmla="*/ 0 h 4645810"/>
              <a:gd name="connsiteX1" fmla="*/ 1328728 w 1328728"/>
              <a:gd name="connsiteY1" fmla="*/ 0 h 4645810"/>
              <a:gd name="connsiteX2" fmla="*/ 1328728 w 1328728"/>
              <a:gd name="connsiteY2" fmla="*/ 0 h 4645810"/>
              <a:gd name="connsiteX3" fmla="*/ 1328728 w 1328728"/>
              <a:gd name="connsiteY3" fmla="*/ 4130104 h 4645810"/>
              <a:gd name="connsiteX4" fmla="*/ 813022 w 1328728"/>
              <a:gd name="connsiteY4" fmla="*/ 4645810 h 4645810"/>
              <a:gd name="connsiteX5" fmla="*/ 0 w 1328728"/>
              <a:gd name="connsiteY5" fmla="*/ 4645810 h 4645810"/>
              <a:gd name="connsiteX6" fmla="*/ 0 w 1328728"/>
              <a:gd name="connsiteY6" fmla="*/ 4645810 h 4645810"/>
              <a:gd name="connsiteX7" fmla="*/ 0 w 1328728"/>
              <a:gd name="connsiteY7" fmla="*/ 515706 h 4645810"/>
              <a:gd name="connsiteX8" fmla="*/ 515706 w 1328728"/>
              <a:gd name="connsiteY8" fmla="*/ 0 h 4645810"/>
              <a:gd name="connsiteX0" fmla="*/ 515706 w 1354128"/>
              <a:gd name="connsiteY0" fmla="*/ 0 h 4766718"/>
              <a:gd name="connsiteX1" fmla="*/ 1328728 w 1354128"/>
              <a:gd name="connsiteY1" fmla="*/ 0 h 4766718"/>
              <a:gd name="connsiteX2" fmla="*/ 1328728 w 1354128"/>
              <a:gd name="connsiteY2" fmla="*/ 0 h 4766718"/>
              <a:gd name="connsiteX3" fmla="*/ 1354128 w 1354128"/>
              <a:gd name="connsiteY3" fmla="*/ 4638104 h 4766718"/>
              <a:gd name="connsiteX4" fmla="*/ 813022 w 1354128"/>
              <a:gd name="connsiteY4" fmla="*/ 4645810 h 4766718"/>
              <a:gd name="connsiteX5" fmla="*/ 0 w 1354128"/>
              <a:gd name="connsiteY5" fmla="*/ 4645810 h 4766718"/>
              <a:gd name="connsiteX6" fmla="*/ 0 w 1354128"/>
              <a:gd name="connsiteY6" fmla="*/ 4645810 h 4766718"/>
              <a:gd name="connsiteX7" fmla="*/ 0 w 1354128"/>
              <a:gd name="connsiteY7" fmla="*/ 515706 h 4766718"/>
              <a:gd name="connsiteX8" fmla="*/ 515706 w 1354128"/>
              <a:gd name="connsiteY8" fmla="*/ 0 h 4766718"/>
              <a:gd name="connsiteX0" fmla="*/ 515706 w 1354128"/>
              <a:gd name="connsiteY0" fmla="*/ 0 h 4645810"/>
              <a:gd name="connsiteX1" fmla="*/ 1328728 w 1354128"/>
              <a:gd name="connsiteY1" fmla="*/ 0 h 4645810"/>
              <a:gd name="connsiteX2" fmla="*/ 1328728 w 1354128"/>
              <a:gd name="connsiteY2" fmla="*/ 0 h 4645810"/>
              <a:gd name="connsiteX3" fmla="*/ 1354128 w 1354128"/>
              <a:gd name="connsiteY3" fmla="*/ 4638104 h 4645810"/>
              <a:gd name="connsiteX4" fmla="*/ 813022 w 1354128"/>
              <a:gd name="connsiteY4" fmla="*/ 4645810 h 4645810"/>
              <a:gd name="connsiteX5" fmla="*/ 0 w 1354128"/>
              <a:gd name="connsiteY5" fmla="*/ 4645810 h 4645810"/>
              <a:gd name="connsiteX6" fmla="*/ 0 w 1354128"/>
              <a:gd name="connsiteY6" fmla="*/ 4645810 h 4645810"/>
              <a:gd name="connsiteX7" fmla="*/ 0 w 1354128"/>
              <a:gd name="connsiteY7" fmla="*/ 515706 h 4645810"/>
              <a:gd name="connsiteX8" fmla="*/ 515706 w 1354128"/>
              <a:gd name="connsiteY8" fmla="*/ 0 h 464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128" h="4645810">
                <a:moveTo>
                  <a:pt x="515706" y="0"/>
                </a:moveTo>
                <a:lnTo>
                  <a:pt x="1328728" y="0"/>
                </a:lnTo>
                <a:lnTo>
                  <a:pt x="1328728" y="0"/>
                </a:lnTo>
                <a:cubicBezTo>
                  <a:pt x="1328728" y="1376701"/>
                  <a:pt x="1354128" y="3261403"/>
                  <a:pt x="1354128" y="4638104"/>
                </a:cubicBezTo>
                <a:cubicBezTo>
                  <a:pt x="1354128" y="4618121"/>
                  <a:pt x="1097839" y="4645810"/>
                  <a:pt x="813022" y="4645810"/>
                </a:cubicBezTo>
                <a:lnTo>
                  <a:pt x="0" y="4645810"/>
                </a:lnTo>
                <a:lnTo>
                  <a:pt x="0" y="4645810"/>
                </a:lnTo>
                <a:lnTo>
                  <a:pt x="0" y="515706"/>
                </a:lnTo>
                <a:cubicBezTo>
                  <a:pt x="0" y="230889"/>
                  <a:pt x="230889" y="0"/>
                  <a:pt x="515706" y="0"/>
                </a:cubicBezTo>
                <a:close/>
              </a:path>
            </a:pathLst>
          </a:custGeom>
          <a:solidFill>
            <a:schemeClr val="accent3">
              <a:lumMod val="60000"/>
              <a:lumOff val="4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036640" y="1587316"/>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2036640" y="1588542"/>
            <a:ext cx="1150374" cy="261610"/>
          </a:xfrm>
          <a:prstGeom prst="rect">
            <a:avLst/>
          </a:prstGeom>
          <a:noFill/>
        </p:spPr>
        <p:txBody>
          <a:bodyPr wrap="square" rtlCol="0">
            <a:spAutoFit/>
          </a:bodyPr>
          <a:lstStyle/>
          <a:p>
            <a:pPr algn="ctr"/>
            <a:r>
              <a:rPr lang="en-US" sz="1100" dirty="0" smtClean="0">
                <a:latin typeface="Trajan Pro"/>
                <a:cs typeface="Trajan Pro"/>
              </a:rPr>
              <a:t>Purpose</a:t>
            </a:r>
            <a:endParaRPr lang="en-US" sz="1100" dirty="0">
              <a:latin typeface="Trajan Pro"/>
              <a:cs typeface="Trajan Pro"/>
            </a:endParaRPr>
          </a:p>
        </p:txBody>
      </p:sp>
      <p:sp>
        <p:nvSpPr>
          <p:cNvPr id="41" name="Rounded Rectangle 40"/>
          <p:cNvSpPr/>
          <p:nvPr/>
        </p:nvSpPr>
        <p:spPr>
          <a:xfrm>
            <a:off x="318701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187014" y="1587316"/>
            <a:ext cx="1170676" cy="262836"/>
          </a:xfrm>
          <a:prstGeom prst="rect">
            <a:avLst/>
          </a:prstGeom>
          <a:noFill/>
        </p:spPr>
        <p:txBody>
          <a:bodyPr wrap="square" rtlCol="0">
            <a:spAutoFit/>
          </a:bodyPr>
          <a:lstStyle/>
          <a:p>
            <a:pPr algn="ctr"/>
            <a:r>
              <a:rPr lang="en-US" sz="1100" dirty="0" smtClean="0">
                <a:latin typeface="Trajan Pro"/>
                <a:cs typeface="Trajan Pro"/>
              </a:rPr>
              <a:t>Tutorials</a:t>
            </a:r>
            <a:endParaRPr lang="en-US" sz="1100" dirty="0">
              <a:latin typeface="Trajan Pro"/>
              <a:cs typeface="Trajan Pro"/>
            </a:endParaRPr>
          </a:p>
        </p:txBody>
      </p:sp>
      <p:sp>
        <p:nvSpPr>
          <p:cNvPr id="43" name="Rounded Rectangle 42"/>
          <p:cNvSpPr/>
          <p:nvPr/>
        </p:nvSpPr>
        <p:spPr>
          <a:xfrm>
            <a:off x="4357690" y="1397614"/>
            <a:ext cx="1150374" cy="481375"/>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508064"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508064" y="1588541"/>
            <a:ext cx="1019736" cy="259771"/>
          </a:xfrm>
          <a:prstGeom prst="rect">
            <a:avLst/>
          </a:prstGeom>
          <a:noFill/>
        </p:spPr>
        <p:txBody>
          <a:bodyPr wrap="square" rtlCol="0">
            <a:spAutoFit/>
          </a:bodyPr>
          <a:lstStyle/>
          <a:p>
            <a:pPr algn="ctr"/>
            <a:r>
              <a:rPr lang="en-US" sz="1100" dirty="0" smtClean="0">
                <a:latin typeface="Trajan Pro"/>
                <a:cs typeface="Trajan Pro"/>
              </a:rPr>
              <a:t>Toolbox</a:t>
            </a:r>
            <a:endParaRPr lang="en-US" sz="1100" dirty="0">
              <a:latin typeface="Trajan Pro"/>
              <a:cs typeface="Trajan Pro"/>
            </a:endParaRPr>
          </a:p>
        </p:txBody>
      </p:sp>
      <p:sp>
        <p:nvSpPr>
          <p:cNvPr id="47" name="Rounded Rectangle 46"/>
          <p:cNvSpPr/>
          <p:nvPr/>
        </p:nvSpPr>
        <p:spPr>
          <a:xfrm>
            <a:off x="6658439" y="1586703"/>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658438" y="1586703"/>
            <a:ext cx="1170505" cy="261610"/>
          </a:xfrm>
          <a:prstGeom prst="rect">
            <a:avLst/>
          </a:prstGeom>
          <a:noFill/>
        </p:spPr>
        <p:txBody>
          <a:bodyPr wrap="square" rtlCol="0">
            <a:spAutoFit/>
          </a:bodyPr>
          <a:lstStyle/>
          <a:p>
            <a:pPr algn="ctr"/>
            <a:r>
              <a:rPr lang="en-US" sz="1100" dirty="0" smtClean="0">
                <a:latin typeface="Trajan Pro"/>
                <a:cs typeface="Trajan Pro"/>
              </a:rPr>
              <a:t>Reports</a:t>
            </a:r>
            <a:endParaRPr lang="en-US" sz="1100" dirty="0">
              <a:latin typeface="Trajan Pro"/>
              <a:cs typeface="Trajan Pro"/>
            </a:endParaRPr>
          </a:p>
        </p:txBody>
      </p:sp>
      <p:sp>
        <p:nvSpPr>
          <p:cNvPr id="49" name="Rounded Rectangle 48"/>
          <p:cNvSpPr/>
          <p:nvPr/>
        </p:nvSpPr>
        <p:spPr>
          <a:xfrm>
            <a:off x="7828944" y="1587929"/>
            <a:ext cx="1150374" cy="292286"/>
          </a:xfrm>
          <a:prstGeom prst="roundRect">
            <a:avLst/>
          </a:prstGeom>
          <a:solidFill>
            <a:schemeClr val="accent3">
              <a:lumMod val="75000"/>
            </a:schemeClr>
          </a:solidFill>
          <a:ln>
            <a:noFill/>
          </a:ln>
          <a:effectLst>
            <a:outerShdw blurRad="263525" dist="88900" dir="9180000" sx="87000" sy="87000" algn="tl" rotWithShape="0">
              <a:srgbClr val="000000">
                <a:alpha val="43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683918" y="1588542"/>
            <a:ext cx="1397000" cy="261610"/>
          </a:xfrm>
          <a:prstGeom prst="rect">
            <a:avLst/>
          </a:prstGeom>
          <a:noFill/>
        </p:spPr>
        <p:txBody>
          <a:bodyPr wrap="square" rtlCol="0">
            <a:spAutoFit/>
          </a:bodyPr>
          <a:lstStyle/>
          <a:p>
            <a:pPr algn="ctr"/>
            <a:r>
              <a:rPr lang="en-US" sz="1100" dirty="0" smtClean="0">
                <a:latin typeface="Trajan Pro"/>
                <a:cs typeface="Trajan Pro"/>
              </a:rPr>
              <a:t>Archive</a:t>
            </a:r>
            <a:endParaRPr lang="en-US" sz="1100" dirty="0">
              <a:latin typeface="Trajan Pro"/>
              <a:cs typeface="Trajan Pro"/>
            </a:endParaRPr>
          </a:p>
        </p:txBody>
      </p:sp>
      <p:sp>
        <p:nvSpPr>
          <p:cNvPr id="51" name="TextBox 50"/>
          <p:cNvSpPr txBox="1"/>
          <p:nvPr/>
        </p:nvSpPr>
        <p:spPr>
          <a:xfrm>
            <a:off x="4337388" y="1448715"/>
            <a:ext cx="1170676" cy="430887"/>
          </a:xfrm>
          <a:prstGeom prst="rect">
            <a:avLst/>
          </a:prstGeom>
          <a:solidFill>
            <a:schemeClr val="accent3">
              <a:lumMod val="60000"/>
              <a:lumOff val="40000"/>
            </a:schemeClr>
          </a:solidFill>
        </p:spPr>
        <p:txBody>
          <a:bodyPr wrap="square" rtlCol="0">
            <a:spAutoFit/>
          </a:bodyPr>
          <a:lstStyle/>
          <a:p>
            <a:pPr algn="ctr"/>
            <a:r>
              <a:rPr lang="en-US" sz="1100" dirty="0" smtClean="0">
                <a:latin typeface="Trajan Pro"/>
                <a:cs typeface="Trajan Pro"/>
              </a:rPr>
              <a:t>Curriculum MAP</a:t>
            </a:r>
            <a:endParaRPr lang="en-US" sz="1100" dirty="0">
              <a:latin typeface="Trajan Pro"/>
              <a:cs typeface="Trajan Pro"/>
            </a:endParaRPr>
          </a:p>
        </p:txBody>
      </p:sp>
      <p:sp>
        <p:nvSpPr>
          <p:cNvPr id="53" name="TextBox 52"/>
          <p:cNvSpPr txBox="1"/>
          <p:nvPr/>
        </p:nvSpPr>
        <p:spPr>
          <a:xfrm>
            <a:off x="355600" y="2002194"/>
            <a:ext cx="1562100" cy="4955203"/>
          </a:xfrm>
          <a:prstGeom prst="rect">
            <a:avLst/>
          </a:prstGeom>
          <a:noFill/>
        </p:spPr>
        <p:txBody>
          <a:bodyPr wrap="square" rtlCol="0">
            <a:spAutoFit/>
          </a:bodyPr>
          <a:lstStyle/>
          <a:p>
            <a:pPr algn="ctr"/>
            <a:r>
              <a:rPr lang="en-US" sz="1400" b="1" dirty="0" smtClean="0">
                <a:solidFill>
                  <a:schemeClr val="accent3">
                    <a:lumMod val="50000"/>
                  </a:schemeClr>
                </a:solidFill>
                <a:latin typeface="Trajan Pro"/>
                <a:cs typeface="Trajan Pro"/>
              </a:rPr>
              <a:t>EXPEDITION</a:t>
            </a:r>
          </a:p>
          <a:p>
            <a:pPr algn="ctr"/>
            <a:r>
              <a:rPr lang="en-US" sz="1400" b="1" dirty="0" smtClean="0">
                <a:solidFill>
                  <a:schemeClr val="accent3">
                    <a:lumMod val="50000"/>
                  </a:schemeClr>
                </a:solidFill>
                <a:latin typeface="Trajan Pro"/>
                <a:cs typeface="Trajan Pro"/>
              </a:rPr>
              <a:t>OVERVIEWS</a:t>
            </a:r>
          </a:p>
          <a:p>
            <a:endParaRPr lang="en-US" sz="800" dirty="0">
              <a:latin typeface="Trajan Pro"/>
              <a:cs typeface="Trajan Pro"/>
            </a:endParaRPr>
          </a:p>
          <a:p>
            <a:r>
              <a:rPr lang="en-US" sz="1200" dirty="0" smtClean="0">
                <a:latin typeface="Trajan Pro"/>
                <a:cs typeface="Trajan Pro"/>
              </a:rPr>
              <a:t>K-8 Topics Map</a:t>
            </a:r>
          </a:p>
          <a:p>
            <a:endParaRPr lang="en-US" sz="800" dirty="0">
              <a:latin typeface="Trajan Pro"/>
              <a:cs typeface="Trajan Pro"/>
            </a:endParaRPr>
          </a:p>
          <a:p>
            <a:r>
              <a:rPr lang="en-US" sz="1200" dirty="0" smtClean="0">
                <a:latin typeface="Trajan Pro"/>
                <a:cs typeface="Trajan Pro"/>
              </a:rPr>
              <a:t>Kindergarten</a:t>
            </a:r>
            <a:r>
              <a:rPr lang="en-US" sz="1100" dirty="0" smtClean="0">
                <a:latin typeface="Trajan Pro"/>
                <a:cs typeface="Trajan Pro"/>
              </a:rPr>
              <a:t/>
            </a:r>
            <a:br>
              <a:rPr lang="en-US" sz="11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First Grade</a:t>
            </a:r>
            <a:br>
              <a:rPr lang="en-US" sz="1200" dirty="0" smtClean="0">
                <a:latin typeface="Trajan Pro"/>
                <a:cs typeface="Trajan Pro"/>
              </a:rPr>
            </a:br>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b="1" dirty="0" smtClean="0">
                <a:solidFill>
                  <a:srgbClr val="008000"/>
                </a:solidFill>
                <a:latin typeface="Trajan Pro"/>
                <a:cs typeface="Trajan Pro"/>
              </a:rPr>
              <a:t>Second Grade</a:t>
            </a:r>
            <a:br>
              <a:rPr lang="en-US" sz="1200" b="1" dirty="0" smtClean="0">
                <a:solidFill>
                  <a:srgbClr val="008000"/>
                </a:solidFill>
                <a:latin typeface="Trajan Pro"/>
                <a:cs typeface="Trajan Pro"/>
              </a:rPr>
            </a:br>
            <a:r>
              <a:rPr lang="en-US" sz="800" b="1" dirty="0" smtClean="0">
                <a:solidFill>
                  <a:srgbClr val="008000"/>
                </a:solidFill>
                <a:latin typeface="Trajan Pro"/>
                <a:cs typeface="Trajan Pro"/>
              </a:rPr>
              <a:t>fall</a:t>
            </a:r>
            <a:r>
              <a:rPr lang="en-US" sz="800" dirty="0" smtClean="0">
                <a:solidFill>
                  <a:schemeClr val="accent3">
                    <a:lumMod val="50000"/>
                  </a:schemeClr>
                </a:solidFill>
                <a:latin typeface="Trajan Pro"/>
                <a:cs typeface="Trajan Pro"/>
              </a:rPr>
              <a:t>     Mini    Spring</a:t>
            </a:r>
          </a:p>
          <a:p>
            <a:endParaRPr lang="en-US" sz="800" dirty="0">
              <a:latin typeface="Trajan Pro"/>
              <a:cs typeface="Trajan Pro"/>
            </a:endParaRPr>
          </a:p>
          <a:p>
            <a:r>
              <a:rPr lang="en-US" sz="1200" dirty="0" smtClean="0">
                <a:latin typeface="Trajan Pro"/>
                <a:cs typeface="Trajan Pro"/>
              </a:rPr>
              <a:t>Third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a:latin typeface="Trajan Pro"/>
              <a:cs typeface="Trajan Pro"/>
            </a:endParaRPr>
          </a:p>
          <a:p>
            <a:r>
              <a:rPr lang="en-US" sz="1200" dirty="0" smtClean="0">
                <a:latin typeface="Trajan Pro"/>
                <a:cs typeface="Trajan Pro"/>
              </a:rPr>
              <a:t>Fourth grade</a:t>
            </a:r>
          </a:p>
          <a:p>
            <a:r>
              <a:rPr lang="en-US" sz="800" dirty="0" smtClean="0">
                <a:solidFill>
                  <a:schemeClr val="accent3">
                    <a:lumMod val="50000"/>
                  </a:schemeClr>
                </a:solidFill>
                <a:latin typeface="Trajan Pro"/>
                <a:cs typeface="Trajan Pro"/>
              </a:rPr>
              <a:t>fall     Mini    Spring</a:t>
            </a:r>
          </a:p>
          <a:p>
            <a:endParaRPr lang="en-US" sz="800" dirty="0">
              <a:latin typeface="Trajan Pro"/>
              <a:cs typeface="Trajan Pro"/>
            </a:endParaRPr>
          </a:p>
          <a:p>
            <a:r>
              <a:rPr lang="en-US" sz="1200" dirty="0" smtClean="0">
                <a:latin typeface="Trajan Pro"/>
                <a:cs typeface="Trajan Pro"/>
              </a:rPr>
              <a:t>Fifth Grade</a:t>
            </a:r>
          </a:p>
          <a:p>
            <a:r>
              <a:rPr lang="en-US" sz="800" dirty="0" smtClean="0">
                <a:solidFill>
                  <a:schemeClr val="accent3">
                    <a:lumMod val="50000"/>
                  </a:schemeClr>
                </a:solidFill>
                <a:latin typeface="Trajan Pro"/>
                <a:cs typeface="Trajan Pro"/>
              </a:rPr>
              <a:t>fall     Mini    Spring</a:t>
            </a:r>
            <a:br>
              <a:rPr lang="en-US" sz="800" dirty="0" smtClean="0">
                <a:solidFill>
                  <a:schemeClr val="accent3">
                    <a:lumMod val="50000"/>
                  </a:schemeClr>
                </a:solidFill>
                <a:latin typeface="Trajan Pro"/>
                <a:cs typeface="Trajan Pro"/>
              </a:rPr>
            </a:br>
            <a:endParaRPr lang="en-US" sz="800" dirty="0" smtClean="0">
              <a:solidFill>
                <a:schemeClr val="accent3">
                  <a:lumMod val="50000"/>
                </a:schemeClr>
              </a:solidFill>
              <a:latin typeface="Trajan Pro"/>
              <a:cs typeface="Trajan Pro"/>
            </a:endParaRPr>
          </a:p>
          <a:p>
            <a:r>
              <a:rPr lang="en-US" sz="1200" dirty="0" smtClean="0">
                <a:latin typeface="Trajan Pro"/>
                <a:cs typeface="Trajan Pro"/>
              </a:rPr>
              <a:t>Sixth Grade</a:t>
            </a:r>
          </a:p>
          <a:p>
            <a:r>
              <a:rPr lang="en-US" sz="800" dirty="0" smtClean="0">
                <a:solidFill>
                  <a:schemeClr val="accent3">
                    <a:lumMod val="50000"/>
                  </a:schemeClr>
                </a:solidFill>
                <a:latin typeface="Trajan Pro"/>
                <a:cs typeface="Trajan Pro"/>
              </a:rPr>
              <a:t>fall     Mini    Spring</a:t>
            </a:r>
            <a:endParaRPr lang="en-US" sz="800" dirty="0" smtClean="0">
              <a:latin typeface="Trajan Pro"/>
              <a:cs typeface="Trajan Pro"/>
            </a:endParaRPr>
          </a:p>
          <a:p>
            <a:endParaRPr lang="en-US" sz="800" dirty="0" smtClean="0">
              <a:latin typeface="Trajan Pro"/>
              <a:cs typeface="Trajan Pro"/>
            </a:endParaRPr>
          </a:p>
          <a:p>
            <a:r>
              <a:rPr lang="en-US" sz="1200" dirty="0" smtClean="0">
                <a:latin typeface="Trajan Pro"/>
                <a:cs typeface="Trajan Pro"/>
              </a:rPr>
              <a:t>Seventh grade</a:t>
            </a:r>
          </a:p>
          <a:p>
            <a:r>
              <a:rPr lang="en-US" sz="800" dirty="0" smtClean="0">
                <a:solidFill>
                  <a:schemeClr val="accent3">
                    <a:lumMod val="50000"/>
                  </a:schemeClr>
                </a:solidFill>
                <a:latin typeface="Trajan Pro"/>
                <a:cs typeface="Trajan Pro"/>
              </a:rPr>
              <a:t>fall     Mini    Spring</a:t>
            </a:r>
          </a:p>
          <a:p>
            <a:endParaRPr lang="en-US" sz="800" dirty="0" smtClean="0">
              <a:latin typeface="Trajan Pro"/>
              <a:cs typeface="Trajan Pro"/>
            </a:endParaRPr>
          </a:p>
          <a:p>
            <a:r>
              <a:rPr lang="en-US" sz="1200" dirty="0" smtClean="0">
                <a:latin typeface="Trajan Pro"/>
                <a:cs typeface="Trajan Pro"/>
              </a:rPr>
              <a:t>Eighth Grade</a:t>
            </a:r>
          </a:p>
          <a:p>
            <a:r>
              <a:rPr lang="en-US" sz="800" dirty="0" smtClean="0">
                <a:solidFill>
                  <a:schemeClr val="accent3">
                    <a:lumMod val="50000"/>
                  </a:schemeClr>
                </a:solidFill>
                <a:latin typeface="Trajan Pro"/>
                <a:cs typeface="Trajan Pro"/>
              </a:rPr>
              <a:t>fall     Mini    Spring</a:t>
            </a:r>
          </a:p>
          <a:p>
            <a:endParaRPr lang="en-US" sz="800" dirty="0" smtClean="0">
              <a:solidFill>
                <a:schemeClr val="accent3">
                  <a:lumMod val="50000"/>
                </a:schemeClr>
              </a:solidFill>
              <a:latin typeface="Trajan Pro"/>
              <a:cs typeface="Trajan Pro"/>
            </a:endParaRPr>
          </a:p>
        </p:txBody>
      </p:sp>
      <p:sp>
        <p:nvSpPr>
          <p:cNvPr id="60" name="TextBox 59"/>
          <p:cNvSpPr txBox="1"/>
          <p:nvPr/>
        </p:nvSpPr>
        <p:spPr>
          <a:xfrm>
            <a:off x="3289300" y="2002194"/>
            <a:ext cx="5266764" cy="584776"/>
          </a:xfrm>
          <a:prstGeom prst="rect">
            <a:avLst/>
          </a:prstGeom>
          <a:noFill/>
        </p:spPr>
        <p:txBody>
          <a:bodyPr wrap="square" rtlCol="0">
            <a:spAutoFit/>
          </a:bodyPr>
          <a:lstStyle/>
          <a:p>
            <a:r>
              <a:rPr lang="en-US" b="1" dirty="0" smtClean="0">
                <a:solidFill>
                  <a:schemeClr val="accent3">
                    <a:lumMod val="50000"/>
                  </a:schemeClr>
                </a:solidFill>
                <a:latin typeface="Trajan Pro"/>
                <a:cs typeface="Trajan Pro"/>
              </a:rPr>
              <a:t>Into The Woods</a:t>
            </a:r>
          </a:p>
          <a:p>
            <a:r>
              <a:rPr lang="en-US" sz="1400" b="1" dirty="0" smtClean="0">
                <a:solidFill>
                  <a:schemeClr val="accent3">
                    <a:lumMod val="75000"/>
                  </a:schemeClr>
                </a:solidFill>
                <a:latin typeface="Trajan Pro"/>
                <a:cs typeface="Trajan Pro"/>
              </a:rPr>
              <a:t>Calendar of Events</a:t>
            </a:r>
            <a:endParaRPr lang="en-US" sz="1600" b="1" dirty="0">
              <a:solidFill>
                <a:schemeClr val="accent3">
                  <a:lumMod val="50000"/>
                </a:schemeClr>
              </a:solidFill>
              <a:latin typeface="Trajan Pro"/>
              <a:cs typeface="Trajan Pro"/>
            </a:endParaRPr>
          </a:p>
        </p:txBody>
      </p:sp>
      <p:sp>
        <p:nvSpPr>
          <p:cNvPr id="9" name="Rounded Rectangle 8"/>
          <p:cNvSpPr/>
          <p:nvPr/>
        </p:nvSpPr>
        <p:spPr>
          <a:xfrm>
            <a:off x="2460064"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460064" y="6174026"/>
            <a:ext cx="1282928" cy="430887"/>
          </a:xfrm>
          <a:prstGeom prst="rect">
            <a:avLst/>
          </a:prstGeom>
          <a:noFill/>
        </p:spPr>
        <p:txBody>
          <a:bodyPr wrap="square" rtlCol="0">
            <a:spAutoFit/>
          </a:bodyPr>
          <a:lstStyle/>
          <a:p>
            <a:pPr algn="ctr"/>
            <a:r>
              <a:rPr lang="en-US" sz="1100" b="1" dirty="0" smtClean="0">
                <a:latin typeface="Trajan Pro"/>
                <a:cs typeface="Trajan Pro"/>
              </a:rPr>
              <a:t>Content Standards</a:t>
            </a:r>
            <a:endParaRPr lang="en-US" sz="1100" b="1" dirty="0">
              <a:latin typeface="Trajan Pro"/>
              <a:cs typeface="Trajan Pro"/>
            </a:endParaRPr>
          </a:p>
        </p:txBody>
      </p:sp>
      <p:sp>
        <p:nvSpPr>
          <p:cNvPr id="38" name="Rounded Rectangle 37"/>
          <p:cNvSpPr/>
          <p:nvPr/>
        </p:nvSpPr>
        <p:spPr>
          <a:xfrm>
            <a:off x="7010023" y="6223000"/>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396025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5520764" y="6236613"/>
            <a:ext cx="1347790" cy="368300"/>
          </a:xfrm>
          <a:prstGeom prst="roundRect">
            <a:avLst/>
          </a:prstGeom>
          <a:solidFill>
            <a:schemeClr val="accent3">
              <a:lumMod val="60000"/>
              <a:lumOff val="40000"/>
            </a:schemeClr>
          </a:solidFill>
          <a:ln>
            <a:noFill/>
          </a:ln>
          <a:effectLst>
            <a:outerShdw blurRad="40005" dist="22987" dir="8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074885" y="6200339"/>
            <a:ext cx="1282928" cy="430887"/>
          </a:xfrm>
          <a:prstGeom prst="rect">
            <a:avLst/>
          </a:prstGeom>
          <a:noFill/>
        </p:spPr>
        <p:txBody>
          <a:bodyPr wrap="square" rtlCol="0">
            <a:spAutoFit/>
          </a:bodyPr>
          <a:lstStyle/>
          <a:p>
            <a:pPr algn="ctr"/>
            <a:r>
              <a:rPr lang="en-US" sz="1100" b="1" dirty="0" smtClean="0">
                <a:latin typeface="Trajan Pro"/>
                <a:cs typeface="Trajan Pro"/>
              </a:rPr>
              <a:t>Overview/ STA</a:t>
            </a:r>
            <a:endParaRPr lang="en-US" sz="1100" b="1" dirty="0">
              <a:latin typeface="Trajan Pro"/>
              <a:cs typeface="Trajan Pro"/>
            </a:endParaRPr>
          </a:p>
        </p:txBody>
      </p:sp>
      <p:sp>
        <p:nvSpPr>
          <p:cNvPr id="55" name="TextBox 54"/>
          <p:cNvSpPr txBox="1"/>
          <p:nvPr/>
        </p:nvSpPr>
        <p:spPr>
          <a:xfrm>
            <a:off x="5585626" y="6289458"/>
            <a:ext cx="1282928" cy="261610"/>
          </a:xfrm>
          <a:prstGeom prst="rect">
            <a:avLst/>
          </a:prstGeom>
          <a:noFill/>
        </p:spPr>
        <p:txBody>
          <a:bodyPr wrap="square" rtlCol="0">
            <a:spAutoFit/>
          </a:bodyPr>
          <a:lstStyle/>
          <a:p>
            <a:pPr algn="ctr"/>
            <a:r>
              <a:rPr lang="en-US" sz="1100" b="1" dirty="0" smtClean="0">
                <a:latin typeface="Trajan Pro"/>
                <a:cs typeface="Trajan Pro"/>
              </a:rPr>
              <a:t>Lesson Plans</a:t>
            </a:r>
            <a:endParaRPr lang="en-US" sz="1100" b="1" dirty="0">
              <a:latin typeface="Trajan Pro"/>
              <a:cs typeface="Trajan Pro"/>
            </a:endParaRPr>
          </a:p>
        </p:txBody>
      </p:sp>
      <p:sp>
        <p:nvSpPr>
          <p:cNvPr id="56" name="TextBox 55"/>
          <p:cNvSpPr txBox="1"/>
          <p:nvPr/>
        </p:nvSpPr>
        <p:spPr>
          <a:xfrm>
            <a:off x="4007546" y="6200339"/>
            <a:ext cx="1282928" cy="430887"/>
          </a:xfrm>
          <a:prstGeom prst="rect">
            <a:avLst/>
          </a:prstGeom>
          <a:noFill/>
        </p:spPr>
        <p:txBody>
          <a:bodyPr wrap="square" rtlCol="0">
            <a:spAutoFit/>
          </a:bodyPr>
          <a:lstStyle/>
          <a:p>
            <a:pPr algn="ctr"/>
            <a:r>
              <a:rPr lang="en-US" sz="1100" b="1" dirty="0" smtClean="0">
                <a:latin typeface="Trajan Pro"/>
                <a:cs typeface="Trajan Pro"/>
              </a:rPr>
              <a:t>Calendar of Events</a:t>
            </a:r>
            <a:endParaRPr lang="en-US" sz="1100" b="1" dirty="0">
              <a:latin typeface="Trajan Pro"/>
              <a:cs typeface="Trajan Pro"/>
            </a:endParaRPr>
          </a:p>
        </p:txBody>
      </p:sp>
      <p:pic>
        <p:nvPicPr>
          <p:cNvPr id="31" name="Picture 30"/>
          <p:cNvPicPr>
            <a:picLocks noChangeAspect="1"/>
          </p:cNvPicPr>
          <p:nvPr/>
        </p:nvPicPr>
        <p:blipFill>
          <a:blip r:embed="rId4"/>
          <a:stretch>
            <a:fillRect/>
          </a:stretch>
        </p:blipFill>
        <p:spPr>
          <a:xfrm>
            <a:off x="2460065" y="2014824"/>
            <a:ext cx="829235" cy="546814"/>
          </a:xfrm>
          <a:prstGeom prst="rect">
            <a:avLst/>
          </a:prstGeom>
        </p:spPr>
      </p:pic>
      <p:pic>
        <p:nvPicPr>
          <p:cNvPr id="3" name="Picture 2"/>
          <p:cNvPicPr>
            <a:picLocks noChangeAspect="1"/>
          </p:cNvPicPr>
          <p:nvPr/>
        </p:nvPicPr>
        <p:blipFill>
          <a:blip r:embed="rId5"/>
          <a:stretch>
            <a:fillRect/>
          </a:stretch>
        </p:blipFill>
        <p:spPr>
          <a:xfrm>
            <a:off x="2460065" y="2659408"/>
            <a:ext cx="5897748" cy="3266670"/>
          </a:xfrm>
          <a:prstGeom prst="rect">
            <a:avLst/>
          </a:prstGeom>
        </p:spPr>
      </p:pic>
    </p:spTree>
    <p:extLst>
      <p:ext uri="{BB962C8B-B14F-4D97-AF65-F5344CB8AC3E}">
        <p14:creationId xmlns:p14="http://schemas.microsoft.com/office/powerpoint/2010/main" val="1922892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TotalTime>
  <Words>994</Words>
  <Application>Microsoft Office PowerPoint</Application>
  <PresentationFormat>On-screen Show (4:3)</PresentationFormat>
  <Paragraphs>459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Carnaghan</dc:creator>
  <cp:lastModifiedBy>A</cp:lastModifiedBy>
  <cp:revision>40</cp:revision>
  <dcterms:created xsi:type="dcterms:W3CDTF">2012-09-01T19:26:28Z</dcterms:created>
  <dcterms:modified xsi:type="dcterms:W3CDTF">2013-04-09T00:40:21Z</dcterms:modified>
</cp:coreProperties>
</file>