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3"/>
  </p:notesMasterIdLst>
  <p:sldIdLst>
    <p:sldId id="256" r:id="rId2"/>
    <p:sldId id="291" r:id="rId3"/>
    <p:sldId id="297" r:id="rId4"/>
    <p:sldId id="266" r:id="rId5"/>
    <p:sldId id="267" r:id="rId6"/>
    <p:sldId id="283" r:id="rId7"/>
    <p:sldId id="287" r:id="rId8"/>
    <p:sldId id="292" r:id="rId9"/>
    <p:sldId id="293" r:id="rId10"/>
    <p:sldId id="294" r:id="rId11"/>
    <p:sldId id="296" r:id="rId1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2722" autoAdjust="0"/>
  </p:normalViewPr>
  <p:slideViewPr>
    <p:cSldViewPr>
      <p:cViewPr varScale="1">
        <p:scale>
          <a:sx n="75" d="100"/>
          <a:sy n="75" d="100"/>
        </p:scale>
        <p:origin x="-1818" y="-102"/>
      </p:cViewPr>
      <p:guideLst>
        <p:guide orient="horz" pos="2341"/>
        <p:guide orient="horz" pos="164"/>
        <p:guide pos="544"/>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de-DE"/>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de-DE"/>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9DEC7BEB-0C28-4E0E-9C37-4E3ECFA5189C}" type="slidenum">
              <a:rPr lang="de-DE"/>
              <a:pPr/>
              <a:t>‹#›</a:t>
            </a:fld>
            <a:endParaRPr lang="de-DE"/>
          </a:p>
        </p:txBody>
      </p:sp>
    </p:spTree>
    <p:extLst>
      <p:ext uri="{BB962C8B-B14F-4D97-AF65-F5344CB8AC3E}">
        <p14:creationId xmlns:p14="http://schemas.microsoft.com/office/powerpoint/2010/main" val="108908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01917C1-8E60-490D-8AD1-76BCCB0B35EE}" type="slidenum">
              <a:rPr lang="de-DE"/>
              <a:pPr/>
              <a:t>1</a:t>
            </a:fld>
            <a:endParaRPr lang="de-DE"/>
          </a:p>
        </p:txBody>
      </p:sp>
      <p:sp>
        <p:nvSpPr>
          <p:cNvPr id="83970" name="Rectangle 7"/>
          <p:cNvSpPr txBox="1">
            <a:spLocks noGrp="1" noChangeArrowheads="1"/>
          </p:cNvSpPr>
          <p:nvPr/>
        </p:nvSpPr>
        <p:spPr bwMode="auto">
          <a:xfrm>
            <a:off x="3887788" y="8689975"/>
            <a:ext cx="2970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24" tIns="47416" rIns="94824" bIns="47416" anchor="b"/>
          <a:lstStyle>
            <a:lvl1pPr defTabSz="947738">
              <a:defRPr sz="2400">
                <a:solidFill>
                  <a:schemeClr val="tx1"/>
                </a:solidFill>
                <a:latin typeface="Times New Roman" pitchFamily="18" charset="0"/>
              </a:defRPr>
            </a:lvl1pPr>
            <a:lvl2pPr marL="742950" indent="-285750" defTabSz="947738">
              <a:defRPr sz="2400">
                <a:solidFill>
                  <a:schemeClr val="tx1"/>
                </a:solidFill>
                <a:latin typeface="Times New Roman" pitchFamily="18" charset="0"/>
              </a:defRPr>
            </a:lvl2pPr>
            <a:lvl3pPr marL="1143000" indent="-228600" defTabSz="947738">
              <a:defRPr sz="2400">
                <a:solidFill>
                  <a:schemeClr val="tx1"/>
                </a:solidFill>
                <a:latin typeface="Times New Roman" pitchFamily="18" charset="0"/>
              </a:defRPr>
            </a:lvl3pPr>
            <a:lvl4pPr marL="1600200" indent="-228600" defTabSz="947738">
              <a:defRPr sz="2400">
                <a:solidFill>
                  <a:schemeClr val="tx1"/>
                </a:solidFill>
                <a:latin typeface="Times New Roman" pitchFamily="18" charset="0"/>
              </a:defRPr>
            </a:lvl4pPr>
            <a:lvl5pPr marL="2057400" indent="-228600" defTabSz="947738">
              <a:defRPr sz="2400">
                <a:solidFill>
                  <a:schemeClr val="tx1"/>
                </a:solidFill>
                <a:latin typeface="Times New Roman" pitchFamily="18" charset="0"/>
              </a:defRPr>
            </a:lvl5pPr>
            <a:lvl6pPr marL="2514600" indent="-228600" defTabSz="947738" fontAlgn="base">
              <a:spcBef>
                <a:spcPct val="0"/>
              </a:spcBef>
              <a:spcAft>
                <a:spcPct val="0"/>
              </a:spcAft>
              <a:defRPr sz="2400">
                <a:solidFill>
                  <a:schemeClr val="tx1"/>
                </a:solidFill>
                <a:latin typeface="Times New Roman" pitchFamily="18" charset="0"/>
              </a:defRPr>
            </a:lvl6pPr>
            <a:lvl7pPr marL="2971800" indent="-228600" defTabSz="947738" fontAlgn="base">
              <a:spcBef>
                <a:spcPct val="0"/>
              </a:spcBef>
              <a:spcAft>
                <a:spcPct val="0"/>
              </a:spcAft>
              <a:defRPr sz="2400">
                <a:solidFill>
                  <a:schemeClr val="tx1"/>
                </a:solidFill>
                <a:latin typeface="Times New Roman" pitchFamily="18" charset="0"/>
              </a:defRPr>
            </a:lvl7pPr>
            <a:lvl8pPr marL="3429000" indent="-228600" defTabSz="947738" fontAlgn="base">
              <a:spcBef>
                <a:spcPct val="0"/>
              </a:spcBef>
              <a:spcAft>
                <a:spcPct val="0"/>
              </a:spcAft>
              <a:defRPr sz="2400">
                <a:solidFill>
                  <a:schemeClr val="tx1"/>
                </a:solidFill>
                <a:latin typeface="Times New Roman" pitchFamily="18" charset="0"/>
              </a:defRPr>
            </a:lvl8pPr>
            <a:lvl9pPr marL="3886200" indent="-228600" defTabSz="947738" fontAlgn="base">
              <a:spcBef>
                <a:spcPct val="0"/>
              </a:spcBef>
              <a:spcAft>
                <a:spcPct val="0"/>
              </a:spcAft>
              <a:defRPr sz="2400">
                <a:solidFill>
                  <a:schemeClr val="tx1"/>
                </a:solidFill>
                <a:latin typeface="Times New Roman" pitchFamily="18" charset="0"/>
              </a:defRPr>
            </a:lvl9pPr>
          </a:lstStyle>
          <a:p>
            <a:pPr algn="r"/>
            <a:fld id="{3144DCBA-512D-4A79-A8FC-0DC27C530E53}" type="slidenum">
              <a:rPr lang="en-GB" sz="1300">
                <a:latin typeface="Arial" charset="0"/>
              </a:rPr>
              <a:pPr algn="r"/>
              <a:t>1</a:t>
            </a:fld>
            <a:endParaRPr lang="en-GB" sz="1300">
              <a:latin typeface="Arial" charset="0"/>
            </a:endParaRPr>
          </a:p>
        </p:txBody>
      </p:sp>
      <p:sp>
        <p:nvSpPr>
          <p:cNvPr id="83971" name="Rectangle 2"/>
          <p:cNvSpPr>
            <a:spLocks noGrp="1" noRot="1" noChangeAspect="1" noChangeArrowheads="1" noTextEdit="1"/>
          </p:cNvSpPr>
          <p:nvPr>
            <p:ph type="sldImg"/>
          </p:nvPr>
        </p:nvSpPr>
        <p:spPr>
          <a:xfrm>
            <a:off x="1143000" y="685800"/>
            <a:ext cx="4573588" cy="3430588"/>
          </a:xfrm>
          <a:ln/>
        </p:spPr>
      </p:sp>
      <p:sp>
        <p:nvSpPr>
          <p:cNvPr id="83972" name="Rectangle 3"/>
          <p:cNvSpPr>
            <a:spLocks noGrp="1" noChangeArrowheads="1"/>
          </p:cNvSpPr>
          <p:nvPr>
            <p:ph type="body" idx="1"/>
          </p:nvPr>
        </p:nvSpPr>
        <p:spPr>
          <a:xfrm>
            <a:off x="914400" y="4343400"/>
            <a:ext cx="5029200" cy="4114800"/>
          </a:xfrm>
        </p:spPr>
        <p:txBody>
          <a:bodyPr lIns="94824" tIns="47416" rIns="94824" bIns="47416"/>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DF600-F14E-4BB8-8561-9B342970EFE1}" type="slidenum">
              <a:rPr lang="de-DE"/>
              <a:pPr/>
              <a:t>10</a:t>
            </a:fld>
            <a:endParaRPr lang="de-DE"/>
          </a:p>
        </p:txBody>
      </p:sp>
      <p:sp>
        <p:nvSpPr>
          <p:cNvPr id="98306" name="Rectangle 2"/>
          <p:cNvSpPr>
            <a:spLocks noGrp="1" noRot="1" noChangeAspect="1" noChangeArrowheads="1" noTextEdit="1"/>
          </p:cNvSpPr>
          <p:nvPr>
            <p:ph type="sldImg"/>
          </p:nvPr>
        </p:nvSpPr>
        <p:spPr>
          <a:xfrm>
            <a:off x="1143000" y="685800"/>
            <a:ext cx="4573588" cy="3430588"/>
          </a:xfrm>
          <a:ln/>
        </p:spPr>
      </p:sp>
      <p:sp>
        <p:nvSpPr>
          <p:cNvPr id="98307" name="Rectangle 3"/>
          <p:cNvSpPr>
            <a:spLocks noGrp="1" noChangeArrowheads="1"/>
          </p:cNvSpPr>
          <p:nvPr>
            <p:ph type="body" idx="1"/>
          </p:nvPr>
        </p:nvSpPr>
        <p:spPr>
          <a:xfrm>
            <a:off x="914400" y="4343400"/>
            <a:ext cx="5029200" cy="4114800"/>
          </a:xfrm>
        </p:spPr>
        <p:txBody>
          <a:bodyPr/>
          <a:lstStyle/>
          <a:p>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45C1E-5A61-446C-BDEC-732A75DE1F6E}" type="slidenum">
              <a:rPr lang="de-DE"/>
              <a:pPr/>
              <a:t>11</a:t>
            </a:fld>
            <a:endParaRPr lang="de-DE"/>
          </a:p>
        </p:txBody>
      </p:sp>
      <p:sp>
        <p:nvSpPr>
          <p:cNvPr id="104450" name="Rectangle 2"/>
          <p:cNvSpPr>
            <a:spLocks noGrp="1" noRot="1" noChangeAspect="1" noChangeArrowheads="1" noTextEdit="1"/>
          </p:cNvSpPr>
          <p:nvPr>
            <p:ph type="sldImg"/>
          </p:nvPr>
        </p:nvSpPr>
        <p:spPr>
          <a:xfrm>
            <a:off x="317500" y="-12700"/>
            <a:ext cx="6226175" cy="4668838"/>
          </a:xfrm>
          <a:ln/>
        </p:spPr>
      </p:sp>
      <p:sp>
        <p:nvSpPr>
          <p:cNvPr id="104451"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4C04C-8475-4406-80ED-F75DF1A64083}" type="slidenum">
              <a:rPr lang="de-DE"/>
              <a:pPr/>
              <a:t>2</a:t>
            </a:fld>
            <a:endParaRPr lang="de-DE"/>
          </a:p>
        </p:txBody>
      </p:sp>
      <p:sp>
        <p:nvSpPr>
          <p:cNvPr id="118786" name="Rectangle 2"/>
          <p:cNvSpPr>
            <a:spLocks noGrp="1" noRot="1" noChangeAspect="1" noChangeArrowheads="1" noTextEdit="1"/>
          </p:cNvSpPr>
          <p:nvPr>
            <p:ph type="sldImg"/>
          </p:nvPr>
        </p:nvSpPr>
        <p:spPr>
          <a:xfrm>
            <a:off x="317500" y="-12700"/>
            <a:ext cx="6226175" cy="4668838"/>
          </a:xfrm>
          <a:ln/>
        </p:spPr>
      </p:sp>
      <p:sp>
        <p:nvSpPr>
          <p:cNvPr id="118787"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dirty="0" smtClean="0">
                <a:solidFill>
                  <a:schemeClr val="accent4">
                    <a:lumMod val="50000"/>
                    <a:lumOff val="50000"/>
                  </a:schemeClr>
                </a:solidFill>
              </a:rPr>
              <a:t>Monarch Academy schools aim to educate Maryland students to be self-motivated, creative, critical thinkers and life-long learners who are productive contributors to the global community in the 21st century. </a:t>
            </a:r>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45C1E-5A61-446C-BDEC-732A75DE1F6E}" type="slidenum">
              <a:rPr lang="de-DE"/>
              <a:pPr/>
              <a:t>3</a:t>
            </a:fld>
            <a:endParaRPr lang="de-DE"/>
          </a:p>
        </p:txBody>
      </p:sp>
      <p:sp>
        <p:nvSpPr>
          <p:cNvPr id="104450" name="Rectangle 2"/>
          <p:cNvSpPr>
            <a:spLocks noGrp="1" noRot="1" noChangeAspect="1" noChangeArrowheads="1" noTextEdit="1"/>
          </p:cNvSpPr>
          <p:nvPr>
            <p:ph type="sldImg"/>
          </p:nvPr>
        </p:nvSpPr>
        <p:spPr>
          <a:xfrm>
            <a:off x="317500" y="-12700"/>
            <a:ext cx="6226175" cy="4668838"/>
          </a:xfrm>
          <a:ln/>
        </p:spPr>
      </p:sp>
      <p:sp>
        <p:nvSpPr>
          <p:cNvPr id="104451"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45C1E-5A61-446C-BDEC-732A75DE1F6E}" type="slidenum">
              <a:rPr lang="de-DE"/>
              <a:pPr/>
              <a:t>4</a:t>
            </a:fld>
            <a:endParaRPr lang="de-DE"/>
          </a:p>
        </p:txBody>
      </p:sp>
      <p:sp>
        <p:nvSpPr>
          <p:cNvPr id="104450" name="Rectangle 2"/>
          <p:cNvSpPr>
            <a:spLocks noGrp="1" noRot="1" noChangeAspect="1" noChangeArrowheads="1" noTextEdit="1"/>
          </p:cNvSpPr>
          <p:nvPr>
            <p:ph type="sldImg"/>
          </p:nvPr>
        </p:nvSpPr>
        <p:spPr>
          <a:xfrm>
            <a:off x="317500" y="-12700"/>
            <a:ext cx="6226175" cy="4668838"/>
          </a:xfrm>
          <a:ln/>
        </p:spPr>
      </p:sp>
      <p:sp>
        <p:nvSpPr>
          <p:cNvPr id="104451"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EA090-F172-4C03-BACC-BF7D7F990645}" type="slidenum">
              <a:rPr lang="de-DE"/>
              <a:pPr/>
              <a:t>5</a:t>
            </a:fld>
            <a:endParaRPr lang="de-DE"/>
          </a:p>
        </p:txBody>
      </p:sp>
      <p:sp>
        <p:nvSpPr>
          <p:cNvPr id="106498" name="Rectangle 2"/>
          <p:cNvSpPr>
            <a:spLocks noGrp="1" noRot="1" noChangeAspect="1" noChangeArrowheads="1" noTextEdit="1"/>
          </p:cNvSpPr>
          <p:nvPr>
            <p:ph type="sldImg"/>
          </p:nvPr>
        </p:nvSpPr>
        <p:spPr>
          <a:xfrm>
            <a:off x="317500" y="-12700"/>
            <a:ext cx="6226175" cy="4668838"/>
          </a:xfrm>
          <a:ln/>
        </p:spPr>
      </p:sp>
      <p:sp>
        <p:nvSpPr>
          <p:cNvPr id="106499"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FCAD6-7F37-4ECE-9AD5-92801D3B0F8E}" type="slidenum">
              <a:rPr lang="de-DE"/>
              <a:pPr/>
              <a:t>6</a:t>
            </a:fld>
            <a:endParaRPr lang="de-DE"/>
          </a:p>
        </p:txBody>
      </p:sp>
      <p:sp>
        <p:nvSpPr>
          <p:cNvPr id="100354" name="Rectangle 2"/>
          <p:cNvSpPr>
            <a:spLocks noGrp="1" noRot="1" noChangeAspect="1" noChangeArrowheads="1" noTextEdit="1"/>
          </p:cNvSpPr>
          <p:nvPr>
            <p:ph type="sldImg"/>
          </p:nvPr>
        </p:nvSpPr>
        <p:spPr>
          <a:xfrm>
            <a:off x="1143000" y="685800"/>
            <a:ext cx="4573588" cy="3430588"/>
          </a:xfrm>
          <a:ln/>
        </p:spPr>
      </p:sp>
      <p:sp>
        <p:nvSpPr>
          <p:cNvPr id="100355" name="Rectangle 3"/>
          <p:cNvSpPr>
            <a:spLocks noGrp="1" noChangeArrowheads="1"/>
          </p:cNvSpPr>
          <p:nvPr>
            <p:ph type="body" idx="1"/>
          </p:nvPr>
        </p:nvSpPr>
        <p:spPr>
          <a:xfrm>
            <a:off x="914400" y="4343400"/>
            <a:ext cx="5029200" cy="4114800"/>
          </a:xfrm>
        </p:spPr>
        <p:txBody>
          <a:bodyPr/>
          <a:lstStyle/>
          <a:p>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C3F7E-A65F-4E02-9659-7EAAE40D5D06}" type="slidenum">
              <a:rPr lang="de-DE"/>
              <a:pPr/>
              <a:t>7</a:t>
            </a:fld>
            <a:endParaRPr lang="de-DE"/>
          </a:p>
        </p:txBody>
      </p:sp>
      <p:sp>
        <p:nvSpPr>
          <p:cNvPr id="102402" name="Rectangle 2"/>
          <p:cNvSpPr>
            <a:spLocks noGrp="1" noRot="1" noChangeAspect="1" noChangeArrowheads="1" noTextEdit="1"/>
          </p:cNvSpPr>
          <p:nvPr>
            <p:ph type="sldImg"/>
          </p:nvPr>
        </p:nvSpPr>
        <p:spPr>
          <a:xfrm>
            <a:off x="1143000" y="685800"/>
            <a:ext cx="4573588" cy="3430588"/>
          </a:xfrm>
          <a:ln/>
        </p:spPr>
      </p:sp>
      <p:sp>
        <p:nvSpPr>
          <p:cNvPr id="102403" name="Rectangle 3"/>
          <p:cNvSpPr>
            <a:spLocks noGrp="1" noChangeArrowheads="1"/>
          </p:cNvSpPr>
          <p:nvPr>
            <p:ph type="body" idx="1"/>
          </p:nvPr>
        </p:nvSpPr>
        <p:spPr>
          <a:xfrm>
            <a:off x="914400" y="4343400"/>
            <a:ext cx="5029200" cy="4114800"/>
          </a:xfrm>
        </p:spPr>
        <p:txBody>
          <a:bodyP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DF600-F14E-4BB8-8561-9B342970EFE1}" type="slidenum">
              <a:rPr lang="de-DE"/>
              <a:pPr/>
              <a:t>8</a:t>
            </a:fld>
            <a:endParaRPr lang="de-DE"/>
          </a:p>
        </p:txBody>
      </p:sp>
      <p:sp>
        <p:nvSpPr>
          <p:cNvPr id="98306" name="Rectangle 2"/>
          <p:cNvSpPr>
            <a:spLocks noGrp="1" noRot="1" noChangeAspect="1" noChangeArrowheads="1" noTextEdit="1"/>
          </p:cNvSpPr>
          <p:nvPr>
            <p:ph type="sldImg"/>
          </p:nvPr>
        </p:nvSpPr>
        <p:spPr>
          <a:xfrm>
            <a:off x="1143000" y="685800"/>
            <a:ext cx="4573588" cy="3430588"/>
          </a:xfrm>
          <a:ln/>
        </p:spPr>
      </p:sp>
      <p:sp>
        <p:nvSpPr>
          <p:cNvPr id="98307" name="Rectangle 3"/>
          <p:cNvSpPr>
            <a:spLocks noGrp="1" noChangeArrowheads="1"/>
          </p:cNvSpPr>
          <p:nvPr>
            <p:ph type="body" idx="1"/>
          </p:nvPr>
        </p:nvSpPr>
        <p:spPr>
          <a:xfrm>
            <a:off x="914400" y="4343400"/>
            <a:ext cx="5029200" cy="4114800"/>
          </a:xfrm>
        </p:spPr>
        <p:txBody>
          <a:bodyP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FCAD6-7F37-4ECE-9AD5-92801D3B0F8E}" type="slidenum">
              <a:rPr lang="de-DE"/>
              <a:pPr/>
              <a:t>9</a:t>
            </a:fld>
            <a:endParaRPr lang="de-DE"/>
          </a:p>
        </p:txBody>
      </p:sp>
      <p:sp>
        <p:nvSpPr>
          <p:cNvPr id="100354" name="Rectangle 2"/>
          <p:cNvSpPr>
            <a:spLocks noGrp="1" noRot="1" noChangeAspect="1" noChangeArrowheads="1" noTextEdit="1"/>
          </p:cNvSpPr>
          <p:nvPr>
            <p:ph type="sldImg"/>
          </p:nvPr>
        </p:nvSpPr>
        <p:spPr>
          <a:xfrm>
            <a:off x="1143000" y="685800"/>
            <a:ext cx="4573588" cy="3430588"/>
          </a:xfrm>
          <a:ln/>
        </p:spPr>
      </p:sp>
      <p:sp>
        <p:nvSpPr>
          <p:cNvPr id="100355" name="Rectangle 3"/>
          <p:cNvSpPr>
            <a:spLocks noGrp="1" noChangeArrowheads="1"/>
          </p:cNvSpPr>
          <p:nvPr>
            <p:ph type="body" idx="1"/>
          </p:nvPr>
        </p:nvSpPr>
        <p:spPr>
          <a:xfrm>
            <a:off x="914400" y="4343400"/>
            <a:ext cx="5029200" cy="4114800"/>
          </a:xfrm>
        </p:spPr>
        <p:txBody>
          <a:bodyPr/>
          <a:lstStyle/>
          <a:p>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92" name="Rectangle 7"/>
          <p:cNvSpPr>
            <a:spLocks noGrp="1" noChangeArrowheads="1"/>
          </p:cNvSpPr>
          <p:nvPr>
            <p:ph type="ctrTitle"/>
          </p:nvPr>
        </p:nvSpPr>
        <p:spPr>
          <a:xfrm>
            <a:off x="863600" y="3716338"/>
            <a:ext cx="6156325" cy="1470025"/>
          </a:xfrm>
        </p:spPr>
        <p:txBody>
          <a:bodyPr/>
          <a:lstStyle>
            <a:lvl1pPr>
              <a:defRPr sz="3100">
                <a:solidFill>
                  <a:schemeClr val="tx1"/>
                </a:solidFill>
              </a:defRPr>
            </a:lvl1pPr>
          </a:lstStyle>
          <a:p>
            <a:pPr lvl="0"/>
            <a:r>
              <a:rPr lang="de-DE" noProof="0" smtClean="0"/>
              <a:t>Titelmasterformat durch Klicken bearbeiten</a:t>
            </a:r>
          </a:p>
        </p:txBody>
      </p:sp>
      <p:sp>
        <p:nvSpPr>
          <p:cNvPr id="12293" name="Rectangle 12"/>
          <p:cNvSpPr>
            <a:spLocks noGrp="1" noChangeArrowheads="1"/>
          </p:cNvSpPr>
          <p:nvPr>
            <p:ph type="subTitle" idx="1"/>
          </p:nvPr>
        </p:nvSpPr>
        <p:spPr>
          <a:xfrm>
            <a:off x="863600" y="5275263"/>
            <a:ext cx="6948488" cy="800100"/>
          </a:xfrm>
        </p:spPr>
        <p:txBody>
          <a:bodyPr/>
          <a:lstStyle>
            <a:lvl1pPr marL="0" indent="0">
              <a:buFont typeface="Wingdings" pitchFamily="2" charset="2"/>
              <a:buNone/>
              <a:defRPr sz="2400" b="0"/>
            </a:lvl1pPr>
          </a:lstStyle>
          <a:p>
            <a:pPr lvl="0"/>
            <a:r>
              <a:rPr lang="de-DE" noProof="0" smtClean="0"/>
              <a:t>Formatvorlage des Untertitelmasters durch Klicken bearbeiten</a:t>
            </a:r>
          </a:p>
        </p:txBody>
      </p:sp>
      <p:sp>
        <p:nvSpPr>
          <p:cNvPr id="12294" name="Rectangle 6"/>
          <p:cNvSpPr>
            <a:spLocks noChangeArrowheads="1"/>
          </p:cNvSpPr>
          <p:nvPr/>
        </p:nvSpPr>
        <p:spPr bwMode="gray">
          <a:xfrm>
            <a:off x="6228184" y="6184900"/>
            <a:ext cx="2606254" cy="377825"/>
          </a:xfrm>
          <a:prstGeom prst="rect">
            <a:avLst/>
          </a:prstGeom>
          <a:gradFill rotWithShape="1">
            <a:gsLst>
              <a:gs pos="0">
                <a:srgbClr val="FFFFFF"/>
              </a:gs>
              <a:gs pos="100000">
                <a:srgbClr val="DDDDDD"/>
              </a:gs>
            </a:gsLst>
            <a:lin ang="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rgbClr val="FEA501"/>
                  </a:outerShdw>
                </a:effectLst>
              </a14:hiddenEffects>
            </a:ext>
          </a:extLst>
        </p:spPr>
        <p:txBody>
          <a:bodyPr wrap="none" anchor="ctr"/>
          <a:lstStyle/>
          <a:p>
            <a:pPr algn="ctr" eaLnBrk="0" hangingPunct="0"/>
            <a:r>
              <a:rPr lang="de-DE" sz="1600" b="1" dirty="0" smtClean="0">
                <a:solidFill>
                  <a:srgbClr val="000000"/>
                </a:solidFill>
              </a:rPr>
              <a:t>Curriculum Mapping</a:t>
            </a:r>
            <a:endParaRPr lang="de-DE" sz="1600" b="1" dirty="0"/>
          </a:p>
        </p:txBody>
      </p:sp>
    </p:spTree>
  </p:cSld>
  <p:clrMapOvr>
    <a:masterClrMapping/>
  </p:clrMapOvr>
  <p:transition spd="med">
    <p:fade/>
  </p:transition>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53508ACD-4F19-4D14-8E46-74CB81E2B334}" type="slidenum">
              <a:rPr lang="de-DE"/>
              <a:pPr/>
              <a:t>‹#›</a:t>
            </a:fld>
            <a:endParaRPr lang="de-DE"/>
          </a:p>
        </p:txBody>
      </p:sp>
    </p:spTree>
    <p:extLst>
      <p:ext uri="{BB962C8B-B14F-4D97-AF65-F5344CB8AC3E}">
        <p14:creationId xmlns:p14="http://schemas.microsoft.com/office/powerpoint/2010/main" val="710770234"/>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260350"/>
            <a:ext cx="2130425"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4325" y="260350"/>
            <a:ext cx="624205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D7C76328-E640-444F-A2B9-9DE35B57617D}" type="slidenum">
              <a:rPr lang="de-DE"/>
              <a:pPr/>
              <a:t>‹#›</a:t>
            </a:fld>
            <a:endParaRPr lang="de-DE"/>
          </a:p>
        </p:txBody>
      </p:sp>
    </p:spTree>
    <p:extLst>
      <p:ext uri="{BB962C8B-B14F-4D97-AF65-F5344CB8AC3E}">
        <p14:creationId xmlns:p14="http://schemas.microsoft.com/office/powerpoint/2010/main" val="2074703499"/>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D0455727-10AC-49E7-BB84-AD5395D830C9}" type="slidenum">
              <a:rPr lang="de-DE"/>
              <a:pPr/>
              <a:t>‹#›</a:t>
            </a:fld>
            <a:endParaRPr lang="de-DE"/>
          </a:p>
        </p:txBody>
      </p:sp>
    </p:spTree>
    <p:extLst>
      <p:ext uri="{BB962C8B-B14F-4D97-AF65-F5344CB8AC3E}">
        <p14:creationId xmlns:p14="http://schemas.microsoft.com/office/powerpoint/2010/main" val="2891781600"/>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E05665D0-5C40-4DC2-A805-81BAE7F45854}" type="slidenum">
              <a:rPr lang="de-DE"/>
              <a:pPr/>
              <a:t>‹#›</a:t>
            </a:fld>
            <a:endParaRPr lang="de-DE"/>
          </a:p>
        </p:txBody>
      </p:sp>
    </p:spTree>
    <p:extLst>
      <p:ext uri="{BB962C8B-B14F-4D97-AF65-F5344CB8AC3E}">
        <p14:creationId xmlns:p14="http://schemas.microsoft.com/office/powerpoint/2010/main" val="535334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4325" y="1614488"/>
            <a:ext cx="4186238"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614488"/>
            <a:ext cx="4186237"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359DCB24-980E-4779-BF87-44DEEB55C8B9}" type="slidenum">
              <a:rPr lang="de-DE"/>
              <a:pPr/>
              <a:t>‹#›</a:t>
            </a:fld>
            <a:endParaRPr lang="de-DE"/>
          </a:p>
        </p:txBody>
      </p:sp>
    </p:spTree>
    <p:extLst>
      <p:ext uri="{BB962C8B-B14F-4D97-AF65-F5344CB8AC3E}">
        <p14:creationId xmlns:p14="http://schemas.microsoft.com/office/powerpoint/2010/main" val="12746787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92B5DCB2-06EF-43D0-A033-AD2232814D48}" type="slidenum">
              <a:rPr lang="de-DE"/>
              <a:pPr/>
              <a:t>‹#›</a:t>
            </a:fld>
            <a:endParaRPr lang="de-DE"/>
          </a:p>
        </p:txBody>
      </p:sp>
    </p:spTree>
    <p:extLst>
      <p:ext uri="{BB962C8B-B14F-4D97-AF65-F5344CB8AC3E}">
        <p14:creationId xmlns:p14="http://schemas.microsoft.com/office/powerpoint/2010/main" val="137698826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59A96834-1AE5-4FAD-84B4-51A1B2C1D440}" type="slidenum">
              <a:rPr lang="de-DE"/>
              <a:pPr/>
              <a:t>‹#›</a:t>
            </a:fld>
            <a:endParaRPr lang="de-DE"/>
          </a:p>
        </p:txBody>
      </p:sp>
    </p:spTree>
    <p:extLst>
      <p:ext uri="{BB962C8B-B14F-4D97-AF65-F5344CB8AC3E}">
        <p14:creationId xmlns:p14="http://schemas.microsoft.com/office/powerpoint/2010/main" val="1589706561"/>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CCD0E717-EDAD-4FC6-AA54-B67004E9DEAE}" type="slidenum">
              <a:rPr lang="de-DE"/>
              <a:pPr/>
              <a:t>‹#›</a:t>
            </a:fld>
            <a:endParaRPr lang="de-DE"/>
          </a:p>
        </p:txBody>
      </p:sp>
    </p:spTree>
    <p:extLst>
      <p:ext uri="{BB962C8B-B14F-4D97-AF65-F5344CB8AC3E}">
        <p14:creationId xmlns:p14="http://schemas.microsoft.com/office/powerpoint/2010/main" val="249439620"/>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1D4430FE-87B5-4124-81CB-B1A5EA7D08BC}" type="slidenum">
              <a:rPr lang="de-DE"/>
              <a:pPr/>
              <a:t>‹#›</a:t>
            </a:fld>
            <a:endParaRPr lang="de-DE"/>
          </a:p>
        </p:txBody>
      </p:sp>
    </p:spTree>
    <p:extLst>
      <p:ext uri="{BB962C8B-B14F-4D97-AF65-F5344CB8AC3E}">
        <p14:creationId xmlns:p14="http://schemas.microsoft.com/office/powerpoint/2010/main" val="3738120807"/>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1B300DA7-38BA-4F20-B6DC-B4ACAE3B66C2}" type="slidenum">
              <a:rPr lang="de-DE"/>
              <a:pPr/>
              <a:t>‹#›</a:t>
            </a:fld>
            <a:endParaRPr lang="de-DE"/>
          </a:p>
        </p:txBody>
      </p:sp>
    </p:spTree>
    <p:extLst>
      <p:ext uri="{BB962C8B-B14F-4D97-AF65-F5344CB8AC3E}">
        <p14:creationId xmlns:p14="http://schemas.microsoft.com/office/powerpoint/2010/main" val="2320826051"/>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7" name="Rectangle 5"/>
          <p:cNvSpPr>
            <a:spLocks noChangeArrowheads="1"/>
          </p:cNvSpPr>
          <p:nvPr/>
        </p:nvSpPr>
        <p:spPr bwMode="gray">
          <a:xfrm>
            <a:off x="2162175" y="6408738"/>
            <a:ext cx="4784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1000"/>
          </a:p>
        </p:txBody>
      </p:sp>
      <p:sp>
        <p:nvSpPr>
          <p:cNvPr id="11268" name="Rectangle 7"/>
          <p:cNvSpPr>
            <a:spLocks noGrp="1" noChangeArrowheads="1"/>
          </p:cNvSpPr>
          <p:nvPr>
            <p:ph type="title"/>
          </p:nvPr>
        </p:nvSpPr>
        <p:spPr bwMode="gray">
          <a:xfrm>
            <a:off x="314325" y="260350"/>
            <a:ext cx="5842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de-DE" smtClean="0"/>
              <a:t>Klicken Sie, um das Titelformat zu bearbeiten</a:t>
            </a:r>
          </a:p>
        </p:txBody>
      </p:sp>
      <p:sp>
        <p:nvSpPr>
          <p:cNvPr id="11269" name="Rectangle 10"/>
          <p:cNvSpPr>
            <a:spLocks noGrp="1" noChangeArrowheads="1"/>
          </p:cNvSpPr>
          <p:nvPr>
            <p:ph type="ftr" sz="quarter" idx="3"/>
          </p:nvPr>
        </p:nvSpPr>
        <p:spPr bwMode="gray">
          <a:xfrm>
            <a:off x="219075" y="6408738"/>
            <a:ext cx="13430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000"/>
            </a:lvl1pPr>
          </a:lstStyle>
          <a:p>
            <a:r>
              <a:rPr lang="de-DE"/>
              <a:t>Page </a:t>
            </a:r>
            <a:r>
              <a:rPr lang="de-DE">
                <a:sym typeface="Wingdings" pitchFamily="2" charset="2"/>
              </a:rPr>
              <a:t></a:t>
            </a:r>
            <a:r>
              <a:rPr lang="de-DE"/>
              <a:t> </a:t>
            </a:r>
            <a:fld id="{199DBDB3-D79F-48A5-8E1B-85C134B0AAEB}" type="slidenum">
              <a:rPr lang="de-DE"/>
              <a:pPr/>
              <a:t>‹#›</a:t>
            </a:fld>
            <a:endParaRPr lang="de-DE"/>
          </a:p>
        </p:txBody>
      </p:sp>
      <p:sp>
        <p:nvSpPr>
          <p:cNvPr id="11270" name="Rectangle 12"/>
          <p:cNvSpPr>
            <a:spLocks noGrp="1" noChangeArrowheads="1"/>
          </p:cNvSpPr>
          <p:nvPr>
            <p:ph type="body" idx="1"/>
          </p:nvPr>
        </p:nvSpPr>
        <p:spPr bwMode="gray">
          <a:xfrm>
            <a:off x="314325" y="1614488"/>
            <a:ext cx="85248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p:txBody>
      </p:sp>
      <p:sp>
        <p:nvSpPr>
          <p:cNvPr id="11271" name="Rectangle 7"/>
          <p:cNvSpPr>
            <a:spLocks noChangeArrowheads="1"/>
          </p:cNvSpPr>
          <p:nvPr/>
        </p:nvSpPr>
        <p:spPr bwMode="gray">
          <a:xfrm>
            <a:off x="6264188" y="6184900"/>
            <a:ext cx="2570250" cy="377825"/>
          </a:xfrm>
          <a:prstGeom prst="rect">
            <a:avLst/>
          </a:prstGeom>
          <a:gradFill rotWithShape="1">
            <a:gsLst>
              <a:gs pos="0">
                <a:srgbClr val="FFFFFF"/>
              </a:gs>
              <a:gs pos="100000">
                <a:srgbClr val="DDDDDD"/>
              </a:gs>
            </a:gsLst>
            <a:lin ang="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rgbClr val="FEA501"/>
                  </a:outerShdw>
                </a:effectLst>
              </a14:hiddenEffects>
            </a:ext>
          </a:extLst>
        </p:spPr>
        <p:txBody>
          <a:bodyPr wrap="none" anchor="ctr"/>
          <a:lstStyle/>
          <a:p>
            <a:pPr algn="ctr" eaLnBrk="0" hangingPunct="0"/>
            <a:r>
              <a:rPr lang="de-DE" sz="1600" b="1" dirty="0" smtClean="0">
                <a:solidFill>
                  <a:srgbClr val="000000"/>
                </a:solidFill>
              </a:rPr>
              <a:t>Curriculum Mapping</a:t>
            </a:r>
            <a:endParaRPr lang="de-DE" sz="1600" b="1"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fade/>
  </p:transition>
  <p:timing>
    <p:tnLst>
      <p:par>
        <p:cTn id="1" dur="indefinite" restart="never" nodeType="tmRoot"/>
      </p:par>
    </p:tnLst>
  </p:timing>
  <p:hf sldNum="0" hdr="0" dt="0"/>
  <p:txStyles>
    <p:titleStyle>
      <a:lvl1pPr algn="l" rtl="0" eaLnBrk="0" fontAlgn="base" hangingPunct="0">
        <a:lnSpc>
          <a:spcPct val="95000"/>
        </a:lnSpc>
        <a:spcBef>
          <a:spcPct val="0"/>
        </a:spcBef>
        <a:spcAft>
          <a:spcPct val="0"/>
        </a:spcAft>
        <a:defRPr sz="2400" b="1">
          <a:solidFill>
            <a:srgbClr val="FFFFFF"/>
          </a:solidFill>
          <a:latin typeface="+mj-lt"/>
          <a:ea typeface="+mj-ea"/>
          <a:cs typeface="+mj-cs"/>
        </a:defRPr>
      </a:lvl1pPr>
      <a:lvl2pPr algn="l" rtl="0" eaLnBrk="0" fontAlgn="base" hangingPunct="0">
        <a:lnSpc>
          <a:spcPct val="95000"/>
        </a:lnSpc>
        <a:spcBef>
          <a:spcPct val="0"/>
        </a:spcBef>
        <a:spcAft>
          <a:spcPct val="0"/>
        </a:spcAft>
        <a:defRPr sz="2400" b="1">
          <a:solidFill>
            <a:srgbClr val="FFFFFF"/>
          </a:solidFill>
          <a:latin typeface="Arial" charset="0"/>
        </a:defRPr>
      </a:lvl2pPr>
      <a:lvl3pPr algn="l" rtl="0" eaLnBrk="0" fontAlgn="base" hangingPunct="0">
        <a:lnSpc>
          <a:spcPct val="95000"/>
        </a:lnSpc>
        <a:spcBef>
          <a:spcPct val="0"/>
        </a:spcBef>
        <a:spcAft>
          <a:spcPct val="0"/>
        </a:spcAft>
        <a:defRPr sz="2400" b="1">
          <a:solidFill>
            <a:srgbClr val="FFFFFF"/>
          </a:solidFill>
          <a:latin typeface="Arial" charset="0"/>
        </a:defRPr>
      </a:lvl3pPr>
      <a:lvl4pPr algn="l" rtl="0" eaLnBrk="0" fontAlgn="base" hangingPunct="0">
        <a:lnSpc>
          <a:spcPct val="95000"/>
        </a:lnSpc>
        <a:spcBef>
          <a:spcPct val="0"/>
        </a:spcBef>
        <a:spcAft>
          <a:spcPct val="0"/>
        </a:spcAft>
        <a:defRPr sz="2400" b="1">
          <a:solidFill>
            <a:srgbClr val="FFFFFF"/>
          </a:solidFill>
          <a:latin typeface="Arial" charset="0"/>
        </a:defRPr>
      </a:lvl4pPr>
      <a:lvl5pPr algn="l" rtl="0" eaLnBrk="0" fontAlgn="base" hangingPunct="0">
        <a:lnSpc>
          <a:spcPct val="95000"/>
        </a:lnSpc>
        <a:spcBef>
          <a:spcPct val="0"/>
        </a:spcBef>
        <a:spcAft>
          <a:spcPct val="0"/>
        </a:spcAft>
        <a:defRPr sz="2400" b="1">
          <a:solidFill>
            <a:srgbClr val="FFFFFF"/>
          </a:solidFill>
          <a:latin typeface="Arial" charset="0"/>
        </a:defRPr>
      </a:lvl5pPr>
      <a:lvl6pPr marL="457200" algn="l" rtl="0" eaLnBrk="0" fontAlgn="base" hangingPunct="0">
        <a:lnSpc>
          <a:spcPct val="95000"/>
        </a:lnSpc>
        <a:spcBef>
          <a:spcPct val="0"/>
        </a:spcBef>
        <a:spcAft>
          <a:spcPct val="0"/>
        </a:spcAft>
        <a:defRPr sz="2400" b="1">
          <a:solidFill>
            <a:srgbClr val="FFFFFF"/>
          </a:solidFill>
          <a:latin typeface="Arial" charset="0"/>
        </a:defRPr>
      </a:lvl6pPr>
      <a:lvl7pPr marL="914400" algn="l" rtl="0" eaLnBrk="0" fontAlgn="base" hangingPunct="0">
        <a:lnSpc>
          <a:spcPct val="95000"/>
        </a:lnSpc>
        <a:spcBef>
          <a:spcPct val="0"/>
        </a:spcBef>
        <a:spcAft>
          <a:spcPct val="0"/>
        </a:spcAft>
        <a:defRPr sz="2400" b="1">
          <a:solidFill>
            <a:srgbClr val="FFFFFF"/>
          </a:solidFill>
          <a:latin typeface="Arial" charset="0"/>
        </a:defRPr>
      </a:lvl7pPr>
      <a:lvl8pPr marL="1371600" algn="l" rtl="0" eaLnBrk="0" fontAlgn="base" hangingPunct="0">
        <a:lnSpc>
          <a:spcPct val="95000"/>
        </a:lnSpc>
        <a:spcBef>
          <a:spcPct val="0"/>
        </a:spcBef>
        <a:spcAft>
          <a:spcPct val="0"/>
        </a:spcAft>
        <a:defRPr sz="2400" b="1">
          <a:solidFill>
            <a:srgbClr val="FFFFFF"/>
          </a:solidFill>
          <a:latin typeface="Arial" charset="0"/>
        </a:defRPr>
      </a:lvl8pPr>
      <a:lvl9pPr marL="1828800" algn="l" rtl="0" eaLnBrk="0" fontAlgn="base" hangingPunct="0">
        <a:lnSpc>
          <a:spcPct val="95000"/>
        </a:lnSpc>
        <a:spcBef>
          <a:spcPct val="0"/>
        </a:spcBef>
        <a:spcAft>
          <a:spcPct val="0"/>
        </a:spcAft>
        <a:defRPr sz="2400" b="1">
          <a:solidFill>
            <a:srgbClr val="FFFFFF"/>
          </a:solidFill>
          <a:latin typeface="Arial" charset="0"/>
        </a:defRPr>
      </a:lvl9pPr>
    </p:titleStyle>
    <p:bodyStyle>
      <a:lvl1pPr marL="190500" indent="-190500" algn="l" rtl="0" eaLnBrk="0" fontAlgn="base" hangingPunct="0">
        <a:spcBef>
          <a:spcPct val="60000"/>
        </a:spcBef>
        <a:spcAft>
          <a:spcPct val="0"/>
        </a:spcAft>
        <a:buClr>
          <a:schemeClr val="accent1"/>
        </a:buClr>
        <a:buFont typeface="Wingdings" pitchFamily="2" charset="2"/>
        <a:buChar char="§"/>
        <a:defRPr sz="2000" b="1">
          <a:solidFill>
            <a:schemeClr val="tx1"/>
          </a:solidFill>
          <a:latin typeface="+mn-lt"/>
          <a:ea typeface="+mn-ea"/>
          <a:cs typeface="+mn-cs"/>
        </a:defRPr>
      </a:lvl1pPr>
      <a:lvl2pPr marL="381000" indent="-188913" algn="l" rtl="0" eaLnBrk="0" fontAlgn="base" hangingPunct="0">
        <a:spcBef>
          <a:spcPct val="30000"/>
        </a:spcBef>
        <a:spcAft>
          <a:spcPct val="0"/>
        </a:spcAft>
        <a:buClr>
          <a:schemeClr val="accent1"/>
        </a:buClr>
        <a:buChar char="-"/>
        <a:defRPr>
          <a:solidFill>
            <a:schemeClr val="tx1"/>
          </a:solidFill>
          <a:latin typeface="+mn-lt"/>
        </a:defRPr>
      </a:lvl2pPr>
      <a:lvl3pPr marL="561975" indent="-179388" algn="l" rtl="0" eaLnBrk="0" fontAlgn="base" hangingPunct="0">
        <a:spcBef>
          <a:spcPct val="30000"/>
        </a:spcBef>
        <a:spcAft>
          <a:spcPct val="0"/>
        </a:spcAft>
        <a:buClr>
          <a:schemeClr val="accent1"/>
        </a:buClr>
        <a:buChar char="-"/>
        <a:defRPr sz="1600">
          <a:solidFill>
            <a:schemeClr val="tx1"/>
          </a:solidFill>
          <a:latin typeface="+mn-lt"/>
        </a:defRPr>
      </a:lvl3pPr>
      <a:lvl4pPr marL="768350" indent="-204788" algn="l" rtl="0" eaLnBrk="0" fontAlgn="base" hangingPunct="0">
        <a:spcBef>
          <a:spcPct val="30000"/>
        </a:spcBef>
        <a:spcAft>
          <a:spcPct val="0"/>
        </a:spcAft>
        <a:buClr>
          <a:schemeClr val="accent1"/>
        </a:buClr>
        <a:buChar char="-"/>
        <a:defRPr sz="1600">
          <a:solidFill>
            <a:schemeClr val="tx1"/>
          </a:solidFill>
          <a:latin typeface="+mn-lt"/>
        </a:defRPr>
      </a:lvl4pPr>
      <a:lvl5pPr marL="10509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5pPr>
      <a:lvl6pPr marL="15081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6pPr>
      <a:lvl7pPr marL="19653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7pPr>
      <a:lvl8pPr marL="24225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8pPr>
      <a:lvl9pPr marL="28797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p:txBody>
          <a:bodyPr/>
          <a:lstStyle/>
          <a:p>
            <a:r>
              <a:rPr lang="en-US" noProof="1" smtClean="0"/>
              <a:t>Web-Based Curriculum Mapping</a:t>
            </a:r>
            <a:endParaRPr lang="en-US" noProof="1"/>
          </a:p>
        </p:txBody>
      </p:sp>
      <p:sp>
        <p:nvSpPr>
          <p:cNvPr id="82947" name="Rectangle 3"/>
          <p:cNvSpPr>
            <a:spLocks noGrp="1" noChangeArrowheads="1"/>
          </p:cNvSpPr>
          <p:nvPr>
            <p:ph type="subTitle" idx="1"/>
          </p:nvPr>
        </p:nvSpPr>
        <p:spPr/>
        <p:txBody>
          <a:bodyPr/>
          <a:lstStyle/>
          <a:p>
            <a:r>
              <a:rPr lang="en-US" noProof="1" smtClean="0"/>
              <a:t>Monarch Academy</a:t>
            </a:r>
            <a:endParaRPr lang="en-US" noProof="1"/>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0B4E81C0-B87E-44C2-B2BF-3B435ED7778F}" type="slidenum">
              <a:rPr lang="de-DE"/>
              <a:pPr/>
              <a:t>10</a:t>
            </a:fld>
            <a:endParaRPr lang="de-DE"/>
          </a:p>
        </p:txBody>
      </p:sp>
      <p:sp>
        <p:nvSpPr>
          <p:cNvPr id="97282" name="Rectangle 2"/>
          <p:cNvSpPr>
            <a:spLocks noGrp="1" noChangeArrowheads="1"/>
          </p:cNvSpPr>
          <p:nvPr>
            <p:ph type="title"/>
          </p:nvPr>
        </p:nvSpPr>
        <p:spPr/>
        <p:txBody>
          <a:bodyPr/>
          <a:lstStyle/>
          <a:p>
            <a:r>
              <a:rPr lang="en-US" noProof="1" smtClean="0"/>
              <a:t>Web-Based Curriculum Mapping</a:t>
            </a:r>
            <a:endParaRPr lang="de-DE" noProof="1"/>
          </a:p>
        </p:txBody>
      </p:sp>
      <p:sp>
        <p:nvSpPr>
          <p:cNvPr id="97283" name="Rectangle 3"/>
          <p:cNvSpPr>
            <a:spLocks noChangeArrowheads="1"/>
          </p:cNvSpPr>
          <p:nvPr/>
        </p:nvSpPr>
        <p:spPr bwMode="gray">
          <a:xfrm>
            <a:off x="328613" y="1916113"/>
            <a:ext cx="2738437"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600" noProof="1" smtClean="0"/>
              <a:t>Literature Review</a:t>
            </a:r>
          </a:p>
          <a:p>
            <a:pPr marL="190500" indent="-190500">
              <a:spcBef>
                <a:spcPct val="40000"/>
              </a:spcBef>
              <a:buClr>
                <a:schemeClr val="accent2"/>
              </a:buClr>
              <a:buFont typeface="Wingdings" pitchFamily="2" charset="2"/>
              <a:buChar char="§"/>
            </a:pPr>
            <a:r>
              <a:rPr lang="en-US" sz="1600" noProof="1" smtClean="0"/>
              <a:t>Kickoff Meeting</a:t>
            </a:r>
          </a:p>
          <a:p>
            <a:pPr marL="190500" indent="-190500">
              <a:spcBef>
                <a:spcPct val="40000"/>
              </a:spcBef>
              <a:buClr>
                <a:schemeClr val="accent2"/>
              </a:buClr>
              <a:buFont typeface="Wingdings" pitchFamily="2" charset="2"/>
              <a:buChar char="§"/>
            </a:pPr>
            <a:r>
              <a:rPr lang="en-US" sz="1600" noProof="1" smtClean="0"/>
              <a:t>Requirements Analysis</a:t>
            </a:r>
          </a:p>
          <a:p>
            <a:pPr marL="190500" indent="-190500">
              <a:spcBef>
                <a:spcPct val="40000"/>
              </a:spcBef>
              <a:buClr>
                <a:schemeClr val="accent2"/>
              </a:buClr>
              <a:buFont typeface="Wingdings" pitchFamily="2" charset="2"/>
              <a:buChar char="§"/>
            </a:pPr>
            <a:r>
              <a:rPr lang="en-US" sz="1600" noProof="1" smtClean="0"/>
              <a:t>Alternatives</a:t>
            </a:r>
          </a:p>
          <a:p>
            <a:pPr marL="190500" indent="-190500">
              <a:spcBef>
                <a:spcPct val="40000"/>
              </a:spcBef>
              <a:buClr>
                <a:schemeClr val="accent2"/>
              </a:buClr>
              <a:buFont typeface="Wingdings" pitchFamily="2" charset="2"/>
              <a:buChar char="§"/>
            </a:pPr>
            <a:r>
              <a:rPr lang="en-US" sz="1600" noProof="1" smtClean="0"/>
              <a:t>Development of Survey Instrument (TAM)</a:t>
            </a:r>
          </a:p>
          <a:p>
            <a:pPr marL="190500" indent="-190500">
              <a:spcBef>
                <a:spcPct val="40000"/>
              </a:spcBef>
              <a:buClr>
                <a:schemeClr val="accent2"/>
              </a:buClr>
              <a:buFont typeface="Wingdings" pitchFamily="2" charset="2"/>
              <a:buChar char="§"/>
            </a:pPr>
            <a:r>
              <a:rPr lang="en-US" sz="1600" noProof="1" smtClean="0"/>
              <a:t>Contextual Inquery</a:t>
            </a:r>
          </a:p>
          <a:p>
            <a:pPr marL="190500" indent="-190500">
              <a:spcBef>
                <a:spcPct val="40000"/>
              </a:spcBef>
              <a:buClr>
                <a:schemeClr val="accent2"/>
              </a:buClr>
              <a:buFont typeface="Wingdings" pitchFamily="2" charset="2"/>
              <a:buChar char="§"/>
            </a:pPr>
            <a:r>
              <a:rPr lang="en-US" sz="1600" noProof="1" smtClean="0"/>
              <a:t>Development of Prototype</a:t>
            </a:r>
          </a:p>
          <a:p>
            <a:pPr>
              <a:spcBef>
                <a:spcPct val="40000"/>
              </a:spcBef>
              <a:buClr>
                <a:schemeClr val="accent2"/>
              </a:buClr>
            </a:pPr>
            <a:r>
              <a:rPr lang="en-US" sz="1600" i="1" noProof="1" smtClean="0"/>
              <a:t>* Creswell – Defining the Problem</a:t>
            </a:r>
            <a:endParaRPr lang="en-US" sz="1600" i="1" noProof="1"/>
          </a:p>
          <a:p>
            <a:pPr marL="190500" indent="-190500">
              <a:spcBef>
                <a:spcPct val="40000"/>
              </a:spcBef>
              <a:buClr>
                <a:schemeClr val="accent2"/>
              </a:buClr>
              <a:buFont typeface="Wingdings" pitchFamily="2" charset="2"/>
              <a:buChar char="§"/>
            </a:pPr>
            <a:endParaRPr lang="en-US" sz="1600" noProof="1"/>
          </a:p>
          <a:p>
            <a:pPr marL="190500" indent="-190500">
              <a:spcBef>
                <a:spcPct val="40000"/>
              </a:spcBef>
              <a:buClr>
                <a:schemeClr val="accent2"/>
              </a:buClr>
              <a:buFont typeface="Wingdings" pitchFamily="2" charset="2"/>
              <a:buChar char="§"/>
            </a:pPr>
            <a:endParaRPr lang="en-US" sz="1600" noProof="1"/>
          </a:p>
        </p:txBody>
      </p:sp>
      <p:sp>
        <p:nvSpPr>
          <p:cNvPr id="97284" name="Rectangle 4"/>
          <p:cNvSpPr>
            <a:spLocks noChangeArrowheads="1"/>
          </p:cNvSpPr>
          <p:nvPr/>
        </p:nvSpPr>
        <p:spPr bwMode="gray">
          <a:xfrm>
            <a:off x="328613" y="1555750"/>
            <a:ext cx="2738437" cy="360363"/>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lIns="0" tIns="0" rIns="0" bIns="0" anchor="ctr"/>
          <a:lstStyle/>
          <a:p>
            <a:pPr algn="ctr" defTabSz="801688" eaLnBrk="0" hangingPunct="0"/>
            <a:r>
              <a:rPr lang="en-US" sz="1600" b="1" noProof="1" smtClean="0">
                <a:solidFill>
                  <a:srgbClr val="FFFFFF"/>
                </a:solidFill>
              </a:rPr>
              <a:t>Requirements</a:t>
            </a:r>
            <a:endParaRPr lang="en-US" sz="1600" b="1" noProof="1">
              <a:solidFill>
                <a:srgbClr val="FFFFFF"/>
              </a:solidFill>
            </a:endParaRPr>
          </a:p>
        </p:txBody>
      </p:sp>
      <p:sp>
        <p:nvSpPr>
          <p:cNvPr id="97285" name="Rectangle 5"/>
          <p:cNvSpPr>
            <a:spLocks noChangeArrowheads="1"/>
          </p:cNvSpPr>
          <p:nvPr/>
        </p:nvSpPr>
        <p:spPr bwMode="gray">
          <a:xfrm>
            <a:off x="3205163" y="1916113"/>
            <a:ext cx="2738437"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00000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600" noProof="1" smtClean="0"/>
              <a:t>User Testing of Prototype</a:t>
            </a:r>
          </a:p>
          <a:p>
            <a:pPr marL="190500" indent="-190500">
              <a:spcBef>
                <a:spcPct val="40000"/>
              </a:spcBef>
              <a:buClr>
                <a:schemeClr val="accent2"/>
              </a:buClr>
              <a:buFont typeface="Wingdings" pitchFamily="2" charset="2"/>
              <a:buChar char="§"/>
            </a:pPr>
            <a:r>
              <a:rPr lang="en-US" sz="1600" noProof="1" smtClean="0"/>
              <a:t>Revisions on design</a:t>
            </a:r>
          </a:p>
          <a:p>
            <a:pPr marL="190500" indent="-190500">
              <a:spcBef>
                <a:spcPct val="40000"/>
              </a:spcBef>
              <a:buClr>
                <a:schemeClr val="accent2"/>
              </a:buClr>
              <a:buFont typeface="Wingdings" pitchFamily="2" charset="2"/>
              <a:buChar char="§"/>
            </a:pPr>
            <a:r>
              <a:rPr lang="en-US" sz="1600" noProof="1" smtClean="0"/>
              <a:t>Finalization of Technology Stack Selection</a:t>
            </a:r>
          </a:p>
          <a:p>
            <a:pPr marL="190500" indent="-190500">
              <a:spcBef>
                <a:spcPct val="40000"/>
              </a:spcBef>
              <a:buClr>
                <a:schemeClr val="accent2"/>
              </a:buClr>
              <a:buFont typeface="Wingdings" pitchFamily="2" charset="2"/>
              <a:buChar char="§"/>
            </a:pPr>
            <a:r>
              <a:rPr lang="en-US" sz="1600" noProof="1" smtClean="0"/>
              <a:t>Development of Application using Agile approach</a:t>
            </a:r>
          </a:p>
          <a:p>
            <a:pPr marL="190500" indent="-190500">
              <a:spcBef>
                <a:spcPct val="40000"/>
              </a:spcBef>
              <a:buClr>
                <a:schemeClr val="accent2"/>
              </a:buClr>
              <a:buFont typeface="Wingdings" pitchFamily="2" charset="2"/>
              <a:buChar char="§"/>
            </a:pPr>
            <a:r>
              <a:rPr lang="en-US" sz="1600" noProof="1" smtClean="0"/>
              <a:t>Revisit / Modify based on User Input through process.</a:t>
            </a:r>
          </a:p>
          <a:p>
            <a:pPr marL="190500" indent="-190500">
              <a:spcBef>
                <a:spcPct val="40000"/>
              </a:spcBef>
              <a:buClr>
                <a:schemeClr val="accent2"/>
              </a:buClr>
              <a:buFont typeface="Wingdings" pitchFamily="2" charset="2"/>
              <a:buChar char="§"/>
            </a:pPr>
            <a:endParaRPr lang="de-DE" sz="1600" noProof="1"/>
          </a:p>
        </p:txBody>
      </p:sp>
      <p:sp>
        <p:nvSpPr>
          <p:cNvPr id="97287" name="Rectangle 7"/>
          <p:cNvSpPr>
            <a:spLocks noChangeArrowheads="1"/>
          </p:cNvSpPr>
          <p:nvPr/>
        </p:nvSpPr>
        <p:spPr bwMode="gray">
          <a:xfrm>
            <a:off x="6097588" y="1916113"/>
            <a:ext cx="2738437"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00000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600" noProof="1" smtClean="0"/>
              <a:t>Introduction of final release.</a:t>
            </a:r>
          </a:p>
          <a:p>
            <a:pPr marL="190500" indent="-190500">
              <a:spcBef>
                <a:spcPct val="40000"/>
              </a:spcBef>
              <a:buClr>
                <a:schemeClr val="accent2"/>
              </a:buClr>
              <a:buFont typeface="Wingdings" pitchFamily="2" charset="2"/>
              <a:buChar char="§"/>
            </a:pPr>
            <a:r>
              <a:rPr lang="en-US" sz="1600" noProof="1" smtClean="0"/>
              <a:t>Training / setup</a:t>
            </a:r>
          </a:p>
          <a:p>
            <a:pPr marL="190500" indent="-190500">
              <a:spcBef>
                <a:spcPct val="40000"/>
              </a:spcBef>
              <a:buClr>
                <a:schemeClr val="accent2"/>
              </a:buClr>
              <a:buFont typeface="Wingdings" pitchFamily="2" charset="2"/>
              <a:buChar char="§"/>
            </a:pPr>
            <a:r>
              <a:rPr lang="en-US" sz="1600" noProof="1" smtClean="0"/>
              <a:t>Post-Interviews</a:t>
            </a:r>
          </a:p>
          <a:p>
            <a:pPr marL="190500" indent="-190500">
              <a:spcBef>
                <a:spcPct val="40000"/>
              </a:spcBef>
              <a:buClr>
                <a:schemeClr val="accent2"/>
              </a:buClr>
              <a:buFont typeface="Wingdings" pitchFamily="2" charset="2"/>
              <a:buChar char="§"/>
            </a:pPr>
            <a:r>
              <a:rPr lang="en-US" sz="1600" noProof="1" smtClean="0"/>
              <a:t>Post-Contextual Inquiry</a:t>
            </a:r>
          </a:p>
          <a:p>
            <a:pPr marL="190500" indent="-190500">
              <a:spcBef>
                <a:spcPct val="40000"/>
              </a:spcBef>
              <a:buClr>
                <a:schemeClr val="accent2"/>
              </a:buClr>
              <a:buFont typeface="Wingdings" pitchFamily="2" charset="2"/>
              <a:buChar char="§"/>
            </a:pPr>
            <a:r>
              <a:rPr lang="en-US" sz="1600" noProof="1" smtClean="0"/>
              <a:t>Planning for Version 2</a:t>
            </a:r>
            <a:endParaRPr lang="en-US" sz="1600" noProof="1"/>
          </a:p>
        </p:txBody>
      </p:sp>
      <p:sp>
        <p:nvSpPr>
          <p:cNvPr id="97291" name="Rectangle 7"/>
          <p:cNvSpPr>
            <a:spLocks noChangeArrowheads="1"/>
          </p:cNvSpPr>
          <p:nvPr/>
        </p:nvSpPr>
        <p:spPr bwMode="gray">
          <a:xfrm>
            <a:off x="314325" y="1038225"/>
            <a:ext cx="85217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High level view of the research and development process</a:t>
            </a:r>
            <a:endParaRPr lang="en-US" noProof="1"/>
          </a:p>
        </p:txBody>
      </p:sp>
      <p:sp>
        <p:nvSpPr>
          <p:cNvPr id="13" name="Rectangle 4"/>
          <p:cNvSpPr>
            <a:spLocks noChangeArrowheads="1"/>
          </p:cNvSpPr>
          <p:nvPr/>
        </p:nvSpPr>
        <p:spPr bwMode="gray">
          <a:xfrm>
            <a:off x="3205163" y="1555750"/>
            <a:ext cx="2739752" cy="360363"/>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lIns="0" tIns="0" rIns="0" bIns="0" anchor="ctr"/>
          <a:lstStyle/>
          <a:p>
            <a:pPr algn="ctr" defTabSz="801688" eaLnBrk="0" hangingPunct="0"/>
            <a:r>
              <a:rPr lang="en-US" sz="1600" b="1" noProof="1" smtClean="0">
                <a:solidFill>
                  <a:srgbClr val="FFFFFF"/>
                </a:solidFill>
              </a:rPr>
              <a:t>Development</a:t>
            </a:r>
            <a:endParaRPr lang="en-US" sz="1600" b="1" noProof="1">
              <a:solidFill>
                <a:srgbClr val="FFFFFF"/>
              </a:solidFill>
            </a:endParaRPr>
          </a:p>
        </p:txBody>
      </p:sp>
      <p:sp>
        <p:nvSpPr>
          <p:cNvPr id="14" name="Rectangle 4"/>
          <p:cNvSpPr>
            <a:spLocks noChangeArrowheads="1"/>
          </p:cNvSpPr>
          <p:nvPr/>
        </p:nvSpPr>
        <p:spPr bwMode="gray">
          <a:xfrm>
            <a:off x="6067425" y="1555750"/>
            <a:ext cx="2770626" cy="360363"/>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lIns="0" tIns="0" rIns="0" bIns="0" anchor="ctr"/>
          <a:lstStyle/>
          <a:p>
            <a:pPr algn="ctr" defTabSz="801688" eaLnBrk="0" hangingPunct="0"/>
            <a:r>
              <a:rPr lang="en-US" sz="1600" b="1" noProof="1" smtClean="0">
                <a:solidFill>
                  <a:srgbClr val="FFFFFF"/>
                </a:solidFill>
              </a:rPr>
              <a:t>Acceptance</a:t>
            </a:r>
            <a:endParaRPr lang="en-US" sz="1600" b="1" noProof="1">
              <a:solidFill>
                <a:srgbClr val="FFFFFF"/>
              </a:solidFill>
            </a:endParaRPr>
          </a:p>
        </p:txBody>
      </p:sp>
      <p:sp>
        <p:nvSpPr>
          <p:cNvPr id="15" name="Text Box 9"/>
          <p:cNvSpPr txBox="1">
            <a:spLocks noChangeArrowheads="1"/>
          </p:cNvSpPr>
          <p:nvPr/>
        </p:nvSpPr>
        <p:spPr bwMode="gray">
          <a:xfrm>
            <a:off x="241300" y="6040279"/>
            <a:ext cx="2590774" cy="246221"/>
          </a:xfrm>
          <a:prstGeom prst="rect">
            <a:avLst/>
          </a:prstGeom>
          <a:noFill/>
          <a:ln>
            <a:noFill/>
          </a:ln>
          <a:effectLst/>
          <a:extLst>
            <a:ext uri="{909E8E84-426E-40DD-AFC4-6F175D3DCCD1}">
              <a14:hiddenFill xmlns:a14="http://schemas.microsoft.com/office/drawing/2010/main">
                <a:solidFill>
                  <a:srgbClr val="9DC2E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txBody>
          <a:bodyPr wrap="none" anchor="b">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sz="1000" noProof="1">
                <a:latin typeface="Arial" charset="0"/>
                <a:cs typeface="Arial" charset="0"/>
              </a:rPr>
              <a:t>* </a:t>
            </a:r>
            <a:r>
              <a:rPr lang="en-US" sz="1000" noProof="1" smtClean="0">
                <a:latin typeface="Arial" charset="0"/>
                <a:cs typeface="Arial" charset="0"/>
              </a:rPr>
              <a:t>Emotional Design - Normal, D., A. (2004)</a:t>
            </a:r>
            <a:endParaRPr lang="en-US" sz="1000" noProof="1">
              <a:latin typeface="Arial" charset="0"/>
              <a:cs typeface="Arial" charset="0"/>
            </a:endParaRPr>
          </a:p>
        </p:txBody>
      </p:sp>
    </p:spTree>
    <p:extLst>
      <p:ext uri="{BB962C8B-B14F-4D97-AF65-F5344CB8AC3E}">
        <p14:creationId xmlns:p14="http://schemas.microsoft.com/office/powerpoint/2010/main" val="243212512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894D10E8-46AD-486B-9B52-BFCA900271A8}" type="slidenum">
              <a:rPr lang="de-DE"/>
              <a:pPr/>
              <a:t>11</a:t>
            </a:fld>
            <a:endParaRPr lang="de-DE"/>
          </a:p>
        </p:txBody>
      </p:sp>
      <p:sp>
        <p:nvSpPr>
          <p:cNvPr id="103426" name="Rectangle 2"/>
          <p:cNvSpPr>
            <a:spLocks noGrp="1" noChangeArrowheads="1"/>
          </p:cNvSpPr>
          <p:nvPr>
            <p:ph type="title"/>
          </p:nvPr>
        </p:nvSpPr>
        <p:spPr/>
        <p:txBody>
          <a:bodyPr/>
          <a:lstStyle/>
          <a:p>
            <a:r>
              <a:rPr lang="en-US" noProof="1" smtClean="0"/>
              <a:t>Web-Based Curriculum Mapping</a:t>
            </a:r>
            <a:endParaRPr lang="de-DE" noProof="1"/>
          </a:p>
        </p:txBody>
      </p:sp>
      <p:sp>
        <p:nvSpPr>
          <p:cNvPr id="103427" name="Rectangle 3"/>
          <p:cNvSpPr>
            <a:spLocks noChangeArrowheads="1"/>
          </p:cNvSpPr>
          <p:nvPr/>
        </p:nvSpPr>
        <p:spPr bwMode="gray">
          <a:xfrm>
            <a:off x="314325" y="1555750"/>
            <a:ext cx="8520113" cy="4357526"/>
          </a:xfrm>
          <a:prstGeom prst="rect">
            <a:avLst/>
          </a:prstGeom>
          <a:noFill/>
          <a:ln w="12700">
            <a:solidFill>
              <a:srgbClr val="DDDDD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5000"/>
              </a:lnSpc>
              <a:spcBef>
                <a:spcPct val="20000"/>
              </a:spcBef>
              <a:buClr>
                <a:schemeClr val="accent2"/>
              </a:buClr>
              <a:buFont typeface="Wingdings" pitchFamily="2" charset="2"/>
              <a:buChar char="§"/>
            </a:pPr>
            <a:r>
              <a:rPr lang="en-US" sz="1600" noProof="1" smtClean="0"/>
              <a:t>Why are you interested in a web-based curriculum mapping system?</a:t>
            </a:r>
          </a:p>
          <a:p>
            <a:pPr marL="190500" indent="-190500">
              <a:lnSpc>
                <a:spcPct val="95000"/>
              </a:lnSpc>
              <a:spcBef>
                <a:spcPct val="20000"/>
              </a:spcBef>
              <a:buClr>
                <a:schemeClr val="accent2"/>
              </a:buClr>
              <a:buFont typeface="Wingdings" pitchFamily="2" charset="2"/>
              <a:buChar char="§"/>
            </a:pPr>
            <a:r>
              <a:rPr lang="en-US" sz="1600" noProof="1" smtClean="0"/>
              <a:t>How </a:t>
            </a:r>
            <a:r>
              <a:rPr lang="en-US" sz="1600" noProof="1"/>
              <a:t>do you currently manage curriculum </a:t>
            </a:r>
            <a:r>
              <a:rPr lang="en-US" sz="1600" noProof="1" smtClean="0"/>
              <a:t>mapping </a:t>
            </a:r>
            <a:r>
              <a:rPr lang="en-US" sz="1600" noProof="1"/>
              <a:t>at Monarch</a:t>
            </a:r>
            <a:r>
              <a:rPr lang="en-US" sz="1600" noProof="1" smtClean="0"/>
              <a:t>?</a:t>
            </a:r>
          </a:p>
          <a:p>
            <a:pPr marL="190500" indent="-190500">
              <a:lnSpc>
                <a:spcPct val="95000"/>
              </a:lnSpc>
              <a:spcBef>
                <a:spcPct val="20000"/>
              </a:spcBef>
              <a:buClr>
                <a:schemeClr val="accent2"/>
              </a:buClr>
              <a:buFont typeface="Wingdings" pitchFamily="2" charset="2"/>
              <a:buChar char="§"/>
            </a:pPr>
            <a:r>
              <a:rPr lang="en-US" sz="1600" noProof="1" smtClean="0"/>
              <a:t>What features would you like to see in a web-based CM system (be specific)?</a:t>
            </a:r>
          </a:p>
          <a:p>
            <a:pPr marL="190500" indent="-190500">
              <a:lnSpc>
                <a:spcPct val="95000"/>
              </a:lnSpc>
              <a:spcBef>
                <a:spcPct val="20000"/>
              </a:spcBef>
              <a:buClr>
                <a:schemeClr val="accent2"/>
              </a:buClr>
              <a:buFont typeface="Wingdings" pitchFamily="2" charset="2"/>
              <a:buChar char="§"/>
            </a:pPr>
            <a:r>
              <a:rPr lang="en-US" sz="1600" noProof="1" smtClean="0"/>
              <a:t>Where would users physically access a web-based curriculum mapping system?</a:t>
            </a:r>
          </a:p>
          <a:p>
            <a:pPr marL="190500" indent="-190500">
              <a:lnSpc>
                <a:spcPct val="95000"/>
              </a:lnSpc>
              <a:spcBef>
                <a:spcPct val="20000"/>
              </a:spcBef>
              <a:buClr>
                <a:schemeClr val="accent2"/>
              </a:buClr>
              <a:buFont typeface="Wingdings" pitchFamily="2" charset="2"/>
              <a:buChar char="§"/>
            </a:pPr>
            <a:r>
              <a:rPr lang="en-US" sz="1600" noProof="1" smtClean="0"/>
              <a:t>How would your day-to-day work change if you had access to a web-based CM system?</a:t>
            </a:r>
            <a:endParaRPr lang="en-US" sz="1600" noProof="1"/>
          </a:p>
          <a:p>
            <a:pPr marL="190500" indent="-190500">
              <a:lnSpc>
                <a:spcPct val="95000"/>
              </a:lnSpc>
              <a:spcBef>
                <a:spcPct val="20000"/>
              </a:spcBef>
              <a:buClr>
                <a:schemeClr val="accent2"/>
              </a:buClr>
              <a:buFont typeface="Wingdings" pitchFamily="2" charset="2"/>
              <a:buChar char="§"/>
            </a:pPr>
            <a:r>
              <a:rPr lang="en-US" sz="1600" noProof="1" smtClean="0"/>
              <a:t>Why would this tool be useful for teachers?  What obstacles do you forsee when getting buy-in from teachers?</a:t>
            </a:r>
          </a:p>
          <a:p>
            <a:pPr marL="190500" indent="-190500">
              <a:lnSpc>
                <a:spcPct val="95000"/>
              </a:lnSpc>
              <a:spcBef>
                <a:spcPct val="20000"/>
              </a:spcBef>
              <a:buClr>
                <a:schemeClr val="accent2"/>
              </a:buClr>
              <a:buFont typeface="Wingdings" pitchFamily="2" charset="2"/>
              <a:buChar char="§"/>
            </a:pPr>
            <a:r>
              <a:rPr lang="en-US" sz="1600" noProof="1" smtClean="0"/>
              <a:t>Would parents benefit from a public-facing section of this tool?</a:t>
            </a:r>
          </a:p>
          <a:p>
            <a:pPr marL="190500" indent="-190500">
              <a:lnSpc>
                <a:spcPct val="95000"/>
              </a:lnSpc>
              <a:spcBef>
                <a:spcPct val="20000"/>
              </a:spcBef>
              <a:buClr>
                <a:schemeClr val="accent2"/>
              </a:buClr>
              <a:buFont typeface="Wingdings" pitchFamily="2" charset="2"/>
              <a:buChar char="§"/>
            </a:pPr>
            <a:r>
              <a:rPr lang="en-US" sz="1600" noProof="1" smtClean="0"/>
              <a:t>From your perspective, what would you imagine as the ideal ‘dashboard’ or set of commonly used features / tools (What are the most important tools to you?).</a:t>
            </a:r>
          </a:p>
          <a:p>
            <a:pPr marL="190500" indent="-190500">
              <a:lnSpc>
                <a:spcPct val="95000"/>
              </a:lnSpc>
              <a:spcBef>
                <a:spcPct val="20000"/>
              </a:spcBef>
              <a:buClr>
                <a:schemeClr val="accent2"/>
              </a:buClr>
              <a:buFont typeface="Wingdings" pitchFamily="2" charset="2"/>
              <a:buChar char="§"/>
            </a:pPr>
            <a:r>
              <a:rPr lang="en-US" sz="1600" noProof="1" smtClean="0"/>
              <a:t>In terms of user roles, what features would fall under administrator access only vs teacher-specific tools?  What features would parent/public users access? </a:t>
            </a:r>
          </a:p>
        </p:txBody>
      </p:sp>
      <p:sp>
        <p:nvSpPr>
          <p:cNvPr id="103430"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Questions to Consider</a:t>
            </a:r>
            <a:endParaRPr lang="en-US" noProof="1"/>
          </a:p>
        </p:txBody>
      </p:sp>
    </p:spTree>
    <p:custDataLst>
      <p:tags r:id="rId1"/>
    </p:custDataLst>
    <p:extLst>
      <p:ext uri="{BB962C8B-B14F-4D97-AF65-F5344CB8AC3E}">
        <p14:creationId xmlns:p14="http://schemas.microsoft.com/office/powerpoint/2010/main" val="277859693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D2ECB7FC-7CDE-4256-892E-D6AAC1A51568}" type="slidenum">
              <a:rPr lang="de-DE"/>
              <a:pPr/>
              <a:t>2</a:t>
            </a:fld>
            <a:endParaRPr lang="de-DE"/>
          </a:p>
        </p:txBody>
      </p:sp>
      <p:sp>
        <p:nvSpPr>
          <p:cNvPr id="117762" name="Rectangle 2"/>
          <p:cNvSpPr>
            <a:spLocks noGrp="1" noChangeArrowheads="1"/>
          </p:cNvSpPr>
          <p:nvPr>
            <p:ph type="title"/>
          </p:nvPr>
        </p:nvSpPr>
        <p:spPr/>
        <p:txBody>
          <a:bodyPr/>
          <a:lstStyle/>
          <a:p>
            <a:r>
              <a:rPr lang="en-US" noProof="1" smtClean="0"/>
              <a:t>Web-Based Curriculum Mapping</a:t>
            </a:r>
            <a:endParaRPr lang="en-US" noProof="1"/>
          </a:p>
        </p:txBody>
      </p:sp>
      <p:sp>
        <p:nvSpPr>
          <p:cNvPr id="117763" name="Rectangle 7"/>
          <p:cNvSpPr>
            <a:spLocks noChangeArrowheads="1"/>
          </p:cNvSpPr>
          <p:nvPr/>
        </p:nvSpPr>
        <p:spPr bwMode="gray">
          <a:xfrm>
            <a:off x="314324" y="1038225"/>
            <a:ext cx="8520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Monarch Academy: An </a:t>
            </a:r>
            <a:r>
              <a:rPr lang="en-US" noProof="1"/>
              <a:t>Expeditionary Learning </a:t>
            </a:r>
            <a:r>
              <a:rPr lang="en-US" noProof="1" smtClean="0"/>
              <a:t>(EL) Institution</a:t>
            </a:r>
            <a:endParaRPr lang="en-US" noProof="1"/>
          </a:p>
        </p:txBody>
      </p:sp>
      <p:pic>
        <p:nvPicPr>
          <p:cNvPr id="1177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701800" y="2038350"/>
            <a:ext cx="1435100" cy="889000"/>
          </a:xfrm>
          <a:prstGeom prst="rect">
            <a:avLst/>
          </a:prstGeom>
          <a:noFill/>
          <a:ln>
            <a:noFill/>
          </a:ln>
          <a:effectLst/>
          <a:extLst>
            <a:ext uri="{909E8E84-426E-40DD-AFC4-6F175D3DCCD1}">
              <a14:hiddenFill xmlns:a14="http://schemas.microsoft.com/office/drawing/2010/main">
                <a:solidFill>
                  <a:srgbClr val="0061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EA501"/>
                  </a:outerShdw>
                </a:effectLst>
              </a14:hiddenEffects>
            </a:ext>
          </a:extLst>
        </p:spPr>
      </p:pic>
      <p:sp>
        <p:nvSpPr>
          <p:cNvPr id="117768" name="Rectangle 8"/>
          <p:cNvSpPr>
            <a:spLocks noChangeArrowheads="1"/>
          </p:cNvSpPr>
          <p:nvPr/>
        </p:nvSpPr>
        <p:spPr bwMode="gray">
          <a:xfrm>
            <a:off x="4670425" y="1555750"/>
            <a:ext cx="4164013" cy="360363"/>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2A79D0"/>
                  </a:outerShdw>
                </a:effectLst>
              </a14:hiddenEffects>
            </a:ext>
          </a:extLst>
        </p:spPr>
        <p:txBody>
          <a:bodyPr lIns="0" tIns="0" rIns="0" bIns="0" anchor="ctr"/>
          <a:lstStyle/>
          <a:p>
            <a:pPr algn="ctr" defTabSz="801688" eaLnBrk="0" hangingPunct="0"/>
            <a:r>
              <a:rPr lang="en-US" sz="1800" b="1" noProof="1" smtClean="0">
                <a:solidFill>
                  <a:srgbClr val="FFFFFF"/>
                </a:solidFill>
              </a:rPr>
              <a:t>Research Study Background</a:t>
            </a:r>
            <a:endParaRPr lang="en-US" sz="1800" b="1" noProof="1">
              <a:solidFill>
                <a:srgbClr val="FFFFFF"/>
              </a:solidFill>
            </a:endParaRPr>
          </a:p>
        </p:txBody>
      </p:sp>
      <p:sp>
        <p:nvSpPr>
          <p:cNvPr id="117769" name="Rectangle 9"/>
          <p:cNvSpPr>
            <a:spLocks noChangeArrowheads="1"/>
          </p:cNvSpPr>
          <p:nvPr/>
        </p:nvSpPr>
        <p:spPr bwMode="gray">
          <a:xfrm>
            <a:off x="4672013" y="1916113"/>
            <a:ext cx="4164012"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2A79D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800" noProof="1" smtClean="0"/>
              <a:t>Propose to design and implement a curriculum mapping solution for Monarch Academy that will address the following concerns:</a:t>
            </a:r>
            <a:endParaRPr lang="en-US" sz="1800" noProof="1"/>
          </a:p>
          <a:p>
            <a:pPr marL="647700" lvl="1" indent="-190500">
              <a:spcBef>
                <a:spcPct val="40000"/>
              </a:spcBef>
              <a:buClr>
                <a:schemeClr val="accent2"/>
              </a:buClr>
              <a:buFont typeface="Wingdings" pitchFamily="2" charset="2"/>
              <a:buChar char="§"/>
            </a:pPr>
            <a:r>
              <a:rPr lang="en-US" sz="1600" noProof="1" smtClean="0">
                <a:ea typeface="Arial Unicode MS" pitchFamily="34" charset="-128"/>
                <a:cs typeface="Arial" charset="0"/>
              </a:rPr>
              <a:t>Provide a toolset that will enable EL curriculum mapping.</a:t>
            </a:r>
          </a:p>
          <a:p>
            <a:pPr marL="647700" lvl="1" indent="-190500">
              <a:spcBef>
                <a:spcPct val="40000"/>
              </a:spcBef>
              <a:buClr>
                <a:schemeClr val="accent2"/>
              </a:buClr>
              <a:buFont typeface="Wingdings" pitchFamily="2" charset="2"/>
              <a:buChar char="§"/>
            </a:pPr>
            <a:r>
              <a:rPr lang="en-US" sz="1600" noProof="1">
                <a:ea typeface="Arial Unicode MS" pitchFamily="34" charset="-128"/>
                <a:cs typeface="Arial" charset="0"/>
              </a:rPr>
              <a:t>Provide for a user-centered </a:t>
            </a:r>
            <a:r>
              <a:rPr lang="en-US" sz="1600" noProof="1" smtClean="0">
                <a:ea typeface="Arial Unicode MS" pitchFamily="34" charset="-128"/>
                <a:cs typeface="Arial" charset="0"/>
              </a:rPr>
              <a:t>experience.</a:t>
            </a:r>
          </a:p>
          <a:p>
            <a:pPr marL="647700" lvl="1" indent="-190500">
              <a:spcBef>
                <a:spcPct val="40000"/>
              </a:spcBef>
              <a:buClr>
                <a:schemeClr val="accent2"/>
              </a:buClr>
              <a:buFont typeface="Wingdings" pitchFamily="2" charset="2"/>
              <a:buChar char="§"/>
            </a:pPr>
            <a:r>
              <a:rPr lang="en-US" sz="1600" noProof="1" smtClean="0">
                <a:ea typeface="Arial Unicode MS" pitchFamily="34" charset="-128"/>
                <a:cs typeface="Arial" charset="0"/>
              </a:rPr>
              <a:t>Streamline and improve upon current methods used for mapping curriculim.</a:t>
            </a:r>
          </a:p>
        </p:txBody>
      </p:sp>
      <p:pic>
        <p:nvPicPr>
          <p:cNvPr id="132099" name="Picture 3" descr="C:\Users\21126\Desktop\SchoolTourDiscoveryClassroo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532" y="1556792"/>
            <a:ext cx="4164013" cy="4249522"/>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2365749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894D10E8-46AD-486B-9B52-BFCA900271A8}" type="slidenum">
              <a:rPr lang="de-DE"/>
              <a:pPr/>
              <a:t>3</a:t>
            </a:fld>
            <a:endParaRPr lang="de-DE"/>
          </a:p>
        </p:txBody>
      </p:sp>
      <p:sp>
        <p:nvSpPr>
          <p:cNvPr id="103426" name="Rectangle 2"/>
          <p:cNvSpPr>
            <a:spLocks noGrp="1" noChangeArrowheads="1"/>
          </p:cNvSpPr>
          <p:nvPr>
            <p:ph type="title"/>
          </p:nvPr>
        </p:nvSpPr>
        <p:spPr/>
        <p:txBody>
          <a:bodyPr/>
          <a:lstStyle/>
          <a:p>
            <a:r>
              <a:rPr lang="en-US" noProof="1" smtClean="0"/>
              <a:t>Web-Based Curriculum Mapping</a:t>
            </a:r>
            <a:endParaRPr lang="de-DE" noProof="1"/>
          </a:p>
        </p:txBody>
      </p:sp>
      <p:sp>
        <p:nvSpPr>
          <p:cNvPr id="103427" name="Rectangle 3"/>
          <p:cNvSpPr>
            <a:spLocks noChangeArrowheads="1"/>
          </p:cNvSpPr>
          <p:nvPr/>
        </p:nvSpPr>
        <p:spPr bwMode="gray">
          <a:xfrm>
            <a:off x="314325" y="1555750"/>
            <a:ext cx="8520113" cy="4393530"/>
          </a:xfrm>
          <a:prstGeom prst="rect">
            <a:avLst/>
          </a:prstGeom>
          <a:noFill/>
          <a:ln w="12700">
            <a:solidFill>
              <a:srgbClr val="DDDDD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5000"/>
              </a:lnSpc>
              <a:spcBef>
                <a:spcPct val="20000"/>
              </a:spcBef>
              <a:buClr>
                <a:schemeClr val="accent2"/>
              </a:buClr>
              <a:buFont typeface="Wingdings" pitchFamily="2" charset="2"/>
              <a:buChar char="§"/>
            </a:pPr>
            <a:r>
              <a:rPr lang="en-US" sz="1600" noProof="1" smtClean="0"/>
              <a:t>Increase </a:t>
            </a:r>
            <a:r>
              <a:rPr lang="en-US" sz="1600" noProof="1"/>
              <a:t>collaboration &amp; add cohesion &amp; “flow” between grade levels, systematic increases of complexity from grade to </a:t>
            </a:r>
            <a:r>
              <a:rPr lang="en-US" sz="1600" noProof="1" smtClean="0"/>
              <a:t>grade</a:t>
            </a:r>
            <a:endParaRPr lang="en-US" sz="1600" noProof="1"/>
          </a:p>
          <a:p>
            <a:pPr marL="190500" indent="-190500">
              <a:lnSpc>
                <a:spcPct val="95000"/>
              </a:lnSpc>
              <a:spcBef>
                <a:spcPct val="20000"/>
              </a:spcBef>
              <a:buClr>
                <a:schemeClr val="accent2"/>
              </a:buClr>
              <a:buFont typeface="Wingdings" pitchFamily="2" charset="2"/>
              <a:buChar char="§"/>
            </a:pPr>
            <a:r>
              <a:rPr lang="en-US" sz="1600" noProof="1" smtClean="0"/>
              <a:t>Communication </a:t>
            </a:r>
            <a:r>
              <a:rPr lang="en-US" sz="1600" noProof="1"/>
              <a:t>among whole staff</a:t>
            </a:r>
          </a:p>
          <a:p>
            <a:pPr marL="190500" indent="-190500">
              <a:lnSpc>
                <a:spcPct val="95000"/>
              </a:lnSpc>
              <a:spcBef>
                <a:spcPct val="20000"/>
              </a:spcBef>
              <a:buClr>
                <a:schemeClr val="accent2"/>
              </a:buClr>
              <a:buFont typeface="Wingdings" pitchFamily="2" charset="2"/>
              <a:buChar char="§"/>
            </a:pPr>
            <a:r>
              <a:rPr lang="en-US" sz="1600" noProof="1"/>
              <a:t>Promote even coverage of common core standards &amp; big ideas over student’s 9 years at monarch</a:t>
            </a:r>
          </a:p>
          <a:p>
            <a:pPr marL="190500" indent="-190500">
              <a:lnSpc>
                <a:spcPct val="95000"/>
              </a:lnSpc>
              <a:spcBef>
                <a:spcPct val="20000"/>
              </a:spcBef>
              <a:buClr>
                <a:schemeClr val="accent2"/>
              </a:buClr>
              <a:buFont typeface="Wingdings" pitchFamily="2" charset="2"/>
              <a:buChar char="§"/>
            </a:pPr>
            <a:r>
              <a:rPr lang="en-US" sz="1600" noProof="1" smtClean="0"/>
              <a:t>Locates </a:t>
            </a:r>
            <a:r>
              <a:rPr lang="en-US" sz="1600" noProof="1"/>
              <a:t>gaps, repetitions &amp; areas of improvement</a:t>
            </a:r>
          </a:p>
          <a:p>
            <a:pPr marL="190500" indent="-190500">
              <a:lnSpc>
                <a:spcPct val="95000"/>
              </a:lnSpc>
              <a:spcBef>
                <a:spcPct val="20000"/>
              </a:spcBef>
              <a:buClr>
                <a:schemeClr val="accent2"/>
              </a:buClr>
              <a:buFont typeface="Wingdings" pitchFamily="2" charset="2"/>
              <a:buChar char="§"/>
            </a:pPr>
            <a:r>
              <a:rPr lang="en-US" sz="1600" noProof="1"/>
              <a:t>Will serve as a Dynamic, working document to be changed over time</a:t>
            </a:r>
          </a:p>
          <a:p>
            <a:pPr marL="190500" indent="-190500">
              <a:lnSpc>
                <a:spcPct val="95000"/>
              </a:lnSpc>
              <a:spcBef>
                <a:spcPct val="20000"/>
              </a:spcBef>
              <a:buClr>
                <a:schemeClr val="accent2"/>
              </a:buClr>
              <a:buFont typeface="Wingdings" pitchFamily="2" charset="2"/>
              <a:buChar char="§"/>
            </a:pPr>
            <a:r>
              <a:rPr lang="en-US" sz="1600" noProof="1"/>
              <a:t>Aligns with the needs of an expeditionary learning school</a:t>
            </a:r>
          </a:p>
          <a:p>
            <a:pPr marL="190500" indent="-190500">
              <a:lnSpc>
                <a:spcPct val="95000"/>
              </a:lnSpc>
              <a:spcBef>
                <a:spcPct val="20000"/>
              </a:spcBef>
              <a:buClr>
                <a:schemeClr val="accent2"/>
              </a:buClr>
              <a:buFont typeface="Wingdings" pitchFamily="2" charset="2"/>
              <a:buChar char="§"/>
            </a:pPr>
            <a:r>
              <a:rPr lang="en-US" sz="1600" noProof="1"/>
              <a:t>Increase accountability for skills &amp; standards</a:t>
            </a:r>
          </a:p>
          <a:p>
            <a:pPr marL="190500" indent="-190500">
              <a:lnSpc>
                <a:spcPct val="95000"/>
              </a:lnSpc>
              <a:spcBef>
                <a:spcPct val="20000"/>
              </a:spcBef>
              <a:buClr>
                <a:schemeClr val="accent2"/>
              </a:buClr>
              <a:buFont typeface="Wingdings" pitchFamily="2" charset="2"/>
              <a:buChar char="§"/>
            </a:pPr>
            <a:r>
              <a:rPr lang="en-US" sz="1600" noProof="1"/>
              <a:t>Collection of Tools for Pacing, instruction &amp; planning</a:t>
            </a:r>
          </a:p>
          <a:p>
            <a:pPr marL="190500" indent="-190500">
              <a:lnSpc>
                <a:spcPct val="95000"/>
              </a:lnSpc>
              <a:spcBef>
                <a:spcPct val="20000"/>
              </a:spcBef>
              <a:buClr>
                <a:schemeClr val="accent2"/>
              </a:buClr>
              <a:buFont typeface="Wingdings" pitchFamily="2" charset="2"/>
              <a:buChar char="§"/>
            </a:pPr>
            <a:r>
              <a:rPr lang="en-US" sz="1600" noProof="1"/>
              <a:t>Documentation of the expedition process</a:t>
            </a:r>
          </a:p>
        </p:txBody>
      </p:sp>
      <p:sp>
        <p:nvSpPr>
          <p:cNvPr id="103430"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Objectives</a:t>
            </a:r>
            <a:endParaRPr lang="en-US" noProof="1"/>
          </a:p>
        </p:txBody>
      </p:sp>
    </p:spTree>
    <p:custDataLst>
      <p:tags r:id="rId1"/>
    </p:custDataLst>
    <p:extLst>
      <p:ext uri="{BB962C8B-B14F-4D97-AF65-F5344CB8AC3E}">
        <p14:creationId xmlns:p14="http://schemas.microsoft.com/office/powerpoint/2010/main" val="939943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894D10E8-46AD-486B-9B52-BFCA900271A8}" type="slidenum">
              <a:rPr lang="de-DE"/>
              <a:pPr/>
              <a:t>4</a:t>
            </a:fld>
            <a:endParaRPr lang="de-DE"/>
          </a:p>
        </p:txBody>
      </p:sp>
      <p:sp>
        <p:nvSpPr>
          <p:cNvPr id="103426" name="Rectangle 2"/>
          <p:cNvSpPr>
            <a:spLocks noGrp="1" noChangeArrowheads="1"/>
          </p:cNvSpPr>
          <p:nvPr>
            <p:ph type="title"/>
          </p:nvPr>
        </p:nvSpPr>
        <p:spPr/>
        <p:txBody>
          <a:bodyPr/>
          <a:lstStyle/>
          <a:p>
            <a:r>
              <a:rPr lang="en-US" noProof="1" smtClean="0"/>
              <a:t>Web-Based Curriculum Mapping</a:t>
            </a:r>
            <a:endParaRPr lang="de-DE" noProof="1"/>
          </a:p>
        </p:txBody>
      </p:sp>
      <p:sp>
        <p:nvSpPr>
          <p:cNvPr id="103427" name="Rectangle 3"/>
          <p:cNvSpPr>
            <a:spLocks noChangeArrowheads="1"/>
          </p:cNvSpPr>
          <p:nvPr/>
        </p:nvSpPr>
        <p:spPr bwMode="gray">
          <a:xfrm>
            <a:off x="2227263" y="1555750"/>
            <a:ext cx="6607175" cy="1317625"/>
          </a:xfrm>
          <a:prstGeom prst="rect">
            <a:avLst/>
          </a:prstGeom>
          <a:noFill/>
          <a:ln w="12700">
            <a:solidFill>
              <a:srgbClr val="DDDDD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600" b="1" noProof="1" smtClean="0"/>
              <a:t>Parents and Guardians</a:t>
            </a:r>
          </a:p>
          <a:p>
            <a:pPr marL="190500" indent="-190500">
              <a:lnSpc>
                <a:spcPct val="95000"/>
              </a:lnSpc>
              <a:spcBef>
                <a:spcPct val="20000"/>
              </a:spcBef>
              <a:buClr>
                <a:schemeClr val="accent2"/>
              </a:buClr>
              <a:buFont typeface="Wingdings" pitchFamily="2" charset="2"/>
              <a:buChar char="§"/>
            </a:pPr>
            <a:r>
              <a:rPr lang="en-US" sz="1600" noProof="1" smtClean="0"/>
              <a:t>By providing an accessible system, it is easier to can keep track of where their child should be academically.</a:t>
            </a:r>
          </a:p>
          <a:p>
            <a:pPr marL="190500" indent="-190500">
              <a:lnSpc>
                <a:spcPct val="95000"/>
              </a:lnSpc>
              <a:spcBef>
                <a:spcPct val="20000"/>
              </a:spcBef>
              <a:buClr>
                <a:schemeClr val="accent2"/>
              </a:buClr>
              <a:buFont typeface="Wingdings" pitchFamily="2" charset="2"/>
              <a:buChar char="§"/>
            </a:pPr>
            <a:r>
              <a:rPr lang="en-US" sz="1600" noProof="1"/>
              <a:t>P</a:t>
            </a:r>
            <a:r>
              <a:rPr lang="en-US" sz="1600" noProof="1" smtClean="0"/>
              <a:t>arents and guardians will have an opportunity to reinforce at home the focus of learning that takes place at school.</a:t>
            </a:r>
            <a:endParaRPr lang="en-US" sz="1600" noProof="1"/>
          </a:p>
        </p:txBody>
      </p:sp>
      <p:sp>
        <p:nvSpPr>
          <p:cNvPr id="103428" name="Rectangle 4"/>
          <p:cNvSpPr>
            <a:spLocks noChangeArrowheads="1"/>
          </p:cNvSpPr>
          <p:nvPr/>
        </p:nvSpPr>
        <p:spPr bwMode="gray">
          <a:xfrm>
            <a:off x="2228850" y="3017838"/>
            <a:ext cx="6607175" cy="1317625"/>
          </a:xfrm>
          <a:prstGeom prst="rect">
            <a:avLst/>
          </a:prstGeom>
          <a:noFill/>
          <a:ln w="12700">
            <a:solidFill>
              <a:srgbClr val="DDDDD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600" b="1" noProof="1" smtClean="0"/>
              <a:t>Teachers</a:t>
            </a:r>
          </a:p>
          <a:p>
            <a:pPr marL="190500" indent="-190500">
              <a:lnSpc>
                <a:spcPct val="95000"/>
              </a:lnSpc>
              <a:spcBef>
                <a:spcPct val="20000"/>
              </a:spcBef>
              <a:buClr>
                <a:schemeClr val="accent2"/>
              </a:buClr>
              <a:buFont typeface="Wingdings" pitchFamily="2" charset="2"/>
              <a:buChar char="§"/>
            </a:pPr>
            <a:r>
              <a:rPr lang="en-US" sz="1600" noProof="1" smtClean="0"/>
              <a:t>Curriculum Mapping systems can provide teachers a tool to update, document and share lesson plans with others.</a:t>
            </a:r>
          </a:p>
          <a:p>
            <a:pPr marL="190500" indent="-190500">
              <a:lnSpc>
                <a:spcPct val="95000"/>
              </a:lnSpc>
              <a:spcBef>
                <a:spcPct val="20000"/>
              </a:spcBef>
              <a:buClr>
                <a:schemeClr val="accent2"/>
              </a:buClr>
              <a:buFont typeface="Wingdings" pitchFamily="2" charset="2"/>
              <a:buChar char="§"/>
            </a:pPr>
            <a:r>
              <a:rPr lang="en-US" sz="1600" noProof="1" smtClean="0"/>
              <a:t>Common core standards are more easily tracked to ensure lessons are fulfilling the required objectives.</a:t>
            </a:r>
            <a:endParaRPr lang="en-US" sz="1600" noProof="1"/>
          </a:p>
        </p:txBody>
      </p:sp>
      <p:sp>
        <p:nvSpPr>
          <p:cNvPr id="103429" name="Rectangle 5"/>
          <p:cNvSpPr>
            <a:spLocks noChangeArrowheads="1"/>
          </p:cNvSpPr>
          <p:nvPr/>
        </p:nvSpPr>
        <p:spPr bwMode="gray">
          <a:xfrm>
            <a:off x="2228850" y="4478338"/>
            <a:ext cx="6607175" cy="1317625"/>
          </a:xfrm>
          <a:prstGeom prst="rect">
            <a:avLst/>
          </a:prstGeom>
          <a:noFill/>
          <a:ln w="12700">
            <a:solidFill>
              <a:srgbClr val="DDDDD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600" b="1" noProof="1" smtClean="0"/>
              <a:t>Administrators</a:t>
            </a:r>
            <a:endParaRPr lang="en-US" sz="1600" b="1" noProof="1"/>
          </a:p>
          <a:p>
            <a:pPr marL="190500" indent="-190500">
              <a:lnSpc>
                <a:spcPct val="95000"/>
              </a:lnSpc>
              <a:spcBef>
                <a:spcPct val="20000"/>
              </a:spcBef>
              <a:buClr>
                <a:schemeClr val="accent2"/>
              </a:buClr>
              <a:buFont typeface="Wingdings" pitchFamily="2" charset="2"/>
              <a:buChar char="§"/>
            </a:pPr>
            <a:r>
              <a:rPr lang="en-US" sz="1600" noProof="1" smtClean="0"/>
              <a:t>A dashboard system can provide administrators a means to be able to manage curriculum across grade levels.</a:t>
            </a:r>
          </a:p>
          <a:p>
            <a:pPr marL="190500" indent="-190500">
              <a:lnSpc>
                <a:spcPct val="95000"/>
              </a:lnSpc>
              <a:spcBef>
                <a:spcPct val="20000"/>
              </a:spcBef>
              <a:buClr>
                <a:schemeClr val="accent2"/>
              </a:buClr>
              <a:buFont typeface="Wingdings" pitchFamily="2" charset="2"/>
              <a:buChar char="§"/>
            </a:pPr>
            <a:r>
              <a:rPr lang="en-US" sz="1600" noProof="1" smtClean="0"/>
              <a:t>Management of learning outcomes and learning opportunities across different elements of the curriculum.</a:t>
            </a:r>
          </a:p>
        </p:txBody>
      </p:sp>
      <p:sp>
        <p:nvSpPr>
          <p:cNvPr id="103430"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Who are the User Groups?</a:t>
            </a:r>
            <a:endParaRPr lang="en-US" noProof="1"/>
          </a:p>
        </p:txBody>
      </p:sp>
      <p:pic>
        <p:nvPicPr>
          <p:cNvPr id="103435" name="Picture 11" descr="C:\Users\21126\Desktop\browse.jpg"/>
          <p:cNvPicPr>
            <a:picLocks noChangeAspect="1" noChangeArrowheads="1"/>
          </p:cNvPicPr>
          <p:nvPr/>
        </p:nvPicPr>
        <p:blipFill rotWithShape="1">
          <a:blip r:embed="rId4">
            <a:extLst>
              <a:ext uri="{28A0092B-C50C-407E-A947-70E740481C1C}">
                <a14:useLocalDpi xmlns:a14="http://schemas.microsoft.com/office/drawing/2010/main" val="0"/>
              </a:ext>
            </a:extLst>
          </a:blip>
          <a:srcRect l="21579" r="8834" b="21667"/>
          <a:stretch/>
        </p:blipFill>
        <p:spPr bwMode="auto">
          <a:xfrm>
            <a:off x="328613" y="1555750"/>
            <a:ext cx="1755775" cy="131762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103436" name="Picture 12" descr="C:\Users\21126\Desktop\browse.jpg"/>
          <p:cNvPicPr>
            <a:picLocks noChangeAspect="1" noChangeArrowheads="1"/>
          </p:cNvPicPr>
          <p:nvPr/>
        </p:nvPicPr>
        <p:blipFill rotWithShape="1">
          <a:blip r:embed="rId5">
            <a:extLst>
              <a:ext uri="{28A0092B-C50C-407E-A947-70E740481C1C}">
                <a14:useLocalDpi xmlns:a14="http://schemas.microsoft.com/office/drawing/2010/main" val="0"/>
              </a:ext>
            </a:extLst>
          </a:blip>
          <a:srcRect l="7253" t="22055" b="22942"/>
          <a:stretch/>
        </p:blipFill>
        <p:spPr bwMode="auto">
          <a:xfrm>
            <a:off x="328613" y="3017838"/>
            <a:ext cx="1755775" cy="131762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103437" name="Picture 13" descr="C:\Users\21126\Desktop\browse.jpg"/>
          <p:cNvPicPr>
            <a:picLocks noChangeAspect="1" noChangeArrowheads="1"/>
          </p:cNvPicPr>
          <p:nvPr/>
        </p:nvPicPr>
        <p:blipFill rotWithShape="1">
          <a:blip r:embed="rId6">
            <a:extLst>
              <a:ext uri="{28A0092B-C50C-407E-A947-70E740481C1C}">
                <a14:useLocalDpi xmlns:a14="http://schemas.microsoft.com/office/drawing/2010/main" val="0"/>
              </a:ext>
            </a:extLst>
          </a:blip>
          <a:srcRect t="26627"/>
          <a:stretch/>
        </p:blipFill>
        <p:spPr bwMode="auto">
          <a:xfrm>
            <a:off x="328613" y="4478339"/>
            <a:ext cx="1755775" cy="1328108"/>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82" name="Picture 10" descr="C:\Users\21126\Desktop\Oakland-Schools.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4798" b="-18211"/>
          <a:stretch/>
        </p:blipFill>
        <p:spPr bwMode="auto">
          <a:xfrm>
            <a:off x="314325" y="3748088"/>
            <a:ext cx="2652711" cy="204787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8"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F15D8890-E658-4734-B060-CF62FC36FF53}" type="slidenum">
              <a:rPr lang="de-DE"/>
              <a:pPr/>
              <a:t>5</a:t>
            </a:fld>
            <a:endParaRPr lang="de-DE"/>
          </a:p>
        </p:txBody>
      </p:sp>
      <p:sp>
        <p:nvSpPr>
          <p:cNvPr id="105474" name="Rectangle 2"/>
          <p:cNvSpPr>
            <a:spLocks noGrp="1" noChangeArrowheads="1"/>
          </p:cNvSpPr>
          <p:nvPr>
            <p:ph type="title"/>
          </p:nvPr>
        </p:nvSpPr>
        <p:spPr/>
        <p:txBody>
          <a:bodyPr/>
          <a:lstStyle/>
          <a:p>
            <a:r>
              <a:rPr lang="en-US" noProof="1" smtClean="0"/>
              <a:t>Web-Based Curriculum Mapping</a:t>
            </a:r>
            <a:endParaRPr lang="de-DE" noProof="1"/>
          </a:p>
        </p:txBody>
      </p:sp>
      <p:sp>
        <p:nvSpPr>
          <p:cNvPr id="105475" name="Rectangle 3"/>
          <p:cNvSpPr>
            <a:spLocks noChangeArrowheads="1"/>
          </p:cNvSpPr>
          <p:nvPr/>
        </p:nvSpPr>
        <p:spPr bwMode="gray">
          <a:xfrm>
            <a:off x="3124200" y="1555750"/>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600" noProof="1"/>
              <a:t>Atlas is a Web-based curriculum management tool that electronically: </a:t>
            </a:r>
            <a:r>
              <a:rPr lang="en-US" sz="1600" noProof="1" smtClean="0"/>
              <a:t>Incorporates </a:t>
            </a:r>
            <a:r>
              <a:rPr lang="en-US" sz="1600" noProof="1"/>
              <a:t>curriculum mapping, tracks gaps and repetition in instruction, addresses the Why in performance testing, aligns curriculum to benchmarks and standards, produces updated reports to encourage partnerships, facilitates sharing of ideas and communicating them rapidly across buildings, schools and grades and shares requirements with </a:t>
            </a:r>
            <a:r>
              <a:rPr lang="en-US" sz="1600" noProof="1" smtClean="0"/>
              <a:t>students.</a:t>
            </a:r>
            <a:endParaRPr lang="en-US" sz="1600" noProof="1"/>
          </a:p>
        </p:txBody>
      </p:sp>
      <p:sp>
        <p:nvSpPr>
          <p:cNvPr id="105476" name="Rectangle 4"/>
          <p:cNvSpPr>
            <a:spLocks noChangeArrowheads="1"/>
          </p:cNvSpPr>
          <p:nvPr/>
        </p:nvSpPr>
        <p:spPr bwMode="gray">
          <a:xfrm>
            <a:off x="3124200" y="3748088"/>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5000"/>
              </a:lnSpc>
              <a:spcBef>
                <a:spcPct val="20000"/>
              </a:spcBef>
              <a:buClr>
                <a:schemeClr val="accent2"/>
              </a:buClr>
              <a:buFont typeface="Wingdings" pitchFamily="2" charset="2"/>
              <a:buChar char="§"/>
            </a:pPr>
            <a:r>
              <a:rPr lang="en-US" sz="1600" noProof="1" smtClean="0"/>
              <a:t>Oakland Public School system has implemented Atlas Rubicon for all grade levels.</a:t>
            </a:r>
          </a:p>
          <a:p>
            <a:pPr marL="190500" indent="-190500">
              <a:lnSpc>
                <a:spcPct val="95000"/>
              </a:lnSpc>
              <a:spcBef>
                <a:spcPct val="20000"/>
              </a:spcBef>
              <a:buClr>
                <a:schemeClr val="accent2"/>
              </a:buClr>
              <a:buFont typeface="Wingdings" pitchFamily="2" charset="2"/>
              <a:buChar char="§"/>
            </a:pPr>
            <a:r>
              <a:rPr lang="en-US" sz="1600" noProof="1" smtClean="0"/>
              <a:t>They provide a public website for parents and guardians to review courses, units and other curriculum information.</a:t>
            </a:r>
          </a:p>
          <a:p>
            <a:pPr marL="190500" indent="-190500">
              <a:lnSpc>
                <a:spcPct val="95000"/>
              </a:lnSpc>
              <a:spcBef>
                <a:spcPct val="20000"/>
              </a:spcBef>
              <a:buClr>
                <a:schemeClr val="accent2"/>
              </a:buClr>
              <a:buFont typeface="Wingdings" pitchFamily="2" charset="2"/>
              <a:buChar char="§"/>
            </a:pPr>
            <a:r>
              <a:rPr lang="en-US" sz="1600" noProof="1" smtClean="0"/>
              <a:t>This study will test the current system that Oakland uses as an exploratory study in determining what works well and what doesn’t in the current system.</a:t>
            </a:r>
            <a:endParaRPr lang="en-US" sz="1600" noProof="1"/>
          </a:p>
        </p:txBody>
      </p:sp>
      <p:sp>
        <p:nvSpPr>
          <p:cNvPr id="105477"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Atlas Rubicon and Oakland School System</a:t>
            </a:r>
            <a:endParaRPr lang="en-US" noProof="1"/>
          </a:p>
        </p:txBody>
      </p:sp>
      <p:pic>
        <p:nvPicPr>
          <p:cNvPr id="105481" name="Picture 9" descr="C:\Users\21126\Desktop\Capture.PNG"/>
          <p:cNvPicPr>
            <a:picLocks noChangeAspect="1" noChangeArrowheads="1"/>
          </p:cNvPicPr>
          <p:nvPr/>
        </p:nvPicPr>
        <p:blipFill rotWithShape="1">
          <a:blip r:embed="rId5">
            <a:extLst>
              <a:ext uri="{28A0092B-C50C-407E-A947-70E740481C1C}">
                <a14:useLocalDpi xmlns:a14="http://schemas.microsoft.com/office/drawing/2010/main" val="0"/>
              </a:ext>
            </a:extLst>
          </a:blip>
          <a:srcRect b="15370"/>
          <a:stretch/>
        </p:blipFill>
        <p:spPr bwMode="auto">
          <a:xfrm>
            <a:off x="318390" y="1555750"/>
            <a:ext cx="2662935" cy="2047875"/>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9" name="Picture 5" descr="C:\Users\21126\Desktop\jigsaw.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097588" y="1555750"/>
            <a:ext cx="2738437" cy="2087563"/>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EA9A12BE-9BA0-42FF-80A2-1AF4C7F8307C}" type="slidenum">
              <a:rPr lang="de-DE"/>
              <a:pPr/>
              <a:t>6</a:t>
            </a:fld>
            <a:endParaRPr lang="de-DE"/>
          </a:p>
        </p:txBody>
      </p:sp>
      <p:sp>
        <p:nvSpPr>
          <p:cNvPr id="99330" name="Rectangle 2"/>
          <p:cNvSpPr>
            <a:spLocks noGrp="1" noChangeArrowheads="1"/>
          </p:cNvSpPr>
          <p:nvPr>
            <p:ph type="title"/>
          </p:nvPr>
        </p:nvSpPr>
        <p:spPr/>
        <p:txBody>
          <a:bodyPr/>
          <a:lstStyle/>
          <a:p>
            <a:r>
              <a:rPr lang="en-US" noProof="1" smtClean="0"/>
              <a:t>Web-Based Curriculum Mapping</a:t>
            </a:r>
            <a:endParaRPr lang="de-DE" noProof="1"/>
          </a:p>
        </p:txBody>
      </p:sp>
      <p:sp>
        <p:nvSpPr>
          <p:cNvPr id="99331" name="Rectangle 3"/>
          <p:cNvSpPr>
            <a:spLocks noChangeArrowheads="1"/>
          </p:cNvSpPr>
          <p:nvPr/>
        </p:nvSpPr>
        <p:spPr bwMode="gray">
          <a:xfrm>
            <a:off x="328613" y="3643313"/>
            <a:ext cx="2738437" cy="21526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400" noProof="1"/>
              <a:t>Search results are cluttered, too much information provided by result.</a:t>
            </a:r>
          </a:p>
          <a:p>
            <a:pPr marL="190500" indent="-190500">
              <a:spcBef>
                <a:spcPct val="40000"/>
              </a:spcBef>
              <a:buClr>
                <a:schemeClr val="accent2"/>
              </a:buClr>
              <a:buFont typeface="Wingdings" pitchFamily="2" charset="2"/>
              <a:buChar char="§"/>
            </a:pPr>
            <a:r>
              <a:rPr lang="en-US" sz="1400" noProof="1"/>
              <a:t>Search links are not obvious.</a:t>
            </a:r>
          </a:p>
          <a:p>
            <a:pPr marL="190500" indent="-190500">
              <a:spcBef>
                <a:spcPct val="40000"/>
              </a:spcBef>
              <a:buClr>
                <a:schemeClr val="accent2"/>
              </a:buClr>
              <a:buFont typeface="Wingdings" pitchFamily="2" charset="2"/>
              <a:buChar char="§"/>
            </a:pPr>
            <a:r>
              <a:rPr lang="en-US" sz="1400" noProof="1"/>
              <a:t>Confusion between use of Browse and Search tools.</a:t>
            </a:r>
            <a:endParaRPr lang="de-DE" sz="1400" noProof="1"/>
          </a:p>
        </p:txBody>
      </p:sp>
      <p:sp>
        <p:nvSpPr>
          <p:cNvPr id="99332" name="Rectangle 4"/>
          <p:cNvSpPr>
            <a:spLocks noChangeArrowheads="1"/>
          </p:cNvSpPr>
          <p:nvPr/>
        </p:nvSpPr>
        <p:spPr bwMode="gray">
          <a:xfrm>
            <a:off x="3213100" y="3643313"/>
            <a:ext cx="2738438" cy="21526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400" noProof="1"/>
              <a:t>No synonym or spelling alternative suggestions.</a:t>
            </a:r>
          </a:p>
          <a:p>
            <a:pPr marL="190500" indent="-190500">
              <a:spcBef>
                <a:spcPct val="40000"/>
              </a:spcBef>
              <a:buClr>
                <a:schemeClr val="accent2"/>
              </a:buClr>
              <a:buFont typeface="Wingdings" pitchFamily="2" charset="2"/>
              <a:buChar char="§"/>
            </a:pPr>
            <a:r>
              <a:rPr lang="en-US" sz="1400" noProof="1"/>
              <a:t>Facets do not provide any depth - one level, does not accomodate units within courses well</a:t>
            </a:r>
            <a:r>
              <a:rPr lang="en-US" sz="1400" noProof="1" smtClean="0"/>
              <a:t>.</a:t>
            </a:r>
          </a:p>
          <a:p>
            <a:pPr marL="190500" indent="-190500">
              <a:spcBef>
                <a:spcPct val="40000"/>
              </a:spcBef>
              <a:buClr>
                <a:schemeClr val="accent2"/>
              </a:buClr>
              <a:buFont typeface="Wingdings" pitchFamily="2" charset="2"/>
              <a:buChar char="§"/>
            </a:pPr>
            <a:r>
              <a:rPr lang="en-US" sz="1400" noProof="1" smtClean="0"/>
              <a:t>Browse keyword yields no change course doesn’t exist.</a:t>
            </a:r>
            <a:endParaRPr lang="en-US" sz="1400" noProof="1"/>
          </a:p>
        </p:txBody>
      </p:sp>
      <p:sp>
        <p:nvSpPr>
          <p:cNvPr id="99333" name="Rectangle 5"/>
          <p:cNvSpPr>
            <a:spLocks noChangeArrowheads="1"/>
          </p:cNvSpPr>
          <p:nvPr/>
        </p:nvSpPr>
        <p:spPr bwMode="gray">
          <a:xfrm>
            <a:off x="6097588" y="3643313"/>
            <a:ext cx="2738437" cy="21526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400" noProof="1" smtClean="0"/>
              <a:t>Homepage Information</a:t>
            </a:r>
            <a:endParaRPr lang="en-US" sz="1400" noProof="1"/>
          </a:p>
          <a:p>
            <a:pPr marL="190500" indent="-190500">
              <a:spcBef>
                <a:spcPct val="40000"/>
              </a:spcBef>
              <a:buClr>
                <a:schemeClr val="accent2"/>
              </a:buClr>
              <a:buFont typeface="Wingdings" pitchFamily="2" charset="2"/>
              <a:buChar char="§"/>
            </a:pPr>
            <a:r>
              <a:rPr lang="en-US" sz="1400" noProof="1" smtClean="0"/>
              <a:t>Core </a:t>
            </a:r>
            <a:r>
              <a:rPr lang="en-US" sz="1400" noProof="1"/>
              <a:t>standards need to be seperate from actual curriculum</a:t>
            </a:r>
          </a:p>
          <a:p>
            <a:pPr marL="190500" indent="-190500">
              <a:spcBef>
                <a:spcPct val="40000"/>
              </a:spcBef>
              <a:buClr>
                <a:schemeClr val="accent2"/>
              </a:buClr>
              <a:buFont typeface="Wingdings" pitchFamily="2" charset="2"/>
              <a:buChar char="§"/>
            </a:pPr>
            <a:r>
              <a:rPr lang="en-US" sz="1400" noProof="1"/>
              <a:t>D</a:t>
            </a:r>
            <a:r>
              <a:rPr lang="en-US" sz="1400" noProof="1" smtClean="0"/>
              <a:t>raft </a:t>
            </a:r>
            <a:r>
              <a:rPr lang="en-US" sz="1400" noProof="1"/>
              <a:t>lessons should not be publically available at this level</a:t>
            </a:r>
          </a:p>
        </p:txBody>
      </p:sp>
      <p:sp>
        <p:nvSpPr>
          <p:cNvPr id="99336"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Findings</a:t>
            </a:r>
            <a:endParaRPr lang="en-US" noProof="1"/>
          </a:p>
        </p:txBody>
      </p:sp>
      <p:sp>
        <p:nvSpPr>
          <p:cNvPr id="99339" name="Rectangle 11" descr="computer1"/>
          <p:cNvSpPr>
            <a:spLocks noChangeAspect="1" noChangeArrowheads="1"/>
          </p:cNvSpPr>
          <p:nvPr/>
        </p:nvSpPr>
        <p:spPr bwMode="auto">
          <a:xfrm>
            <a:off x="328613" y="1555750"/>
            <a:ext cx="2738437" cy="2095500"/>
          </a:xfrm>
          <a:prstGeom prst="rect">
            <a:avLst/>
          </a:prstGeom>
          <a:blipFill dpi="0" rotWithShape="1">
            <a:blip r:embed="rId5"/>
            <a:srcRect/>
            <a:stretch>
              <a:fillRect b="-39"/>
            </a:stretch>
          </a:blip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FEA501"/>
                  </a:outerShdw>
                </a:effectLst>
              </a14:hiddenEffects>
            </a:ext>
          </a:extLst>
        </p:spPr>
        <p:txBody>
          <a:bodyPr wrap="none" anchor="ctr"/>
          <a:lstStyle/>
          <a:p>
            <a:pPr algn="ctr"/>
            <a:r>
              <a:rPr lang="en-US" b="1" dirty="0" smtClean="0">
                <a:solidFill>
                  <a:schemeClr val="bg1"/>
                </a:solidFill>
                <a:effectLst>
                  <a:outerShdw blurRad="38100" dist="38100" dir="2700000" algn="tl">
                    <a:srgbClr val="000000">
                      <a:alpha val="43137"/>
                    </a:srgbClr>
                  </a:outerShdw>
                </a:effectLst>
              </a:rPr>
              <a:t>Course Listings</a:t>
            </a:r>
            <a:endParaRPr lang="en-US" b="1" dirty="0">
              <a:solidFill>
                <a:schemeClr val="bg1"/>
              </a:solidFill>
              <a:effectLst>
                <a:outerShdw blurRad="38100" dist="38100" dir="2700000" algn="tl">
                  <a:srgbClr val="000000">
                    <a:alpha val="43137"/>
                  </a:srgbClr>
                </a:outerShdw>
              </a:effectLst>
            </a:endParaRPr>
          </a:p>
        </p:txBody>
      </p:sp>
      <p:pic>
        <p:nvPicPr>
          <p:cNvPr id="118786" name="Picture 2" descr="C:\Users\21126\Desktop\search_api_et-blog-flickrpic-4964939158_d85efe9c6b_b--960.jpg"/>
          <p:cNvPicPr>
            <a:picLocks noChangeAspect="1" noChangeArrowheads="1"/>
          </p:cNvPicPr>
          <p:nvPr/>
        </p:nvPicPr>
        <p:blipFill rotWithShape="1">
          <a:blip r:embed="rId6">
            <a:extLst>
              <a:ext uri="{28A0092B-C50C-407E-A947-70E740481C1C}">
                <a14:useLocalDpi xmlns:a14="http://schemas.microsoft.com/office/drawing/2010/main" val="0"/>
              </a:ext>
            </a:extLst>
          </a:blip>
          <a:srcRect l="-1" r="42501"/>
          <a:stretch/>
        </p:blipFill>
        <p:spPr bwMode="auto">
          <a:xfrm>
            <a:off x="3213100" y="1555750"/>
            <a:ext cx="2738438" cy="209550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35210" y="2425669"/>
            <a:ext cx="2476960" cy="400110"/>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Search Limitations</a:t>
            </a:r>
            <a:endParaRPr lang="en-US" b="1" dirty="0">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6480212" y="2325070"/>
            <a:ext cx="2063385" cy="707886"/>
          </a:xfrm>
          <a:prstGeom prst="rect">
            <a:avLst/>
          </a:prstGeom>
          <a:noFill/>
        </p:spPr>
        <p:txBody>
          <a:bodyPr wrap="none" rtlCol="0">
            <a:spAutoFit/>
          </a:bodyPr>
          <a:lstStyle/>
          <a:p>
            <a:pPr algn="ctr"/>
            <a:r>
              <a:rPr lang="en-US" b="1" dirty="0" smtClean="0">
                <a:solidFill>
                  <a:schemeClr val="bg1">
                    <a:lumMod val="95000"/>
                  </a:schemeClr>
                </a:solidFill>
                <a:effectLst>
                  <a:outerShdw blurRad="38100" dist="38100" dir="2700000" algn="tl">
                    <a:srgbClr val="000000">
                      <a:alpha val="43137"/>
                    </a:srgbClr>
                  </a:outerShdw>
                </a:effectLst>
              </a:rPr>
              <a:t>Organization of</a:t>
            </a:r>
            <a:br>
              <a:rPr lang="en-US" b="1" dirty="0" smtClean="0">
                <a:solidFill>
                  <a:schemeClr val="bg1">
                    <a:lumMod val="95000"/>
                  </a:schemeClr>
                </a:solidFill>
                <a:effectLst>
                  <a:outerShdw blurRad="38100" dist="38100" dir="2700000" algn="tl">
                    <a:srgbClr val="000000">
                      <a:alpha val="43137"/>
                    </a:srgbClr>
                  </a:outerShdw>
                </a:effectLst>
              </a:rPr>
            </a:br>
            <a:r>
              <a:rPr lang="en-US" b="1" dirty="0" smtClean="0">
                <a:solidFill>
                  <a:schemeClr val="bg1">
                    <a:lumMod val="95000"/>
                  </a:schemeClr>
                </a:solidFill>
                <a:effectLst>
                  <a:outerShdw blurRad="38100" dist="38100" dir="2700000" algn="tl">
                    <a:srgbClr val="000000">
                      <a:alpha val="43137"/>
                    </a:srgbClr>
                  </a:outerShdw>
                </a:effectLst>
              </a:rPr>
              <a:t>Information</a:t>
            </a:r>
            <a:endParaRPr lang="en-US" b="1" dirty="0">
              <a:solidFill>
                <a:schemeClr val="bg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616881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83302A75-14EC-4098-A0A8-4B1C69056961}" type="slidenum">
              <a:rPr lang="de-DE"/>
              <a:pPr/>
              <a:t>7</a:t>
            </a:fld>
            <a:endParaRPr lang="de-DE"/>
          </a:p>
        </p:txBody>
      </p:sp>
      <p:sp>
        <p:nvSpPr>
          <p:cNvPr id="101378" name="Rectangle 2"/>
          <p:cNvSpPr>
            <a:spLocks noGrp="1" noChangeArrowheads="1"/>
          </p:cNvSpPr>
          <p:nvPr>
            <p:ph type="title"/>
          </p:nvPr>
        </p:nvSpPr>
        <p:spPr/>
        <p:txBody>
          <a:bodyPr/>
          <a:lstStyle/>
          <a:p>
            <a:r>
              <a:rPr lang="en-US" noProof="1"/>
              <a:t>Web-Based Curriculum Mapping</a:t>
            </a:r>
            <a:endParaRPr lang="de-DE" noProof="1"/>
          </a:p>
        </p:txBody>
      </p:sp>
      <p:sp>
        <p:nvSpPr>
          <p:cNvPr id="101379" name="Rectangle 3"/>
          <p:cNvSpPr>
            <a:spLocks noChangeArrowheads="1"/>
          </p:cNvSpPr>
          <p:nvPr/>
        </p:nvSpPr>
        <p:spPr bwMode="gray">
          <a:xfrm>
            <a:off x="314325" y="1555750"/>
            <a:ext cx="1719263" cy="968375"/>
          </a:xfrm>
          <a:prstGeom prst="rect">
            <a:avLst/>
          </a:prstGeom>
          <a:solidFill>
            <a:schemeClr val="tx2"/>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1600" b="1" noProof="1" smtClean="0">
                <a:solidFill>
                  <a:srgbClr val="FFFFFF"/>
                </a:solidFill>
              </a:rPr>
              <a:t>Provide</a:t>
            </a:r>
            <a:br>
              <a:rPr lang="en-US" sz="1600" b="1" noProof="1" smtClean="0">
                <a:solidFill>
                  <a:srgbClr val="FFFFFF"/>
                </a:solidFill>
              </a:rPr>
            </a:br>
            <a:r>
              <a:rPr lang="en-US" sz="1600" b="1" noProof="1" smtClean="0">
                <a:solidFill>
                  <a:srgbClr val="FFFFFF"/>
                </a:solidFill>
              </a:rPr>
              <a:t>Instructions</a:t>
            </a:r>
            <a:endParaRPr lang="en-US" sz="1600" b="1" noProof="1">
              <a:solidFill>
                <a:srgbClr val="FFFFFF"/>
              </a:solidFill>
            </a:endParaRPr>
          </a:p>
        </p:txBody>
      </p:sp>
      <p:sp>
        <p:nvSpPr>
          <p:cNvPr id="101380" name="Rectangle 4"/>
          <p:cNvSpPr>
            <a:spLocks noChangeArrowheads="1"/>
          </p:cNvSpPr>
          <p:nvPr/>
        </p:nvSpPr>
        <p:spPr bwMode="gray">
          <a:xfrm>
            <a:off x="2033588" y="1555750"/>
            <a:ext cx="6811962" cy="9683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t>Use the landing page to provide helpful prompts for new users</a:t>
            </a:r>
          </a:p>
          <a:p>
            <a:pPr marL="190500" indent="-190500">
              <a:lnSpc>
                <a:spcPct val="90000"/>
              </a:lnSpc>
              <a:spcBef>
                <a:spcPct val="10000"/>
              </a:spcBef>
              <a:buClr>
                <a:schemeClr val="accent2"/>
              </a:buClr>
              <a:buFont typeface="Wingdings" pitchFamily="2" charset="2"/>
              <a:buChar char="§"/>
            </a:pPr>
            <a:r>
              <a:rPr lang="en-US" sz="1600" noProof="1" smtClean="0"/>
              <a:t>Build in some of the main functionality into the homepage</a:t>
            </a:r>
            <a:endParaRPr lang="en-US" sz="1600" noProof="1"/>
          </a:p>
        </p:txBody>
      </p:sp>
      <p:sp>
        <p:nvSpPr>
          <p:cNvPr id="101381" name="Rectangle 5"/>
          <p:cNvSpPr>
            <a:spLocks noChangeArrowheads="1"/>
          </p:cNvSpPr>
          <p:nvPr/>
        </p:nvSpPr>
        <p:spPr bwMode="gray">
          <a:xfrm>
            <a:off x="314325" y="2646363"/>
            <a:ext cx="1719263" cy="966787"/>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1600" b="1" noProof="1" smtClean="0">
                <a:solidFill>
                  <a:srgbClr val="FFFFFF"/>
                </a:solidFill>
              </a:rPr>
              <a:t>Simplify </a:t>
            </a:r>
            <a:br>
              <a:rPr lang="en-US" sz="1600" b="1" noProof="1" smtClean="0">
                <a:solidFill>
                  <a:srgbClr val="FFFFFF"/>
                </a:solidFill>
              </a:rPr>
            </a:br>
            <a:r>
              <a:rPr lang="en-US" sz="1600" b="1" noProof="1" smtClean="0">
                <a:solidFill>
                  <a:srgbClr val="FFFFFF"/>
                </a:solidFill>
              </a:rPr>
              <a:t>Search</a:t>
            </a:r>
            <a:endParaRPr lang="en-US" sz="1600" b="1" noProof="1">
              <a:solidFill>
                <a:srgbClr val="FFFFFF"/>
              </a:solidFill>
            </a:endParaRPr>
          </a:p>
        </p:txBody>
      </p:sp>
      <p:sp>
        <p:nvSpPr>
          <p:cNvPr id="101382" name="Rectangle 6"/>
          <p:cNvSpPr>
            <a:spLocks noChangeArrowheads="1"/>
          </p:cNvSpPr>
          <p:nvPr/>
        </p:nvSpPr>
        <p:spPr bwMode="gray">
          <a:xfrm>
            <a:off x="2033588" y="2646363"/>
            <a:ext cx="6811962" cy="966787"/>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t>Improve facets by removing cluttered buttons and improving categories</a:t>
            </a:r>
          </a:p>
          <a:p>
            <a:pPr marL="190500" indent="-190500">
              <a:lnSpc>
                <a:spcPct val="90000"/>
              </a:lnSpc>
              <a:spcBef>
                <a:spcPct val="10000"/>
              </a:spcBef>
              <a:buClr>
                <a:schemeClr val="accent2"/>
              </a:buClr>
              <a:buFont typeface="Wingdings" pitchFamily="2" charset="2"/>
              <a:buChar char="§"/>
            </a:pPr>
            <a:r>
              <a:rPr lang="en-US" sz="1600" noProof="1" smtClean="0"/>
              <a:t>Consolidate or properly differentiate between ‘browse’ and ‘search’</a:t>
            </a:r>
            <a:endParaRPr lang="en-US" sz="1600" noProof="1"/>
          </a:p>
        </p:txBody>
      </p:sp>
      <p:sp>
        <p:nvSpPr>
          <p:cNvPr id="101383" name="Rectangle 7"/>
          <p:cNvSpPr>
            <a:spLocks noChangeArrowheads="1"/>
          </p:cNvSpPr>
          <p:nvPr/>
        </p:nvSpPr>
        <p:spPr bwMode="gray">
          <a:xfrm>
            <a:off x="314325" y="3736975"/>
            <a:ext cx="1719263" cy="966788"/>
          </a:xfrm>
          <a:prstGeom prst="rect">
            <a:avLst/>
          </a:prstGeom>
          <a:solidFill>
            <a:schemeClr val="accent2"/>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1600" b="1" noProof="1" smtClean="0">
                <a:solidFill>
                  <a:srgbClr val="FFFFFF"/>
                </a:solidFill>
              </a:rPr>
              <a:t>Explain </a:t>
            </a:r>
            <a:br>
              <a:rPr lang="en-US" sz="1600" b="1" noProof="1" smtClean="0">
                <a:solidFill>
                  <a:srgbClr val="FFFFFF"/>
                </a:solidFill>
              </a:rPr>
            </a:br>
            <a:r>
              <a:rPr lang="en-US" sz="1600" b="1" noProof="1" smtClean="0">
                <a:solidFill>
                  <a:srgbClr val="FFFFFF"/>
                </a:solidFill>
              </a:rPr>
              <a:t>Content</a:t>
            </a:r>
            <a:endParaRPr lang="en-US" sz="1600" b="1" noProof="1">
              <a:solidFill>
                <a:srgbClr val="FFFFFF"/>
              </a:solidFill>
            </a:endParaRPr>
          </a:p>
        </p:txBody>
      </p:sp>
      <p:sp>
        <p:nvSpPr>
          <p:cNvPr id="101384" name="Rectangle 8"/>
          <p:cNvSpPr>
            <a:spLocks noChangeArrowheads="1"/>
          </p:cNvSpPr>
          <p:nvPr/>
        </p:nvSpPr>
        <p:spPr bwMode="gray">
          <a:xfrm>
            <a:off x="2033588" y="3736975"/>
            <a:ext cx="6811962" cy="966788"/>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t>Terms like ‘draft’ and ‘common</a:t>
            </a:r>
            <a:r>
              <a:rPr lang="en-US" sz="1600" noProof="1"/>
              <a:t> </a:t>
            </a:r>
            <a:r>
              <a:rPr lang="en-US" sz="1600" noProof="1" smtClean="0"/>
              <a:t>core’ need to be understood by this user group or made visable only to teachers and administrators</a:t>
            </a:r>
          </a:p>
          <a:p>
            <a:pPr marL="190500" indent="-190500">
              <a:lnSpc>
                <a:spcPct val="90000"/>
              </a:lnSpc>
              <a:spcBef>
                <a:spcPct val="10000"/>
              </a:spcBef>
              <a:buClr>
                <a:schemeClr val="accent2"/>
              </a:buClr>
              <a:buFont typeface="Wingdings" pitchFamily="2" charset="2"/>
              <a:buChar char="§"/>
            </a:pPr>
            <a:r>
              <a:rPr lang="en-US" sz="1600" noProof="1" smtClean="0"/>
              <a:t>Users should not have to navigate through a massive ‘info’ area</a:t>
            </a:r>
          </a:p>
        </p:txBody>
      </p:sp>
      <p:sp>
        <p:nvSpPr>
          <p:cNvPr id="101385" name="Rectangle 9"/>
          <p:cNvSpPr>
            <a:spLocks noChangeArrowheads="1"/>
          </p:cNvSpPr>
          <p:nvPr/>
        </p:nvSpPr>
        <p:spPr bwMode="gray">
          <a:xfrm>
            <a:off x="314325" y="4827588"/>
            <a:ext cx="1719263" cy="968375"/>
          </a:xfrm>
          <a:prstGeom prst="rect">
            <a:avLst/>
          </a:prstGeom>
          <a:solidFill>
            <a:schemeClr val="hlink"/>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1600" b="1" noProof="1" smtClean="0">
                <a:solidFill>
                  <a:srgbClr val="FFFFFF"/>
                </a:solidFill>
              </a:rPr>
              <a:t>Improve </a:t>
            </a:r>
            <a:br>
              <a:rPr lang="en-US" sz="1600" b="1" noProof="1" smtClean="0">
                <a:solidFill>
                  <a:srgbClr val="FFFFFF"/>
                </a:solidFill>
              </a:rPr>
            </a:br>
            <a:r>
              <a:rPr lang="en-US" sz="1600" b="1" noProof="1" smtClean="0">
                <a:solidFill>
                  <a:srgbClr val="FFFFFF"/>
                </a:solidFill>
              </a:rPr>
              <a:t>Format</a:t>
            </a:r>
            <a:endParaRPr lang="en-US" sz="1600" b="1" noProof="1">
              <a:solidFill>
                <a:srgbClr val="FFFFFF"/>
              </a:solidFill>
            </a:endParaRPr>
          </a:p>
        </p:txBody>
      </p:sp>
      <p:sp>
        <p:nvSpPr>
          <p:cNvPr id="101386" name="Rectangle 10"/>
          <p:cNvSpPr>
            <a:spLocks noChangeArrowheads="1"/>
          </p:cNvSpPr>
          <p:nvPr/>
        </p:nvSpPr>
        <p:spPr bwMode="gray">
          <a:xfrm>
            <a:off x="2024063" y="4827588"/>
            <a:ext cx="6811962" cy="9683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t>Search results should be simplified and made easier to read</a:t>
            </a:r>
          </a:p>
          <a:p>
            <a:pPr marL="190500" indent="-190500">
              <a:lnSpc>
                <a:spcPct val="90000"/>
              </a:lnSpc>
              <a:spcBef>
                <a:spcPct val="10000"/>
              </a:spcBef>
              <a:buClr>
                <a:schemeClr val="accent2"/>
              </a:buClr>
              <a:buFont typeface="Wingdings" pitchFamily="2" charset="2"/>
              <a:buChar char="§"/>
            </a:pPr>
            <a:r>
              <a:rPr lang="en-US" sz="1600" noProof="1" smtClean="0"/>
              <a:t>Links should be ‘obvious’</a:t>
            </a:r>
          </a:p>
          <a:p>
            <a:pPr marL="190500" indent="-190500">
              <a:lnSpc>
                <a:spcPct val="90000"/>
              </a:lnSpc>
              <a:spcBef>
                <a:spcPct val="10000"/>
              </a:spcBef>
              <a:buClr>
                <a:schemeClr val="accent2"/>
              </a:buClr>
              <a:buFont typeface="Wingdings" pitchFamily="2" charset="2"/>
              <a:buChar char="§"/>
            </a:pPr>
            <a:r>
              <a:rPr lang="en-US" sz="1600" noProof="1" smtClean="0"/>
              <a:t>Unit pages should be ‘webified’</a:t>
            </a:r>
            <a:endParaRPr lang="en-US" sz="1600" noProof="1"/>
          </a:p>
        </p:txBody>
      </p:sp>
      <p:sp>
        <p:nvSpPr>
          <p:cNvPr id="101390"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Recommendations</a:t>
            </a:r>
            <a:endParaRPr lang="en-US" noProof="1"/>
          </a:p>
        </p:txBody>
      </p:sp>
    </p:spTree>
    <p:extLst>
      <p:ext uri="{BB962C8B-B14F-4D97-AF65-F5344CB8AC3E}">
        <p14:creationId xmlns:p14="http://schemas.microsoft.com/office/powerpoint/2010/main" val="357657288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0B4E81C0-B87E-44C2-B2BF-3B435ED7778F}" type="slidenum">
              <a:rPr lang="de-DE"/>
              <a:pPr/>
              <a:t>8</a:t>
            </a:fld>
            <a:endParaRPr lang="de-DE"/>
          </a:p>
        </p:txBody>
      </p:sp>
      <p:sp>
        <p:nvSpPr>
          <p:cNvPr id="97282" name="Rectangle 2"/>
          <p:cNvSpPr>
            <a:spLocks noGrp="1" noChangeArrowheads="1"/>
          </p:cNvSpPr>
          <p:nvPr>
            <p:ph type="title"/>
          </p:nvPr>
        </p:nvSpPr>
        <p:spPr/>
        <p:txBody>
          <a:bodyPr/>
          <a:lstStyle/>
          <a:p>
            <a:r>
              <a:rPr lang="en-US" noProof="1" smtClean="0"/>
              <a:t>Web-Based Curriculum Mapping</a:t>
            </a:r>
            <a:endParaRPr lang="de-DE" noProof="1"/>
          </a:p>
        </p:txBody>
      </p:sp>
      <p:sp>
        <p:nvSpPr>
          <p:cNvPr id="97283" name="Rectangle 3"/>
          <p:cNvSpPr>
            <a:spLocks noChangeArrowheads="1"/>
          </p:cNvSpPr>
          <p:nvPr/>
        </p:nvSpPr>
        <p:spPr bwMode="gray">
          <a:xfrm>
            <a:off x="328613" y="1916113"/>
            <a:ext cx="2738437" cy="3889152"/>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200" noProof="1" smtClean="0"/>
              <a:t>I need to better understand the importance of Curriculum Mapping for Expeditionary Learning</a:t>
            </a:r>
          </a:p>
          <a:p>
            <a:pPr marL="190500" indent="-190500">
              <a:spcBef>
                <a:spcPct val="40000"/>
              </a:spcBef>
              <a:buClr>
                <a:schemeClr val="accent2"/>
              </a:buClr>
              <a:buFont typeface="Wingdings" pitchFamily="2" charset="2"/>
              <a:buChar char="§"/>
            </a:pPr>
            <a:r>
              <a:rPr lang="en-US" sz="1200" noProof="1" smtClean="0"/>
              <a:t>I know little about the user centered design concerns within the current teaching environment as well as technology acceptance</a:t>
            </a:r>
          </a:p>
          <a:p>
            <a:pPr marL="190500" indent="-190500">
              <a:spcBef>
                <a:spcPct val="40000"/>
              </a:spcBef>
              <a:buClr>
                <a:schemeClr val="accent2"/>
              </a:buClr>
              <a:buFont typeface="Wingdings" pitchFamily="2" charset="2"/>
              <a:buChar char="§"/>
            </a:pPr>
            <a:r>
              <a:rPr lang="en-US" sz="1200" noProof="1" smtClean="0"/>
              <a:t>I propose to study the current shortcomings of EL curriculum mapping at Monarch Academy, by identifying short-term and long-term objectives to improve curriculum and educational goals.  </a:t>
            </a:r>
            <a:r>
              <a:rPr lang="en-US" sz="1200" b="1" noProof="1" smtClean="0"/>
              <a:t>I will develop a viable solution that will be adopted by teachers and administrators</a:t>
            </a:r>
          </a:p>
          <a:p>
            <a:pPr marL="190500" indent="-190500">
              <a:spcBef>
                <a:spcPct val="40000"/>
              </a:spcBef>
              <a:buClr>
                <a:schemeClr val="accent2"/>
              </a:buClr>
              <a:buFont typeface="Wingdings" pitchFamily="2" charset="2"/>
              <a:buChar char="§"/>
            </a:pPr>
            <a:endParaRPr lang="en-US" sz="1600" noProof="1"/>
          </a:p>
          <a:p>
            <a:pPr marL="190500" indent="-190500">
              <a:spcBef>
                <a:spcPct val="40000"/>
              </a:spcBef>
              <a:buClr>
                <a:schemeClr val="accent2"/>
              </a:buClr>
              <a:buFont typeface="Wingdings" pitchFamily="2" charset="2"/>
              <a:buChar char="§"/>
            </a:pPr>
            <a:endParaRPr lang="en-US" sz="1600" noProof="1"/>
          </a:p>
        </p:txBody>
      </p:sp>
      <p:sp>
        <p:nvSpPr>
          <p:cNvPr id="97284" name="Rectangle 4"/>
          <p:cNvSpPr>
            <a:spLocks noChangeArrowheads="1"/>
          </p:cNvSpPr>
          <p:nvPr/>
        </p:nvSpPr>
        <p:spPr bwMode="gray">
          <a:xfrm>
            <a:off x="328613" y="1555750"/>
            <a:ext cx="2738437" cy="360363"/>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lIns="0" tIns="0" rIns="0" bIns="0" anchor="ctr"/>
          <a:lstStyle/>
          <a:p>
            <a:pPr algn="ctr" defTabSz="801688" eaLnBrk="0" hangingPunct="0"/>
            <a:r>
              <a:rPr lang="en-US" sz="1600" b="1" noProof="1" smtClean="0">
                <a:solidFill>
                  <a:srgbClr val="FFFFFF"/>
                </a:solidFill>
              </a:rPr>
              <a:t>Gather</a:t>
            </a:r>
            <a:endParaRPr lang="en-US" sz="1600" b="1" noProof="1">
              <a:solidFill>
                <a:srgbClr val="FFFFFF"/>
              </a:solidFill>
            </a:endParaRPr>
          </a:p>
        </p:txBody>
      </p:sp>
      <p:sp>
        <p:nvSpPr>
          <p:cNvPr id="97285" name="Rectangle 5"/>
          <p:cNvSpPr>
            <a:spLocks noChangeArrowheads="1"/>
          </p:cNvSpPr>
          <p:nvPr/>
        </p:nvSpPr>
        <p:spPr bwMode="gray">
          <a:xfrm>
            <a:off x="3205163" y="1916113"/>
            <a:ext cx="2738437" cy="3889151"/>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00000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200" noProof="1" smtClean="0"/>
              <a:t>The setting and people used in this study will include staff and employees at Monarch Academy elementary school.</a:t>
            </a:r>
          </a:p>
          <a:p>
            <a:pPr marL="190500" indent="-190500">
              <a:spcBef>
                <a:spcPct val="40000"/>
              </a:spcBef>
              <a:buClr>
                <a:schemeClr val="accent2"/>
              </a:buClr>
              <a:buFont typeface="Wingdings" pitchFamily="2" charset="2"/>
              <a:buChar char="§"/>
            </a:pPr>
            <a:r>
              <a:rPr lang="en-US" sz="1200" b="1" noProof="1" smtClean="0"/>
              <a:t>I plan to use interviews, surveys, and contextual inquiry to determine current needs and requirements.  This will later be followed by application development for usability tests.</a:t>
            </a:r>
          </a:p>
          <a:p>
            <a:pPr marL="190500" indent="-190500">
              <a:spcBef>
                <a:spcPct val="40000"/>
              </a:spcBef>
              <a:buClr>
                <a:schemeClr val="accent2"/>
              </a:buClr>
              <a:buFont typeface="Wingdings" pitchFamily="2" charset="2"/>
              <a:buChar char="§"/>
            </a:pPr>
            <a:r>
              <a:rPr lang="en-US" sz="1200" noProof="1" smtClean="0"/>
              <a:t>A mix of qualitative and quantitative analysis will be used to analyze all data collected.</a:t>
            </a:r>
          </a:p>
          <a:p>
            <a:pPr marL="190500" indent="-190500">
              <a:spcBef>
                <a:spcPct val="40000"/>
              </a:spcBef>
              <a:buClr>
                <a:schemeClr val="accent2"/>
              </a:buClr>
              <a:buFont typeface="Wingdings" pitchFamily="2" charset="2"/>
              <a:buChar char="§"/>
            </a:pPr>
            <a:endParaRPr lang="en-US" sz="1200" noProof="1" smtClean="0"/>
          </a:p>
          <a:p>
            <a:pPr marL="190500" indent="-190500">
              <a:spcBef>
                <a:spcPct val="40000"/>
              </a:spcBef>
              <a:buClr>
                <a:schemeClr val="accent2"/>
              </a:buClr>
              <a:buFont typeface="Wingdings" pitchFamily="2" charset="2"/>
              <a:buChar char="§"/>
            </a:pPr>
            <a:endParaRPr lang="de-DE" sz="1600" noProof="1"/>
          </a:p>
        </p:txBody>
      </p:sp>
      <p:sp>
        <p:nvSpPr>
          <p:cNvPr id="97286" name="Rectangle 6"/>
          <p:cNvSpPr>
            <a:spLocks noChangeArrowheads="1"/>
          </p:cNvSpPr>
          <p:nvPr/>
        </p:nvSpPr>
        <p:spPr bwMode="gray">
          <a:xfrm>
            <a:off x="3205163" y="1555750"/>
            <a:ext cx="2738437" cy="360363"/>
          </a:xfrm>
          <a:prstGeom prst="rect">
            <a:avLst/>
          </a:prstGeom>
          <a:solidFill>
            <a:schemeClr val="accent2"/>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lIns="0" tIns="0" rIns="0" bIns="0" anchor="ctr"/>
          <a:lstStyle/>
          <a:p>
            <a:pPr algn="ctr" defTabSz="801688" eaLnBrk="0" hangingPunct="0"/>
            <a:r>
              <a:rPr lang="en-US" sz="1600" b="1" noProof="1" smtClean="0">
                <a:solidFill>
                  <a:srgbClr val="FFFFFF"/>
                </a:solidFill>
              </a:rPr>
              <a:t>Methods &amp; Analysis</a:t>
            </a:r>
            <a:endParaRPr lang="en-US" sz="1600" b="1" noProof="1">
              <a:solidFill>
                <a:srgbClr val="FFFFFF"/>
              </a:solidFill>
            </a:endParaRPr>
          </a:p>
        </p:txBody>
      </p:sp>
      <p:sp>
        <p:nvSpPr>
          <p:cNvPr id="97287" name="Rectangle 7"/>
          <p:cNvSpPr>
            <a:spLocks noChangeArrowheads="1"/>
          </p:cNvSpPr>
          <p:nvPr/>
        </p:nvSpPr>
        <p:spPr bwMode="gray">
          <a:xfrm>
            <a:off x="6097588" y="1916113"/>
            <a:ext cx="2738437" cy="3889151"/>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00000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200" noProof="1" smtClean="0"/>
              <a:t>Findings will need to be validated by determining whether or not the application / proposed solution meets the expectations of teachers and administrators.</a:t>
            </a:r>
          </a:p>
          <a:p>
            <a:pPr marL="190500" indent="-190500">
              <a:spcBef>
                <a:spcPct val="40000"/>
              </a:spcBef>
              <a:buClr>
                <a:schemeClr val="accent2"/>
              </a:buClr>
              <a:buFont typeface="Wingdings" pitchFamily="2" charset="2"/>
              <a:buChar char="§"/>
            </a:pPr>
            <a:r>
              <a:rPr lang="en-US" sz="1200" noProof="1" smtClean="0"/>
              <a:t>Any ethical concerns should be addressed at this stage.</a:t>
            </a:r>
          </a:p>
          <a:p>
            <a:pPr marL="190500" indent="-190500">
              <a:spcBef>
                <a:spcPct val="40000"/>
              </a:spcBef>
              <a:buClr>
                <a:schemeClr val="accent2"/>
              </a:buClr>
              <a:buFont typeface="Wingdings" pitchFamily="2" charset="2"/>
              <a:buChar char="§"/>
            </a:pPr>
            <a:r>
              <a:rPr lang="en-US" sz="1200" b="1" noProof="1" smtClean="0"/>
              <a:t>Review what preliminary results show about the practicability and value of the proposed study and solution.</a:t>
            </a:r>
            <a:endParaRPr lang="en-US" sz="1200" b="1" noProof="1"/>
          </a:p>
        </p:txBody>
      </p:sp>
      <p:sp>
        <p:nvSpPr>
          <p:cNvPr id="97288" name="Rectangle 8"/>
          <p:cNvSpPr>
            <a:spLocks noChangeArrowheads="1"/>
          </p:cNvSpPr>
          <p:nvPr/>
        </p:nvSpPr>
        <p:spPr bwMode="gray">
          <a:xfrm>
            <a:off x="6097588" y="1555750"/>
            <a:ext cx="2738437" cy="360363"/>
          </a:xfrm>
          <a:prstGeom prst="rect">
            <a:avLst/>
          </a:prstGeom>
          <a:solidFill>
            <a:schemeClr val="bg2"/>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lIns="0" tIns="0" rIns="0" bIns="0" anchor="ctr"/>
          <a:lstStyle/>
          <a:p>
            <a:pPr algn="ctr" defTabSz="801688" eaLnBrk="0" hangingPunct="0"/>
            <a:r>
              <a:rPr lang="en-US" sz="1600" b="1" noProof="1" smtClean="0">
                <a:solidFill>
                  <a:srgbClr val="FFFFFF"/>
                </a:solidFill>
              </a:rPr>
              <a:t>Solution &amp; Findings</a:t>
            </a:r>
            <a:endParaRPr lang="en-US" sz="1600" b="1" noProof="1">
              <a:solidFill>
                <a:srgbClr val="FFFFFF"/>
              </a:solidFill>
            </a:endParaRPr>
          </a:p>
        </p:txBody>
      </p:sp>
      <p:sp>
        <p:nvSpPr>
          <p:cNvPr id="97289" name="AutoShape 9"/>
          <p:cNvSpPr>
            <a:spLocks noChangeArrowheads="1"/>
          </p:cNvSpPr>
          <p:nvPr/>
        </p:nvSpPr>
        <p:spPr bwMode="gray">
          <a:xfrm flipV="1">
            <a:off x="2903538" y="2668588"/>
            <a:ext cx="544512"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DDDDDD"/>
            </a:solidFill>
            <a:miter lim="800000"/>
            <a:headEnd/>
            <a:tailEnd/>
          </a:ln>
          <a:effectLst>
            <a:outerShdw dist="53882" dir="2700000" algn="ctr" rotWithShape="0">
              <a:srgbClr val="000000">
                <a:alpha val="50000"/>
              </a:srgbClr>
            </a:outerShdw>
          </a:effectLst>
        </p:spPr>
        <p:txBody>
          <a:bodyPr rot="10800000" lIns="324000" tIns="0" rIns="0" bIns="0" anchor="ctr"/>
          <a:lstStyle/>
          <a:p>
            <a:pPr algn="ctr" eaLnBrk="0" hangingPunct="0"/>
            <a:endParaRPr lang="en-US" sz="1800" noProof="1">
              <a:solidFill>
                <a:srgbClr val="000000"/>
              </a:solidFill>
            </a:endParaRPr>
          </a:p>
        </p:txBody>
      </p:sp>
      <p:sp>
        <p:nvSpPr>
          <p:cNvPr id="97290" name="AutoShape 10"/>
          <p:cNvSpPr>
            <a:spLocks noChangeArrowheads="1"/>
          </p:cNvSpPr>
          <p:nvPr/>
        </p:nvSpPr>
        <p:spPr bwMode="gray">
          <a:xfrm flipV="1">
            <a:off x="5786438" y="2668588"/>
            <a:ext cx="544512"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DDDDDD"/>
            </a:solidFill>
            <a:miter lim="800000"/>
            <a:headEnd/>
            <a:tailEnd/>
          </a:ln>
          <a:effectLst>
            <a:outerShdw dist="53882" dir="2700000" algn="ctr" rotWithShape="0">
              <a:srgbClr val="000000">
                <a:alpha val="50000"/>
              </a:srgbClr>
            </a:outerShdw>
          </a:effectLst>
        </p:spPr>
        <p:txBody>
          <a:bodyPr rot="10800000" lIns="324000" tIns="0" rIns="0" bIns="0" anchor="ctr"/>
          <a:lstStyle/>
          <a:p>
            <a:pPr algn="ctr" eaLnBrk="0" hangingPunct="0"/>
            <a:endParaRPr lang="en-US" sz="1800" noProof="1">
              <a:solidFill>
                <a:srgbClr val="000000"/>
              </a:solidFill>
            </a:endParaRPr>
          </a:p>
        </p:txBody>
      </p:sp>
      <p:sp>
        <p:nvSpPr>
          <p:cNvPr id="97291"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Research</a:t>
            </a:r>
            <a:endParaRPr lang="en-US" noProof="1"/>
          </a:p>
        </p:txBody>
      </p:sp>
      <p:sp>
        <p:nvSpPr>
          <p:cNvPr id="13" name="Text Box 9"/>
          <p:cNvSpPr txBox="1">
            <a:spLocks noChangeArrowheads="1"/>
          </p:cNvSpPr>
          <p:nvPr/>
        </p:nvSpPr>
        <p:spPr bwMode="gray">
          <a:xfrm>
            <a:off x="241300" y="6040279"/>
            <a:ext cx="4254691" cy="246221"/>
          </a:xfrm>
          <a:prstGeom prst="rect">
            <a:avLst/>
          </a:prstGeom>
          <a:noFill/>
          <a:ln>
            <a:noFill/>
          </a:ln>
          <a:effectLst/>
          <a:extLst>
            <a:ext uri="{909E8E84-426E-40DD-AFC4-6F175D3DCCD1}">
              <a14:hiddenFill xmlns:a14="http://schemas.microsoft.com/office/drawing/2010/main">
                <a:solidFill>
                  <a:srgbClr val="9DC2E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txBody>
          <a:bodyPr wrap="none" anchor="b">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sz="1000" noProof="1">
                <a:latin typeface="Arial" charset="0"/>
                <a:cs typeface="Arial" charset="0"/>
              </a:rPr>
              <a:t>* </a:t>
            </a:r>
            <a:r>
              <a:rPr lang="en-US" sz="1000" noProof="1" smtClean="0">
                <a:latin typeface="Arial" charset="0"/>
                <a:cs typeface="Arial" charset="0"/>
              </a:rPr>
              <a:t>Based on Maxwell’s Nine Arguments for a Qualitative Proposal (2005).</a:t>
            </a:r>
            <a:endParaRPr lang="en-US" sz="1000" noProof="1">
              <a:latin typeface="Arial" charset="0"/>
              <a:cs typeface="Arial" charset="0"/>
            </a:endParaRPr>
          </a:p>
        </p:txBody>
      </p:sp>
    </p:spTree>
    <p:extLst>
      <p:ext uri="{BB962C8B-B14F-4D97-AF65-F5344CB8AC3E}">
        <p14:creationId xmlns:p14="http://schemas.microsoft.com/office/powerpoint/2010/main" val="222902566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EA9A12BE-9BA0-42FF-80A2-1AF4C7F8307C}" type="slidenum">
              <a:rPr lang="de-DE"/>
              <a:pPr/>
              <a:t>9</a:t>
            </a:fld>
            <a:endParaRPr lang="de-DE"/>
          </a:p>
        </p:txBody>
      </p:sp>
      <p:sp>
        <p:nvSpPr>
          <p:cNvPr id="99330" name="Rectangle 2"/>
          <p:cNvSpPr>
            <a:spLocks noGrp="1" noChangeArrowheads="1"/>
          </p:cNvSpPr>
          <p:nvPr>
            <p:ph type="title"/>
          </p:nvPr>
        </p:nvSpPr>
        <p:spPr/>
        <p:txBody>
          <a:bodyPr/>
          <a:lstStyle/>
          <a:p>
            <a:r>
              <a:rPr lang="en-US" noProof="1" smtClean="0"/>
              <a:t>Web-Based Curriculum Mapping</a:t>
            </a:r>
            <a:endParaRPr lang="de-DE" noProof="1"/>
          </a:p>
        </p:txBody>
      </p:sp>
      <p:sp>
        <p:nvSpPr>
          <p:cNvPr id="99331" name="Rectangle 3"/>
          <p:cNvSpPr>
            <a:spLocks noChangeArrowheads="1"/>
          </p:cNvSpPr>
          <p:nvPr/>
        </p:nvSpPr>
        <p:spPr bwMode="gray">
          <a:xfrm>
            <a:off x="328613" y="3643313"/>
            <a:ext cx="2738437" cy="21526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400" noProof="1"/>
              <a:t>Curriculum mapping is a process of documenting lessons, activities and assessment methods used within different grade levels and classes within an educational </a:t>
            </a:r>
            <a:r>
              <a:rPr lang="en-US" sz="1400" noProof="1" smtClean="0"/>
              <a:t>institution.</a:t>
            </a:r>
            <a:endParaRPr lang="de-DE" sz="1400" noProof="1"/>
          </a:p>
        </p:txBody>
      </p:sp>
      <p:sp>
        <p:nvSpPr>
          <p:cNvPr id="99332" name="Rectangle 4"/>
          <p:cNvSpPr>
            <a:spLocks noChangeArrowheads="1"/>
          </p:cNvSpPr>
          <p:nvPr/>
        </p:nvSpPr>
        <p:spPr bwMode="gray">
          <a:xfrm>
            <a:off x="3213100" y="3643313"/>
            <a:ext cx="2738438" cy="21526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400" noProof="1" smtClean="0"/>
              <a:t>Backwards Design takes the proposed lessons and turns them around in order to identify the desired results first, then determine acceptable evidence, and lastly plan learning experiences and instruction.</a:t>
            </a:r>
            <a:endParaRPr lang="en-US" sz="1400" noProof="1"/>
          </a:p>
        </p:txBody>
      </p:sp>
      <p:sp>
        <p:nvSpPr>
          <p:cNvPr id="99333" name="Rectangle 5"/>
          <p:cNvSpPr>
            <a:spLocks noChangeArrowheads="1"/>
          </p:cNvSpPr>
          <p:nvPr/>
        </p:nvSpPr>
        <p:spPr bwMode="gray">
          <a:xfrm>
            <a:off x="6097588" y="3643313"/>
            <a:ext cx="2738437" cy="21526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400" noProof="1" smtClean="0"/>
              <a:t>Expeditionary Learning is a nonprofit chartered entity.</a:t>
            </a:r>
          </a:p>
          <a:p>
            <a:pPr marL="190500" indent="-190500">
              <a:spcBef>
                <a:spcPct val="40000"/>
              </a:spcBef>
              <a:buClr>
                <a:schemeClr val="accent2"/>
              </a:buClr>
              <a:buFont typeface="Wingdings" pitchFamily="2" charset="2"/>
              <a:buChar char="§"/>
            </a:pPr>
            <a:r>
              <a:rPr lang="en-US" sz="1400" noProof="1"/>
              <a:t>P</a:t>
            </a:r>
            <a:r>
              <a:rPr lang="en-US" sz="1400" noProof="1" smtClean="0"/>
              <a:t>romotes engaging and innovative learning practices.</a:t>
            </a:r>
          </a:p>
          <a:p>
            <a:pPr marL="190500" indent="-190500">
              <a:spcBef>
                <a:spcPct val="40000"/>
              </a:spcBef>
              <a:buClr>
                <a:schemeClr val="accent2"/>
              </a:buClr>
              <a:buFont typeface="Wingdings" pitchFamily="2" charset="2"/>
              <a:buChar char="§"/>
            </a:pPr>
            <a:r>
              <a:rPr lang="en-US" sz="1400" noProof="1" smtClean="0"/>
              <a:t>Learn by doing long-term investigations of important topics – that mirror real-world challenges.</a:t>
            </a:r>
            <a:endParaRPr lang="en-US" sz="1400" noProof="1"/>
          </a:p>
        </p:txBody>
      </p:sp>
      <p:sp>
        <p:nvSpPr>
          <p:cNvPr id="99336"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Educational Theories</a:t>
            </a:r>
            <a:endParaRPr lang="en-US" noProof="1"/>
          </a:p>
        </p:txBody>
      </p:sp>
      <p:pic>
        <p:nvPicPr>
          <p:cNvPr id="1028" name="Picture 4" descr="C:\Users\21126\Desktop\ur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354" t="6459" r="5737"/>
          <a:stretch/>
        </p:blipFill>
        <p:spPr bwMode="auto">
          <a:xfrm>
            <a:off x="3391786" y="1571259"/>
            <a:ext cx="2402958" cy="1952736"/>
          </a:xfrm>
          <a:prstGeom prst="rect">
            <a:avLst/>
          </a:prstGeom>
          <a:noFill/>
          <a:ln w="6350">
            <a:solidFill>
              <a:schemeClr val="bg1"/>
            </a:solidFill>
          </a:ln>
          <a:extLst>
            <a:ext uri="{909E8E84-426E-40DD-AFC4-6F175D3DCCD1}">
              <a14:hiddenFill xmlns:a14="http://schemas.microsoft.com/office/drawing/2010/main">
                <a:solidFill>
                  <a:srgbClr val="FFFFFF"/>
                </a:solidFill>
              </a14:hiddenFill>
            </a:ext>
          </a:extLst>
        </p:spPr>
      </p:pic>
      <p:sp>
        <p:nvSpPr>
          <p:cNvPr id="17" name="Rectangle 5"/>
          <p:cNvSpPr>
            <a:spLocks noChangeArrowheads="1"/>
          </p:cNvSpPr>
          <p:nvPr/>
        </p:nvSpPr>
        <p:spPr bwMode="gray">
          <a:xfrm>
            <a:off x="6097588" y="1555749"/>
            <a:ext cx="2738438" cy="2087563"/>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endParaRPr lang="en-US" sz="1400" noProof="1"/>
          </a:p>
        </p:txBody>
      </p:sp>
      <p:pic>
        <p:nvPicPr>
          <p:cNvPr id="1029" name="Picture 5" descr="C:\Users\21126\Desktop\2010-10-24-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014" y="1701533"/>
            <a:ext cx="2627450" cy="169218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5"/>
          <p:cNvSpPr>
            <a:spLocks noChangeArrowheads="1"/>
          </p:cNvSpPr>
          <p:nvPr/>
        </p:nvSpPr>
        <p:spPr bwMode="gray">
          <a:xfrm>
            <a:off x="3213100" y="1547813"/>
            <a:ext cx="2738438" cy="2095499"/>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endParaRPr lang="en-US" sz="1400" noProof="1"/>
          </a:p>
        </p:txBody>
      </p:sp>
      <p:pic>
        <p:nvPicPr>
          <p:cNvPr id="1030" name="Picture 6" descr="C:\Users\21126\Desktop\url.jpg"/>
          <p:cNvPicPr>
            <a:picLocks noChangeAspect="1" noChangeArrowheads="1"/>
          </p:cNvPicPr>
          <p:nvPr/>
        </p:nvPicPr>
        <p:blipFill rotWithShape="1">
          <a:blip r:embed="rId5">
            <a:extLst>
              <a:ext uri="{28A0092B-C50C-407E-A947-70E740481C1C}">
                <a14:useLocalDpi xmlns:a14="http://schemas.microsoft.com/office/drawing/2010/main" val="0"/>
              </a:ext>
            </a:extLst>
          </a:blip>
          <a:srcRect b="35401"/>
          <a:stretch/>
        </p:blipFill>
        <p:spPr bwMode="auto">
          <a:xfrm>
            <a:off x="238336" y="1691104"/>
            <a:ext cx="2857500" cy="184590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5"/>
          <p:cNvSpPr>
            <a:spLocks noChangeArrowheads="1"/>
          </p:cNvSpPr>
          <p:nvPr/>
        </p:nvSpPr>
        <p:spPr bwMode="gray">
          <a:xfrm>
            <a:off x="328613" y="1547814"/>
            <a:ext cx="2738438" cy="2095499"/>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endParaRPr lang="en-US" sz="1400" noProof="1"/>
          </a:p>
        </p:txBody>
      </p:sp>
    </p:spTree>
    <p:extLst>
      <p:ext uri="{BB962C8B-B14F-4D97-AF65-F5344CB8AC3E}">
        <p14:creationId xmlns:p14="http://schemas.microsoft.com/office/powerpoint/2010/main" val="1159048748"/>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2.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3.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4.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5.xml><?xml version="1.0" encoding="utf-8"?>
<p:tagLst xmlns:a="http://schemas.openxmlformats.org/drawingml/2006/main" xmlns:r="http://schemas.openxmlformats.org/officeDocument/2006/relationships" xmlns:p="http://schemas.openxmlformats.org/presentationml/2006/main">
  <p:tag name="JPM_SLIDE_ROLE" val="jpmPage"/>
</p:tagLst>
</file>

<file path=ppt/theme/theme1.xml><?xml version="1.0" encoding="utf-8"?>
<a:theme xmlns:a="http://schemas.openxmlformats.org/drawingml/2006/main" name="PresentationLoad">
  <a:themeElements>
    <a:clrScheme name="PresentationLoad 1">
      <a:dk1>
        <a:srgbClr val="000000"/>
      </a:dk1>
      <a:lt1>
        <a:srgbClr val="FFFFFF"/>
      </a:lt1>
      <a:dk2>
        <a:srgbClr val="004074"/>
      </a:dk2>
      <a:lt2>
        <a:srgbClr val="FEA501"/>
      </a:lt2>
      <a:accent1>
        <a:srgbClr val="0061B2"/>
      </a:accent1>
      <a:accent2>
        <a:srgbClr val="2A79D0"/>
      </a:accent2>
      <a:accent3>
        <a:srgbClr val="FFFFFF"/>
      </a:accent3>
      <a:accent4>
        <a:srgbClr val="000000"/>
      </a:accent4>
      <a:accent5>
        <a:srgbClr val="AAB7D5"/>
      </a:accent5>
      <a:accent6>
        <a:srgbClr val="256DBC"/>
      </a:accent6>
      <a:hlink>
        <a:srgbClr val="69A2E1"/>
      </a:hlink>
      <a:folHlink>
        <a:srgbClr val="9DC2EB"/>
      </a:folHlink>
    </a:clrScheme>
    <a:fontScheme name="PresentationLoa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PresentationLoad 1">
        <a:dk1>
          <a:srgbClr val="000000"/>
        </a:dk1>
        <a:lt1>
          <a:srgbClr val="FFFFFF"/>
        </a:lt1>
        <a:dk2>
          <a:srgbClr val="004074"/>
        </a:dk2>
        <a:lt2>
          <a:srgbClr val="FEA501"/>
        </a:lt2>
        <a:accent1>
          <a:srgbClr val="0061B2"/>
        </a:accent1>
        <a:accent2>
          <a:srgbClr val="2A79D0"/>
        </a:accent2>
        <a:accent3>
          <a:srgbClr val="FFFFFF"/>
        </a:accent3>
        <a:accent4>
          <a:srgbClr val="000000"/>
        </a:accent4>
        <a:accent5>
          <a:srgbClr val="AAB7D5"/>
        </a:accent5>
        <a:accent6>
          <a:srgbClr val="256DBC"/>
        </a:accent6>
        <a:hlink>
          <a:srgbClr val="69A2E1"/>
        </a:hlink>
        <a:folHlink>
          <a:srgbClr val="9DC2E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PresentationLoad</Template>
  <TotalTime>882</TotalTime>
  <Words>1252</Words>
  <Application>Microsoft Office PowerPoint</Application>
  <PresentationFormat>On-screen Show (4:3)</PresentationFormat>
  <Paragraphs>146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PresentationLoad</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Carnaghan, Ian</dc:creator>
  <dc:description>PresentationLoad.com</dc:description>
  <cp:lastModifiedBy>A</cp:lastModifiedBy>
  <cp:revision>99</cp:revision>
  <dcterms:created xsi:type="dcterms:W3CDTF">2007-11-27T23:54:21Z</dcterms:created>
  <dcterms:modified xsi:type="dcterms:W3CDTF">2013-04-09T01:21:57Z</dcterms:modified>
</cp:coreProperties>
</file>