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59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3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12" autoAdjust="0"/>
  </p:normalViewPr>
  <p:slideViewPr>
    <p:cSldViewPr snapToGrid="0" snapToObjects="1">
      <p:cViewPr>
        <p:scale>
          <a:sx n="100" d="100"/>
          <a:sy n="100" d="100"/>
        </p:scale>
        <p:origin x="-1098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29D49-DA33-D542-A942-ADB3693FD719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42C0A-447F-C24D-B52F-061047EE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8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the curriculum map tab is clicked on, it will open this</a:t>
            </a:r>
            <a:r>
              <a:rPr lang="en-US" baseline="0" dirty="0" smtClean="0"/>
              <a:t> page.  The user can choose where they would like to navigate to from the menu on the left.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42C0A-447F-C24D-B52F-061047EEA6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8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K-8 Topics map will look like our old curriculum map and provide a simple grid of the compelling topics that are being explored at each grade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42C0A-447F-C24D-B52F-061047EEA6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3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a specific grade level is chosen (in this case, “Second Grade”), the user can then choose which expedition to view.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42C0A-447F-C24D-B52F-061047EEA6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71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When the user opens a specific expedition, he/she will be taken to the expedition’s STA.  Users can choose to view content standards, a calendar of events, or lesson plans using the buttons at the bottom of the page.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42C0A-447F-C24D-B52F-061047EEA6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8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c</a:t>
            </a:r>
            <a:r>
              <a:rPr lang="en-US" dirty="0" smtClean="0"/>
              <a:t>ontent standards button will link users</a:t>
            </a:r>
            <a:r>
              <a:rPr lang="en-US" baseline="0" dirty="0" smtClean="0"/>
              <a:t> to a listing of the standards that the expedition is aligned with.  Standards will be chosen from the Common Core (Mathematics &amp; Literacy) as well as from the MD Voluntary State Curriculum (Social Studies, Science, etc.).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42C0A-447F-C24D-B52F-061047EEA6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17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c</a:t>
            </a:r>
            <a:r>
              <a:rPr lang="en-US" dirty="0" smtClean="0"/>
              <a:t>alendar</a:t>
            </a:r>
            <a:r>
              <a:rPr lang="en-US" baseline="0" dirty="0" smtClean="0"/>
              <a:t> function will be linked to Google Calendars so that teams can easily update their own calendars with expert visits, field work, kickoff dates, service opportunities, projects and other events.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42C0A-447F-C24D-B52F-061047EEA6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57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lesson plans page can be used as an online lesson planning book for grade level teams to record the day-to-day events that build to the enduring understandings of the big ideas.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42C0A-447F-C24D-B52F-061047EEA6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5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F5AC-7BC2-2143-9E1E-095A3C16046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34A1-C5B4-7449-B7F4-20594AE8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6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F5AC-7BC2-2143-9E1E-095A3C16046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34A1-C5B4-7449-B7F4-20594AE8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F5AC-7BC2-2143-9E1E-095A3C16046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34A1-C5B4-7449-B7F4-20594AE8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7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F5AC-7BC2-2143-9E1E-095A3C16046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34A1-C5B4-7449-B7F4-20594AE8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6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F5AC-7BC2-2143-9E1E-095A3C16046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34A1-C5B4-7449-B7F4-20594AE8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3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F5AC-7BC2-2143-9E1E-095A3C16046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34A1-C5B4-7449-B7F4-20594AE8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2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F5AC-7BC2-2143-9E1E-095A3C16046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34A1-C5B4-7449-B7F4-20594AE8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1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F5AC-7BC2-2143-9E1E-095A3C16046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34A1-C5B4-7449-B7F4-20594AE8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1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F5AC-7BC2-2143-9E1E-095A3C16046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34A1-C5B4-7449-B7F4-20594AE8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1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F5AC-7BC2-2143-9E1E-095A3C16046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34A1-C5B4-7449-B7F4-20594AE8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2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F5AC-7BC2-2143-9E1E-095A3C16046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34A1-C5B4-7449-B7F4-20594AE8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5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2F5AC-7BC2-2143-9E1E-095A3C16046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F34A1-C5B4-7449-B7F4-20594AE8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4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453" y="111818"/>
            <a:ext cx="821519" cy="744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3620" y="289618"/>
            <a:ext cx="53802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Copperplate Gothic Bold"/>
                <a:cs typeface="Copperplate Gothic Bold"/>
              </a:rPr>
              <a:t>illuminate</a:t>
            </a:r>
            <a:endParaRPr lang="en-US" sz="6600" dirty="0">
              <a:latin typeface="Copperplate Gothic Bold"/>
              <a:cs typeface="Copperplate Gothic Bold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183798" y="1880215"/>
            <a:ext cx="8772225" cy="4812685"/>
          </a:xfrm>
          <a:prstGeom prst="round2Diag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86266" y="1586703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86266" y="1587315"/>
            <a:ext cx="11503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Trajan Pro"/>
                <a:cs typeface="Trajan Pro"/>
              </a:rPr>
              <a:t>Monarch EL</a:t>
            </a:r>
            <a:endParaRPr lang="en-US" sz="1050" dirty="0">
              <a:latin typeface="Trajan Pro"/>
              <a:cs typeface="Trajan Pro"/>
            </a:endParaRPr>
          </a:p>
        </p:txBody>
      </p:sp>
      <p:sp>
        <p:nvSpPr>
          <p:cNvPr id="26" name="Round Diagonal Corner Rectangle 25"/>
          <p:cNvSpPr/>
          <p:nvPr/>
        </p:nvSpPr>
        <p:spPr>
          <a:xfrm>
            <a:off x="183798" y="1880829"/>
            <a:ext cx="1852842" cy="4812684"/>
          </a:xfrm>
          <a:custGeom>
            <a:avLst/>
            <a:gdLst>
              <a:gd name="connsiteX0" fmla="*/ 515706 w 1328728"/>
              <a:gd name="connsiteY0" fmla="*/ 0 h 4645810"/>
              <a:gd name="connsiteX1" fmla="*/ 1328728 w 1328728"/>
              <a:gd name="connsiteY1" fmla="*/ 0 h 4645810"/>
              <a:gd name="connsiteX2" fmla="*/ 1328728 w 1328728"/>
              <a:gd name="connsiteY2" fmla="*/ 0 h 4645810"/>
              <a:gd name="connsiteX3" fmla="*/ 1328728 w 1328728"/>
              <a:gd name="connsiteY3" fmla="*/ 4130104 h 4645810"/>
              <a:gd name="connsiteX4" fmla="*/ 813022 w 1328728"/>
              <a:gd name="connsiteY4" fmla="*/ 4645810 h 4645810"/>
              <a:gd name="connsiteX5" fmla="*/ 0 w 1328728"/>
              <a:gd name="connsiteY5" fmla="*/ 4645810 h 4645810"/>
              <a:gd name="connsiteX6" fmla="*/ 0 w 1328728"/>
              <a:gd name="connsiteY6" fmla="*/ 4645810 h 4645810"/>
              <a:gd name="connsiteX7" fmla="*/ 0 w 1328728"/>
              <a:gd name="connsiteY7" fmla="*/ 515706 h 4645810"/>
              <a:gd name="connsiteX8" fmla="*/ 515706 w 1328728"/>
              <a:gd name="connsiteY8" fmla="*/ 0 h 4645810"/>
              <a:gd name="connsiteX0" fmla="*/ 515706 w 1354128"/>
              <a:gd name="connsiteY0" fmla="*/ 0 h 4766718"/>
              <a:gd name="connsiteX1" fmla="*/ 1328728 w 1354128"/>
              <a:gd name="connsiteY1" fmla="*/ 0 h 4766718"/>
              <a:gd name="connsiteX2" fmla="*/ 1328728 w 1354128"/>
              <a:gd name="connsiteY2" fmla="*/ 0 h 4766718"/>
              <a:gd name="connsiteX3" fmla="*/ 1354128 w 1354128"/>
              <a:gd name="connsiteY3" fmla="*/ 4638104 h 4766718"/>
              <a:gd name="connsiteX4" fmla="*/ 813022 w 1354128"/>
              <a:gd name="connsiteY4" fmla="*/ 4645810 h 4766718"/>
              <a:gd name="connsiteX5" fmla="*/ 0 w 1354128"/>
              <a:gd name="connsiteY5" fmla="*/ 4645810 h 4766718"/>
              <a:gd name="connsiteX6" fmla="*/ 0 w 1354128"/>
              <a:gd name="connsiteY6" fmla="*/ 4645810 h 4766718"/>
              <a:gd name="connsiteX7" fmla="*/ 0 w 1354128"/>
              <a:gd name="connsiteY7" fmla="*/ 515706 h 4766718"/>
              <a:gd name="connsiteX8" fmla="*/ 515706 w 1354128"/>
              <a:gd name="connsiteY8" fmla="*/ 0 h 4766718"/>
              <a:gd name="connsiteX0" fmla="*/ 515706 w 1354128"/>
              <a:gd name="connsiteY0" fmla="*/ 0 h 4645810"/>
              <a:gd name="connsiteX1" fmla="*/ 1328728 w 1354128"/>
              <a:gd name="connsiteY1" fmla="*/ 0 h 4645810"/>
              <a:gd name="connsiteX2" fmla="*/ 1328728 w 1354128"/>
              <a:gd name="connsiteY2" fmla="*/ 0 h 4645810"/>
              <a:gd name="connsiteX3" fmla="*/ 1354128 w 1354128"/>
              <a:gd name="connsiteY3" fmla="*/ 4638104 h 4645810"/>
              <a:gd name="connsiteX4" fmla="*/ 813022 w 1354128"/>
              <a:gd name="connsiteY4" fmla="*/ 4645810 h 4645810"/>
              <a:gd name="connsiteX5" fmla="*/ 0 w 1354128"/>
              <a:gd name="connsiteY5" fmla="*/ 4645810 h 4645810"/>
              <a:gd name="connsiteX6" fmla="*/ 0 w 1354128"/>
              <a:gd name="connsiteY6" fmla="*/ 4645810 h 4645810"/>
              <a:gd name="connsiteX7" fmla="*/ 0 w 1354128"/>
              <a:gd name="connsiteY7" fmla="*/ 515706 h 4645810"/>
              <a:gd name="connsiteX8" fmla="*/ 515706 w 1354128"/>
              <a:gd name="connsiteY8" fmla="*/ 0 h 464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4128" h="4645810">
                <a:moveTo>
                  <a:pt x="515706" y="0"/>
                </a:moveTo>
                <a:lnTo>
                  <a:pt x="1328728" y="0"/>
                </a:lnTo>
                <a:lnTo>
                  <a:pt x="1328728" y="0"/>
                </a:lnTo>
                <a:cubicBezTo>
                  <a:pt x="1328728" y="1376701"/>
                  <a:pt x="1354128" y="3261403"/>
                  <a:pt x="1354128" y="4638104"/>
                </a:cubicBezTo>
                <a:cubicBezTo>
                  <a:pt x="1354128" y="4618121"/>
                  <a:pt x="1097839" y="4645810"/>
                  <a:pt x="813022" y="4645810"/>
                </a:cubicBezTo>
                <a:lnTo>
                  <a:pt x="0" y="4645810"/>
                </a:lnTo>
                <a:lnTo>
                  <a:pt x="0" y="4645810"/>
                </a:lnTo>
                <a:lnTo>
                  <a:pt x="0" y="515706"/>
                </a:lnTo>
                <a:cubicBezTo>
                  <a:pt x="0" y="230889"/>
                  <a:pt x="230889" y="0"/>
                  <a:pt x="515706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2036640" y="1587316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36640" y="1588542"/>
            <a:ext cx="1150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Purpose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187014" y="1586703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187014" y="1587316"/>
            <a:ext cx="1170676" cy="26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Tutorials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357690" y="1397614"/>
            <a:ext cx="1150374" cy="48137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508064" y="1586703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508064" y="1588541"/>
            <a:ext cx="1019736" cy="259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Toolbox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658439" y="1586703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658438" y="1586703"/>
            <a:ext cx="1170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Reports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828944" y="1587929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683918" y="1588542"/>
            <a:ext cx="1397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Archive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37388" y="1448715"/>
            <a:ext cx="1170676" cy="4308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Curriculum MAP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5600" y="2002194"/>
            <a:ext cx="15621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EXPEDITION</a:t>
            </a:r>
          </a:p>
          <a:p>
            <a:pPr algn="ctr"/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OVERVIEWS</a:t>
            </a:r>
          </a:p>
          <a:p>
            <a:endParaRPr lang="en-US" sz="800" dirty="0">
              <a:latin typeface="Trajan Pro"/>
              <a:cs typeface="Trajan Pr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Trajan Pro"/>
                <a:cs typeface="Trajan Pro"/>
              </a:rPr>
              <a:t>K-8 Topics Map</a:t>
            </a:r>
          </a:p>
          <a:p>
            <a:endParaRPr lang="en-US" sz="800" dirty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Kindergarten</a:t>
            </a:r>
            <a:r>
              <a:rPr lang="en-US" sz="1100" dirty="0" smtClean="0">
                <a:latin typeface="Trajan Pro"/>
                <a:cs typeface="Trajan Pro"/>
              </a:rPr>
              <a:t/>
            </a:r>
            <a:br>
              <a:rPr lang="en-US" sz="1100" dirty="0" smtClean="0">
                <a:latin typeface="Trajan Pro"/>
                <a:cs typeface="Trajan Pro"/>
              </a:rPr>
            </a:br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 smtClean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First Grade</a:t>
            </a:r>
            <a:br>
              <a:rPr lang="en-US" sz="1200" dirty="0" smtClean="0">
                <a:latin typeface="Trajan Pro"/>
                <a:cs typeface="Trajan Pro"/>
              </a:rPr>
            </a:br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 smtClean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Second Grade</a:t>
            </a:r>
            <a:br>
              <a:rPr lang="en-US" sz="1200" dirty="0" smtClean="0">
                <a:latin typeface="Trajan Pro"/>
                <a:cs typeface="Trajan Pro"/>
              </a:rPr>
            </a:br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 smtClean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Third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  <a:endParaRPr lang="en-US" sz="800" dirty="0" smtClean="0">
              <a:latin typeface="Trajan Pro"/>
              <a:cs typeface="Trajan Pro"/>
            </a:endParaRPr>
          </a:p>
          <a:p>
            <a:endParaRPr lang="en-US" sz="800" dirty="0" smtClean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Fourth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 smtClean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Fifth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  <a:b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</a:br>
            <a:endParaRPr lang="en-US" sz="800" dirty="0" smtClean="0">
              <a:solidFill>
                <a:schemeClr val="accent3">
                  <a:lumMod val="50000"/>
                </a:schemeClr>
              </a:solidFill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Sixth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  <a:endParaRPr lang="en-US" sz="800" dirty="0" smtClean="0">
              <a:latin typeface="Trajan Pro"/>
              <a:cs typeface="Trajan Pro"/>
            </a:endParaRPr>
          </a:p>
          <a:p>
            <a:endParaRPr lang="en-US" sz="800" dirty="0" smtClean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Seventh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 smtClean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Eighth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 smtClean="0">
              <a:solidFill>
                <a:schemeClr val="accent3">
                  <a:lumMod val="50000"/>
                </a:schemeClr>
              </a:solidFill>
              <a:latin typeface="Trajan Pro"/>
              <a:cs typeface="Trajan Pro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66999" y="2027594"/>
            <a:ext cx="570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Monarch Curriculum Map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829" y="2490454"/>
            <a:ext cx="5344469" cy="368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1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453" y="111818"/>
            <a:ext cx="821519" cy="744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3620" y="289618"/>
            <a:ext cx="53802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Copperplate Gothic Bold"/>
                <a:cs typeface="Copperplate Gothic Bold"/>
              </a:rPr>
              <a:t>illuminate</a:t>
            </a:r>
            <a:endParaRPr lang="en-US" sz="6600" dirty="0">
              <a:latin typeface="Copperplate Gothic Bold"/>
              <a:cs typeface="Copperplate Gothic Bold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183798" y="1880215"/>
            <a:ext cx="8772225" cy="4812685"/>
          </a:xfrm>
          <a:prstGeom prst="round2Diag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86266" y="1586703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86266" y="1587315"/>
            <a:ext cx="11503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Trajan Pro"/>
                <a:cs typeface="Trajan Pro"/>
              </a:rPr>
              <a:t>Monarch EL</a:t>
            </a:r>
            <a:endParaRPr lang="en-US" sz="1050" dirty="0">
              <a:latin typeface="Trajan Pro"/>
              <a:cs typeface="Trajan Pro"/>
            </a:endParaRPr>
          </a:p>
        </p:txBody>
      </p:sp>
      <p:sp>
        <p:nvSpPr>
          <p:cNvPr id="26" name="Round Diagonal Corner Rectangle 25"/>
          <p:cNvSpPr/>
          <p:nvPr/>
        </p:nvSpPr>
        <p:spPr>
          <a:xfrm>
            <a:off x="183798" y="1880829"/>
            <a:ext cx="1852842" cy="4812684"/>
          </a:xfrm>
          <a:custGeom>
            <a:avLst/>
            <a:gdLst>
              <a:gd name="connsiteX0" fmla="*/ 515706 w 1328728"/>
              <a:gd name="connsiteY0" fmla="*/ 0 h 4645810"/>
              <a:gd name="connsiteX1" fmla="*/ 1328728 w 1328728"/>
              <a:gd name="connsiteY1" fmla="*/ 0 h 4645810"/>
              <a:gd name="connsiteX2" fmla="*/ 1328728 w 1328728"/>
              <a:gd name="connsiteY2" fmla="*/ 0 h 4645810"/>
              <a:gd name="connsiteX3" fmla="*/ 1328728 w 1328728"/>
              <a:gd name="connsiteY3" fmla="*/ 4130104 h 4645810"/>
              <a:gd name="connsiteX4" fmla="*/ 813022 w 1328728"/>
              <a:gd name="connsiteY4" fmla="*/ 4645810 h 4645810"/>
              <a:gd name="connsiteX5" fmla="*/ 0 w 1328728"/>
              <a:gd name="connsiteY5" fmla="*/ 4645810 h 4645810"/>
              <a:gd name="connsiteX6" fmla="*/ 0 w 1328728"/>
              <a:gd name="connsiteY6" fmla="*/ 4645810 h 4645810"/>
              <a:gd name="connsiteX7" fmla="*/ 0 w 1328728"/>
              <a:gd name="connsiteY7" fmla="*/ 515706 h 4645810"/>
              <a:gd name="connsiteX8" fmla="*/ 515706 w 1328728"/>
              <a:gd name="connsiteY8" fmla="*/ 0 h 4645810"/>
              <a:gd name="connsiteX0" fmla="*/ 515706 w 1354128"/>
              <a:gd name="connsiteY0" fmla="*/ 0 h 4766718"/>
              <a:gd name="connsiteX1" fmla="*/ 1328728 w 1354128"/>
              <a:gd name="connsiteY1" fmla="*/ 0 h 4766718"/>
              <a:gd name="connsiteX2" fmla="*/ 1328728 w 1354128"/>
              <a:gd name="connsiteY2" fmla="*/ 0 h 4766718"/>
              <a:gd name="connsiteX3" fmla="*/ 1354128 w 1354128"/>
              <a:gd name="connsiteY3" fmla="*/ 4638104 h 4766718"/>
              <a:gd name="connsiteX4" fmla="*/ 813022 w 1354128"/>
              <a:gd name="connsiteY4" fmla="*/ 4645810 h 4766718"/>
              <a:gd name="connsiteX5" fmla="*/ 0 w 1354128"/>
              <a:gd name="connsiteY5" fmla="*/ 4645810 h 4766718"/>
              <a:gd name="connsiteX6" fmla="*/ 0 w 1354128"/>
              <a:gd name="connsiteY6" fmla="*/ 4645810 h 4766718"/>
              <a:gd name="connsiteX7" fmla="*/ 0 w 1354128"/>
              <a:gd name="connsiteY7" fmla="*/ 515706 h 4766718"/>
              <a:gd name="connsiteX8" fmla="*/ 515706 w 1354128"/>
              <a:gd name="connsiteY8" fmla="*/ 0 h 4766718"/>
              <a:gd name="connsiteX0" fmla="*/ 515706 w 1354128"/>
              <a:gd name="connsiteY0" fmla="*/ 0 h 4645810"/>
              <a:gd name="connsiteX1" fmla="*/ 1328728 w 1354128"/>
              <a:gd name="connsiteY1" fmla="*/ 0 h 4645810"/>
              <a:gd name="connsiteX2" fmla="*/ 1328728 w 1354128"/>
              <a:gd name="connsiteY2" fmla="*/ 0 h 4645810"/>
              <a:gd name="connsiteX3" fmla="*/ 1354128 w 1354128"/>
              <a:gd name="connsiteY3" fmla="*/ 4638104 h 4645810"/>
              <a:gd name="connsiteX4" fmla="*/ 813022 w 1354128"/>
              <a:gd name="connsiteY4" fmla="*/ 4645810 h 4645810"/>
              <a:gd name="connsiteX5" fmla="*/ 0 w 1354128"/>
              <a:gd name="connsiteY5" fmla="*/ 4645810 h 4645810"/>
              <a:gd name="connsiteX6" fmla="*/ 0 w 1354128"/>
              <a:gd name="connsiteY6" fmla="*/ 4645810 h 4645810"/>
              <a:gd name="connsiteX7" fmla="*/ 0 w 1354128"/>
              <a:gd name="connsiteY7" fmla="*/ 515706 h 4645810"/>
              <a:gd name="connsiteX8" fmla="*/ 515706 w 1354128"/>
              <a:gd name="connsiteY8" fmla="*/ 0 h 464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4128" h="4645810">
                <a:moveTo>
                  <a:pt x="515706" y="0"/>
                </a:moveTo>
                <a:lnTo>
                  <a:pt x="1328728" y="0"/>
                </a:lnTo>
                <a:lnTo>
                  <a:pt x="1328728" y="0"/>
                </a:lnTo>
                <a:cubicBezTo>
                  <a:pt x="1328728" y="1376701"/>
                  <a:pt x="1354128" y="3261403"/>
                  <a:pt x="1354128" y="4638104"/>
                </a:cubicBezTo>
                <a:cubicBezTo>
                  <a:pt x="1354128" y="4618121"/>
                  <a:pt x="1097839" y="4645810"/>
                  <a:pt x="813022" y="4645810"/>
                </a:cubicBezTo>
                <a:lnTo>
                  <a:pt x="0" y="4645810"/>
                </a:lnTo>
                <a:lnTo>
                  <a:pt x="0" y="4645810"/>
                </a:lnTo>
                <a:lnTo>
                  <a:pt x="0" y="515706"/>
                </a:lnTo>
                <a:cubicBezTo>
                  <a:pt x="0" y="230889"/>
                  <a:pt x="230889" y="0"/>
                  <a:pt x="515706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2036640" y="1587316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36640" y="1588542"/>
            <a:ext cx="1150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Purpose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187014" y="1586703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187014" y="1587316"/>
            <a:ext cx="1170676" cy="26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Tutorials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357690" y="1397614"/>
            <a:ext cx="1150374" cy="48137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508064" y="1586703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508064" y="1588541"/>
            <a:ext cx="1019736" cy="259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Toolbox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658439" y="1586703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658438" y="1586703"/>
            <a:ext cx="1170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Reports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828944" y="1587929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683918" y="1588542"/>
            <a:ext cx="1397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Archive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37388" y="1448715"/>
            <a:ext cx="1170676" cy="4308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Curriculum MAP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5600" y="2002194"/>
            <a:ext cx="15621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EXPEDITION</a:t>
            </a:r>
          </a:p>
          <a:p>
            <a:pPr algn="ctr"/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OVERVIEWS</a:t>
            </a:r>
          </a:p>
          <a:p>
            <a:endParaRPr lang="en-US" sz="800" dirty="0">
              <a:latin typeface="Trajan Pro"/>
              <a:cs typeface="Trajan Pro"/>
            </a:endParaRPr>
          </a:p>
          <a:p>
            <a:r>
              <a:rPr lang="en-US" sz="1200" b="1" dirty="0" smtClean="0">
                <a:solidFill>
                  <a:srgbClr val="008000"/>
                </a:solidFill>
                <a:latin typeface="Trajan Pro"/>
                <a:cs typeface="Trajan Pro"/>
              </a:rPr>
              <a:t>K-8 Topics Map</a:t>
            </a:r>
          </a:p>
          <a:p>
            <a:endParaRPr lang="en-US" sz="800" dirty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Kindergarten</a:t>
            </a:r>
            <a:r>
              <a:rPr lang="en-US" sz="1100" dirty="0" smtClean="0">
                <a:latin typeface="Trajan Pro"/>
                <a:cs typeface="Trajan Pro"/>
              </a:rPr>
              <a:t/>
            </a:r>
            <a:br>
              <a:rPr lang="en-US" sz="1100" dirty="0" smtClean="0">
                <a:latin typeface="Trajan Pro"/>
                <a:cs typeface="Trajan Pro"/>
              </a:rPr>
            </a:br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 smtClean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First Grade</a:t>
            </a:r>
            <a:br>
              <a:rPr lang="en-US" sz="1200" dirty="0" smtClean="0">
                <a:latin typeface="Trajan Pro"/>
                <a:cs typeface="Trajan Pro"/>
              </a:rPr>
            </a:br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 smtClean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Second Grade</a:t>
            </a:r>
            <a:br>
              <a:rPr lang="en-US" sz="1200" dirty="0" smtClean="0">
                <a:latin typeface="Trajan Pro"/>
                <a:cs typeface="Trajan Pro"/>
              </a:rPr>
            </a:br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Third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  <a:endParaRPr lang="en-US" sz="800" dirty="0" smtClean="0">
              <a:latin typeface="Trajan Pro"/>
              <a:cs typeface="Trajan Pro"/>
            </a:endParaRPr>
          </a:p>
          <a:p>
            <a:endParaRPr lang="en-US" sz="800" dirty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Fourth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Fifth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  <a:b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</a:br>
            <a:endParaRPr lang="en-US" sz="800" dirty="0" smtClean="0">
              <a:solidFill>
                <a:schemeClr val="accent3">
                  <a:lumMod val="50000"/>
                </a:schemeClr>
              </a:solidFill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Sixth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  <a:endParaRPr lang="en-US" sz="800" dirty="0" smtClean="0">
              <a:latin typeface="Trajan Pro"/>
              <a:cs typeface="Trajan Pro"/>
            </a:endParaRPr>
          </a:p>
          <a:p>
            <a:endParaRPr lang="en-US" sz="800" dirty="0" smtClean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Seventh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 smtClean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Eighth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 smtClean="0">
              <a:solidFill>
                <a:schemeClr val="accent3">
                  <a:lumMod val="50000"/>
                </a:schemeClr>
              </a:solidFill>
              <a:latin typeface="Trajan Pro"/>
              <a:cs typeface="Trajan Pro"/>
            </a:endParaRPr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39251"/>
              </p:ext>
            </p:extLst>
          </p:nvPr>
        </p:nvGraphicFramePr>
        <p:xfrm>
          <a:off x="2413000" y="2419565"/>
          <a:ext cx="5969000" cy="418443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87400"/>
                <a:gridCol w="1714500"/>
                <a:gridCol w="1714500"/>
                <a:gridCol w="1752600"/>
              </a:tblGrid>
              <a:tr h="36714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Grade</a:t>
                      </a:r>
                      <a:endParaRPr 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Fall</a:t>
                      </a:r>
                      <a:endParaRPr 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Mini</a:t>
                      </a:r>
                      <a:endParaRPr 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Spring</a:t>
                      </a:r>
                      <a:endParaRPr lang="en-US" sz="11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</a:tr>
              <a:tr h="4526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rajan Pro"/>
                          <a:cs typeface="Trajan Pro"/>
                        </a:rPr>
                        <a:t>K</a:t>
                      </a:r>
                      <a:endParaRPr lang="en-US" sz="1100" dirty="0"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Ants</a:t>
                      </a:r>
                      <a:endParaRPr lang="en-US" sz="1100" dirty="0">
                        <a:solidFill>
                          <a:schemeClr val="tx1"/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Mini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Expedition</a:t>
                      </a:r>
                      <a:endParaRPr lang="en-US" sz="1100" dirty="0" smtClean="0">
                        <a:solidFill>
                          <a:schemeClr val="tx1"/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Spring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Expedition</a:t>
                      </a:r>
                      <a:endParaRPr lang="en-US" sz="1100" dirty="0" smtClean="0">
                        <a:solidFill>
                          <a:schemeClr val="tx1"/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</a:tr>
              <a:tr h="36714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rajan Pro"/>
                          <a:cs typeface="Trajan Pro"/>
                        </a:rPr>
                        <a:t>1</a:t>
                      </a:r>
                      <a:endParaRPr lang="en-US" sz="1100" dirty="0"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Maps</a:t>
                      </a:r>
                      <a:endParaRPr lang="en-US" sz="1100" dirty="0">
                        <a:solidFill>
                          <a:schemeClr val="tx1"/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Mini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Expedition</a:t>
                      </a:r>
                      <a:endParaRPr lang="en-US" sz="1100" dirty="0" smtClean="0">
                        <a:solidFill>
                          <a:schemeClr val="tx1"/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Monarchs</a:t>
                      </a:r>
                      <a:endParaRPr lang="en-US" sz="1100" dirty="0">
                        <a:solidFill>
                          <a:schemeClr val="tx1"/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</a:tr>
              <a:tr h="4526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rajan Pro"/>
                          <a:cs typeface="Trajan Pro"/>
                        </a:rPr>
                        <a:t>2</a:t>
                      </a:r>
                      <a:endParaRPr lang="en-US" sz="1100" dirty="0"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Into the Woods</a:t>
                      </a:r>
                      <a:endParaRPr lang="en-US" sz="1100" dirty="0">
                        <a:solidFill>
                          <a:schemeClr val="tx1"/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Geology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 Rocks</a:t>
                      </a:r>
                      <a:endParaRPr lang="en-US" sz="1100" dirty="0">
                        <a:solidFill>
                          <a:schemeClr val="tx1"/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Culture</a:t>
                      </a:r>
                      <a:endParaRPr lang="en-US" sz="1100" dirty="0">
                        <a:solidFill>
                          <a:schemeClr val="tx1"/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</a:tr>
              <a:tr h="4526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rajan Pro"/>
                          <a:cs typeface="Trajan Pro"/>
                        </a:rPr>
                        <a:t>3</a:t>
                      </a:r>
                      <a:endParaRPr lang="en-US" sz="1100" dirty="0"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Colonial People</a:t>
                      </a:r>
                      <a:endParaRPr lang="en-US" sz="1100" dirty="0">
                        <a:solidFill>
                          <a:schemeClr val="tx1"/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Mini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Expedition</a:t>
                      </a:r>
                      <a:endParaRPr lang="en-US" sz="1100" dirty="0" smtClean="0">
                        <a:solidFill>
                          <a:schemeClr val="tx1"/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Spring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Expedition</a:t>
                      </a:r>
                      <a:endParaRPr lang="en-US" sz="1100" dirty="0" smtClean="0">
                        <a:solidFill>
                          <a:schemeClr val="tx1"/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</a:tr>
              <a:tr h="4526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rajan Pro"/>
                          <a:cs typeface="Trajan Pro"/>
                        </a:rPr>
                        <a:t>4</a:t>
                      </a:r>
                      <a:endParaRPr lang="en-US" sz="1100" dirty="0"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Bread</a:t>
                      </a:r>
                      <a:endParaRPr lang="en-US" sz="1100" dirty="0">
                        <a:solidFill>
                          <a:schemeClr val="tx1"/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Simple Machines</a:t>
                      </a:r>
                      <a:endParaRPr lang="en-US" sz="1100" dirty="0">
                        <a:solidFill>
                          <a:schemeClr val="tx1"/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Spring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Expedition</a:t>
                      </a:r>
                      <a:endParaRPr lang="en-US" sz="1100" dirty="0" smtClean="0">
                        <a:solidFill>
                          <a:schemeClr val="tx1"/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</a:tr>
              <a:tr h="36714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rajan Pro"/>
                          <a:cs typeface="Trajan Pro"/>
                        </a:rPr>
                        <a:t>5</a:t>
                      </a:r>
                      <a:endParaRPr lang="en-US" sz="1100" dirty="0"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Eastern Oyster</a:t>
                      </a:r>
                      <a:endParaRPr lang="en-US" sz="1100" dirty="0">
                        <a:solidFill>
                          <a:schemeClr val="tx1"/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Mini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Expedition</a:t>
                      </a:r>
                      <a:endParaRPr lang="en-US" sz="1100" dirty="0" smtClean="0">
                        <a:solidFill>
                          <a:schemeClr val="tx1"/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Rights</a:t>
                      </a:r>
                      <a:endParaRPr lang="en-US" sz="1100" dirty="0">
                        <a:solidFill>
                          <a:schemeClr val="tx1"/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</a:tr>
              <a:tr h="36714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rajan Pro"/>
                          <a:cs typeface="Trajan Pro"/>
                        </a:rPr>
                        <a:t>6</a:t>
                      </a:r>
                      <a:endParaRPr lang="en-US" sz="1100" dirty="0"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Gun Control</a:t>
                      </a:r>
                      <a:endParaRPr lang="en-US" sz="1100" dirty="0">
                        <a:solidFill>
                          <a:schemeClr val="tx1"/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Mini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Expedition</a:t>
                      </a:r>
                      <a:endParaRPr lang="en-US" sz="1100" dirty="0" smtClean="0">
                        <a:solidFill>
                          <a:schemeClr val="tx1"/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Pompeii</a:t>
                      </a:r>
                      <a:endParaRPr lang="en-US" sz="1100" dirty="0">
                        <a:solidFill>
                          <a:schemeClr val="tx1"/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</a:tr>
              <a:tr h="4526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rajan Pro"/>
                          <a:cs typeface="Trajan Pro"/>
                        </a:rPr>
                        <a:t>7</a:t>
                      </a:r>
                      <a:endParaRPr lang="en-US" sz="1100" dirty="0"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Fall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 Expedition</a:t>
                      </a:r>
                      <a:endParaRPr lang="en-US" sz="1100" dirty="0">
                        <a:solidFill>
                          <a:schemeClr val="tx1"/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Mini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Expedition</a:t>
                      </a:r>
                      <a:endParaRPr lang="en-US" sz="1100" dirty="0" smtClean="0">
                        <a:solidFill>
                          <a:schemeClr val="tx1"/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Spring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Expedition</a:t>
                      </a:r>
                      <a:endParaRPr lang="en-US" sz="1100" dirty="0" smtClean="0">
                        <a:solidFill>
                          <a:schemeClr val="tx1"/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</a:tr>
              <a:tr h="4526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rajan Pro"/>
                          <a:cs typeface="Trajan Pro"/>
                        </a:rPr>
                        <a:t>8</a:t>
                      </a:r>
                      <a:endParaRPr lang="en-US" sz="1100" dirty="0"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Fall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 Expedition</a:t>
                      </a:r>
                      <a:endParaRPr lang="en-US" sz="1100" dirty="0" smtClean="0">
                        <a:solidFill>
                          <a:schemeClr val="tx1"/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Mini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Expedition</a:t>
                      </a:r>
                      <a:endParaRPr lang="en-US" sz="1100" dirty="0" smtClean="0">
                        <a:solidFill>
                          <a:schemeClr val="tx1"/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Spring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Trajan Pro"/>
                          <a:cs typeface="Trajan Pro"/>
                        </a:rPr>
                        <a:t>Expedition</a:t>
                      </a:r>
                      <a:endParaRPr lang="en-US" sz="1100" dirty="0" smtClean="0">
                        <a:solidFill>
                          <a:schemeClr val="tx1"/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2303620" y="2027594"/>
            <a:ext cx="642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K-8 Expedition Topics Map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Trajan Pro"/>
              <a:cs typeface="Trajan Pro"/>
            </a:endParaRPr>
          </a:p>
        </p:txBody>
      </p:sp>
    </p:spTree>
    <p:extLst>
      <p:ext uri="{BB962C8B-B14F-4D97-AF65-F5344CB8AC3E}">
        <p14:creationId xmlns:p14="http://schemas.microsoft.com/office/powerpoint/2010/main" val="276142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453" y="111818"/>
            <a:ext cx="821519" cy="744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3620" y="289618"/>
            <a:ext cx="53802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Copperplate Gothic Bold"/>
                <a:cs typeface="Copperplate Gothic Bold"/>
              </a:rPr>
              <a:t>illuminate</a:t>
            </a:r>
            <a:endParaRPr lang="en-US" sz="6600" dirty="0">
              <a:latin typeface="Copperplate Gothic Bold"/>
              <a:cs typeface="Copperplate Gothic Bold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183798" y="1880215"/>
            <a:ext cx="8772225" cy="4812685"/>
          </a:xfrm>
          <a:prstGeom prst="round2Diag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86266" y="1586703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86266" y="1587315"/>
            <a:ext cx="11503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Trajan Pro"/>
                <a:cs typeface="Trajan Pro"/>
              </a:rPr>
              <a:t>Monarch EL</a:t>
            </a:r>
            <a:endParaRPr lang="en-US" sz="1050" dirty="0">
              <a:latin typeface="Trajan Pro"/>
              <a:cs typeface="Trajan Pro"/>
            </a:endParaRPr>
          </a:p>
        </p:txBody>
      </p:sp>
      <p:sp>
        <p:nvSpPr>
          <p:cNvPr id="26" name="Round Diagonal Corner Rectangle 25"/>
          <p:cNvSpPr/>
          <p:nvPr/>
        </p:nvSpPr>
        <p:spPr>
          <a:xfrm>
            <a:off x="183798" y="1880829"/>
            <a:ext cx="1852842" cy="4812684"/>
          </a:xfrm>
          <a:custGeom>
            <a:avLst/>
            <a:gdLst>
              <a:gd name="connsiteX0" fmla="*/ 515706 w 1328728"/>
              <a:gd name="connsiteY0" fmla="*/ 0 h 4645810"/>
              <a:gd name="connsiteX1" fmla="*/ 1328728 w 1328728"/>
              <a:gd name="connsiteY1" fmla="*/ 0 h 4645810"/>
              <a:gd name="connsiteX2" fmla="*/ 1328728 w 1328728"/>
              <a:gd name="connsiteY2" fmla="*/ 0 h 4645810"/>
              <a:gd name="connsiteX3" fmla="*/ 1328728 w 1328728"/>
              <a:gd name="connsiteY3" fmla="*/ 4130104 h 4645810"/>
              <a:gd name="connsiteX4" fmla="*/ 813022 w 1328728"/>
              <a:gd name="connsiteY4" fmla="*/ 4645810 h 4645810"/>
              <a:gd name="connsiteX5" fmla="*/ 0 w 1328728"/>
              <a:gd name="connsiteY5" fmla="*/ 4645810 h 4645810"/>
              <a:gd name="connsiteX6" fmla="*/ 0 w 1328728"/>
              <a:gd name="connsiteY6" fmla="*/ 4645810 h 4645810"/>
              <a:gd name="connsiteX7" fmla="*/ 0 w 1328728"/>
              <a:gd name="connsiteY7" fmla="*/ 515706 h 4645810"/>
              <a:gd name="connsiteX8" fmla="*/ 515706 w 1328728"/>
              <a:gd name="connsiteY8" fmla="*/ 0 h 4645810"/>
              <a:gd name="connsiteX0" fmla="*/ 515706 w 1354128"/>
              <a:gd name="connsiteY0" fmla="*/ 0 h 4766718"/>
              <a:gd name="connsiteX1" fmla="*/ 1328728 w 1354128"/>
              <a:gd name="connsiteY1" fmla="*/ 0 h 4766718"/>
              <a:gd name="connsiteX2" fmla="*/ 1328728 w 1354128"/>
              <a:gd name="connsiteY2" fmla="*/ 0 h 4766718"/>
              <a:gd name="connsiteX3" fmla="*/ 1354128 w 1354128"/>
              <a:gd name="connsiteY3" fmla="*/ 4638104 h 4766718"/>
              <a:gd name="connsiteX4" fmla="*/ 813022 w 1354128"/>
              <a:gd name="connsiteY4" fmla="*/ 4645810 h 4766718"/>
              <a:gd name="connsiteX5" fmla="*/ 0 w 1354128"/>
              <a:gd name="connsiteY5" fmla="*/ 4645810 h 4766718"/>
              <a:gd name="connsiteX6" fmla="*/ 0 w 1354128"/>
              <a:gd name="connsiteY6" fmla="*/ 4645810 h 4766718"/>
              <a:gd name="connsiteX7" fmla="*/ 0 w 1354128"/>
              <a:gd name="connsiteY7" fmla="*/ 515706 h 4766718"/>
              <a:gd name="connsiteX8" fmla="*/ 515706 w 1354128"/>
              <a:gd name="connsiteY8" fmla="*/ 0 h 4766718"/>
              <a:gd name="connsiteX0" fmla="*/ 515706 w 1354128"/>
              <a:gd name="connsiteY0" fmla="*/ 0 h 4645810"/>
              <a:gd name="connsiteX1" fmla="*/ 1328728 w 1354128"/>
              <a:gd name="connsiteY1" fmla="*/ 0 h 4645810"/>
              <a:gd name="connsiteX2" fmla="*/ 1328728 w 1354128"/>
              <a:gd name="connsiteY2" fmla="*/ 0 h 4645810"/>
              <a:gd name="connsiteX3" fmla="*/ 1354128 w 1354128"/>
              <a:gd name="connsiteY3" fmla="*/ 4638104 h 4645810"/>
              <a:gd name="connsiteX4" fmla="*/ 813022 w 1354128"/>
              <a:gd name="connsiteY4" fmla="*/ 4645810 h 4645810"/>
              <a:gd name="connsiteX5" fmla="*/ 0 w 1354128"/>
              <a:gd name="connsiteY5" fmla="*/ 4645810 h 4645810"/>
              <a:gd name="connsiteX6" fmla="*/ 0 w 1354128"/>
              <a:gd name="connsiteY6" fmla="*/ 4645810 h 4645810"/>
              <a:gd name="connsiteX7" fmla="*/ 0 w 1354128"/>
              <a:gd name="connsiteY7" fmla="*/ 515706 h 4645810"/>
              <a:gd name="connsiteX8" fmla="*/ 515706 w 1354128"/>
              <a:gd name="connsiteY8" fmla="*/ 0 h 464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4128" h="4645810">
                <a:moveTo>
                  <a:pt x="515706" y="0"/>
                </a:moveTo>
                <a:lnTo>
                  <a:pt x="1328728" y="0"/>
                </a:lnTo>
                <a:lnTo>
                  <a:pt x="1328728" y="0"/>
                </a:lnTo>
                <a:cubicBezTo>
                  <a:pt x="1328728" y="1376701"/>
                  <a:pt x="1354128" y="3261403"/>
                  <a:pt x="1354128" y="4638104"/>
                </a:cubicBezTo>
                <a:cubicBezTo>
                  <a:pt x="1354128" y="4618121"/>
                  <a:pt x="1097839" y="4645810"/>
                  <a:pt x="813022" y="4645810"/>
                </a:cubicBezTo>
                <a:lnTo>
                  <a:pt x="0" y="4645810"/>
                </a:lnTo>
                <a:lnTo>
                  <a:pt x="0" y="4645810"/>
                </a:lnTo>
                <a:lnTo>
                  <a:pt x="0" y="515706"/>
                </a:lnTo>
                <a:cubicBezTo>
                  <a:pt x="0" y="230889"/>
                  <a:pt x="230889" y="0"/>
                  <a:pt x="515706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2036640" y="1587316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36640" y="1588542"/>
            <a:ext cx="1150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Purpose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187014" y="1586703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187014" y="1587316"/>
            <a:ext cx="1170676" cy="26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Tutorials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357690" y="1397614"/>
            <a:ext cx="1150374" cy="48137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508064" y="1586703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508064" y="1588541"/>
            <a:ext cx="1019736" cy="259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Toolbox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658439" y="1586703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658438" y="1586703"/>
            <a:ext cx="1170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Reports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828944" y="1587929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683918" y="1588542"/>
            <a:ext cx="1397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Archive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37388" y="1448715"/>
            <a:ext cx="1170676" cy="4308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Curriculum MAP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5600" y="2002194"/>
            <a:ext cx="15621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EXPEDITION</a:t>
            </a:r>
          </a:p>
          <a:p>
            <a:pPr algn="ctr"/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OVERVIEWS</a:t>
            </a:r>
          </a:p>
          <a:p>
            <a:endParaRPr lang="en-US" sz="800" dirty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K-8 Topics Map</a:t>
            </a:r>
          </a:p>
          <a:p>
            <a:endParaRPr lang="en-US" sz="800" dirty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Kindergarten</a:t>
            </a:r>
            <a:r>
              <a:rPr lang="en-US" sz="1100" dirty="0" smtClean="0">
                <a:latin typeface="Trajan Pro"/>
                <a:cs typeface="Trajan Pro"/>
              </a:rPr>
              <a:t/>
            </a:r>
            <a:br>
              <a:rPr lang="en-US" sz="1100" dirty="0" smtClean="0">
                <a:latin typeface="Trajan Pro"/>
                <a:cs typeface="Trajan Pro"/>
              </a:rPr>
            </a:br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 smtClean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First Grade</a:t>
            </a:r>
            <a:br>
              <a:rPr lang="en-US" sz="1200" dirty="0" smtClean="0">
                <a:latin typeface="Trajan Pro"/>
                <a:cs typeface="Trajan Pro"/>
              </a:rPr>
            </a:br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 smtClean="0">
              <a:latin typeface="Trajan Pro"/>
              <a:cs typeface="Trajan Pro"/>
            </a:endParaRPr>
          </a:p>
          <a:p>
            <a:r>
              <a:rPr lang="en-US" sz="1200" b="1" dirty="0" smtClean="0">
                <a:solidFill>
                  <a:srgbClr val="008000"/>
                </a:solidFill>
                <a:latin typeface="Trajan Pro"/>
                <a:cs typeface="Trajan Pro"/>
              </a:rPr>
              <a:t>Second Grade</a:t>
            </a:r>
            <a:br>
              <a:rPr lang="en-US" sz="1200" b="1" dirty="0" smtClean="0">
                <a:solidFill>
                  <a:srgbClr val="008000"/>
                </a:solidFill>
                <a:latin typeface="Trajan Pro"/>
                <a:cs typeface="Trajan Pro"/>
              </a:rPr>
            </a:br>
            <a:r>
              <a:rPr lang="en-US" sz="800" b="1" dirty="0" smtClean="0">
                <a:solidFill>
                  <a:srgbClr val="008000"/>
                </a:solidFill>
                <a:latin typeface="Trajan Pro"/>
                <a:cs typeface="Trajan Pro"/>
              </a:rPr>
              <a:t>fall</a:t>
            </a:r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     Mini    Spring</a:t>
            </a:r>
          </a:p>
          <a:p>
            <a:endParaRPr lang="en-US" sz="800" dirty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Third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  <a:endParaRPr lang="en-US" sz="800" dirty="0" smtClean="0">
              <a:latin typeface="Trajan Pro"/>
              <a:cs typeface="Trajan Pro"/>
            </a:endParaRPr>
          </a:p>
          <a:p>
            <a:endParaRPr lang="en-US" sz="800" dirty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Fourth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Fifth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  <a:b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</a:br>
            <a:endParaRPr lang="en-US" sz="800" dirty="0" smtClean="0">
              <a:solidFill>
                <a:schemeClr val="accent3">
                  <a:lumMod val="50000"/>
                </a:schemeClr>
              </a:solidFill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Sixth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  <a:endParaRPr lang="en-US" sz="800" dirty="0" smtClean="0">
              <a:latin typeface="Trajan Pro"/>
              <a:cs typeface="Trajan Pro"/>
            </a:endParaRPr>
          </a:p>
          <a:p>
            <a:endParaRPr lang="en-US" sz="800" dirty="0" smtClean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Seventh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 smtClean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Eighth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 smtClean="0">
              <a:solidFill>
                <a:schemeClr val="accent3">
                  <a:lumMod val="50000"/>
                </a:schemeClr>
              </a:solidFill>
              <a:latin typeface="Trajan Pro"/>
              <a:cs typeface="Trajan Pro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60064" y="200219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Second Grade Expedition Overviews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736480" y="2463800"/>
            <a:ext cx="1894875" cy="21717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0005" dist="22987" dir="8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2520303" y="2463800"/>
            <a:ext cx="1894875" cy="21717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0005" dist="22987" dir="8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632925" y="2463800"/>
            <a:ext cx="1894875" cy="21717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0005" dist="22987" dir="8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22888" y="2616200"/>
            <a:ext cx="158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Fall:</a:t>
            </a:r>
            <a:b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</a:b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Trajan Pro"/>
                <a:cs typeface="Trajan Pro"/>
              </a:rPr>
              <a:t>Into the Woods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810375" y="2616200"/>
            <a:ext cx="17456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Spring:</a:t>
            </a:r>
            <a:b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</a:b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latin typeface="Trajan Pro"/>
                <a:cs typeface="Trajan Pro"/>
              </a:rPr>
              <a:t>Ancient Civilizations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38700" y="2616200"/>
            <a:ext cx="158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Mini:</a:t>
            </a:r>
            <a:b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</a:b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Trajan Pro"/>
                <a:cs typeface="Trajan Pro"/>
              </a:rPr>
              <a:t>GEOLOGY ROCKS!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972" y="3653830"/>
            <a:ext cx="1251857" cy="825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600" y="3607618"/>
            <a:ext cx="1309948" cy="8717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9583" y="3607618"/>
            <a:ext cx="1288670" cy="85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9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453" y="111818"/>
            <a:ext cx="821519" cy="744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3620" y="289618"/>
            <a:ext cx="53802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Copperplate Gothic Bold"/>
                <a:cs typeface="Copperplate Gothic Bold"/>
              </a:rPr>
              <a:t>illuminate</a:t>
            </a:r>
            <a:endParaRPr lang="en-US" sz="6600" dirty="0">
              <a:latin typeface="Copperplate Gothic Bold"/>
              <a:cs typeface="Copperplate Gothic Bold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183798" y="1880215"/>
            <a:ext cx="8772225" cy="4812685"/>
          </a:xfrm>
          <a:prstGeom prst="round2Diag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86266" y="1586703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86266" y="1587315"/>
            <a:ext cx="11503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Trajan Pro"/>
                <a:cs typeface="Trajan Pro"/>
              </a:rPr>
              <a:t>Monarch EL</a:t>
            </a:r>
            <a:endParaRPr lang="en-US" sz="1050" dirty="0">
              <a:latin typeface="Trajan Pro"/>
              <a:cs typeface="Trajan Pro"/>
            </a:endParaRPr>
          </a:p>
        </p:txBody>
      </p:sp>
      <p:sp>
        <p:nvSpPr>
          <p:cNvPr id="26" name="Round Diagonal Corner Rectangle 25"/>
          <p:cNvSpPr/>
          <p:nvPr/>
        </p:nvSpPr>
        <p:spPr>
          <a:xfrm>
            <a:off x="183798" y="1880829"/>
            <a:ext cx="1852842" cy="4812684"/>
          </a:xfrm>
          <a:custGeom>
            <a:avLst/>
            <a:gdLst>
              <a:gd name="connsiteX0" fmla="*/ 515706 w 1328728"/>
              <a:gd name="connsiteY0" fmla="*/ 0 h 4645810"/>
              <a:gd name="connsiteX1" fmla="*/ 1328728 w 1328728"/>
              <a:gd name="connsiteY1" fmla="*/ 0 h 4645810"/>
              <a:gd name="connsiteX2" fmla="*/ 1328728 w 1328728"/>
              <a:gd name="connsiteY2" fmla="*/ 0 h 4645810"/>
              <a:gd name="connsiteX3" fmla="*/ 1328728 w 1328728"/>
              <a:gd name="connsiteY3" fmla="*/ 4130104 h 4645810"/>
              <a:gd name="connsiteX4" fmla="*/ 813022 w 1328728"/>
              <a:gd name="connsiteY4" fmla="*/ 4645810 h 4645810"/>
              <a:gd name="connsiteX5" fmla="*/ 0 w 1328728"/>
              <a:gd name="connsiteY5" fmla="*/ 4645810 h 4645810"/>
              <a:gd name="connsiteX6" fmla="*/ 0 w 1328728"/>
              <a:gd name="connsiteY6" fmla="*/ 4645810 h 4645810"/>
              <a:gd name="connsiteX7" fmla="*/ 0 w 1328728"/>
              <a:gd name="connsiteY7" fmla="*/ 515706 h 4645810"/>
              <a:gd name="connsiteX8" fmla="*/ 515706 w 1328728"/>
              <a:gd name="connsiteY8" fmla="*/ 0 h 4645810"/>
              <a:gd name="connsiteX0" fmla="*/ 515706 w 1354128"/>
              <a:gd name="connsiteY0" fmla="*/ 0 h 4766718"/>
              <a:gd name="connsiteX1" fmla="*/ 1328728 w 1354128"/>
              <a:gd name="connsiteY1" fmla="*/ 0 h 4766718"/>
              <a:gd name="connsiteX2" fmla="*/ 1328728 w 1354128"/>
              <a:gd name="connsiteY2" fmla="*/ 0 h 4766718"/>
              <a:gd name="connsiteX3" fmla="*/ 1354128 w 1354128"/>
              <a:gd name="connsiteY3" fmla="*/ 4638104 h 4766718"/>
              <a:gd name="connsiteX4" fmla="*/ 813022 w 1354128"/>
              <a:gd name="connsiteY4" fmla="*/ 4645810 h 4766718"/>
              <a:gd name="connsiteX5" fmla="*/ 0 w 1354128"/>
              <a:gd name="connsiteY5" fmla="*/ 4645810 h 4766718"/>
              <a:gd name="connsiteX6" fmla="*/ 0 w 1354128"/>
              <a:gd name="connsiteY6" fmla="*/ 4645810 h 4766718"/>
              <a:gd name="connsiteX7" fmla="*/ 0 w 1354128"/>
              <a:gd name="connsiteY7" fmla="*/ 515706 h 4766718"/>
              <a:gd name="connsiteX8" fmla="*/ 515706 w 1354128"/>
              <a:gd name="connsiteY8" fmla="*/ 0 h 4766718"/>
              <a:gd name="connsiteX0" fmla="*/ 515706 w 1354128"/>
              <a:gd name="connsiteY0" fmla="*/ 0 h 4645810"/>
              <a:gd name="connsiteX1" fmla="*/ 1328728 w 1354128"/>
              <a:gd name="connsiteY1" fmla="*/ 0 h 4645810"/>
              <a:gd name="connsiteX2" fmla="*/ 1328728 w 1354128"/>
              <a:gd name="connsiteY2" fmla="*/ 0 h 4645810"/>
              <a:gd name="connsiteX3" fmla="*/ 1354128 w 1354128"/>
              <a:gd name="connsiteY3" fmla="*/ 4638104 h 4645810"/>
              <a:gd name="connsiteX4" fmla="*/ 813022 w 1354128"/>
              <a:gd name="connsiteY4" fmla="*/ 4645810 h 4645810"/>
              <a:gd name="connsiteX5" fmla="*/ 0 w 1354128"/>
              <a:gd name="connsiteY5" fmla="*/ 4645810 h 4645810"/>
              <a:gd name="connsiteX6" fmla="*/ 0 w 1354128"/>
              <a:gd name="connsiteY6" fmla="*/ 4645810 h 4645810"/>
              <a:gd name="connsiteX7" fmla="*/ 0 w 1354128"/>
              <a:gd name="connsiteY7" fmla="*/ 515706 h 4645810"/>
              <a:gd name="connsiteX8" fmla="*/ 515706 w 1354128"/>
              <a:gd name="connsiteY8" fmla="*/ 0 h 464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4128" h="4645810">
                <a:moveTo>
                  <a:pt x="515706" y="0"/>
                </a:moveTo>
                <a:lnTo>
                  <a:pt x="1328728" y="0"/>
                </a:lnTo>
                <a:lnTo>
                  <a:pt x="1328728" y="0"/>
                </a:lnTo>
                <a:cubicBezTo>
                  <a:pt x="1328728" y="1376701"/>
                  <a:pt x="1354128" y="3261403"/>
                  <a:pt x="1354128" y="4638104"/>
                </a:cubicBezTo>
                <a:cubicBezTo>
                  <a:pt x="1354128" y="4618121"/>
                  <a:pt x="1097839" y="4645810"/>
                  <a:pt x="813022" y="4645810"/>
                </a:cubicBezTo>
                <a:lnTo>
                  <a:pt x="0" y="4645810"/>
                </a:lnTo>
                <a:lnTo>
                  <a:pt x="0" y="4645810"/>
                </a:lnTo>
                <a:lnTo>
                  <a:pt x="0" y="515706"/>
                </a:lnTo>
                <a:cubicBezTo>
                  <a:pt x="0" y="230889"/>
                  <a:pt x="230889" y="0"/>
                  <a:pt x="515706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2036640" y="1587316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36640" y="1588542"/>
            <a:ext cx="1150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Purpose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187014" y="1586703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187014" y="1587316"/>
            <a:ext cx="1170676" cy="26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Tutorials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357690" y="1397614"/>
            <a:ext cx="1150374" cy="48137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508064" y="1586703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508064" y="1588541"/>
            <a:ext cx="1019736" cy="259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Toolbox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658439" y="1586703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658438" y="1586703"/>
            <a:ext cx="1170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Reports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828944" y="1587929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683918" y="1588542"/>
            <a:ext cx="1397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Archive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37388" y="1448715"/>
            <a:ext cx="1170676" cy="4308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Curriculum MAP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5600" y="2002194"/>
            <a:ext cx="15621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EXPEDITION</a:t>
            </a:r>
          </a:p>
          <a:p>
            <a:pPr algn="ctr"/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OVERVIEWS</a:t>
            </a:r>
          </a:p>
          <a:p>
            <a:endParaRPr lang="en-US" sz="800" dirty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K-8 Topics Map</a:t>
            </a:r>
          </a:p>
          <a:p>
            <a:endParaRPr lang="en-US" sz="800" dirty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Kindergarten</a:t>
            </a:r>
            <a:r>
              <a:rPr lang="en-US" sz="1100" dirty="0" smtClean="0">
                <a:latin typeface="Trajan Pro"/>
                <a:cs typeface="Trajan Pro"/>
              </a:rPr>
              <a:t/>
            </a:r>
            <a:br>
              <a:rPr lang="en-US" sz="1100" dirty="0" smtClean="0">
                <a:latin typeface="Trajan Pro"/>
                <a:cs typeface="Trajan Pro"/>
              </a:rPr>
            </a:br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 smtClean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First Grade</a:t>
            </a:r>
            <a:br>
              <a:rPr lang="en-US" sz="1200" dirty="0" smtClean="0">
                <a:latin typeface="Trajan Pro"/>
                <a:cs typeface="Trajan Pro"/>
              </a:rPr>
            </a:br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 smtClean="0">
              <a:latin typeface="Trajan Pro"/>
              <a:cs typeface="Trajan Pro"/>
            </a:endParaRPr>
          </a:p>
          <a:p>
            <a:r>
              <a:rPr lang="en-US" sz="1200" b="1" dirty="0" smtClean="0">
                <a:solidFill>
                  <a:srgbClr val="008000"/>
                </a:solidFill>
                <a:latin typeface="Trajan Pro"/>
                <a:cs typeface="Trajan Pro"/>
              </a:rPr>
              <a:t>Second Grade</a:t>
            </a:r>
            <a:br>
              <a:rPr lang="en-US" sz="1200" b="1" dirty="0" smtClean="0">
                <a:solidFill>
                  <a:srgbClr val="008000"/>
                </a:solidFill>
                <a:latin typeface="Trajan Pro"/>
                <a:cs typeface="Trajan Pro"/>
              </a:rPr>
            </a:br>
            <a:r>
              <a:rPr lang="en-US" sz="800" b="1" dirty="0" smtClean="0">
                <a:solidFill>
                  <a:srgbClr val="008000"/>
                </a:solidFill>
                <a:latin typeface="Trajan Pro"/>
                <a:cs typeface="Trajan Pro"/>
              </a:rPr>
              <a:t>fall</a:t>
            </a:r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     Mini    Spring</a:t>
            </a:r>
          </a:p>
          <a:p>
            <a:endParaRPr lang="en-US" sz="800" dirty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Third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  <a:endParaRPr lang="en-US" sz="800" dirty="0" smtClean="0">
              <a:latin typeface="Trajan Pro"/>
              <a:cs typeface="Trajan Pro"/>
            </a:endParaRPr>
          </a:p>
          <a:p>
            <a:endParaRPr lang="en-US" sz="800" dirty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Fourth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Fifth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  <a:b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</a:br>
            <a:endParaRPr lang="en-US" sz="800" dirty="0" smtClean="0">
              <a:solidFill>
                <a:schemeClr val="accent3">
                  <a:lumMod val="50000"/>
                </a:schemeClr>
              </a:solidFill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Sixth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  <a:endParaRPr lang="en-US" sz="800" dirty="0" smtClean="0">
              <a:latin typeface="Trajan Pro"/>
              <a:cs typeface="Trajan Pro"/>
            </a:endParaRPr>
          </a:p>
          <a:p>
            <a:endParaRPr lang="en-US" sz="800" dirty="0" smtClean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Seventh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 smtClean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Eighth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 smtClean="0">
              <a:solidFill>
                <a:schemeClr val="accent3">
                  <a:lumMod val="50000"/>
                </a:schemeClr>
              </a:solidFill>
              <a:latin typeface="Trajan Pro"/>
              <a:cs typeface="Trajan Pro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89300" y="2002194"/>
            <a:ext cx="52667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Into The Woods</a:t>
            </a:r>
          </a:p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  <a:latin typeface="Trajan Pro"/>
                <a:cs typeface="Trajan Pro"/>
              </a:rPr>
              <a:t>Expedition Overview (STA)</a:t>
            </a:r>
            <a:endParaRPr lang="en-US" sz="1600" b="1" dirty="0">
              <a:solidFill>
                <a:schemeClr val="accent3">
                  <a:lumMod val="50000"/>
                </a:schemeClr>
              </a:solidFill>
              <a:latin typeface="Trajan Pro"/>
              <a:cs typeface="Trajan Pro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560491"/>
              </p:ext>
            </p:extLst>
          </p:nvPr>
        </p:nvGraphicFramePr>
        <p:xfrm>
          <a:off x="2460064" y="2633940"/>
          <a:ext cx="6239436" cy="34391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07136"/>
                <a:gridCol w="4432300"/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latin typeface="Trajan Pro"/>
                          <a:cs typeface="Trajan Pro"/>
                        </a:rPr>
                        <a:t>Last Updated</a:t>
                      </a:r>
                      <a:endParaRPr lang="en-US" sz="900" b="0" dirty="0"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8/31/2012</a:t>
                      </a:r>
                      <a:endParaRPr lang="en-US" sz="9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rajan Pro"/>
                          <a:cs typeface="Trajan Pro"/>
                        </a:rPr>
                        <a:t>Summary</a:t>
                      </a:r>
                      <a:endParaRPr lang="en-US" sz="900" dirty="0"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jkhkjhkjhkhkhkhkhkhkhkjhkhkjhkjhkjhkhkhkjhkjhkjhkkjhkjgkgnvhgfhdgfhvjgvjvjvjhkvkbkb.</a:t>
                      </a:r>
                      <a:endParaRPr lang="en-US" sz="9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rajan Pro"/>
                          <a:cs typeface="Trajan Pro"/>
                        </a:rPr>
                        <a:t>Guiding /Questions</a:t>
                      </a:r>
                      <a:endParaRPr lang="en-US" sz="900" dirty="0"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What belongs in the woods?</a:t>
                      </a:r>
                      <a:endParaRPr lang="en-US" sz="9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</a:tr>
              <a:tr h="28448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rajan Pro"/>
                          <a:cs typeface="Trajan Pro"/>
                        </a:rPr>
                        <a:t>Science Big Ideas</a:t>
                      </a:r>
                      <a:endParaRPr lang="en-US" sz="900" dirty="0"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Systems, Interdependence</a:t>
                      </a:r>
                      <a:endParaRPr lang="en-US" sz="9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rajan Pro"/>
                          <a:cs typeface="Trajan Pro"/>
                        </a:rPr>
                        <a:t>Social Studies Big Ideas</a:t>
                      </a:r>
                      <a:endParaRPr lang="en-US" sz="900" dirty="0"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Geographic Relationships</a:t>
                      </a:r>
                      <a:endParaRPr lang="en-US" sz="9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rajan Pro"/>
                          <a:cs typeface="Trajan Pro"/>
                        </a:rPr>
                        <a:t>Kickoff/Hook</a:t>
                      </a:r>
                      <a:endParaRPr lang="en-US" sz="900" dirty="0"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Visit to patuxent</a:t>
                      </a:r>
                      <a:r>
                        <a:rPr lang="en-US" sz="900" b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 to identify plants &amp; animals </a:t>
                      </a:r>
                      <a:endParaRPr lang="en-US" sz="9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rajan Pro"/>
                          <a:cs typeface="Trajan Pro"/>
                        </a:rPr>
                        <a:t>Case Studies</a:t>
                      </a:r>
                      <a:endParaRPr lang="en-US" sz="900" dirty="0"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Study 1:</a:t>
                      </a:r>
                      <a:r>
                        <a:rPr lang="en-US" sz="900" b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 HGUFLJLAYGLJKGA</a:t>
                      </a:r>
                      <a:br>
                        <a:rPr lang="en-US" sz="900" b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</a:br>
                      <a:r>
                        <a:rPr lang="en-US" sz="9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Study 2: KGLJGDKJBDK:UD&gt;KDJBKDJB</a:t>
                      </a:r>
                      <a:endParaRPr lang="en-US" sz="9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rajan Pro"/>
                          <a:cs typeface="Trajan Pro"/>
                        </a:rPr>
                        <a:t>Field Work</a:t>
                      </a:r>
                      <a:endParaRPr lang="en-US" sz="900" dirty="0"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Patuxent Wildlife</a:t>
                      </a:r>
                      <a:r>
                        <a:rPr lang="en-US" sz="900" b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 park, romey forest</a:t>
                      </a:r>
                      <a:endParaRPr lang="en-US" sz="9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rajan Pro"/>
                          <a:cs typeface="Trajan Pro"/>
                        </a:rPr>
                        <a:t>Experts</a:t>
                      </a:r>
                      <a:endParaRPr lang="en-US" sz="900" dirty="0"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Rangers, tree man, Romey,</a:t>
                      </a:r>
                      <a:r>
                        <a:rPr lang="en-US" sz="900" b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 </a:t>
                      </a:r>
                      <a:endParaRPr lang="en-US" sz="9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rajan Pro"/>
                          <a:cs typeface="Trajan Pro"/>
                        </a:rPr>
                        <a:t>Service Learning</a:t>
                      </a:r>
                      <a:endParaRPr lang="en-US" sz="900" dirty="0"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Trail cleanup </a:t>
                      </a:r>
                      <a:endParaRPr lang="en-US" sz="9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rajan Pro"/>
                          <a:cs typeface="Trajan Pro"/>
                        </a:rPr>
                        <a:t>Final Product</a:t>
                      </a:r>
                      <a:endParaRPr lang="en-US" sz="900" dirty="0"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Trail</a:t>
                      </a:r>
                      <a:r>
                        <a:rPr lang="en-US" sz="900" b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 guide to add to Patuxent backpacks</a:t>
                      </a:r>
                      <a:endParaRPr lang="en-US" sz="9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rajan Pro"/>
                          <a:cs typeface="Trajan Pro"/>
                        </a:rPr>
                        <a:t>Wingspan</a:t>
                      </a:r>
                      <a:endParaRPr lang="en-US" sz="900" dirty="0"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Turn the gym into our</a:t>
                      </a:r>
                      <a:r>
                        <a:rPr lang="en-US" sz="900" b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 Patuxent trail, guide visitors</a:t>
                      </a:r>
                      <a:endParaRPr lang="en-US" sz="9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2460064" y="6223000"/>
            <a:ext cx="1347790" cy="3683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0005" dist="22987" dir="8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60064" y="6174026"/>
            <a:ext cx="128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Trajan Pro"/>
                <a:cs typeface="Trajan Pro"/>
              </a:rPr>
              <a:t>Content Standards</a:t>
            </a:r>
            <a:endParaRPr lang="en-US" sz="1100" b="1" dirty="0">
              <a:latin typeface="Trajan Pro"/>
              <a:cs typeface="Trajan Pro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010023" y="6223000"/>
            <a:ext cx="1347790" cy="3683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0005" dist="22987" dir="8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960254" y="6236613"/>
            <a:ext cx="1347790" cy="3683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0005" dist="22987" dir="8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520764" y="6236613"/>
            <a:ext cx="1347790" cy="3683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0005" dist="22987" dir="8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074885" y="6200339"/>
            <a:ext cx="128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Trajan Pro"/>
                <a:cs typeface="Trajan Pro"/>
              </a:rPr>
              <a:t>Overview/ STA</a:t>
            </a:r>
            <a:endParaRPr lang="en-US" sz="1100" b="1" dirty="0">
              <a:latin typeface="Trajan Pro"/>
              <a:cs typeface="Trajan Pro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85626" y="6289458"/>
            <a:ext cx="1282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Trajan Pro"/>
                <a:cs typeface="Trajan Pro"/>
              </a:rPr>
              <a:t>Lesson Plans</a:t>
            </a:r>
            <a:endParaRPr lang="en-US" sz="1100" b="1" dirty="0">
              <a:latin typeface="Trajan Pro"/>
              <a:cs typeface="Trajan Pro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07546" y="6200339"/>
            <a:ext cx="128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Trajan Pro"/>
                <a:cs typeface="Trajan Pro"/>
              </a:rPr>
              <a:t>Calendar of Events</a:t>
            </a:r>
            <a:endParaRPr lang="en-US" sz="1100" b="1" dirty="0">
              <a:latin typeface="Trajan Pro"/>
              <a:cs typeface="Trajan Pro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65" y="2014824"/>
            <a:ext cx="829235" cy="54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5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453" y="111818"/>
            <a:ext cx="821519" cy="744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3620" y="289618"/>
            <a:ext cx="53802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Copperplate Gothic Bold"/>
                <a:cs typeface="Copperplate Gothic Bold"/>
              </a:rPr>
              <a:t>illuminate</a:t>
            </a:r>
            <a:endParaRPr lang="en-US" sz="6600" dirty="0">
              <a:latin typeface="Copperplate Gothic Bold"/>
              <a:cs typeface="Copperplate Gothic Bold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183798" y="1880215"/>
            <a:ext cx="8772225" cy="4812685"/>
          </a:xfrm>
          <a:prstGeom prst="round2Diag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86266" y="1586703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86266" y="1587315"/>
            <a:ext cx="11503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Trajan Pro"/>
                <a:cs typeface="Trajan Pro"/>
              </a:rPr>
              <a:t>Monarch EL</a:t>
            </a:r>
            <a:endParaRPr lang="en-US" sz="1050" dirty="0">
              <a:latin typeface="Trajan Pro"/>
              <a:cs typeface="Trajan Pro"/>
            </a:endParaRPr>
          </a:p>
        </p:txBody>
      </p:sp>
      <p:sp>
        <p:nvSpPr>
          <p:cNvPr id="26" name="Round Diagonal Corner Rectangle 25"/>
          <p:cNvSpPr/>
          <p:nvPr/>
        </p:nvSpPr>
        <p:spPr>
          <a:xfrm>
            <a:off x="183798" y="1880829"/>
            <a:ext cx="1852842" cy="4812684"/>
          </a:xfrm>
          <a:custGeom>
            <a:avLst/>
            <a:gdLst>
              <a:gd name="connsiteX0" fmla="*/ 515706 w 1328728"/>
              <a:gd name="connsiteY0" fmla="*/ 0 h 4645810"/>
              <a:gd name="connsiteX1" fmla="*/ 1328728 w 1328728"/>
              <a:gd name="connsiteY1" fmla="*/ 0 h 4645810"/>
              <a:gd name="connsiteX2" fmla="*/ 1328728 w 1328728"/>
              <a:gd name="connsiteY2" fmla="*/ 0 h 4645810"/>
              <a:gd name="connsiteX3" fmla="*/ 1328728 w 1328728"/>
              <a:gd name="connsiteY3" fmla="*/ 4130104 h 4645810"/>
              <a:gd name="connsiteX4" fmla="*/ 813022 w 1328728"/>
              <a:gd name="connsiteY4" fmla="*/ 4645810 h 4645810"/>
              <a:gd name="connsiteX5" fmla="*/ 0 w 1328728"/>
              <a:gd name="connsiteY5" fmla="*/ 4645810 h 4645810"/>
              <a:gd name="connsiteX6" fmla="*/ 0 w 1328728"/>
              <a:gd name="connsiteY6" fmla="*/ 4645810 h 4645810"/>
              <a:gd name="connsiteX7" fmla="*/ 0 w 1328728"/>
              <a:gd name="connsiteY7" fmla="*/ 515706 h 4645810"/>
              <a:gd name="connsiteX8" fmla="*/ 515706 w 1328728"/>
              <a:gd name="connsiteY8" fmla="*/ 0 h 4645810"/>
              <a:gd name="connsiteX0" fmla="*/ 515706 w 1354128"/>
              <a:gd name="connsiteY0" fmla="*/ 0 h 4766718"/>
              <a:gd name="connsiteX1" fmla="*/ 1328728 w 1354128"/>
              <a:gd name="connsiteY1" fmla="*/ 0 h 4766718"/>
              <a:gd name="connsiteX2" fmla="*/ 1328728 w 1354128"/>
              <a:gd name="connsiteY2" fmla="*/ 0 h 4766718"/>
              <a:gd name="connsiteX3" fmla="*/ 1354128 w 1354128"/>
              <a:gd name="connsiteY3" fmla="*/ 4638104 h 4766718"/>
              <a:gd name="connsiteX4" fmla="*/ 813022 w 1354128"/>
              <a:gd name="connsiteY4" fmla="*/ 4645810 h 4766718"/>
              <a:gd name="connsiteX5" fmla="*/ 0 w 1354128"/>
              <a:gd name="connsiteY5" fmla="*/ 4645810 h 4766718"/>
              <a:gd name="connsiteX6" fmla="*/ 0 w 1354128"/>
              <a:gd name="connsiteY6" fmla="*/ 4645810 h 4766718"/>
              <a:gd name="connsiteX7" fmla="*/ 0 w 1354128"/>
              <a:gd name="connsiteY7" fmla="*/ 515706 h 4766718"/>
              <a:gd name="connsiteX8" fmla="*/ 515706 w 1354128"/>
              <a:gd name="connsiteY8" fmla="*/ 0 h 4766718"/>
              <a:gd name="connsiteX0" fmla="*/ 515706 w 1354128"/>
              <a:gd name="connsiteY0" fmla="*/ 0 h 4645810"/>
              <a:gd name="connsiteX1" fmla="*/ 1328728 w 1354128"/>
              <a:gd name="connsiteY1" fmla="*/ 0 h 4645810"/>
              <a:gd name="connsiteX2" fmla="*/ 1328728 w 1354128"/>
              <a:gd name="connsiteY2" fmla="*/ 0 h 4645810"/>
              <a:gd name="connsiteX3" fmla="*/ 1354128 w 1354128"/>
              <a:gd name="connsiteY3" fmla="*/ 4638104 h 4645810"/>
              <a:gd name="connsiteX4" fmla="*/ 813022 w 1354128"/>
              <a:gd name="connsiteY4" fmla="*/ 4645810 h 4645810"/>
              <a:gd name="connsiteX5" fmla="*/ 0 w 1354128"/>
              <a:gd name="connsiteY5" fmla="*/ 4645810 h 4645810"/>
              <a:gd name="connsiteX6" fmla="*/ 0 w 1354128"/>
              <a:gd name="connsiteY6" fmla="*/ 4645810 h 4645810"/>
              <a:gd name="connsiteX7" fmla="*/ 0 w 1354128"/>
              <a:gd name="connsiteY7" fmla="*/ 515706 h 4645810"/>
              <a:gd name="connsiteX8" fmla="*/ 515706 w 1354128"/>
              <a:gd name="connsiteY8" fmla="*/ 0 h 464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4128" h="4645810">
                <a:moveTo>
                  <a:pt x="515706" y="0"/>
                </a:moveTo>
                <a:lnTo>
                  <a:pt x="1328728" y="0"/>
                </a:lnTo>
                <a:lnTo>
                  <a:pt x="1328728" y="0"/>
                </a:lnTo>
                <a:cubicBezTo>
                  <a:pt x="1328728" y="1376701"/>
                  <a:pt x="1354128" y="3261403"/>
                  <a:pt x="1354128" y="4638104"/>
                </a:cubicBezTo>
                <a:cubicBezTo>
                  <a:pt x="1354128" y="4618121"/>
                  <a:pt x="1097839" y="4645810"/>
                  <a:pt x="813022" y="4645810"/>
                </a:cubicBezTo>
                <a:lnTo>
                  <a:pt x="0" y="4645810"/>
                </a:lnTo>
                <a:lnTo>
                  <a:pt x="0" y="4645810"/>
                </a:lnTo>
                <a:lnTo>
                  <a:pt x="0" y="515706"/>
                </a:lnTo>
                <a:cubicBezTo>
                  <a:pt x="0" y="230889"/>
                  <a:pt x="230889" y="0"/>
                  <a:pt x="515706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2036640" y="1587316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36640" y="1588542"/>
            <a:ext cx="1150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Purpose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187014" y="1586703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187014" y="1587316"/>
            <a:ext cx="1170676" cy="26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Tutorials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357690" y="1397614"/>
            <a:ext cx="1150374" cy="48137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508064" y="1586703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508064" y="1588541"/>
            <a:ext cx="1019736" cy="259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Toolbox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658439" y="1586703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658438" y="1586703"/>
            <a:ext cx="1170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Reports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828944" y="1587929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683918" y="1588542"/>
            <a:ext cx="1397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Archive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37388" y="1448715"/>
            <a:ext cx="1170676" cy="4308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Curriculum MAP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5600" y="2002194"/>
            <a:ext cx="15621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EXPEDITION</a:t>
            </a:r>
          </a:p>
          <a:p>
            <a:pPr algn="ctr"/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OVERVIEWS</a:t>
            </a:r>
          </a:p>
          <a:p>
            <a:endParaRPr lang="en-US" sz="800" dirty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K-8 Topics Map</a:t>
            </a:r>
          </a:p>
          <a:p>
            <a:endParaRPr lang="en-US" sz="800" dirty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Kindergarten</a:t>
            </a:r>
            <a:r>
              <a:rPr lang="en-US" sz="1100" dirty="0" smtClean="0">
                <a:latin typeface="Trajan Pro"/>
                <a:cs typeface="Trajan Pro"/>
              </a:rPr>
              <a:t/>
            </a:r>
            <a:br>
              <a:rPr lang="en-US" sz="1100" dirty="0" smtClean="0">
                <a:latin typeface="Trajan Pro"/>
                <a:cs typeface="Trajan Pro"/>
              </a:rPr>
            </a:br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 smtClean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First Grade</a:t>
            </a:r>
            <a:br>
              <a:rPr lang="en-US" sz="1200" dirty="0" smtClean="0">
                <a:latin typeface="Trajan Pro"/>
                <a:cs typeface="Trajan Pro"/>
              </a:rPr>
            </a:br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 smtClean="0">
              <a:latin typeface="Trajan Pro"/>
              <a:cs typeface="Trajan Pro"/>
            </a:endParaRPr>
          </a:p>
          <a:p>
            <a:r>
              <a:rPr lang="en-US" sz="1200" b="1" dirty="0" smtClean="0">
                <a:solidFill>
                  <a:srgbClr val="008000"/>
                </a:solidFill>
                <a:latin typeface="Trajan Pro"/>
                <a:cs typeface="Trajan Pro"/>
              </a:rPr>
              <a:t>Second Grade</a:t>
            </a:r>
            <a:br>
              <a:rPr lang="en-US" sz="1200" b="1" dirty="0" smtClean="0">
                <a:solidFill>
                  <a:srgbClr val="008000"/>
                </a:solidFill>
                <a:latin typeface="Trajan Pro"/>
                <a:cs typeface="Trajan Pro"/>
              </a:rPr>
            </a:br>
            <a:r>
              <a:rPr lang="en-US" sz="800" b="1" dirty="0" smtClean="0">
                <a:solidFill>
                  <a:srgbClr val="008000"/>
                </a:solidFill>
                <a:latin typeface="Trajan Pro"/>
                <a:cs typeface="Trajan Pro"/>
              </a:rPr>
              <a:t>fall</a:t>
            </a:r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     Mini    Spring</a:t>
            </a:r>
          </a:p>
          <a:p>
            <a:endParaRPr lang="en-US" sz="800" dirty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Third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  <a:endParaRPr lang="en-US" sz="800" dirty="0" smtClean="0">
              <a:latin typeface="Trajan Pro"/>
              <a:cs typeface="Trajan Pro"/>
            </a:endParaRPr>
          </a:p>
          <a:p>
            <a:endParaRPr lang="en-US" sz="800" dirty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Fourth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Fifth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  <a:b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</a:br>
            <a:endParaRPr lang="en-US" sz="800" dirty="0" smtClean="0">
              <a:solidFill>
                <a:schemeClr val="accent3">
                  <a:lumMod val="50000"/>
                </a:schemeClr>
              </a:solidFill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Sixth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  <a:endParaRPr lang="en-US" sz="800" dirty="0" smtClean="0">
              <a:latin typeface="Trajan Pro"/>
              <a:cs typeface="Trajan Pro"/>
            </a:endParaRPr>
          </a:p>
          <a:p>
            <a:endParaRPr lang="en-US" sz="800" dirty="0" smtClean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Seventh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 smtClean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Eighth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 smtClean="0">
              <a:solidFill>
                <a:schemeClr val="accent3">
                  <a:lumMod val="50000"/>
                </a:schemeClr>
              </a:solidFill>
              <a:latin typeface="Trajan Pro"/>
              <a:cs typeface="Trajan Pro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89300" y="2002194"/>
            <a:ext cx="5562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Into The Woods</a:t>
            </a:r>
          </a:p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  <a:latin typeface="Trajan Pro"/>
                <a:cs typeface="Trajan Pro"/>
              </a:rPr>
              <a:t>Content Standards, Learning Targets &amp; Assessment</a:t>
            </a:r>
            <a:endParaRPr lang="en-US" sz="1600" b="1" dirty="0">
              <a:solidFill>
                <a:schemeClr val="accent3">
                  <a:lumMod val="50000"/>
                </a:schemeClr>
              </a:solidFill>
              <a:latin typeface="Trajan Pro"/>
              <a:cs typeface="Trajan Pro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39027"/>
              </p:ext>
            </p:extLst>
          </p:nvPr>
        </p:nvGraphicFramePr>
        <p:xfrm>
          <a:off x="2316473" y="2608607"/>
          <a:ext cx="6408581" cy="339763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91574"/>
                <a:gridCol w="2672438"/>
                <a:gridCol w="728468"/>
                <a:gridCol w="711200"/>
                <a:gridCol w="1104901"/>
              </a:tblGrid>
              <a:tr h="506590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Trajan Pro"/>
                          <a:cs typeface="Trajan Pro"/>
                        </a:rPr>
                        <a:t>Subject</a:t>
                      </a:r>
                      <a:endParaRPr lang="en-US" sz="900" b="1" dirty="0"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Common Core &amp; VSC Content</a:t>
                      </a:r>
                      <a:r>
                        <a:rPr lang="en-US" sz="900" b="1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 Standards</a:t>
                      </a:r>
                      <a:endParaRPr lang="en-US" sz="9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Long</a:t>
                      </a:r>
                      <a:r>
                        <a:rPr lang="en-US" sz="900" b="1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 Term Targets</a:t>
                      </a:r>
                      <a:endParaRPr lang="en-US" sz="9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Short Term Targets</a:t>
                      </a:r>
                      <a:endParaRPr lang="en-US" sz="9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Assessments</a:t>
                      </a:r>
                      <a:r>
                        <a:rPr lang="en-US" sz="900" b="1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 of &amp; For Learning</a:t>
                      </a:r>
                      <a:endParaRPr lang="en-US" sz="9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</a:tr>
              <a:tr h="682103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rajan Pro"/>
                          <a:cs typeface="Trajan Pro"/>
                        </a:rPr>
                        <a:t>Literacy</a:t>
                      </a:r>
                      <a:endParaRPr lang="en-US" sz="900" dirty="0"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RL.2.1. </a:t>
                      </a:r>
                      <a:r>
                        <a:rPr lang="en-US" sz="9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Ask and answer such questions as who, what, where, when, why, and how to demonstrate understanding of key details in a text.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Wingdings"/>
                          <a:ea typeface="ＭＳ 明朝"/>
                          <a:cs typeface="Times New Roman"/>
                        </a:rPr>
                        <a:t>¤</a:t>
                      </a:r>
                      <a:r>
                        <a:rPr lang="en-US" sz="900" dirty="0" smtClean="0">
                          <a:effectLst/>
                        </a:rPr>
                        <a:t> </a:t>
                      </a:r>
                      <a:endParaRPr lang="en-US" sz="900" b="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Wingdings"/>
                          <a:ea typeface="ＭＳ 明朝"/>
                          <a:cs typeface="Times New Roman"/>
                        </a:rPr>
                        <a:t>¤</a:t>
                      </a:r>
                      <a:r>
                        <a:rPr lang="en-US" sz="900" dirty="0" smtClean="0">
                          <a:effectLst/>
                        </a:rPr>
                        <a:t> </a:t>
                      </a:r>
                      <a:endParaRPr lang="en-US" sz="900" b="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</a:tr>
              <a:tr h="53354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rajan Pro"/>
                          <a:cs typeface="Trajan Pro"/>
                        </a:rPr>
                        <a:t>Mathematics</a:t>
                      </a:r>
                      <a:endParaRPr lang="en-US" sz="900" dirty="0"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2.OA.1. </a:t>
                      </a:r>
                      <a:r>
                        <a:rPr lang="en-US" sz="9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Use addition and subtraction within 100 to solve one- and two-step word problems</a:t>
                      </a:r>
                      <a:endParaRPr lang="en-US" sz="9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smtClean="0">
                          <a:solidFill>
                            <a:srgbClr val="000000"/>
                          </a:solidFill>
                          <a:effectLst/>
                          <a:latin typeface="Wingdings"/>
                          <a:ea typeface="ＭＳ 明朝"/>
                          <a:cs typeface="Times New Roman"/>
                        </a:rPr>
                        <a:t>¤</a:t>
                      </a:r>
                      <a:r>
                        <a:rPr lang="en-US" sz="900" smtClean="0">
                          <a:effectLst/>
                        </a:rPr>
                        <a:t> </a:t>
                      </a:r>
                      <a:endParaRPr lang="en-US" sz="9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smtClean="0">
                          <a:solidFill>
                            <a:srgbClr val="000000"/>
                          </a:solidFill>
                          <a:effectLst/>
                          <a:latin typeface="Wingdings"/>
                          <a:ea typeface="ＭＳ 明朝"/>
                          <a:cs typeface="Times New Roman"/>
                        </a:rPr>
                        <a:t>¤</a:t>
                      </a:r>
                      <a:r>
                        <a:rPr lang="en-US" sz="900" smtClean="0">
                          <a:effectLst/>
                        </a:rPr>
                        <a:t> </a:t>
                      </a:r>
                      <a:endParaRPr lang="en-US" sz="9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</a:tr>
              <a:tr h="818047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rajan Pro"/>
                          <a:cs typeface="Trajan Pro"/>
                        </a:rPr>
                        <a:t>Science</a:t>
                      </a:r>
                      <a:endParaRPr lang="en-US" sz="900" dirty="0"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6.0 </a:t>
                      </a:r>
                      <a:r>
                        <a:rPr lang="en-US" sz="9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Environmental Science: Students will use scientific skills and processes to explain the interactions of environmental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smtClean="0">
                          <a:solidFill>
                            <a:srgbClr val="000000"/>
                          </a:solidFill>
                          <a:effectLst/>
                          <a:latin typeface="Wingdings"/>
                          <a:ea typeface="ＭＳ 明朝"/>
                          <a:cs typeface="Times New Roman"/>
                        </a:rPr>
                        <a:t>¤</a:t>
                      </a:r>
                      <a:r>
                        <a:rPr lang="en-US" sz="900" smtClean="0">
                          <a:effectLst/>
                        </a:rPr>
                        <a:t> </a:t>
                      </a:r>
                      <a:endParaRPr lang="en-US" sz="900" b="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Wingdings"/>
                          <a:ea typeface="ＭＳ 明朝"/>
                          <a:cs typeface="Times New Roman"/>
                        </a:rPr>
                        <a:t>¤</a:t>
                      </a:r>
                      <a:r>
                        <a:rPr lang="en-US" sz="900" dirty="0" smtClean="0">
                          <a:effectLst/>
                        </a:rPr>
                        <a:t> </a:t>
                      </a:r>
                      <a:endParaRPr lang="en-US" sz="900" b="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</a:tr>
              <a:tr h="762213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rajan Pro"/>
                          <a:cs typeface="Trajan Pro"/>
                        </a:rPr>
                        <a:t>Social Studies</a:t>
                      </a:r>
                      <a:endParaRPr lang="en-US" sz="900" dirty="0"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3.0 </a:t>
                      </a:r>
                      <a:r>
                        <a:rPr lang="en-US" sz="9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rajan Pro"/>
                          <a:cs typeface="Trajan Pro"/>
                        </a:rPr>
                        <a:t>Geography: Students will use geographic concepts and processes to understand location and its relationship to human activities.</a:t>
                      </a:r>
                      <a:endParaRPr lang="en-US" sz="9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Wingdings"/>
                          <a:ea typeface="ＭＳ 明朝"/>
                          <a:cs typeface="Times New Roman"/>
                        </a:rPr>
                        <a:t>¤</a:t>
                      </a:r>
                      <a:r>
                        <a:rPr lang="en-US" sz="900" dirty="0" smtClean="0">
                          <a:effectLst/>
                        </a:rPr>
                        <a:t> </a:t>
                      </a:r>
                      <a:endParaRPr lang="en-US" sz="9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Wingdings"/>
                          <a:ea typeface="ＭＳ 明朝"/>
                          <a:cs typeface="Times New Roman"/>
                        </a:rPr>
                        <a:t>¤</a:t>
                      </a:r>
                      <a:r>
                        <a:rPr lang="en-US" sz="900" dirty="0" smtClean="0">
                          <a:effectLst/>
                        </a:rPr>
                        <a:t> </a:t>
                      </a:r>
                      <a:endParaRPr lang="en-US" sz="9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Trajan Pro"/>
                        <a:cs typeface="Trajan Pro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2460064" y="6223000"/>
            <a:ext cx="1347790" cy="3683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0005" dist="22987" dir="8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60064" y="6174026"/>
            <a:ext cx="128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Trajan Pro"/>
                <a:cs typeface="Trajan Pro"/>
              </a:rPr>
              <a:t>Content Standards</a:t>
            </a:r>
            <a:endParaRPr lang="en-US" sz="1100" b="1" dirty="0">
              <a:latin typeface="Trajan Pro"/>
              <a:cs typeface="Trajan Pro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010023" y="6223000"/>
            <a:ext cx="1347790" cy="3683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0005" dist="22987" dir="8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960254" y="6236613"/>
            <a:ext cx="1347790" cy="3683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0005" dist="22987" dir="8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520764" y="6236613"/>
            <a:ext cx="1347790" cy="3683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0005" dist="22987" dir="8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074885" y="6200339"/>
            <a:ext cx="128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Trajan Pro"/>
                <a:cs typeface="Trajan Pro"/>
              </a:rPr>
              <a:t>Overview/ STA</a:t>
            </a:r>
            <a:endParaRPr lang="en-US" sz="1100" b="1" dirty="0">
              <a:latin typeface="Trajan Pro"/>
              <a:cs typeface="Trajan Pro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85626" y="6289458"/>
            <a:ext cx="1282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Trajan Pro"/>
                <a:cs typeface="Trajan Pro"/>
              </a:rPr>
              <a:t>Lesson Plans</a:t>
            </a:r>
            <a:endParaRPr lang="en-US" sz="1100" b="1" dirty="0">
              <a:latin typeface="Trajan Pro"/>
              <a:cs typeface="Trajan Pro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07546" y="6200339"/>
            <a:ext cx="128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Trajan Pro"/>
                <a:cs typeface="Trajan Pro"/>
              </a:rPr>
              <a:t>Calendar of Events</a:t>
            </a:r>
            <a:endParaRPr lang="en-US" sz="1100" b="1" dirty="0">
              <a:latin typeface="Trajan Pro"/>
              <a:cs typeface="Trajan Pro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65" y="2014824"/>
            <a:ext cx="829235" cy="54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63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453" y="111818"/>
            <a:ext cx="821519" cy="744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3620" y="289618"/>
            <a:ext cx="53802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Copperplate Gothic Bold"/>
                <a:cs typeface="Copperplate Gothic Bold"/>
              </a:rPr>
              <a:t>illuminate</a:t>
            </a:r>
            <a:endParaRPr lang="en-US" sz="6600" dirty="0">
              <a:latin typeface="Copperplate Gothic Bold"/>
              <a:cs typeface="Copperplate Gothic Bold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183798" y="1880215"/>
            <a:ext cx="8772225" cy="4812685"/>
          </a:xfrm>
          <a:prstGeom prst="round2Diag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86266" y="1586703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86266" y="1587315"/>
            <a:ext cx="11503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Trajan Pro"/>
                <a:cs typeface="Trajan Pro"/>
              </a:rPr>
              <a:t>Monarch EL</a:t>
            </a:r>
            <a:endParaRPr lang="en-US" sz="1050" dirty="0">
              <a:latin typeface="Trajan Pro"/>
              <a:cs typeface="Trajan Pro"/>
            </a:endParaRPr>
          </a:p>
        </p:txBody>
      </p:sp>
      <p:sp>
        <p:nvSpPr>
          <p:cNvPr id="26" name="Round Diagonal Corner Rectangle 25"/>
          <p:cNvSpPr/>
          <p:nvPr/>
        </p:nvSpPr>
        <p:spPr>
          <a:xfrm>
            <a:off x="183798" y="1880829"/>
            <a:ext cx="1852842" cy="4812684"/>
          </a:xfrm>
          <a:custGeom>
            <a:avLst/>
            <a:gdLst>
              <a:gd name="connsiteX0" fmla="*/ 515706 w 1328728"/>
              <a:gd name="connsiteY0" fmla="*/ 0 h 4645810"/>
              <a:gd name="connsiteX1" fmla="*/ 1328728 w 1328728"/>
              <a:gd name="connsiteY1" fmla="*/ 0 h 4645810"/>
              <a:gd name="connsiteX2" fmla="*/ 1328728 w 1328728"/>
              <a:gd name="connsiteY2" fmla="*/ 0 h 4645810"/>
              <a:gd name="connsiteX3" fmla="*/ 1328728 w 1328728"/>
              <a:gd name="connsiteY3" fmla="*/ 4130104 h 4645810"/>
              <a:gd name="connsiteX4" fmla="*/ 813022 w 1328728"/>
              <a:gd name="connsiteY4" fmla="*/ 4645810 h 4645810"/>
              <a:gd name="connsiteX5" fmla="*/ 0 w 1328728"/>
              <a:gd name="connsiteY5" fmla="*/ 4645810 h 4645810"/>
              <a:gd name="connsiteX6" fmla="*/ 0 w 1328728"/>
              <a:gd name="connsiteY6" fmla="*/ 4645810 h 4645810"/>
              <a:gd name="connsiteX7" fmla="*/ 0 w 1328728"/>
              <a:gd name="connsiteY7" fmla="*/ 515706 h 4645810"/>
              <a:gd name="connsiteX8" fmla="*/ 515706 w 1328728"/>
              <a:gd name="connsiteY8" fmla="*/ 0 h 4645810"/>
              <a:gd name="connsiteX0" fmla="*/ 515706 w 1354128"/>
              <a:gd name="connsiteY0" fmla="*/ 0 h 4766718"/>
              <a:gd name="connsiteX1" fmla="*/ 1328728 w 1354128"/>
              <a:gd name="connsiteY1" fmla="*/ 0 h 4766718"/>
              <a:gd name="connsiteX2" fmla="*/ 1328728 w 1354128"/>
              <a:gd name="connsiteY2" fmla="*/ 0 h 4766718"/>
              <a:gd name="connsiteX3" fmla="*/ 1354128 w 1354128"/>
              <a:gd name="connsiteY3" fmla="*/ 4638104 h 4766718"/>
              <a:gd name="connsiteX4" fmla="*/ 813022 w 1354128"/>
              <a:gd name="connsiteY4" fmla="*/ 4645810 h 4766718"/>
              <a:gd name="connsiteX5" fmla="*/ 0 w 1354128"/>
              <a:gd name="connsiteY5" fmla="*/ 4645810 h 4766718"/>
              <a:gd name="connsiteX6" fmla="*/ 0 w 1354128"/>
              <a:gd name="connsiteY6" fmla="*/ 4645810 h 4766718"/>
              <a:gd name="connsiteX7" fmla="*/ 0 w 1354128"/>
              <a:gd name="connsiteY7" fmla="*/ 515706 h 4766718"/>
              <a:gd name="connsiteX8" fmla="*/ 515706 w 1354128"/>
              <a:gd name="connsiteY8" fmla="*/ 0 h 4766718"/>
              <a:gd name="connsiteX0" fmla="*/ 515706 w 1354128"/>
              <a:gd name="connsiteY0" fmla="*/ 0 h 4645810"/>
              <a:gd name="connsiteX1" fmla="*/ 1328728 w 1354128"/>
              <a:gd name="connsiteY1" fmla="*/ 0 h 4645810"/>
              <a:gd name="connsiteX2" fmla="*/ 1328728 w 1354128"/>
              <a:gd name="connsiteY2" fmla="*/ 0 h 4645810"/>
              <a:gd name="connsiteX3" fmla="*/ 1354128 w 1354128"/>
              <a:gd name="connsiteY3" fmla="*/ 4638104 h 4645810"/>
              <a:gd name="connsiteX4" fmla="*/ 813022 w 1354128"/>
              <a:gd name="connsiteY4" fmla="*/ 4645810 h 4645810"/>
              <a:gd name="connsiteX5" fmla="*/ 0 w 1354128"/>
              <a:gd name="connsiteY5" fmla="*/ 4645810 h 4645810"/>
              <a:gd name="connsiteX6" fmla="*/ 0 w 1354128"/>
              <a:gd name="connsiteY6" fmla="*/ 4645810 h 4645810"/>
              <a:gd name="connsiteX7" fmla="*/ 0 w 1354128"/>
              <a:gd name="connsiteY7" fmla="*/ 515706 h 4645810"/>
              <a:gd name="connsiteX8" fmla="*/ 515706 w 1354128"/>
              <a:gd name="connsiteY8" fmla="*/ 0 h 464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4128" h="4645810">
                <a:moveTo>
                  <a:pt x="515706" y="0"/>
                </a:moveTo>
                <a:lnTo>
                  <a:pt x="1328728" y="0"/>
                </a:lnTo>
                <a:lnTo>
                  <a:pt x="1328728" y="0"/>
                </a:lnTo>
                <a:cubicBezTo>
                  <a:pt x="1328728" y="1376701"/>
                  <a:pt x="1354128" y="3261403"/>
                  <a:pt x="1354128" y="4638104"/>
                </a:cubicBezTo>
                <a:cubicBezTo>
                  <a:pt x="1354128" y="4618121"/>
                  <a:pt x="1097839" y="4645810"/>
                  <a:pt x="813022" y="4645810"/>
                </a:cubicBezTo>
                <a:lnTo>
                  <a:pt x="0" y="4645810"/>
                </a:lnTo>
                <a:lnTo>
                  <a:pt x="0" y="4645810"/>
                </a:lnTo>
                <a:lnTo>
                  <a:pt x="0" y="515706"/>
                </a:lnTo>
                <a:cubicBezTo>
                  <a:pt x="0" y="230889"/>
                  <a:pt x="230889" y="0"/>
                  <a:pt x="515706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2036640" y="1587316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36640" y="1588542"/>
            <a:ext cx="1150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Purpose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187014" y="1586703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187014" y="1587316"/>
            <a:ext cx="1170676" cy="26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Tutorials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357690" y="1397614"/>
            <a:ext cx="1150374" cy="48137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508064" y="1586703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508064" y="1588541"/>
            <a:ext cx="1019736" cy="259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Toolbox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658439" y="1586703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658438" y="1586703"/>
            <a:ext cx="1170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Reports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828944" y="1587929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683918" y="1588542"/>
            <a:ext cx="1397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Archive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37388" y="1448715"/>
            <a:ext cx="1170676" cy="4308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Curriculum MAP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5600" y="2002194"/>
            <a:ext cx="15621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EXPEDITION</a:t>
            </a:r>
          </a:p>
          <a:p>
            <a:pPr algn="ctr"/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OVERVIEWS</a:t>
            </a:r>
          </a:p>
          <a:p>
            <a:endParaRPr lang="en-US" sz="800" dirty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K-8 Topics Map</a:t>
            </a:r>
          </a:p>
          <a:p>
            <a:endParaRPr lang="en-US" sz="800" dirty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Kindergarten</a:t>
            </a:r>
            <a:r>
              <a:rPr lang="en-US" sz="1100" dirty="0" smtClean="0">
                <a:latin typeface="Trajan Pro"/>
                <a:cs typeface="Trajan Pro"/>
              </a:rPr>
              <a:t/>
            </a:r>
            <a:br>
              <a:rPr lang="en-US" sz="1100" dirty="0" smtClean="0">
                <a:latin typeface="Trajan Pro"/>
                <a:cs typeface="Trajan Pro"/>
              </a:rPr>
            </a:br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 smtClean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First Grade</a:t>
            </a:r>
            <a:br>
              <a:rPr lang="en-US" sz="1200" dirty="0" smtClean="0">
                <a:latin typeface="Trajan Pro"/>
                <a:cs typeface="Trajan Pro"/>
              </a:rPr>
            </a:br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 smtClean="0">
              <a:latin typeface="Trajan Pro"/>
              <a:cs typeface="Trajan Pro"/>
            </a:endParaRPr>
          </a:p>
          <a:p>
            <a:r>
              <a:rPr lang="en-US" sz="1200" b="1" dirty="0" smtClean="0">
                <a:solidFill>
                  <a:srgbClr val="008000"/>
                </a:solidFill>
                <a:latin typeface="Trajan Pro"/>
                <a:cs typeface="Trajan Pro"/>
              </a:rPr>
              <a:t>Second Grade</a:t>
            </a:r>
            <a:br>
              <a:rPr lang="en-US" sz="1200" b="1" dirty="0" smtClean="0">
                <a:solidFill>
                  <a:srgbClr val="008000"/>
                </a:solidFill>
                <a:latin typeface="Trajan Pro"/>
                <a:cs typeface="Trajan Pro"/>
              </a:rPr>
            </a:br>
            <a:r>
              <a:rPr lang="en-US" sz="800" b="1" dirty="0" smtClean="0">
                <a:solidFill>
                  <a:srgbClr val="008000"/>
                </a:solidFill>
                <a:latin typeface="Trajan Pro"/>
                <a:cs typeface="Trajan Pro"/>
              </a:rPr>
              <a:t>fall</a:t>
            </a:r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     Mini    Spring</a:t>
            </a:r>
          </a:p>
          <a:p>
            <a:endParaRPr lang="en-US" sz="800" dirty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Third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  <a:endParaRPr lang="en-US" sz="800" dirty="0" smtClean="0">
              <a:latin typeface="Trajan Pro"/>
              <a:cs typeface="Trajan Pro"/>
            </a:endParaRPr>
          </a:p>
          <a:p>
            <a:endParaRPr lang="en-US" sz="800" dirty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Fourth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Fifth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  <a:b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</a:br>
            <a:endParaRPr lang="en-US" sz="800" dirty="0" smtClean="0">
              <a:solidFill>
                <a:schemeClr val="accent3">
                  <a:lumMod val="50000"/>
                </a:schemeClr>
              </a:solidFill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Sixth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  <a:endParaRPr lang="en-US" sz="800" dirty="0" smtClean="0">
              <a:latin typeface="Trajan Pro"/>
              <a:cs typeface="Trajan Pro"/>
            </a:endParaRPr>
          </a:p>
          <a:p>
            <a:endParaRPr lang="en-US" sz="800" dirty="0" smtClean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Seventh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 smtClean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Eighth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 smtClean="0">
              <a:solidFill>
                <a:schemeClr val="accent3">
                  <a:lumMod val="50000"/>
                </a:schemeClr>
              </a:solidFill>
              <a:latin typeface="Trajan Pro"/>
              <a:cs typeface="Trajan Pro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89300" y="2002194"/>
            <a:ext cx="52667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Into The Woods</a:t>
            </a:r>
          </a:p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  <a:latin typeface="Trajan Pro"/>
                <a:cs typeface="Trajan Pro"/>
              </a:rPr>
              <a:t>Calendar of Events</a:t>
            </a:r>
            <a:endParaRPr lang="en-US" sz="1600" b="1" dirty="0">
              <a:solidFill>
                <a:schemeClr val="accent3">
                  <a:lumMod val="50000"/>
                </a:schemeClr>
              </a:solidFill>
              <a:latin typeface="Trajan Pro"/>
              <a:cs typeface="Trajan Pro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60064" y="6223000"/>
            <a:ext cx="1347790" cy="3683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0005" dist="22987" dir="8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60064" y="6174026"/>
            <a:ext cx="128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Trajan Pro"/>
                <a:cs typeface="Trajan Pro"/>
              </a:rPr>
              <a:t>Content Standards</a:t>
            </a:r>
            <a:endParaRPr lang="en-US" sz="1100" b="1" dirty="0">
              <a:latin typeface="Trajan Pro"/>
              <a:cs typeface="Trajan Pro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010023" y="6223000"/>
            <a:ext cx="1347790" cy="3683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0005" dist="22987" dir="8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960254" y="6236613"/>
            <a:ext cx="1347790" cy="3683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0005" dist="22987" dir="8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520764" y="6236613"/>
            <a:ext cx="1347790" cy="3683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0005" dist="22987" dir="8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074885" y="6200339"/>
            <a:ext cx="128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Trajan Pro"/>
                <a:cs typeface="Trajan Pro"/>
              </a:rPr>
              <a:t>Overview/ STA</a:t>
            </a:r>
            <a:endParaRPr lang="en-US" sz="1100" b="1" dirty="0">
              <a:latin typeface="Trajan Pro"/>
              <a:cs typeface="Trajan Pro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85626" y="6289458"/>
            <a:ext cx="1282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Trajan Pro"/>
                <a:cs typeface="Trajan Pro"/>
              </a:rPr>
              <a:t>Lesson Plans</a:t>
            </a:r>
            <a:endParaRPr lang="en-US" sz="1100" b="1" dirty="0">
              <a:latin typeface="Trajan Pro"/>
              <a:cs typeface="Trajan Pro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07546" y="6200339"/>
            <a:ext cx="128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Trajan Pro"/>
                <a:cs typeface="Trajan Pro"/>
              </a:rPr>
              <a:t>Calendar of Events</a:t>
            </a:r>
            <a:endParaRPr lang="en-US" sz="1100" b="1" dirty="0">
              <a:latin typeface="Trajan Pro"/>
              <a:cs typeface="Trajan Pro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65" y="2014824"/>
            <a:ext cx="829235" cy="5468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0065" y="2659408"/>
            <a:ext cx="5897748" cy="32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9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453" y="111818"/>
            <a:ext cx="821519" cy="744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3620" y="289618"/>
            <a:ext cx="53802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Copperplate Gothic Bold"/>
                <a:cs typeface="Copperplate Gothic Bold"/>
              </a:rPr>
              <a:t>illuminate</a:t>
            </a:r>
            <a:endParaRPr lang="en-US" sz="6600" dirty="0">
              <a:latin typeface="Copperplate Gothic Bold"/>
              <a:cs typeface="Copperplate Gothic Bold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183798" y="1880215"/>
            <a:ext cx="8772225" cy="4812685"/>
          </a:xfrm>
          <a:prstGeom prst="round2Diag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86266" y="1586703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86266" y="1587315"/>
            <a:ext cx="11503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Trajan Pro"/>
                <a:cs typeface="Trajan Pro"/>
              </a:rPr>
              <a:t>Monarch EL</a:t>
            </a:r>
            <a:endParaRPr lang="en-US" sz="1050" dirty="0">
              <a:latin typeface="Trajan Pro"/>
              <a:cs typeface="Trajan Pro"/>
            </a:endParaRPr>
          </a:p>
        </p:txBody>
      </p:sp>
      <p:sp>
        <p:nvSpPr>
          <p:cNvPr id="26" name="Round Diagonal Corner Rectangle 25"/>
          <p:cNvSpPr/>
          <p:nvPr/>
        </p:nvSpPr>
        <p:spPr>
          <a:xfrm>
            <a:off x="183798" y="1880829"/>
            <a:ext cx="1852842" cy="4812684"/>
          </a:xfrm>
          <a:custGeom>
            <a:avLst/>
            <a:gdLst>
              <a:gd name="connsiteX0" fmla="*/ 515706 w 1328728"/>
              <a:gd name="connsiteY0" fmla="*/ 0 h 4645810"/>
              <a:gd name="connsiteX1" fmla="*/ 1328728 w 1328728"/>
              <a:gd name="connsiteY1" fmla="*/ 0 h 4645810"/>
              <a:gd name="connsiteX2" fmla="*/ 1328728 w 1328728"/>
              <a:gd name="connsiteY2" fmla="*/ 0 h 4645810"/>
              <a:gd name="connsiteX3" fmla="*/ 1328728 w 1328728"/>
              <a:gd name="connsiteY3" fmla="*/ 4130104 h 4645810"/>
              <a:gd name="connsiteX4" fmla="*/ 813022 w 1328728"/>
              <a:gd name="connsiteY4" fmla="*/ 4645810 h 4645810"/>
              <a:gd name="connsiteX5" fmla="*/ 0 w 1328728"/>
              <a:gd name="connsiteY5" fmla="*/ 4645810 h 4645810"/>
              <a:gd name="connsiteX6" fmla="*/ 0 w 1328728"/>
              <a:gd name="connsiteY6" fmla="*/ 4645810 h 4645810"/>
              <a:gd name="connsiteX7" fmla="*/ 0 w 1328728"/>
              <a:gd name="connsiteY7" fmla="*/ 515706 h 4645810"/>
              <a:gd name="connsiteX8" fmla="*/ 515706 w 1328728"/>
              <a:gd name="connsiteY8" fmla="*/ 0 h 4645810"/>
              <a:gd name="connsiteX0" fmla="*/ 515706 w 1354128"/>
              <a:gd name="connsiteY0" fmla="*/ 0 h 4766718"/>
              <a:gd name="connsiteX1" fmla="*/ 1328728 w 1354128"/>
              <a:gd name="connsiteY1" fmla="*/ 0 h 4766718"/>
              <a:gd name="connsiteX2" fmla="*/ 1328728 w 1354128"/>
              <a:gd name="connsiteY2" fmla="*/ 0 h 4766718"/>
              <a:gd name="connsiteX3" fmla="*/ 1354128 w 1354128"/>
              <a:gd name="connsiteY3" fmla="*/ 4638104 h 4766718"/>
              <a:gd name="connsiteX4" fmla="*/ 813022 w 1354128"/>
              <a:gd name="connsiteY4" fmla="*/ 4645810 h 4766718"/>
              <a:gd name="connsiteX5" fmla="*/ 0 w 1354128"/>
              <a:gd name="connsiteY5" fmla="*/ 4645810 h 4766718"/>
              <a:gd name="connsiteX6" fmla="*/ 0 w 1354128"/>
              <a:gd name="connsiteY6" fmla="*/ 4645810 h 4766718"/>
              <a:gd name="connsiteX7" fmla="*/ 0 w 1354128"/>
              <a:gd name="connsiteY7" fmla="*/ 515706 h 4766718"/>
              <a:gd name="connsiteX8" fmla="*/ 515706 w 1354128"/>
              <a:gd name="connsiteY8" fmla="*/ 0 h 4766718"/>
              <a:gd name="connsiteX0" fmla="*/ 515706 w 1354128"/>
              <a:gd name="connsiteY0" fmla="*/ 0 h 4645810"/>
              <a:gd name="connsiteX1" fmla="*/ 1328728 w 1354128"/>
              <a:gd name="connsiteY1" fmla="*/ 0 h 4645810"/>
              <a:gd name="connsiteX2" fmla="*/ 1328728 w 1354128"/>
              <a:gd name="connsiteY2" fmla="*/ 0 h 4645810"/>
              <a:gd name="connsiteX3" fmla="*/ 1354128 w 1354128"/>
              <a:gd name="connsiteY3" fmla="*/ 4638104 h 4645810"/>
              <a:gd name="connsiteX4" fmla="*/ 813022 w 1354128"/>
              <a:gd name="connsiteY4" fmla="*/ 4645810 h 4645810"/>
              <a:gd name="connsiteX5" fmla="*/ 0 w 1354128"/>
              <a:gd name="connsiteY5" fmla="*/ 4645810 h 4645810"/>
              <a:gd name="connsiteX6" fmla="*/ 0 w 1354128"/>
              <a:gd name="connsiteY6" fmla="*/ 4645810 h 4645810"/>
              <a:gd name="connsiteX7" fmla="*/ 0 w 1354128"/>
              <a:gd name="connsiteY7" fmla="*/ 515706 h 4645810"/>
              <a:gd name="connsiteX8" fmla="*/ 515706 w 1354128"/>
              <a:gd name="connsiteY8" fmla="*/ 0 h 464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4128" h="4645810">
                <a:moveTo>
                  <a:pt x="515706" y="0"/>
                </a:moveTo>
                <a:lnTo>
                  <a:pt x="1328728" y="0"/>
                </a:lnTo>
                <a:lnTo>
                  <a:pt x="1328728" y="0"/>
                </a:lnTo>
                <a:cubicBezTo>
                  <a:pt x="1328728" y="1376701"/>
                  <a:pt x="1354128" y="3261403"/>
                  <a:pt x="1354128" y="4638104"/>
                </a:cubicBezTo>
                <a:cubicBezTo>
                  <a:pt x="1354128" y="4618121"/>
                  <a:pt x="1097839" y="4645810"/>
                  <a:pt x="813022" y="4645810"/>
                </a:cubicBezTo>
                <a:lnTo>
                  <a:pt x="0" y="4645810"/>
                </a:lnTo>
                <a:lnTo>
                  <a:pt x="0" y="4645810"/>
                </a:lnTo>
                <a:lnTo>
                  <a:pt x="0" y="515706"/>
                </a:lnTo>
                <a:cubicBezTo>
                  <a:pt x="0" y="230889"/>
                  <a:pt x="230889" y="0"/>
                  <a:pt x="515706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2036640" y="1587316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36640" y="1588542"/>
            <a:ext cx="1150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Purpose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187014" y="1586703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187014" y="1587316"/>
            <a:ext cx="1170676" cy="26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Tutorials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357690" y="1397614"/>
            <a:ext cx="1150374" cy="48137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508064" y="1586703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508064" y="1588541"/>
            <a:ext cx="1019736" cy="259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Toolbox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658439" y="1586703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658438" y="1586703"/>
            <a:ext cx="1170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Reports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828944" y="1587929"/>
            <a:ext cx="1150374" cy="2922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63525" dist="88900" dir="9180000" sx="87000" sy="87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683918" y="1588542"/>
            <a:ext cx="1397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Archive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37388" y="1448715"/>
            <a:ext cx="1170676" cy="4308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rajan Pro"/>
                <a:cs typeface="Trajan Pro"/>
              </a:rPr>
              <a:t>Curriculum MAP</a:t>
            </a:r>
            <a:endParaRPr lang="en-US" sz="1100" dirty="0">
              <a:latin typeface="Trajan Pro"/>
              <a:cs typeface="Trajan Pro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5600" y="2002194"/>
            <a:ext cx="15621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EXPEDITION</a:t>
            </a:r>
          </a:p>
          <a:p>
            <a:pPr algn="ctr"/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OVERVIEWS</a:t>
            </a:r>
          </a:p>
          <a:p>
            <a:endParaRPr lang="en-US" sz="800" dirty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K-8 Topics Map</a:t>
            </a:r>
          </a:p>
          <a:p>
            <a:endParaRPr lang="en-US" sz="800" dirty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Kindergarten</a:t>
            </a:r>
            <a:r>
              <a:rPr lang="en-US" sz="1100" dirty="0" smtClean="0">
                <a:latin typeface="Trajan Pro"/>
                <a:cs typeface="Trajan Pro"/>
              </a:rPr>
              <a:t/>
            </a:r>
            <a:br>
              <a:rPr lang="en-US" sz="1100" dirty="0" smtClean="0">
                <a:latin typeface="Trajan Pro"/>
                <a:cs typeface="Trajan Pro"/>
              </a:rPr>
            </a:br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 smtClean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First Grade</a:t>
            </a:r>
            <a:br>
              <a:rPr lang="en-US" sz="1200" dirty="0" smtClean="0">
                <a:latin typeface="Trajan Pro"/>
                <a:cs typeface="Trajan Pro"/>
              </a:rPr>
            </a:br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 smtClean="0">
              <a:latin typeface="Trajan Pro"/>
              <a:cs typeface="Trajan Pro"/>
            </a:endParaRPr>
          </a:p>
          <a:p>
            <a:r>
              <a:rPr lang="en-US" sz="1200" b="1" dirty="0" smtClean="0">
                <a:solidFill>
                  <a:srgbClr val="008000"/>
                </a:solidFill>
                <a:latin typeface="Trajan Pro"/>
                <a:cs typeface="Trajan Pro"/>
              </a:rPr>
              <a:t>Second Grade</a:t>
            </a:r>
            <a:br>
              <a:rPr lang="en-US" sz="1200" b="1" dirty="0" smtClean="0">
                <a:solidFill>
                  <a:srgbClr val="008000"/>
                </a:solidFill>
                <a:latin typeface="Trajan Pro"/>
                <a:cs typeface="Trajan Pro"/>
              </a:rPr>
            </a:br>
            <a:r>
              <a:rPr lang="en-US" sz="800" b="1" dirty="0" smtClean="0">
                <a:solidFill>
                  <a:srgbClr val="008000"/>
                </a:solidFill>
                <a:latin typeface="Trajan Pro"/>
                <a:cs typeface="Trajan Pro"/>
              </a:rPr>
              <a:t>fall</a:t>
            </a:r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     Mini    Spring</a:t>
            </a:r>
          </a:p>
          <a:p>
            <a:endParaRPr lang="en-US" sz="800" dirty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Third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  <a:endParaRPr lang="en-US" sz="800" dirty="0" smtClean="0">
              <a:latin typeface="Trajan Pro"/>
              <a:cs typeface="Trajan Pro"/>
            </a:endParaRPr>
          </a:p>
          <a:p>
            <a:endParaRPr lang="en-US" sz="800" dirty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Fourth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Fifth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  <a:b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</a:br>
            <a:endParaRPr lang="en-US" sz="800" dirty="0" smtClean="0">
              <a:solidFill>
                <a:schemeClr val="accent3">
                  <a:lumMod val="50000"/>
                </a:schemeClr>
              </a:solidFill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Sixth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  <a:endParaRPr lang="en-US" sz="800" dirty="0" smtClean="0">
              <a:latin typeface="Trajan Pro"/>
              <a:cs typeface="Trajan Pro"/>
            </a:endParaRPr>
          </a:p>
          <a:p>
            <a:endParaRPr lang="en-US" sz="800" dirty="0" smtClean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Seventh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 smtClean="0">
              <a:latin typeface="Trajan Pro"/>
              <a:cs typeface="Trajan Pro"/>
            </a:endParaRPr>
          </a:p>
          <a:p>
            <a:r>
              <a:rPr lang="en-US" sz="1200" dirty="0" smtClean="0">
                <a:latin typeface="Trajan Pro"/>
                <a:cs typeface="Trajan Pro"/>
              </a:rPr>
              <a:t>Eighth Grade</a:t>
            </a:r>
          </a:p>
          <a:p>
            <a:r>
              <a:rPr lang="en-US" sz="800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fall     Mini    Spring</a:t>
            </a:r>
          </a:p>
          <a:p>
            <a:endParaRPr lang="en-US" sz="800" dirty="0" smtClean="0">
              <a:solidFill>
                <a:schemeClr val="accent3">
                  <a:lumMod val="50000"/>
                </a:schemeClr>
              </a:solidFill>
              <a:latin typeface="Trajan Pro"/>
              <a:cs typeface="Trajan Pro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89300" y="2002194"/>
            <a:ext cx="52667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Trajan Pro"/>
                <a:cs typeface="Trajan Pro"/>
              </a:rPr>
              <a:t>Into The Woods</a:t>
            </a:r>
          </a:p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  <a:latin typeface="Trajan Pro"/>
                <a:cs typeface="Trajan Pro"/>
              </a:rPr>
              <a:t>Lesson Plans</a:t>
            </a:r>
            <a:endParaRPr lang="en-US" sz="1600" b="1" dirty="0">
              <a:solidFill>
                <a:schemeClr val="accent3">
                  <a:lumMod val="50000"/>
                </a:schemeClr>
              </a:solidFill>
              <a:latin typeface="Trajan Pro"/>
              <a:cs typeface="Trajan Pro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60064" y="6223000"/>
            <a:ext cx="1347790" cy="3683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0005" dist="22987" dir="8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60064" y="6174026"/>
            <a:ext cx="128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Trajan Pro"/>
                <a:cs typeface="Trajan Pro"/>
              </a:rPr>
              <a:t>Content Standards</a:t>
            </a:r>
            <a:endParaRPr lang="en-US" sz="1100" b="1" dirty="0">
              <a:latin typeface="Trajan Pro"/>
              <a:cs typeface="Trajan Pro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010023" y="6223000"/>
            <a:ext cx="1347790" cy="3683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0005" dist="22987" dir="8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960254" y="6236613"/>
            <a:ext cx="1347790" cy="3683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0005" dist="22987" dir="8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520764" y="6236613"/>
            <a:ext cx="1347790" cy="3683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0005" dist="22987" dir="8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074885" y="6200339"/>
            <a:ext cx="128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Trajan Pro"/>
                <a:cs typeface="Trajan Pro"/>
              </a:rPr>
              <a:t>Overview/ STA</a:t>
            </a:r>
            <a:endParaRPr lang="en-US" sz="1100" b="1" dirty="0">
              <a:latin typeface="Trajan Pro"/>
              <a:cs typeface="Trajan Pro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85626" y="6289458"/>
            <a:ext cx="1282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Trajan Pro"/>
                <a:cs typeface="Trajan Pro"/>
              </a:rPr>
              <a:t>Lesson Plans</a:t>
            </a:r>
            <a:endParaRPr lang="en-US" sz="1100" b="1" dirty="0">
              <a:latin typeface="Trajan Pro"/>
              <a:cs typeface="Trajan Pro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07546" y="6200339"/>
            <a:ext cx="128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Trajan Pro"/>
                <a:cs typeface="Trajan Pro"/>
              </a:rPr>
              <a:t>Calendar of Events</a:t>
            </a:r>
            <a:endParaRPr lang="en-US" sz="1100" b="1" dirty="0">
              <a:latin typeface="Trajan Pro"/>
              <a:cs typeface="Trajan Pro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65" y="2014824"/>
            <a:ext cx="829235" cy="5468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973" y="2882900"/>
            <a:ext cx="5924839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5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712</Words>
  <Application>Microsoft Office PowerPoint</Application>
  <PresentationFormat>On-screen Show (4:3)</PresentationFormat>
  <Paragraphs>379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Carnaghan</dc:creator>
  <cp:lastModifiedBy>A</cp:lastModifiedBy>
  <cp:revision>42</cp:revision>
  <dcterms:created xsi:type="dcterms:W3CDTF">2012-09-01T19:26:28Z</dcterms:created>
  <dcterms:modified xsi:type="dcterms:W3CDTF">2013-04-09T00:57:32Z</dcterms:modified>
</cp:coreProperties>
</file>