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2"/>
  </p:notesMasterIdLst>
  <p:sldIdLst>
    <p:sldId id="256" r:id="rId2"/>
    <p:sldId id="262" r:id="rId3"/>
    <p:sldId id="266" r:id="rId4"/>
    <p:sldId id="280" r:id="rId5"/>
    <p:sldId id="267" r:id="rId6"/>
    <p:sldId id="263" r:id="rId7"/>
    <p:sldId id="282" r:id="rId8"/>
    <p:sldId id="259" r:id="rId9"/>
    <p:sldId id="281" r:id="rId10"/>
    <p:sldId id="283" r:id="rId11"/>
    <p:sldId id="284" r:id="rId12"/>
    <p:sldId id="285" r:id="rId13"/>
    <p:sldId id="286" r:id="rId14"/>
    <p:sldId id="287" r:id="rId15"/>
    <p:sldId id="288" r:id="rId16"/>
    <p:sldId id="268" r:id="rId17"/>
    <p:sldId id="290" r:id="rId18"/>
    <p:sldId id="289" r:id="rId19"/>
    <p:sldId id="260" r:id="rId20"/>
    <p:sldId id="279" r:id="rId2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2722" autoAdjust="0"/>
  </p:normalViewPr>
  <p:slideViewPr>
    <p:cSldViewPr>
      <p:cViewPr varScale="1">
        <p:scale>
          <a:sx n="93" d="100"/>
          <a:sy n="93" d="100"/>
        </p:scale>
        <p:origin x="-1518" y="-90"/>
      </p:cViewPr>
      <p:guideLst>
        <p:guide orient="horz" pos="2341"/>
        <p:guide orient="horz" pos="164"/>
        <p:guide pos="544"/>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4"/>
    </mc:Choice>
    <mc:Fallback>
      <c:style val="24"/>
    </mc:Fallback>
  </mc:AlternateContent>
  <c:chart>
    <c:autoTitleDeleted val="1"/>
    <c:plotArea>
      <c:layout/>
      <c:pieChart>
        <c:varyColors val="1"/>
        <c:ser>
          <c:idx val="0"/>
          <c:order val="0"/>
          <c:dPt>
            <c:idx val="1"/>
            <c:bubble3D val="0"/>
            <c:explosion val="1"/>
          </c:dPt>
          <c:dLbls>
            <c:dLbl>
              <c:idx val="0"/>
              <c:delete val="1"/>
            </c:dLbl>
            <c:showLegendKey val="0"/>
            <c:showVal val="1"/>
            <c:showCatName val="1"/>
            <c:showSerName val="0"/>
            <c:showPercent val="0"/>
            <c:showBubbleSize val="0"/>
            <c:showLeaderLines val="1"/>
          </c:dLbls>
          <c:cat>
            <c:strRef>
              <c:f>Sheet1!$A$2:$A$5</c:f>
              <c:strCache>
                <c:ptCount val="4"/>
                <c:pt idx="0">
                  <c:v>None</c:v>
                </c:pt>
                <c:pt idx="1">
                  <c:v>0-3 Hours</c:v>
                </c:pt>
                <c:pt idx="2">
                  <c:v>4-8 Hours</c:v>
                </c:pt>
                <c:pt idx="3">
                  <c:v>8+ Hours</c:v>
                </c:pt>
              </c:strCache>
            </c:strRef>
          </c:cat>
          <c:val>
            <c:numRef>
              <c:f>Sheet1!$B$2:$B$5</c:f>
              <c:numCache>
                <c:formatCode>General</c:formatCode>
                <c:ptCount val="4"/>
                <c:pt idx="0">
                  <c:v>0</c:v>
                </c:pt>
                <c:pt idx="1">
                  <c:v>3</c:v>
                </c:pt>
                <c:pt idx="2">
                  <c:v>2</c:v>
                </c:pt>
                <c:pt idx="3">
                  <c:v>1</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de-DE"/>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DEC7BEB-0C28-4E0E-9C37-4E3ECFA5189C}" type="slidenum">
              <a:rPr lang="de-DE"/>
              <a:pPr/>
              <a:t>‹#›</a:t>
            </a:fld>
            <a:endParaRPr lang="de-DE"/>
          </a:p>
        </p:txBody>
      </p:sp>
    </p:spTree>
    <p:extLst>
      <p:ext uri="{BB962C8B-B14F-4D97-AF65-F5344CB8AC3E}">
        <p14:creationId xmlns:p14="http://schemas.microsoft.com/office/powerpoint/2010/main" val="108908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01917C1-8E60-490D-8AD1-76BCCB0B35EE}" type="slidenum">
              <a:rPr lang="de-DE"/>
              <a:pPr/>
              <a:t>1</a:t>
            </a:fld>
            <a:endParaRPr lang="de-DE"/>
          </a:p>
        </p:txBody>
      </p:sp>
      <p:sp>
        <p:nvSpPr>
          <p:cNvPr id="83970" name="Rectangle 7"/>
          <p:cNvSpPr txBox="1">
            <a:spLocks noGrp="1" noChangeArrowheads="1"/>
          </p:cNvSpPr>
          <p:nvPr/>
        </p:nvSpPr>
        <p:spPr bwMode="auto">
          <a:xfrm>
            <a:off x="3887788" y="8689975"/>
            <a:ext cx="2970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nchor="b"/>
          <a:lstStyle>
            <a:lvl1pPr defTabSz="947738">
              <a:defRPr sz="2400">
                <a:solidFill>
                  <a:schemeClr val="tx1"/>
                </a:solidFill>
                <a:latin typeface="Times New Roman" pitchFamily="18" charset="0"/>
              </a:defRPr>
            </a:lvl1pPr>
            <a:lvl2pPr marL="742950" indent="-285750" defTabSz="947738">
              <a:defRPr sz="2400">
                <a:solidFill>
                  <a:schemeClr val="tx1"/>
                </a:solidFill>
                <a:latin typeface="Times New Roman" pitchFamily="18" charset="0"/>
              </a:defRPr>
            </a:lvl2pPr>
            <a:lvl3pPr marL="1143000" indent="-228600" defTabSz="947738">
              <a:defRPr sz="2400">
                <a:solidFill>
                  <a:schemeClr val="tx1"/>
                </a:solidFill>
                <a:latin typeface="Times New Roman" pitchFamily="18" charset="0"/>
              </a:defRPr>
            </a:lvl3pPr>
            <a:lvl4pPr marL="1600200" indent="-228600" defTabSz="947738">
              <a:defRPr sz="2400">
                <a:solidFill>
                  <a:schemeClr val="tx1"/>
                </a:solidFill>
                <a:latin typeface="Times New Roman" pitchFamily="18" charset="0"/>
              </a:defRPr>
            </a:lvl4pPr>
            <a:lvl5pPr marL="2057400" indent="-228600" defTabSz="947738">
              <a:defRPr sz="2400">
                <a:solidFill>
                  <a:schemeClr val="tx1"/>
                </a:solidFill>
                <a:latin typeface="Times New Roman" pitchFamily="18" charset="0"/>
              </a:defRPr>
            </a:lvl5pPr>
            <a:lvl6pPr marL="2514600" indent="-228600" defTabSz="947738" fontAlgn="base">
              <a:spcBef>
                <a:spcPct val="0"/>
              </a:spcBef>
              <a:spcAft>
                <a:spcPct val="0"/>
              </a:spcAft>
              <a:defRPr sz="2400">
                <a:solidFill>
                  <a:schemeClr val="tx1"/>
                </a:solidFill>
                <a:latin typeface="Times New Roman" pitchFamily="18" charset="0"/>
              </a:defRPr>
            </a:lvl6pPr>
            <a:lvl7pPr marL="2971800" indent="-228600" defTabSz="947738" fontAlgn="base">
              <a:spcBef>
                <a:spcPct val="0"/>
              </a:spcBef>
              <a:spcAft>
                <a:spcPct val="0"/>
              </a:spcAft>
              <a:defRPr sz="2400">
                <a:solidFill>
                  <a:schemeClr val="tx1"/>
                </a:solidFill>
                <a:latin typeface="Times New Roman" pitchFamily="18" charset="0"/>
              </a:defRPr>
            </a:lvl7pPr>
            <a:lvl8pPr marL="3429000" indent="-228600" defTabSz="947738" fontAlgn="base">
              <a:spcBef>
                <a:spcPct val="0"/>
              </a:spcBef>
              <a:spcAft>
                <a:spcPct val="0"/>
              </a:spcAft>
              <a:defRPr sz="2400">
                <a:solidFill>
                  <a:schemeClr val="tx1"/>
                </a:solidFill>
                <a:latin typeface="Times New Roman" pitchFamily="18" charset="0"/>
              </a:defRPr>
            </a:lvl8pPr>
            <a:lvl9pPr marL="3886200" indent="-228600" defTabSz="947738" fontAlgn="base">
              <a:spcBef>
                <a:spcPct val="0"/>
              </a:spcBef>
              <a:spcAft>
                <a:spcPct val="0"/>
              </a:spcAft>
              <a:defRPr sz="2400">
                <a:solidFill>
                  <a:schemeClr val="tx1"/>
                </a:solidFill>
                <a:latin typeface="Times New Roman" pitchFamily="18" charset="0"/>
              </a:defRPr>
            </a:lvl9pPr>
          </a:lstStyle>
          <a:p>
            <a:pPr algn="r"/>
            <a:fld id="{3144DCBA-512D-4A79-A8FC-0DC27C530E53}" type="slidenum">
              <a:rPr lang="en-GB" sz="1300">
                <a:latin typeface="Arial" charset="0"/>
              </a:rPr>
              <a:pPr algn="r"/>
              <a:t>1</a:t>
            </a:fld>
            <a:endParaRPr lang="en-GB" sz="1300">
              <a:latin typeface="Arial" charset="0"/>
            </a:endParaRPr>
          </a:p>
        </p:txBody>
      </p:sp>
      <p:sp>
        <p:nvSpPr>
          <p:cNvPr id="83971" name="Rectangle 2"/>
          <p:cNvSpPr>
            <a:spLocks noGrp="1" noRot="1" noChangeAspect="1" noChangeArrowheads="1" noTextEdit="1"/>
          </p:cNvSpPr>
          <p:nvPr>
            <p:ph type="sldImg"/>
          </p:nvPr>
        </p:nvSpPr>
        <p:spPr>
          <a:xfrm>
            <a:off x="1143000" y="685800"/>
            <a:ext cx="4573588" cy="3430588"/>
          </a:xfrm>
          <a:ln/>
        </p:spPr>
      </p:sp>
      <p:sp>
        <p:nvSpPr>
          <p:cNvPr id="83972" name="Rectangle 3"/>
          <p:cNvSpPr>
            <a:spLocks noGrp="1" noChangeArrowheads="1"/>
          </p:cNvSpPr>
          <p:nvPr>
            <p:ph type="body" idx="1"/>
          </p:nvPr>
        </p:nvSpPr>
        <p:spPr>
          <a:xfrm>
            <a:off x="914400" y="4343400"/>
            <a:ext cx="5029200" cy="4114800"/>
          </a:xfrm>
        </p:spPr>
        <p:txBody>
          <a:bodyPr lIns="94824" tIns="47416" rIns="94824" bIns="47416"/>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FCAD6-7F37-4ECE-9AD5-92801D3B0F8E}" type="slidenum">
              <a:rPr lang="de-DE"/>
              <a:pPr/>
              <a:t>10</a:t>
            </a:fld>
            <a:endParaRPr lang="de-DE"/>
          </a:p>
        </p:txBody>
      </p:sp>
      <p:sp>
        <p:nvSpPr>
          <p:cNvPr id="100354" name="Rectangle 2"/>
          <p:cNvSpPr>
            <a:spLocks noGrp="1" noRot="1" noChangeAspect="1" noChangeArrowheads="1" noTextEdit="1"/>
          </p:cNvSpPr>
          <p:nvPr>
            <p:ph type="sldImg"/>
          </p:nvPr>
        </p:nvSpPr>
        <p:spPr>
          <a:xfrm>
            <a:off x="1143000" y="685800"/>
            <a:ext cx="4573588" cy="3430588"/>
          </a:xfrm>
          <a:ln/>
        </p:spPr>
      </p:sp>
      <p:sp>
        <p:nvSpPr>
          <p:cNvPr id="100355" name="Rectangle 3"/>
          <p:cNvSpPr>
            <a:spLocks noGrp="1" noChangeArrowheads="1"/>
          </p:cNvSpPr>
          <p:nvPr>
            <p:ph type="body" idx="1"/>
          </p:nvPr>
        </p:nvSpPr>
        <p:spPr>
          <a:xfrm>
            <a:off x="914400" y="4343400"/>
            <a:ext cx="5029200" cy="4114800"/>
          </a:xfrm>
        </p:spPr>
        <p:txBody>
          <a:bodyPr/>
          <a:lstStyle/>
          <a:p>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EA090-F172-4C03-BACC-BF7D7F990645}" type="slidenum">
              <a:rPr lang="de-DE"/>
              <a:pPr/>
              <a:t>11</a:t>
            </a:fld>
            <a:endParaRPr lang="de-DE"/>
          </a:p>
        </p:txBody>
      </p:sp>
      <p:sp>
        <p:nvSpPr>
          <p:cNvPr id="106498" name="Rectangle 2"/>
          <p:cNvSpPr>
            <a:spLocks noGrp="1" noRot="1" noChangeAspect="1" noChangeArrowheads="1" noTextEdit="1"/>
          </p:cNvSpPr>
          <p:nvPr>
            <p:ph type="sldImg"/>
          </p:nvPr>
        </p:nvSpPr>
        <p:spPr>
          <a:xfrm>
            <a:off x="317500" y="-12700"/>
            <a:ext cx="6226175" cy="4668838"/>
          </a:xfrm>
          <a:ln/>
        </p:spPr>
      </p:sp>
      <p:sp>
        <p:nvSpPr>
          <p:cNvPr id="106499"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EA090-F172-4C03-BACC-BF7D7F990645}" type="slidenum">
              <a:rPr lang="de-DE"/>
              <a:pPr/>
              <a:t>12</a:t>
            </a:fld>
            <a:endParaRPr lang="de-DE"/>
          </a:p>
        </p:txBody>
      </p:sp>
      <p:sp>
        <p:nvSpPr>
          <p:cNvPr id="106498" name="Rectangle 2"/>
          <p:cNvSpPr>
            <a:spLocks noGrp="1" noRot="1" noChangeAspect="1" noChangeArrowheads="1" noTextEdit="1"/>
          </p:cNvSpPr>
          <p:nvPr>
            <p:ph type="sldImg"/>
          </p:nvPr>
        </p:nvSpPr>
        <p:spPr>
          <a:xfrm>
            <a:off x="317500" y="-12700"/>
            <a:ext cx="6226175" cy="4668838"/>
          </a:xfrm>
          <a:ln/>
        </p:spPr>
      </p:sp>
      <p:sp>
        <p:nvSpPr>
          <p:cNvPr id="106499"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EA090-F172-4C03-BACC-BF7D7F990645}" type="slidenum">
              <a:rPr lang="de-DE"/>
              <a:pPr/>
              <a:t>13</a:t>
            </a:fld>
            <a:endParaRPr lang="de-DE"/>
          </a:p>
        </p:txBody>
      </p:sp>
      <p:sp>
        <p:nvSpPr>
          <p:cNvPr id="106498" name="Rectangle 2"/>
          <p:cNvSpPr>
            <a:spLocks noGrp="1" noRot="1" noChangeAspect="1" noChangeArrowheads="1" noTextEdit="1"/>
          </p:cNvSpPr>
          <p:nvPr>
            <p:ph type="sldImg"/>
          </p:nvPr>
        </p:nvSpPr>
        <p:spPr>
          <a:xfrm>
            <a:off x="317500" y="-12700"/>
            <a:ext cx="6226175" cy="4668838"/>
          </a:xfrm>
          <a:ln/>
        </p:spPr>
      </p:sp>
      <p:sp>
        <p:nvSpPr>
          <p:cNvPr id="106499"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C3F7E-A65F-4E02-9659-7EAAE40D5D06}" type="slidenum">
              <a:rPr lang="de-DE"/>
              <a:pPr/>
              <a:t>14</a:t>
            </a:fld>
            <a:endParaRPr lang="de-DE"/>
          </a:p>
        </p:txBody>
      </p:sp>
      <p:sp>
        <p:nvSpPr>
          <p:cNvPr id="102402" name="Rectangle 2"/>
          <p:cNvSpPr>
            <a:spLocks noGrp="1" noRot="1" noChangeAspect="1" noChangeArrowheads="1" noTextEdit="1"/>
          </p:cNvSpPr>
          <p:nvPr>
            <p:ph type="sldImg"/>
          </p:nvPr>
        </p:nvSpPr>
        <p:spPr>
          <a:xfrm>
            <a:off x="1143000" y="685800"/>
            <a:ext cx="4573588" cy="3430588"/>
          </a:xfrm>
          <a:ln/>
        </p:spPr>
      </p:sp>
      <p:sp>
        <p:nvSpPr>
          <p:cNvPr id="102403"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DAECF-5A31-41A3-9A0B-30F68BFA1E3E}" type="slidenum">
              <a:rPr lang="de-DE"/>
              <a:pPr/>
              <a:t>15</a:t>
            </a:fld>
            <a:endParaRPr lang="de-DE"/>
          </a:p>
        </p:txBody>
      </p:sp>
      <p:sp>
        <p:nvSpPr>
          <p:cNvPr id="108546" name="Rectangle 2"/>
          <p:cNvSpPr>
            <a:spLocks noGrp="1" noRot="1" noChangeAspect="1" noChangeArrowheads="1" noTextEdit="1"/>
          </p:cNvSpPr>
          <p:nvPr>
            <p:ph type="sldImg"/>
          </p:nvPr>
        </p:nvSpPr>
        <p:spPr>
          <a:xfrm>
            <a:off x="317500" y="-12700"/>
            <a:ext cx="6226175" cy="4668838"/>
          </a:xfrm>
          <a:ln/>
        </p:spPr>
      </p:sp>
      <p:sp>
        <p:nvSpPr>
          <p:cNvPr id="108547"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DAECF-5A31-41A3-9A0B-30F68BFA1E3E}" type="slidenum">
              <a:rPr lang="de-DE"/>
              <a:pPr/>
              <a:t>16</a:t>
            </a:fld>
            <a:endParaRPr lang="de-DE"/>
          </a:p>
        </p:txBody>
      </p:sp>
      <p:sp>
        <p:nvSpPr>
          <p:cNvPr id="108546" name="Rectangle 2"/>
          <p:cNvSpPr>
            <a:spLocks noGrp="1" noRot="1" noChangeAspect="1" noChangeArrowheads="1" noTextEdit="1"/>
          </p:cNvSpPr>
          <p:nvPr>
            <p:ph type="sldImg"/>
          </p:nvPr>
        </p:nvSpPr>
        <p:spPr>
          <a:xfrm>
            <a:off x="317500" y="-12700"/>
            <a:ext cx="6226175" cy="4668838"/>
          </a:xfrm>
          <a:ln/>
        </p:spPr>
      </p:sp>
      <p:sp>
        <p:nvSpPr>
          <p:cNvPr id="108547"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DAECF-5A31-41A3-9A0B-30F68BFA1E3E}" type="slidenum">
              <a:rPr lang="de-DE"/>
              <a:pPr/>
              <a:t>17</a:t>
            </a:fld>
            <a:endParaRPr lang="de-DE"/>
          </a:p>
        </p:txBody>
      </p:sp>
      <p:sp>
        <p:nvSpPr>
          <p:cNvPr id="108546" name="Rectangle 2"/>
          <p:cNvSpPr>
            <a:spLocks noGrp="1" noRot="1" noChangeAspect="1" noChangeArrowheads="1" noTextEdit="1"/>
          </p:cNvSpPr>
          <p:nvPr>
            <p:ph type="sldImg"/>
          </p:nvPr>
        </p:nvSpPr>
        <p:spPr>
          <a:xfrm>
            <a:off x="317500" y="-12700"/>
            <a:ext cx="6226175" cy="4668838"/>
          </a:xfrm>
          <a:ln/>
        </p:spPr>
      </p:sp>
      <p:sp>
        <p:nvSpPr>
          <p:cNvPr id="108547"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DAECF-5A31-41A3-9A0B-30F68BFA1E3E}" type="slidenum">
              <a:rPr lang="de-DE"/>
              <a:pPr/>
              <a:t>18</a:t>
            </a:fld>
            <a:endParaRPr lang="de-DE"/>
          </a:p>
        </p:txBody>
      </p:sp>
      <p:sp>
        <p:nvSpPr>
          <p:cNvPr id="108546" name="Rectangle 2"/>
          <p:cNvSpPr>
            <a:spLocks noGrp="1" noRot="1" noChangeAspect="1" noChangeArrowheads="1" noTextEdit="1"/>
          </p:cNvSpPr>
          <p:nvPr>
            <p:ph type="sldImg"/>
          </p:nvPr>
        </p:nvSpPr>
        <p:spPr>
          <a:xfrm>
            <a:off x="317500" y="-12700"/>
            <a:ext cx="6226175" cy="4668838"/>
          </a:xfrm>
          <a:ln/>
        </p:spPr>
      </p:sp>
      <p:sp>
        <p:nvSpPr>
          <p:cNvPr id="108547"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F0734-ED15-4C7C-8068-18F56276165E}" type="slidenum">
              <a:rPr lang="de-DE"/>
              <a:pPr/>
              <a:t>19</a:t>
            </a:fld>
            <a:endParaRPr lang="de-DE"/>
          </a:p>
        </p:txBody>
      </p:sp>
      <p:sp>
        <p:nvSpPr>
          <p:cNvPr id="92162" name="Rectangle 2"/>
          <p:cNvSpPr>
            <a:spLocks noGrp="1" noRot="1" noChangeAspect="1" noChangeArrowheads="1" noTextEdit="1"/>
          </p:cNvSpPr>
          <p:nvPr>
            <p:ph type="sldImg"/>
          </p:nvPr>
        </p:nvSpPr>
        <p:spPr>
          <a:xfrm>
            <a:off x="1143000" y="685800"/>
            <a:ext cx="4573588" cy="3430588"/>
          </a:xfrm>
          <a:ln/>
        </p:spPr>
      </p:sp>
      <p:sp>
        <p:nvSpPr>
          <p:cNvPr id="92163" name="Rectangle 3"/>
          <p:cNvSpPr>
            <a:spLocks noGrp="1" noChangeArrowheads="1"/>
          </p:cNvSpPr>
          <p:nvPr>
            <p:ph type="body" idx="1"/>
          </p:nvPr>
        </p:nvSpPr>
        <p:spPr>
          <a:xfrm>
            <a:off x="914400" y="4343400"/>
            <a:ext cx="5029200" cy="4114800"/>
          </a:xfrm>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03270-4979-443D-A00B-32E63AD3FE6B}" type="slidenum">
              <a:rPr lang="de-DE"/>
              <a:pPr/>
              <a:t>2</a:t>
            </a:fld>
            <a:endParaRPr lang="de-DE"/>
          </a:p>
        </p:txBody>
      </p:sp>
      <p:sp>
        <p:nvSpPr>
          <p:cNvPr id="96258" name="Rectangle 2"/>
          <p:cNvSpPr>
            <a:spLocks noGrp="1" noRot="1" noChangeAspect="1" noChangeArrowheads="1" noTextEdit="1"/>
          </p:cNvSpPr>
          <p:nvPr>
            <p:ph type="sldImg"/>
          </p:nvPr>
        </p:nvSpPr>
        <p:spPr>
          <a:xfrm>
            <a:off x="317500" y="-12700"/>
            <a:ext cx="6226175" cy="4668838"/>
          </a:xfrm>
          <a:ln/>
        </p:spPr>
      </p:sp>
      <p:sp>
        <p:nvSpPr>
          <p:cNvPr id="96259"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E9211-8FEE-4289-8252-A62D271C52A8}" type="slidenum">
              <a:rPr lang="de-DE"/>
              <a:pPr/>
              <a:t>20</a:t>
            </a:fld>
            <a:endParaRPr lang="de-DE"/>
          </a:p>
        </p:txBody>
      </p:sp>
      <p:sp>
        <p:nvSpPr>
          <p:cNvPr id="131074" name="Rectangle 2"/>
          <p:cNvSpPr>
            <a:spLocks noGrp="1" noRot="1" noChangeAspect="1" noChangeArrowheads="1" noTextEdit="1"/>
          </p:cNvSpPr>
          <p:nvPr>
            <p:ph type="sldImg"/>
          </p:nvPr>
        </p:nvSpPr>
        <p:spPr>
          <a:xfrm>
            <a:off x="1143000" y="685800"/>
            <a:ext cx="4573588" cy="3430588"/>
          </a:xfrm>
          <a:ln/>
        </p:spPr>
      </p:sp>
      <p:sp>
        <p:nvSpPr>
          <p:cNvPr id="131075" name="Rectangle 3"/>
          <p:cNvSpPr>
            <a:spLocks noGrp="1" noChangeArrowheads="1"/>
          </p:cNvSpPr>
          <p:nvPr>
            <p:ph type="body" idx="1"/>
          </p:nvPr>
        </p:nvSpPr>
        <p:spPr>
          <a:xfrm>
            <a:off x="914400" y="4343400"/>
            <a:ext cx="5029200" cy="4114800"/>
          </a:xfrm>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45C1E-5A61-446C-BDEC-732A75DE1F6E}" type="slidenum">
              <a:rPr lang="de-DE"/>
              <a:pPr/>
              <a:t>3</a:t>
            </a:fld>
            <a:endParaRPr lang="de-DE"/>
          </a:p>
        </p:txBody>
      </p:sp>
      <p:sp>
        <p:nvSpPr>
          <p:cNvPr id="104450" name="Rectangle 2"/>
          <p:cNvSpPr>
            <a:spLocks noGrp="1" noRot="1" noChangeAspect="1" noChangeArrowheads="1" noTextEdit="1"/>
          </p:cNvSpPr>
          <p:nvPr>
            <p:ph type="sldImg"/>
          </p:nvPr>
        </p:nvSpPr>
        <p:spPr>
          <a:xfrm>
            <a:off x="317500" y="-12700"/>
            <a:ext cx="6226175" cy="4668838"/>
          </a:xfrm>
          <a:ln/>
        </p:spPr>
      </p:sp>
      <p:sp>
        <p:nvSpPr>
          <p:cNvPr id="104451"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4C04C-8475-4406-80ED-F75DF1A64083}" type="slidenum">
              <a:rPr lang="de-DE"/>
              <a:pPr/>
              <a:t>4</a:t>
            </a:fld>
            <a:endParaRPr lang="de-DE"/>
          </a:p>
        </p:txBody>
      </p:sp>
      <p:sp>
        <p:nvSpPr>
          <p:cNvPr id="118786" name="Rectangle 2"/>
          <p:cNvSpPr>
            <a:spLocks noGrp="1" noRot="1" noChangeAspect="1" noChangeArrowheads="1" noTextEdit="1"/>
          </p:cNvSpPr>
          <p:nvPr>
            <p:ph type="sldImg"/>
          </p:nvPr>
        </p:nvSpPr>
        <p:spPr>
          <a:xfrm>
            <a:off x="317500" y="-12700"/>
            <a:ext cx="6226175" cy="4668838"/>
          </a:xfrm>
          <a:ln/>
        </p:spPr>
      </p:sp>
      <p:sp>
        <p:nvSpPr>
          <p:cNvPr id="118787"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dirty="0" smtClean="0">
                <a:solidFill>
                  <a:schemeClr val="accent4">
                    <a:lumMod val="50000"/>
                    <a:lumOff val="50000"/>
                  </a:schemeClr>
                </a:solidFill>
              </a:rPr>
              <a:t>Monarch Academy schools aim to educate Maryland students to be self-motivated, creative, critical thinkers and life-long learners who are productive contributors to the global community in the 21st century.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EA090-F172-4C03-BACC-BF7D7F990645}" type="slidenum">
              <a:rPr lang="de-DE"/>
              <a:pPr/>
              <a:t>5</a:t>
            </a:fld>
            <a:endParaRPr lang="de-DE"/>
          </a:p>
        </p:txBody>
      </p:sp>
      <p:sp>
        <p:nvSpPr>
          <p:cNvPr id="106498" name="Rectangle 2"/>
          <p:cNvSpPr>
            <a:spLocks noGrp="1" noRot="1" noChangeAspect="1" noChangeArrowheads="1" noTextEdit="1"/>
          </p:cNvSpPr>
          <p:nvPr>
            <p:ph type="sldImg"/>
          </p:nvPr>
        </p:nvSpPr>
        <p:spPr>
          <a:xfrm>
            <a:off x="317500" y="-12700"/>
            <a:ext cx="6226175" cy="4668838"/>
          </a:xfrm>
          <a:ln/>
        </p:spPr>
      </p:sp>
      <p:sp>
        <p:nvSpPr>
          <p:cNvPr id="106499" name="Rectangle 3"/>
          <p:cNvSpPr>
            <a:spLocks noGrp="1" noChangeArrowheads="1"/>
          </p:cNvSpPr>
          <p:nvPr>
            <p:ph type="body" idx="1"/>
          </p:nvPr>
        </p:nvSpPr>
        <p:spPr>
          <a:xfrm>
            <a:off x="249238" y="4883150"/>
            <a:ext cx="6430962" cy="3767138"/>
          </a:xfrm>
          <a:ln/>
          <a:extLst>
            <a:ext uri="{909E8E84-426E-40DD-AFC4-6F175D3DCCD1}">
              <a14:hiddenFill xmlns:a14="http://schemas.microsoft.com/office/drawing/2010/main">
                <a:solidFill>
                  <a:srgbClr val="00CC99"/>
                </a:solidFill>
              </a14:hiddenFill>
            </a:ext>
          </a:extLst>
        </p:spPr>
        <p:txBody>
          <a:bodyPr lIns="89715" tIns="44860" rIns="89715" bIns="44860"/>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DF600-F14E-4BB8-8561-9B342970EFE1}" type="slidenum">
              <a:rPr lang="de-DE"/>
              <a:pPr/>
              <a:t>6</a:t>
            </a:fld>
            <a:endParaRPr lang="de-DE"/>
          </a:p>
        </p:txBody>
      </p:sp>
      <p:sp>
        <p:nvSpPr>
          <p:cNvPr id="98306" name="Rectangle 2"/>
          <p:cNvSpPr>
            <a:spLocks noGrp="1" noRot="1" noChangeAspect="1" noChangeArrowheads="1" noTextEdit="1"/>
          </p:cNvSpPr>
          <p:nvPr>
            <p:ph type="sldImg"/>
          </p:nvPr>
        </p:nvSpPr>
        <p:spPr>
          <a:xfrm>
            <a:off x="1143000" y="685800"/>
            <a:ext cx="4573588" cy="3430588"/>
          </a:xfrm>
          <a:ln/>
        </p:spPr>
      </p:sp>
      <p:sp>
        <p:nvSpPr>
          <p:cNvPr id="98307"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76E8B-B964-4DF2-8DB5-58750542CB0C}" type="slidenum">
              <a:rPr lang="de-DE"/>
              <a:pPr/>
              <a:t>7</a:t>
            </a:fld>
            <a:endParaRPr lang="de-DE"/>
          </a:p>
        </p:txBody>
      </p:sp>
      <p:sp>
        <p:nvSpPr>
          <p:cNvPr id="86018" name="Rectangle 2"/>
          <p:cNvSpPr>
            <a:spLocks noGrp="1" noRot="1" noChangeAspect="1" noChangeArrowheads="1" noTextEdit="1"/>
          </p:cNvSpPr>
          <p:nvPr>
            <p:ph type="sldImg"/>
          </p:nvPr>
        </p:nvSpPr>
        <p:spPr>
          <a:xfrm>
            <a:off x="1143000" y="685800"/>
            <a:ext cx="4573588" cy="3430588"/>
          </a:xfrm>
          <a:ln/>
        </p:spPr>
      </p:sp>
      <p:sp>
        <p:nvSpPr>
          <p:cNvPr id="86019"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B4D146-6222-4F3A-AE15-59B8B9543E09}" type="slidenum">
              <a:rPr lang="de-DE"/>
              <a:pPr/>
              <a:t>8</a:t>
            </a:fld>
            <a:endParaRPr lang="de-DE"/>
          </a:p>
        </p:txBody>
      </p:sp>
      <p:sp>
        <p:nvSpPr>
          <p:cNvPr id="90114" name="Rectangle 2"/>
          <p:cNvSpPr>
            <a:spLocks noGrp="1" noRot="1" noChangeAspect="1" noChangeArrowheads="1" noTextEdit="1"/>
          </p:cNvSpPr>
          <p:nvPr>
            <p:ph type="sldImg"/>
          </p:nvPr>
        </p:nvSpPr>
        <p:spPr>
          <a:xfrm>
            <a:off x="1143000" y="685800"/>
            <a:ext cx="4573588" cy="3430588"/>
          </a:xfrm>
          <a:ln/>
        </p:spPr>
      </p:sp>
      <p:sp>
        <p:nvSpPr>
          <p:cNvPr id="90115"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BAE4D-94A4-4680-9B43-0E427D4564E8}" type="slidenum">
              <a:rPr lang="de-DE"/>
              <a:pPr/>
              <a:t>9</a:t>
            </a:fld>
            <a:endParaRPr lang="de-DE"/>
          </a:p>
        </p:txBody>
      </p:sp>
      <p:sp>
        <p:nvSpPr>
          <p:cNvPr id="120834" name="Rectangle 2"/>
          <p:cNvSpPr>
            <a:spLocks noGrp="1" noRot="1" noChangeAspect="1" noChangeArrowheads="1" noTextEdit="1"/>
          </p:cNvSpPr>
          <p:nvPr>
            <p:ph type="sldImg"/>
          </p:nvPr>
        </p:nvSpPr>
        <p:spPr>
          <a:xfrm>
            <a:off x="1143000" y="685800"/>
            <a:ext cx="4573588" cy="3430588"/>
          </a:xfrm>
          <a:ln/>
        </p:spPr>
      </p:sp>
      <p:sp>
        <p:nvSpPr>
          <p:cNvPr id="120835"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2" name="Rectangle 7"/>
          <p:cNvSpPr>
            <a:spLocks noGrp="1" noChangeArrowheads="1"/>
          </p:cNvSpPr>
          <p:nvPr>
            <p:ph type="ctrTitle"/>
          </p:nvPr>
        </p:nvSpPr>
        <p:spPr>
          <a:xfrm>
            <a:off x="863600" y="3716338"/>
            <a:ext cx="6156325" cy="1470025"/>
          </a:xfrm>
        </p:spPr>
        <p:txBody>
          <a:bodyPr/>
          <a:lstStyle>
            <a:lvl1pPr>
              <a:defRPr sz="3100">
                <a:solidFill>
                  <a:schemeClr val="tx1"/>
                </a:solidFill>
              </a:defRPr>
            </a:lvl1pPr>
          </a:lstStyle>
          <a:p>
            <a:pPr lvl="0"/>
            <a:r>
              <a:rPr lang="de-DE" noProof="0" smtClean="0"/>
              <a:t>Titelmasterformat durch Klicken bearbeiten</a:t>
            </a:r>
          </a:p>
        </p:txBody>
      </p:sp>
      <p:sp>
        <p:nvSpPr>
          <p:cNvPr id="12293" name="Rectangle 12"/>
          <p:cNvSpPr>
            <a:spLocks noGrp="1" noChangeArrowheads="1"/>
          </p:cNvSpPr>
          <p:nvPr>
            <p:ph type="subTitle" idx="1"/>
          </p:nvPr>
        </p:nvSpPr>
        <p:spPr>
          <a:xfrm>
            <a:off x="863600" y="5275263"/>
            <a:ext cx="6948488" cy="800100"/>
          </a:xfrm>
        </p:spPr>
        <p:txBody>
          <a:bodyPr/>
          <a:lstStyle>
            <a:lvl1pPr marL="0" indent="0">
              <a:buFont typeface="Wingdings" pitchFamily="2" charset="2"/>
              <a:buNone/>
              <a:defRPr sz="2400" b="0"/>
            </a:lvl1pPr>
          </a:lstStyle>
          <a:p>
            <a:pPr lvl="0"/>
            <a:r>
              <a:rPr lang="de-DE" noProof="0" smtClean="0"/>
              <a:t>Formatvorlage des Untertitelmasters durch Klicken bearbeiten</a:t>
            </a:r>
          </a:p>
        </p:txBody>
      </p:sp>
      <p:sp>
        <p:nvSpPr>
          <p:cNvPr id="12294" name="Rectangle 6"/>
          <p:cNvSpPr>
            <a:spLocks noChangeArrowheads="1"/>
          </p:cNvSpPr>
          <p:nvPr/>
        </p:nvSpPr>
        <p:spPr bwMode="gray">
          <a:xfrm>
            <a:off x="6228184" y="6184900"/>
            <a:ext cx="2606254" cy="377825"/>
          </a:xfrm>
          <a:prstGeom prst="rect">
            <a:avLst/>
          </a:prstGeom>
          <a:gradFill rotWithShape="1">
            <a:gsLst>
              <a:gs pos="0">
                <a:srgbClr val="FFFFFF"/>
              </a:gs>
              <a:gs pos="100000">
                <a:srgbClr val="DDDDDD"/>
              </a:gs>
            </a:gsLst>
            <a:lin ang="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anchor="ctr"/>
          <a:lstStyle/>
          <a:p>
            <a:pPr algn="ctr" eaLnBrk="0" hangingPunct="0"/>
            <a:r>
              <a:rPr lang="de-DE" sz="1600" b="1" dirty="0" smtClean="0">
                <a:solidFill>
                  <a:srgbClr val="000000"/>
                </a:solidFill>
              </a:rPr>
              <a:t>Advanced Eye Tracking</a:t>
            </a:r>
            <a:endParaRPr lang="de-DE" sz="1600" b="1" dirty="0"/>
          </a:p>
        </p:txBody>
      </p:sp>
    </p:spTree>
  </p:cSld>
  <p:clrMapOvr>
    <a:masterClrMapping/>
  </p:clrMapOvr>
  <p:transition spd="med">
    <p:fade/>
  </p:transition>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53508ACD-4F19-4D14-8E46-74CB81E2B334}" type="slidenum">
              <a:rPr lang="de-DE"/>
              <a:pPr/>
              <a:t>‹#›</a:t>
            </a:fld>
            <a:endParaRPr lang="de-DE"/>
          </a:p>
        </p:txBody>
      </p:sp>
    </p:spTree>
    <p:extLst>
      <p:ext uri="{BB962C8B-B14F-4D97-AF65-F5344CB8AC3E}">
        <p14:creationId xmlns:p14="http://schemas.microsoft.com/office/powerpoint/2010/main" val="710770234"/>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260350"/>
            <a:ext cx="2130425"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4325" y="260350"/>
            <a:ext cx="624205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D7C76328-E640-444F-A2B9-9DE35B57617D}" type="slidenum">
              <a:rPr lang="de-DE"/>
              <a:pPr/>
              <a:t>‹#›</a:t>
            </a:fld>
            <a:endParaRPr lang="de-DE"/>
          </a:p>
        </p:txBody>
      </p:sp>
    </p:spTree>
    <p:extLst>
      <p:ext uri="{BB962C8B-B14F-4D97-AF65-F5344CB8AC3E}">
        <p14:creationId xmlns:p14="http://schemas.microsoft.com/office/powerpoint/2010/main" val="207470349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D0455727-10AC-49E7-BB84-AD5395D830C9}" type="slidenum">
              <a:rPr lang="de-DE"/>
              <a:pPr/>
              <a:t>‹#›</a:t>
            </a:fld>
            <a:endParaRPr lang="de-DE"/>
          </a:p>
        </p:txBody>
      </p:sp>
    </p:spTree>
    <p:extLst>
      <p:ext uri="{BB962C8B-B14F-4D97-AF65-F5344CB8AC3E}">
        <p14:creationId xmlns:p14="http://schemas.microsoft.com/office/powerpoint/2010/main" val="289178160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E05665D0-5C40-4DC2-A805-81BAE7F45854}" type="slidenum">
              <a:rPr lang="de-DE"/>
              <a:pPr/>
              <a:t>‹#›</a:t>
            </a:fld>
            <a:endParaRPr lang="de-DE"/>
          </a:p>
        </p:txBody>
      </p:sp>
    </p:spTree>
    <p:extLst>
      <p:ext uri="{BB962C8B-B14F-4D97-AF65-F5344CB8AC3E}">
        <p14:creationId xmlns:p14="http://schemas.microsoft.com/office/powerpoint/2010/main" val="535334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4325" y="1614488"/>
            <a:ext cx="4186238"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614488"/>
            <a:ext cx="4186237"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359DCB24-980E-4779-BF87-44DEEB55C8B9}" type="slidenum">
              <a:rPr lang="de-DE"/>
              <a:pPr/>
              <a:t>‹#›</a:t>
            </a:fld>
            <a:endParaRPr lang="de-DE"/>
          </a:p>
        </p:txBody>
      </p:sp>
    </p:spTree>
    <p:extLst>
      <p:ext uri="{BB962C8B-B14F-4D97-AF65-F5344CB8AC3E}">
        <p14:creationId xmlns:p14="http://schemas.microsoft.com/office/powerpoint/2010/main" val="1274678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92B5DCB2-06EF-43D0-A033-AD2232814D48}" type="slidenum">
              <a:rPr lang="de-DE"/>
              <a:pPr/>
              <a:t>‹#›</a:t>
            </a:fld>
            <a:endParaRPr lang="de-DE"/>
          </a:p>
        </p:txBody>
      </p:sp>
    </p:spTree>
    <p:extLst>
      <p:ext uri="{BB962C8B-B14F-4D97-AF65-F5344CB8AC3E}">
        <p14:creationId xmlns:p14="http://schemas.microsoft.com/office/powerpoint/2010/main" val="137698826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59A96834-1AE5-4FAD-84B4-51A1B2C1D440}" type="slidenum">
              <a:rPr lang="de-DE"/>
              <a:pPr/>
              <a:t>‹#›</a:t>
            </a:fld>
            <a:endParaRPr lang="de-DE"/>
          </a:p>
        </p:txBody>
      </p:sp>
    </p:spTree>
    <p:extLst>
      <p:ext uri="{BB962C8B-B14F-4D97-AF65-F5344CB8AC3E}">
        <p14:creationId xmlns:p14="http://schemas.microsoft.com/office/powerpoint/2010/main" val="158970656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CCD0E717-EDAD-4FC6-AA54-B67004E9DEAE}" type="slidenum">
              <a:rPr lang="de-DE"/>
              <a:pPr/>
              <a:t>‹#›</a:t>
            </a:fld>
            <a:endParaRPr lang="de-DE"/>
          </a:p>
        </p:txBody>
      </p:sp>
    </p:spTree>
    <p:extLst>
      <p:ext uri="{BB962C8B-B14F-4D97-AF65-F5344CB8AC3E}">
        <p14:creationId xmlns:p14="http://schemas.microsoft.com/office/powerpoint/2010/main" val="249439620"/>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1D4430FE-87B5-4124-81CB-B1A5EA7D08BC}" type="slidenum">
              <a:rPr lang="de-DE"/>
              <a:pPr/>
              <a:t>‹#›</a:t>
            </a:fld>
            <a:endParaRPr lang="de-DE"/>
          </a:p>
        </p:txBody>
      </p:sp>
    </p:spTree>
    <p:extLst>
      <p:ext uri="{BB962C8B-B14F-4D97-AF65-F5344CB8AC3E}">
        <p14:creationId xmlns:p14="http://schemas.microsoft.com/office/powerpoint/2010/main" val="3738120807"/>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1B300DA7-38BA-4F20-B6DC-B4ACAE3B66C2}" type="slidenum">
              <a:rPr lang="de-DE"/>
              <a:pPr/>
              <a:t>‹#›</a:t>
            </a:fld>
            <a:endParaRPr lang="de-DE"/>
          </a:p>
        </p:txBody>
      </p:sp>
    </p:spTree>
    <p:extLst>
      <p:ext uri="{BB962C8B-B14F-4D97-AF65-F5344CB8AC3E}">
        <p14:creationId xmlns:p14="http://schemas.microsoft.com/office/powerpoint/2010/main" val="232082605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7" name="Rectangle 5"/>
          <p:cNvSpPr>
            <a:spLocks noChangeArrowheads="1"/>
          </p:cNvSpPr>
          <p:nvPr/>
        </p:nvSpPr>
        <p:spPr bwMode="gray">
          <a:xfrm>
            <a:off x="2162175" y="6408738"/>
            <a:ext cx="4784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1000"/>
          </a:p>
        </p:txBody>
      </p:sp>
      <p:sp>
        <p:nvSpPr>
          <p:cNvPr id="11268" name="Rectangle 7"/>
          <p:cNvSpPr>
            <a:spLocks noGrp="1" noChangeArrowheads="1"/>
          </p:cNvSpPr>
          <p:nvPr>
            <p:ph type="title"/>
          </p:nvPr>
        </p:nvSpPr>
        <p:spPr bwMode="gray">
          <a:xfrm>
            <a:off x="314325" y="260350"/>
            <a:ext cx="584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de-DE" smtClean="0"/>
              <a:t>Klicken Sie, um das Titelformat zu bearbeiten</a:t>
            </a:r>
          </a:p>
        </p:txBody>
      </p:sp>
      <p:sp>
        <p:nvSpPr>
          <p:cNvPr id="11269" name="Rectangle 10"/>
          <p:cNvSpPr>
            <a:spLocks noGrp="1" noChangeArrowheads="1"/>
          </p:cNvSpPr>
          <p:nvPr>
            <p:ph type="ftr" sz="quarter" idx="3"/>
          </p:nvPr>
        </p:nvSpPr>
        <p:spPr bwMode="gray">
          <a:xfrm>
            <a:off x="219075" y="6408738"/>
            <a:ext cx="13430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000"/>
            </a:lvl1pPr>
          </a:lstStyle>
          <a:p>
            <a:r>
              <a:rPr lang="de-DE"/>
              <a:t>Page </a:t>
            </a:r>
            <a:r>
              <a:rPr lang="de-DE">
                <a:sym typeface="Wingdings" pitchFamily="2" charset="2"/>
              </a:rPr>
              <a:t></a:t>
            </a:r>
            <a:r>
              <a:rPr lang="de-DE"/>
              <a:t> </a:t>
            </a:r>
            <a:fld id="{199DBDB3-D79F-48A5-8E1B-85C134B0AAEB}" type="slidenum">
              <a:rPr lang="de-DE"/>
              <a:pPr/>
              <a:t>‹#›</a:t>
            </a:fld>
            <a:endParaRPr lang="de-DE"/>
          </a:p>
        </p:txBody>
      </p:sp>
      <p:sp>
        <p:nvSpPr>
          <p:cNvPr id="11270" name="Rectangle 12"/>
          <p:cNvSpPr>
            <a:spLocks noGrp="1" noChangeArrowheads="1"/>
          </p:cNvSpPr>
          <p:nvPr>
            <p:ph type="body" idx="1"/>
          </p:nvPr>
        </p:nvSpPr>
        <p:spPr bwMode="gray">
          <a:xfrm>
            <a:off x="314325" y="1614488"/>
            <a:ext cx="85248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p:txBody>
      </p:sp>
      <p:sp>
        <p:nvSpPr>
          <p:cNvPr id="11271" name="Rectangle 7"/>
          <p:cNvSpPr>
            <a:spLocks noChangeArrowheads="1"/>
          </p:cNvSpPr>
          <p:nvPr/>
        </p:nvSpPr>
        <p:spPr bwMode="gray">
          <a:xfrm>
            <a:off x="6264188" y="6184900"/>
            <a:ext cx="2570250" cy="377825"/>
          </a:xfrm>
          <a:prstGeom prst="rect">
            <a:avLst/>
          </a:prstGeom>
          <a:gradFill rotWithShape="1">
            <a:gsLst>
              <a:gs pos="0">
                <a:srgbClr val="FFFFFF"/>
              </a:gs>
              <a:gs pos="100000">
                <a:srgbClr val="DDDDDD"/>
              </a:gs>
            </a:gsLst>
            <a:lin ang="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anchor="ctr"/>
          <a:lstStyle/>
          <a:p>
            <a:pPr algn="ctr" eaLnBrk="0" hangingPunct="0"/>
            <a:r>
              <a:rPr lang="de-DE" sz="1600" b="1" dirty="0" smtClean="0">
                <a:solidFill>
                  <a:srgbClr val="000000"/>
                </a:solidFill>
              </a:rPr>
              <a:t>Advanced Eye</a:t>
            </a:r>
            <a:r>
              <a:rPr lang="de-DE" sz="1600" b="1" baseline="0" dirty="0" smtClean="0">
                <a:solidFill>
                  <a:srgbClr val="000000"/>
                </a:solidFill>
              </a:rPr>
              <a:t> Tracking</a:t>
            </a:r>
            <a:endParaRPr lang="de-DE" sz="1600" b="1"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fade/>
  </p:transition>
  <p:timing>
    <p:tnLst>
      <p:par>
        <p:cTn id="1" dur="indefinite" restart="never" nodeType="tmRoot"/>
      </p:par>
    </p:tnLst>
  </p:timing>
  <p:hf sldNum="0" hdr="0" dt="0"/>
  <p:txStyles>
    <p:titleStyle>
      <a:lvl1pPr algn="l" rtl="0" eaLnBrk="0" fontAlgn="base" hangingPunct="0">
        <a:lnSpc>
          <a:spcPct val="95000"/>
        </a:lnSpc>
        <a:spcBef>
          <a:spcPct val="0"/>
        </a:spcBef>
        <a:spcAft>
          <a:spcPct val="0"/>
        </a:spcAft>
        <a:defRPr sz="2400" b="1">
          <a:solidFill>
            <a:srgbClr val="FFFFFF"/>
          </a:solidFill>
          <a:latin typeface="+mj-lt"/>
          <a:ea typeface="+mj-ea"/>
          <a:cs typeface="+mj-cs"/>
        </a:defRPr>
      </a:lvl1pPr>
      <a:lvl2pPr algn="l" rtl="0" eaLnBrk="0" fontAlgn="base" hangingPunct="0">
        <a:lnSpc>
          <a:spcPct val="95000"/>
        </a:lnSpc>
        <a:spcBef>
          <a:spcPct val="0"/>
        </a:spcBef>
        <a:spcAft>
          <a:spcPct val="0"/>
        </a:spcAft>
        <a:defRPr sz="2400" b="1">
          <a:solidFill>
            <a:srgbClr val="FFFFFF"/>
          </a:solidFill>
          <a:latin typeface="Arial" charset="0"/>
        </a:defRPr>
      </a:lvl2pPr>
      <a:lvl3pPr algn="l" rtl="0" eaLnBrk="0" fontAlgn="base" hangingPunct="0">
        <a:lnSpc>
          <a:spcPct val="95000"/>
        </a:lnSpc>
        <a:spcBef>
          <a:spcPct val="0"/>
        </a:spcBef>
        <a:spcAft>
          <a:spcPct val="0"/>
        </a:spcAft>
        <a:defRPr sz="2400" b="1">
          <a:solidFill>
            <a:srgbClr val="FFFFFF"/>
          </a:solidFill>
          <a:latin typeface="Arial" charset="0"/>
        </a:defRPr>
      </a:lvl3pPr>
      <a:lvl4pPr algn="l" rtl="0" eaLnBrk="0" fontAlgn="base" hangingPunct="0">
        <a:lnSpc>
          <a:spcPct val="95000"/>
        </a:lnSpc>
        <a:spcBef>
          <a:spcPct val="0"/>
        </a:spcBef>
        <a:spcAft>
          <a:spcPct val="0"/>
        </a:spcAft>
        <a:defRPr sz="2400" b="1">
          <a:solidFill>
            <a:srgbClr val="FFFFFF"/>
          </a:solidFill>
          <a:latin typeface="Arial" charset="0"/>
        </a:defRPr>
      </a:lvl4pPr>
      <a:lvl5pPr algn="l" rtl="0" eaLnBrk="0" fontAlgn="base" hangingPunct="0">
        <a:lnSpc>
          <a:spcPct val="95000"/>
        </a:lnSpc>
        <a:spcBef>
          <a:spcPct val="0"/>
        </a:spcBef>
        <a:spcAft>
          <a:spcPct val="0"/>
        </a:spcAft>
        <a:defRPr sz="2400" b="1">
          <a:solidFill>
            <a:srgbClr val="FFFFFF"/>
          </a:solidFill>
          <a:latin typeface="Arial" charset="0"/>
        </a:defRPr>
      </a:lvl5pPr>
      <a:lvl6pPr marL="457200" algn="l" rtl="0" eaLnBrk="0" fontAlgn="base" hangingPunct="0">
        <a:lnSpc>
          <a:spcPct val="95000"/>
        </a:lnSpc>
        <a:spcBef>
          <a:spcPct val="0"/>
        </a:spcBef>
        <a:spcAft>
          <a:spcPct val="0"/>
        </a:spcAft>
        <a:defRPr sz="2400" b="1">
          <a:solidFill>
            <a:srgbClr val="FFFFFF"/>
          </a:solidFill>
          <a:latin typeface="Arial" charset="0"/>
        </a:defRPr>
      </a:lvl6pPr>
      <a:lvl7pPr marL="914400" algn="l" rtl="0" eaLnBrk="0" fontAlgn="base" hangingPunct="0">
        <a:lnSpc>
          <a:spcPct val="95000"/>
        </a:lnSpc>
        <a:spcBef>
          <a:spcPct val="0"/>
        </a:spcBef>
        <a:spcAft>
          <a:spcPct val="0"/>
        </a:spcAft>
        <a:defRPr sz="2400" b="1">
          <a:solidFill>
            <a:srgbClr val="FFFFFF"/>
          </a:solidFill>
          <a:latin typeface="Arial" charset="0"/>
        </a:defRPr>
      </a:lvl7pPr>
      <a:lvl8pPr marL="1371600" algn="l" rtl="0" eaLnBrk="0" fontAlgn="base" hangingPunct="0">
        <a:lnSpc>
          <a:spcPct val="95000"/>
        </a:lnSpc>
        <a:spcBef>
          <a:spcPct val="0"/>
        </a:spcBef>
        <a:spcAft>
          <a:spcPct val="0"/>
        </a:spcAft>
        <a:defRPr sz="2400" b="1">
          <a:solidFill>
            <a:srgbClr val="FFFFFF"/>
          </a:solidFill>
          <a:latin typeface="Arial" charset="0"/>
        </a:defRPr>
      </a:lvl8pPr>
      <a:lvl9pPr marL="1828800" algn="l" rtl="0" eaLnBrk="0" fontAlgn="base" hangingPunct="0">
        <a:lnSpc>
          <a:spcPct val="95000"/>
        </a:lnSpc>
        <a:spcBef>
          <a:spcPct val="0"/>
        </a:spcBef>
        <a:spcAft>
          <a:spcPct val="0"/>
        </a:spcAft>
        <a:defRPr sz="2400" b="1">
          <a:solidFill>
            <a:srgbClr val="FFFFFF"/>
          </a:solidFill>
          <a:latin typeface="Arial" charset="0"/>
        </a:defRPr>
      </a:lvl9pPr>
    </p:titleStyle>
    <p:bodyStyle>
      <a:lvl1pPr marL="190500" indent="-190500" algn="l" rtl="0" eaLnBrk="0" fontAlgn="base" hangingPunct="0">
        <a:spcBef>
          <a:spcPct val="60000"/>
        </a:spcBef>
        <a:spcAft>
          <a:spcPct val="0"/>
        </a:spcAft>
        <a:buClr>
          <a:schemeClr val="accent1"/>
        </a:buClr>
        <a:buFont typeface="Wingdings" pitchFamily="2" charset="2"/>
        <a:buChar char="§"/>
        <a:defRPr sz="2000" b="1">
          <a:solidFill>
            <a:schemeClr val="tx1"/>
          </a:solidFill>
          <a:latin typeface="+mn-lt"/>
          <a:ea typeface="+mn-ea"/>
          <a:cs typeface="+mn-cs"/>
        </a:defRPr>
      </a:lvl1pPr>
      <a:lvl2pPr marL="381000" indent="-188913" algn="l" rtl="0" eaLnBrk="0" fontAlgn="base" hangingPunct="0">
        <a:spcBef>
          <a:spcPct val="30000"/>
        </a:spcBef>
        <a:spcAft>
          <a:spcPct val="0"/>
        </a:spcAft>
        <a:buClr>
          <a:schemeClr val="accent1"/>
        </a:buClr>
        <a:buChar char="-"/>
        <a:defRPr>
          <a:solidFill>
            <a:schemeClr val="tx1"/>
          </a:solidFill>
          <a:latin typeface="+mn-lt"/>
        </a:defRPr>
      </a:lvl2pPr>
      <a:lvl3pPr marL="561975" indent="-179388" algn="l" rtl="0" eaLnBrk="0" fontAlgn="base" hangingPunct="0">
        <a:spcBef>
          <a:spcPct val="30000"/>
        </a:spcBef>
        <a:spcAft>
          <a:spcPct val="0"/>
        </a:spcAft>
        <a:buClr>
          <a:schemeClr val="accent1"/>
        </a:buClr>
        <a:buChar char="-"/>
        <a:defRPr sz="1600">
          <a:solidFill>
            <a:schemeClr val="tx1"/>
          </a:solidFill>
          <a:latin typeface="+mn-lt"/>
        </a:defRPr>
      </a:lvl3pPr>
      <a:lvl4pPr marL="768350" indent="-204788" algn="l" rtl="0" eaLnBrk="0" fontAlgn="base" hangingPunct="0">
        <a:spcBef>
          <a:spcPct val="30000"/>
        </a:spcBef>
        <a:spcAft>
          <a:spcPct val="0"/>
        </a:spcAft>
        <a:buClr>
          <a:schemeClr val="accent1"/>
        </a:buClr>
        <a:buChar char="-"/>
        <a:defRPr sz="1600">
          <a:solidFill>
            <a:schemeClr val="tx1"/>
          </a:solidFill>
          <a:latin typeface="+mn-lt"/>
        </a:defRPr>
      </a:lvl4pPr>
      <a:lvl5pPr marL="10509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5pPr>
      <a:lvl6pPr marL="15081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www.screencast.com/t/BRHOjsCwkAyP"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www.screencast.com/t/AitpVYWX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www.screencast.com/t/weNFBBRq"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p:txBody>
          <a:bodyPr/>
          <a:lstStyle/>
          <a:p>
            <a:r>
              <a:rPr lang="en-US" noProof="1" smtClean="0"/>
              <a:t>Web-Based Curriculum Mapping</a:t>
            </a:r>
            <a:endParaRPr lang="en-US" noProof="1"/>
          </a:p>
        </p:txBody>
      </p:sp>
      <p:sp>
        <p:nvSpPr>
          <p:cNvPr id="82947" name="Rectangle 3"/>
          <p:cNvSpPr>
            <a:spLocks noGrp="1" noChangeArrowheads="1"/>
          </p:cNvSpPr>
          <p:nvPr>
            <p:ph type="subTitle" idx="1"/>
          </p:nvPr>
        </p:nvSpPr>
        <p:spPr/>
        <p:txBody>
          <a:bodyPr/>
          <a:lstStyle/>
          <a:p>
            <a:r>
              <a:rPr lang="en-US" noProof="1" smtClean="0"/>
              <a:t>An Exploratory Eye Tracking Study</a:t>
            </a:r>
            <a:endParaRPr lang="en-US" noProof="1"/>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9" name="Picture 5" descr="C:\Users\21126\Desktop\jigsaw.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97588" y="1555750"/>
            <a:ext cx="2738437" cy="208756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EA9A12BE-9BA0-42FF-80A2-1AF4C7F8307C}" type="slidenum">
              <a:rPr lang="de-DE"/>
              <a:pPr/>
              <a:t>10</a:t>
            </a:fld>
            <a:endParaRPr lang="de-DE"/>
          </a:p>
        </p:txBody>
      </p:sp>
      <p:sp>
        <p:nvSpPr>
          <p:cNvPr id="99330" name="Rectangle 2"/>
          <p:cNvSpPr>
            <a:spLocks noGrp="1" noChangeArrowheads="1"/>
          </p:cNvSpPr>
          <p:nvPr>
            <p:ph type="title"/>
          </p:nvPr>
        </p:nvSpPr>
        <p:spPr/>
        <p:txBody>
          <a:bodyPr/>
          <a:lstStyle/>
          <a:p>
            <a:r>
              <a:rPr lang="en-US" noProof="1" smtClean="0"/>
              <a:t>Web-Based Curriculum Mapping</a:t>
            </a:r>
            <a:endParaRPr lang="de-DE" noProof="1"/>
          </a:p>
        </p:txBody>
      </p:sp>
      <p:sp>
        <p:nvSpPr>
          <p:cNvPr id="99331" name="Rectangle 3"/>
          <p:cNvSpPr>
            <a:spLocks noChangeArrowheads="1"/>
          </p:cNvSpPr>
          <p:nvPr/>
        </p:nvSpPr>
        <p:spPr bwMode="gray">
          <a:xfrm>
            <a:off x="328613" y="3643313"/>
            <a:ext cx="2738437"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a:t>Search results are cluttered, too much information provided by result.</a:t>
            </a:r>
          </a:p>
          <a:p>
            <a:pPr marL="190500" indent="-190500">
              <a:spcBef>
                <a:spcPct val="40000"/>
              </a:spcBef>
              <a:buClr>
                <a:schemeClr val="accent2"/>
              </a:buClr>
              <a:buFont typeface="Wingdings" pitchFamily="2" charset="2"/>
              <a:buChar char="§"/>
            </a:pPr>
            <a:r>
              <a:rPr lang="en-US" sz="1400" noProof="1"/>
              <a:t>Search links are not obvious.</a:t>
            </a:r>
          </a:p>
          <a:p>
            <a:pPr marL="190500" indent="-190500">
              <a:spcBef>
                <a:spcPct val="40000"/>
              </a:spcBef>
              <a:buClr>
                <a:schemeClr val="accent2"/>
              </a:buClr>
              <a:buFont typeface="Wingdings" pitchFamily="2" charset="2"/>
              <a:buChar char="§"/>
            </a:pPr>
            <a:r>
              <a:rPr lang="en-US" sz="1400" noProof="1"/>
              <a:t>Confusion between use of Browse and Search tools.</a:t>
            </a:r>
            <a:endParaRPr lang="de-DE" sz="1400" noProof="1"/>
          </a:p>
        </p:txBody>
      </p:sp>
      <p:sp>
        <p:nvSpPr>
          <p:cNvPr id="99332" name="Rectangle 4"/>
          <p:cNvSpPr>
            <a:spLocks noChangeArrowheads="1"/>
          </p:cNvSpPr>
          <p:nvPr/>
        </p:nvSpPr>
        <p:spPr bwMode="gray">
          <a:xfrm>
            <a:off x="3213100" y="3643313"/>
            <a:ext cx="2738438"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a:t>No synonym or spelling alternative suggestions.</a:t>
            </a:r>
          </a:p>
          <a:p>
            <a:pPr marL="190500" indent="-190500">
              <a:spcBef>
                <a:spcPct val="40000"/>
              </a:spcBef>
              <a:buClr>
                <a:schemeClr val="accent2"/>
              </a:buClr>
              <a:buFont typeface="Wingdings" pitchFamily="2" charset="2"/>
              <a:buChar char="§"/>
            </a:pPr>
            <a:r>
              <a:rPr lang="en-US" sz="1400" noProof="1"/>
              <a:t>Facets do not provide any depth - one level, does not accomodate units within courses well</a:t>
            </a:r>
            <a:r>
              <a:rPr lang="en-US" sz="1400" noProof="1" smtClean="0"/>
              <a:t>.</a:t>
            </a:r>
          </a:p>
          <a:p>
            <a:pPr marL="190500" indent="-190500">
              <a:spcBef>
                <a:spcPct val="40000"/>
              </a:spcBef>
              <a:buClr>
                <a:schemeClr val="accent2"/>
              </a:buClr>
              <a:buFont typeface="Wingdings" pitchFamily="2" charset="2"/>
              <a:buChar char="§"/>
            </a:pPr>
            <a:r>
              <a:rPr lang="en-US" sz="1400" noProof="1" smtClean="0"/>
              <a:t>Browse keyword yields no change course doesn’t exist.</a:t>
            </a:r>
            <a:endParaRPr lang="en-US" sz="1400" noProof="1"/>
          </a:p>
        </p:txBody>
      </p:sp>
      <p:sp>
        <p:nvSpPr>
          <p:cNvPr id="99333" name="Rectangle 5"/>
          <p:cNvSpPr>
            <a:spLocks noChangeArrowheads="1"/>
          </p:cNvSpPr>
          <p:nvPr/>
        </p:nvSpPr>
        <p:spPr bwMode="gray">
          <a:xfrm>
            <a:off x="6097588" y="3643313"/>
            <a:ext cx="2738437" cy="21526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400" noProof="1" smtClean="0"/>
              <a:t>Homepage Information</a:t>
            </a:r>
            <a:endParaRPr lang="en-US" sz="1400" noProof="1"/>
          </a:p>
          <a:p>
            <a:pPr marL="190500" indent="-190500">
              <a:spcBef>
                <a:spcPct val="40000"/>
              </a:spcBef>
              <a:buClr>
                <a:schemeClr val="accent2"/>
              </a:buClr>
              <a:buFont typeface="Wingdings" pitchFamily="2" charset="2"/>
              <a:buChar char="§"/>
            </a:pPr>
            <a:r>
              <a:rPr lang="en-US" sz="1400" noProof="1" smtClean="0"/>
              <a:t>Core </a:t>
            </a:r>
            <a:r>
              <a:rPr lang="en-US" sz="1400" noProof="1"/>
              <a:t>standards need to be seperate from actual curriculum</a:t>
            </a:r>
          </a:p>
          <a:p>
            <a:pPr marL="190500" indent="-190500">
              <a:spcBef>
                <a:spcPct val="40000"/>
              </a:spcBef>
              <a:buClr>
                <a:schemeClr val="accent2"/>
              </a:buClr>
              <a:buFont typeface="Wingdings" pitchFamily="2" charset="2"/>
              <a:buChar char="§"/>
            </a:pPr>
            <a:r>
              <a:rPr lang="en-US" sz="1400" noProof="1"/>
              <a:t>D</a:t>
            </a:r>
            <a:r>
              <a:rPr lang="en-US" sz="1400" noProof="1" smtClean="0"/>
              <a:t>raft </a:t>
            </a:r>
            <a:r>
              <a:rPr lang="en-US" sz="1400" noProof="1"/>
              <a:t>lessons should not be publically available at this level</a:t>
            </a:r>
          </a:p>
        </p:txBody>
      </p:sp>
      <p:sp>
        <p:nvSpPr>
          <p:cNvPr id="99336"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Findings</a:t>
            </a:r>
            <a:endParaRPr lang="en-US" noProof="1"/>
          </a:p>
        </p:txBody>
      </p:sp>
      <p:sp>
        <p:nvSpPr>
          <p:cNvPr id="99339" name="Rectangle 11" descr="computer1"/>
          <p:cNvSpPr>
            <a:spLocks noChangeAspect="1" noChangeArrowheads="1"/>
          </p:cNvSpPr>
          <p:nvPr/>
        </p:nvSpPr>
        <p:spPr bwMode="auto">
          <a:xfrm>
            <a:off x="328613" y="1555750"/>
            <a:ext cx="2738437" cy="2095500"/>
          </a:xfrm>
          <a:prstGeom prst="rect">
            <a:avLst/>
          </a:prstGeom>
          <a:blipFill dpi="0" rotWithShape="1">
            <a:blip r:embed="rId5"/>
            <a:srcRect/>
            <a:stretch>
              <a:fillRect b="-39"/>
            </a:stretch>
          </a:blip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anchor="ctr"/>
          <a:lstStyle/>
          <a:p>
            <a:pPr algn="ctr"/>
            <a:r>
              <a:rPr lang="en-US" b="1" dirty="0" smtClean="0">
                <a:solidFill>
                  <a:schemeClr val="bg1"/>
                </a:solidFill>
                <a:effectLst>
                  <a:outerShdw blurRad="38100" dist="38100" dir="2700000" algn="tl">
                    <a:srgbClr val="000000">
                      <a:alpha val="43137"/>
                    </a:srgbClr>
                  </a:outerShdw>
                </a:effectLst>
              </a:rPr>
              <a:t>Course Listings</a:t>
            </a:r>
            <a:endParaRPr lang="en-US" b="1" dirty="0">
              <a:solidFill>
                <a:schemeClr val="bg1"/>
              </a:solidFill>
              <a:effectLst>
                <a:outerShdw blurRad="38100" dist="38100" dir="2700000" algn="tl">
                  <a:srgbClr val="000000">
                    <a:alpha val="43137"/>
                  </a:srgbClr>
                </a:outerShdw>
              </a:effectLst>
            </a:endParaRPr>
          </a:p>
        </p:txBody>
      </p:sp>
      <p:pic>
        <p:nvPicPr>
          <p:cNvPr id="118786" name="Picture 2" descr="C:\Users\21126\Desktop\search_api_et-blog-flickrpic-4964939158_d85efe9c6b_b--960.jpg"/>
          <p:cNvPicPr>
            <a:picLocks noChangeAspect="1" noChangeArrowheads="1"/>
          </p:cNvPicPr>
          <p:nvPr/>
        </p:nvPicPr>
        <p:blipFill rotWithShape="1">
          <a:blip r:embed="rId6">
            <a:extLst>
              <a:ext uri="{28A0092B-C50C-407E-A947-70E740481C1C}">
                <a14:useLocalDpi xmlns:a14="http://schemas.microsoft.com/office/drawing/2010/main" val="0"/>
              </a:ext>
            </a:extLst>
          </a:blip>
          <a:srcRect l="-1" r="42501"/>
          <a:stretch/>
        </p:blipFill>
        <p:spPr bwMode="auto">
          <a:xfrm>
            <a:off x="3213100" y="1555750"/>
            <a:ext cx="2738438" cy="209550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35210" y="2425669"/>
            <a:ext cx="2476960" cy="400110"/>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Search Limitations</a:t>
            </a:r>
            <a:endParaRPr lang="en-US"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6480212" y="2325070"/>
            <a:ext cx="2063385" cy="707886"/>
          </a:xfrm>
          <a:prstGeom prst="rect">
            <a:avLst/>
          </a:prstGeom>
          <a:noFill/>
        </p:spPr>
        <p:txBody>
          <a:bodyPr wrap="none" rtlCol="0">
            <a:spAutoFit/>
          </a:bodyPr>
          <a:lstStyle/>
          <a:p>
            <a:pPr algn="ctr"/>
            <a:r>
              <a:rPr lang="en-US" b="1" dirty="0" smtClean="0">
                <a:solidFill>
                  <a:schemeClr val="bg1">
                    <a:lumMod val="95000"/>
                  </a:schemeClr>
                </a:solidFill>
                <a:effectLst>
                  <a:outerShdw blurRad="38100" dist="38100" dir="2700000" algn="tl">
                    <a:srgbClr val="000000">
                      <a:alpha val="43137"/>
                    </a:srgbClr>
                  </a:outerShdw>
                </a:effectLst>
              </a:rPr>
              <a:t>Organization of</a:t>
            </a:r>
            <a:br>
              <a:rPr lang="en-US" b="1" dirty="0" smtClean="0">
                <a:solidFill>
                  <a:schemeClr val="bg1">
                    <a:lumMod val="95000"/>
                  </a:schemeClr>
                </a:solidFill>
                <a:effectLst>
                  <a:outerShdw blurRad="38100" dist="38100" dir="2700000" algn="tl">
                    <a:srgbClr val="000000">
                      <a:alpha val="43137"/>
                    </a:srgbClr>
                  </a:outerShdw>
                </a:effectLst>
              </a:rPr>
            </a:br>
            <a:r>
              <a:rPr lang="en-US" b="1" dirty="0" smtClean="0">
                <a:solidFill>
                  <a:schemeClr val="bg1">
                    <a:lumMod val="95000"/>
                  </a:schemeClr>
                </a:solidFill>
                <a:effectLst>
                  <a:outerShdw blurRad="38100" dist="38100" dir="2700000" algn="tl">
                    <a:srgbClr val="000000">
                      <a:alpha val="43137"/>
                    </a:srgbClr>
                  </a:outerShdw>
                </a:effectLst>
              </a:rPr>
              <a:t>Information</a:t>
            </a:r>
            <a:endParaRPr lang="en-US" b="1"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616881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15D8890-E658-4734-B060-CF62FC36FF53}" type="slidenum">
              <a:rPr lang="de-DE"/>
              <a:pPr/>
              <a:t>11</a:t>
            </a:fld>
            <a:endParaRPr lang="de-DE"/>
          </a:p>
        </p:txBody>
      </p:sp>
      <p:sp>
        <p:nvSpPr>
          <p:cNvPr id="105474" name="Rectangle 2"/>
          <p:cNvSpPr>
            <a:spLocks noGrp="1" noChangeArrowheads="1"/>
          </p:cNvSpPr>
          <p:nvPr>
            <p:ph type="title"/>
          </p:nvPr>
        </p:nvSpPr>
        <p:spPr/>
        <p:txBody>
          <a:bodyPr/>
          <a:lstStyle/>
          <a:p>
            <a:r>
              <a:rPr lang="en-US" noProof="1" smtClean="0"/>
              <a:t>Web-Based Curriculum Mapping</a:t>
            </a:r>
            <a:endParaRPr lang="de-DE" noProof="1"/>
          </a:p>
        </p:txBody>
      </p:sp>
      <p:sp>
        <p:nvSpPr>
          <p:cNvPr id="105475" name="Rectangle 3"/>
          <p:cNvSpPr>
            <a:spLocks noChangeArrowheads="1"/>
          </p:cNvSpPr>
          <p:nvPr/>
        </p:nvSpPr>
        <p:spPr bwMode="gray">
          <a:xfrm>
            <a:off x="3124200" y="1555750"/>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800" b="1" noProof="1" smtClean="0"/>
              <a:t>Red Text</a:t>
            </a:r>
          </a:p>
          <a:p>
            <a:pPr marL="190500" indent="-190500">
              <a:lnSpc>
                <a:spcPct val="95000"/>
              </a:lnSpc>
              <a:spcBef>
                <a:spcPct val="20000"/>
              </a:spcBef>
              <a:buClr>
                <a:schemeClr val="accent2"/>
              </a:buClr>
              <a:buFont typeface="Wingdings" pitchFamily="2" charset="2"/>
              <a:buChar char="§"/>
            </a:pPr>
            <a:r>
              <a:rPr lang="en-US" sz="1800" noProof="1" smtClean="0"/>
              <a:t>Users had a tendency to look at the result set, but hesitate to click on the link to the unit(s)</a:t>
            </a:r>
            <a:endParaRPr lang="en-US" sz="1800" noProof="1"/>
          </a:p>
          <a:p>
            <a:pPr marL="190500" indent="-190500">
              <a:lnSpc>
                <a:spcPct val="95000"/>
              </a:lnSpc>
              <a:spcBef>
                <a:spcPct val="20000"/>
              </a:spcBef>
              <a:buClr>
                <a:schemeClr val="accent2"/>
              </a:buClr>
              <a:buFont typeface="Wingdings" pitchFamily="2" charset="2"/>
              <a:buChar char="§"/>
            </a:pPr>
            <a:r>
              <a:rPr lang="en-US" sz="1800" noProof="1" smtClean="0"/>
              <a:t>From comments received by the users, both formatting of this section and red text caused distraction</a:t>
            </a:r>
            <a:endParaRPr lang="en-US" sz="1800" noProof="1"/>
          </a:p>
        </p:txBody>
      </p:sp>
      <p:sp>
        <p:nvSpPr>
          <p:cNvPr id="105476" name="Rectangle 4"/>
          <p:cNvSpPr>
            <a:spLocks noChangeArrowheads="1"/>
          </p:cNvSpPr>
          <p:nvPr/>
        </p:nvSpPr>
        <p:spPr bwMode="gray">
          <a:xfrm>
            <a:off x="3124200" y="3748088"/>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800" b="1" noProof="1" smtClean="0"/>
              <a:t>Identified Problem Areas</a:t>
            </a:r>
          </a:p>
          <a:p>
            <a:pPr marL="190500" indent="-190500">
              <a:lnSpc>
                <a:spcPct val="95000"/>
              </a:lnSpc>
              <a:spcBef>
                <a:spcPct val="20000"/>
              </a:spcBef>
              <a:buClr>
                <a:schemeClr val="accent2"/>
              </a:buClr>
              <a:buFont typeface="Wingdings" pitchFamily="2" charset="2"/>
              <a:buChar char="§"/>
            </a:pPr>
            <a:r>
              <a:rPr lang="en-US" sz="1800" noProof="1"/>
              <a:t>Format / Organization caused users to miss links</a:t>
            </a:r>
          </a:p>
          <a:p>
            <a:pPr marL="190500" indent="-190500">
              <a:lnSpc>
                <a:spcPct val="95000"/>
              </a:lnSpc>
              <a:spcBef>
                <a:spcPct val="20000"/>
              </a:spcBef>
              <a:buClr>
                <a:schemeClr val="accent2"/>
              </a:buClr>
              <a:buFont typeface="Wingdings" pitchFamily="2" charset="2"/>
              <a:buChar char="§"/>
            </a:pPr>
            <a:r>
              <a:rPr lang="en-US" sz="1800" noProof="1"/>
              <a:t>Encouraged reliance on summary information</a:t>
            </a:r>
          </a:p>
          <a:p>
            <a:pPr marL="190500" indent="-190500">
              <a:lnSpc>
                <a:spcPct val="95000"/>
              </a:lnSpc>
              <a:spcBef>
                <a:spcPct val="20000"/>
              </a:spcBef>
              <a:buClr>
                <a:schemeClr val="accent2"/>
              </a:buClr>
              <a:buFont typeface="Wingdings" pitchFamily="2" charset="2"/>
              <a:buChar char="§"/>
            </a:pPr>
            <a:r>
              <a:rPr lang="en-US" sz="1800" noProof="1"/>
              <a:t>Confusion with topic and unit links per result.</a:t>
            </a:r>
          </a:p>
          <a:p>
            <a:pPr marL="190500" indent="-190500">
              <a:lnSpc>
                <a:spcPct val="95000"/>
              </a:lnSpc>
              <a:spcBef>
                <a:spcPct val="20000"/>
              </a:spcBef>
              <a:buClr>
                <a:schemeClr val="accent2"/>
              </a:buClr>
              <a:buFont typeface="Wingdings" pitchFamily="2" charset="2"/>
              <a:buChar char="§"/>
            </a:pPr>
            <a:r>
              <a:rPr lang="en-US" sz="1800" noProof="1"/>
              <a:t>Clarification needed on browse vs search.  </a:t>
            </a:r>
          </a:p>
          <a:p>
            <a:pPr marL="190500" indent="-190500">
              <a:lnSpc>
                <a:spcPct val="95000"/>
              </a:lnSpc>
              <a:spcBef>
                <a:spcPct val="20000"/>
              </a:spcBef>
              <a:buClr>
                <a:schemeClr val="accent2"/>
              </a:buClr>
              <a:buFont typeface="Wingdings" pitchFamily="2" charset="2"/>
              <a:buChar char="§"/>
            </a:pPr>
            <a:r>
              <a:rPr lang="en-US" sz="1800" noProof="1"/>
              <a:t>Red text should be revisited</a:t>
            </a:r>
            <a:r>
              <a:rPr lang="en-US" sz="1800" noProof="1" smtClean="0"/>
              <a:t>.</a:t>
            </a:r>
            <a:endParaRPr lang="en-US" sz="1800" noProof="1"/>
          </a:p>
        </p:txBody>
      </p:sp>
      <p:sp>
        <p:nvSpPr>
          <p:cNvPr id="105477"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Course Listings</a:t>
            </a:r>
            <a:endParaRPr lang="en-US" noProof="1"/>
          </a:p>
        </p:txBody>
      </p:sp>
      <p:pic>
        <p:nvPicPr>
          <p:cNvPr id="118786" name="Picture 2" descr="C:\Users\21126\Desktop\Capture.PNG">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080"/>
          <a:stretch/>
        </p:blipFill>
        <p:spPr bwMode="auto">
          <a:xfrm>
            <a:off x="287525" y="3748089"/>
            <a:ext cx="2679512" cy="2047874"/>
          </a:xfrm>
          <a:prstGeom prst="rect">
            <a:avLst/>
          </a:prstGeom>
          <a:noFill/>
          <a:extLst>
            <a:ext uri="{909E8E84-426E-40DD-AFC4-6F175D3DCCD1}">
              <a14:hiddenFill xmlns:a14="http://schemas.microsoft.com/office/drawing/2010/main">
                <a:solidFill>
                  <a:srgbClr val="FFFFFF"/>
                </a:solidFill>
              </a14:hiddenFill>
            </a:ext>
          </a:extLst>
        </p:spPr>
      </p:pic>
      <p:pic>
        <p:nvPicPr>
          <p:cNvPr id="118788" name="Picture 4" descr="C:\Users\21126\Desktop\Carnaghan 750 Independent_Unnamed test_http___oaklandk12-public.rubiconatlas.org_c_maps_search.php (CRC)_All_HP.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77408"/>
          <a:stretch/>
        </p:blipFill>
        <p:spPr bwMode="auto">
          <a:xfrm>
            <a:off x="287525" y="1555750"/>
            <a:ext cx="2679512" cy="204787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3193633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15D8890-E658-4734-B060-CF62FC36FF53}" type="slidenum">
              <a:rPr lang="de-DE"/>
              <a:pPr/>
              <a:t>12</a:t>
            </a:fld>
            <a:endParaRPr lang="de-DE"/>
          </a:p>
        </p:txBody>
      </p:sp>
      <p:sp>
        <p:nvSpPr>
          <p:cNvPr id="105474" name="Rectangle 2"/>
          <p:cNvSpPr>
            <a:spLocks noGrp="1" noChangeArrowheads="1"/>
          </p:cNvSpPr>
          <p:nvPr>
            <p:ph type="title"/>
          </p:nvPr>
        </p:nvSpPr>
        <p:spPr/>
        <p:txBody>
          <a:bodyPr/>
          <a:lstStyle/>
          <a:p>
            <a:r>
              <a:rPr lang="en-US" noProof="1" smtClean="0"/>
              <a:t>Web-Based Curriculum Mapping</a:t>
            </a:r>
            <a:endParaRPr lang="de-DE" noProof="1"/>
          </a:p>
        </p:txBody>
      </p:sp>
      <p:sp>
        <p:nvSpPr>
          <p:cNvPr id="105475" name="Rectangle 3"/>
          <p:cNvSpPr>
            <a:spLocks noChangeArrowheads="1"/>
          </p:cNvSpPr>
          <p:nvPr/>
        </p:nvSpPr>
        <p:spPr bwMode="gray">
          <a:xfrm>
            <a:off x="3124200" y="1555750"/>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800" b="1" noProof="1" smtClean="0"/>
              <a:t>No Results</a:t>
            </a:r>
          </a:p>
          <a:p>
            <a:pPr marL="190500" indent="-190500">
              <a:lnSpc>
                <a:spcPct val="95000"/>
              </a:lnSpc>
              <a:spcBef>
                <a:spcPct val="20000"/>
              </a:spcBef>
              <a:buClr>
                <a:schemeClr val="accent2"/>
              </a:buClr>
              <a:buFont typeface="Wingdings" pitchFamily="2" charset="2"/>
              <a:buChar char="§"/>
            </a:pPr>
            <a:r>
              <a:rPr lang="en-US" sz="1800" noProof="1" smtClean="0"/>
              <a:t>A common problem with the system was the lack of suggestions when no results were found</a:t>
            </a:r>
          </a:p>
          <a:p>
            <a:pPr marL="190500" indent="-190500">
              <a:lnSpc>
                <a:spcPct val="95000"/>
              </a:lnSpc>
              <a:spcBef>
                <a:spcPct val="20000"/>
              </a:spcBef>
              <a:buClr>
                <a:schemeClr val="accent2"/>
              </a:buClr>
              <a:buFont typeface="Wingdings" pitchFamily="2" charset="2"/>
              <a:buChar char="§"/>
            </a:pPr>
            <a:r>
              <a:rPr lang="en-US" sz="1800" noProof="1" smtClean="0"/>
              <a:t>Spelling / Synonym recognition is either not a feature or not configured correctly</a:t>
            </a:r>
            <a:endParaRPr lang="en-US" sz="1800" noProof="1"/>
          </a:p>
        </p:txBody>
      </p:sp>
      <p:sp>
        <p:nvSpPr>
          <p:cNvPr id="105476" name="Rectangle 4"/>
          <p:cNvSpPr>
            <a:spLocks noChangeArrowheads="1"/>
          </p:cNvSpPr>
          <p:nvPr/>
        </p:nvSpPr>
        <p:spPr bwMode="gray">
          <a:xfrm>
            <a:off x="3124200" y="3748088"/>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800" b="1" noProof="1" smtClean="0"/>
              <a:t>Identified Problem Areas</a:t>
            </a:r>
          </a:p>
          <a:p>
            <a:pPr marL="190500" indent="-190500">
              <a:lnSpc>
                <a:spcPct val="95000"/>
              </a:lnSpc>
              <a:spcBef>
                <a:spcPct val="20000"/>
              </a:spcBef>
              <a:buClr>
                <a:schemeClr val="accent2"/>
              </a:buClr>
              <a:buFont typeface="Wingdings" pitchFamily="2" charset="2"/>
              <a:buChar char="§"/>
            </a:pPr>
            <a:r>
              <a:rPr lang="en-US" sz="1800" noProof="1"/>
              <a:t>Course listings are limited on facets</a:t>
            </a:r>
          </a:p>
          <a:p>
            <a:pPr marL="190500" indent="-190500">
              <a:lnSpc>
                <a:spcPct val="95000"/>
              </a:lnSpc>
              <a:spcBef>
                <a:spcPct val="20000"/>
              </a:spcBef>
              <a:buClr>
                <a:schemeClr val="accent2"/>
              </a:buClr>
              <a:buFont typeface="Wingdings" pitchFamily="2" charset="2"/>
              <a:buChar char="§"/>
            </a:pPr>
            <a:r>
              <a:rPr lang="en-US" sz="1800" noProof="1"/>
              <a:t>Search within categories is not available</a:t>
            </a:r>
          </a:p>
          <a:p>
            <a:pPr marL="190500" indent="-190500">
              <a:lnSpc>
                <a:spcPct val="95000"/>
              </a:lnSpc>
              <a:spcBef>
                <a:spcPct val="20000"/>
              </a:spcBef>
              <a:buClr>
                <a:schemeClr val="accent2"/>
              </a:buClr>
              <a:buFont typeface="Wingdings" pitchFamily="2" charset="2"/>
              <a:buChar char="§"/>
            </a:pPr>
            <a:r>
              <a:rPr lang="en-US" sz="1800" noProof="1"/>
              <a:t>Facets can be confusing to the user</a:t>
            </a:r>
          </a:p>
          <a:p>
            <a:pPr marL="190500" indent="-190500">
              <a:lnSpc>
                <a:spcPct val="95000"/>
              </a:lnSpc>
              <a:spcBef>
                <a:spcPct val="20000"/>
              </a:spcBef>
              <a:buClr>
                <a:schemeClr val="accent2"/>
              </a:buClr>
              <a:buFont typeface="Wingdings" pitchFamily="2" charset="2"/>
              <a:buChar char="§"/>
            </a:pPr>
            <a:r>
              <a:rPr lang="en-US" sz="1800" noProof="1"/>
              <a:t>Search provides for no flexibility in terms</a:t>
            </a:r>
          </a:p>
          <a:p>
            <a:pPr marL="190500" indent="-190500">
              <a:lnSpc>
                <a:spcPct val="95000"/>
              </a:lnSpc>
              <a:spcBef>
                <a:spcPct val="20000"/>
              </a:spcBef>
              <a:buClr>
                <a:schemeClr val="accent2"/>
              </a:buClr>
              <a:buFont typeface="Wingdings" pitchFamily="2" charset="2"/>
              <a:buChar char="§"/>
            </a:pPr>
            <a:r>
              <a:rPr lang="en-US" sz="1800" noProof="1"/>
              <a:t>No spelling / synonym capabilities</a:t>
            </a:r>
          </a:p>
        </p:txBody>
      </p:sp>
      <p:sp>
        <p:nvSpPr>
          <p:cNvPr id="105477"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Search Limitations</a:t>
            </a:r>
            <a:endParaRPr lang="en-US" noProof="1"/>
          </a:p>
        </p:txBody>
      </p:sp>
      <p:pic>
        <p:nvPicPr>
          <p:cNvPr id="2" name="Picture 2" descr="C:\Users\21126\Desktop\Capture.PNG">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284"/>
          <a:stretch/>
        </p:blipFill>
        <p:spPr bwMode="auto">
          <a:xfrm>
            <a:off x="287525" y="3748088"/>
            <a:ext cx="2679512"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19811"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17569"/>
          <a:stretch/>
        </p:blipFill>
        <p:spPr bwMode="auto">
          <a:xfrm>
            <a:off x="314326" y="1555750"/>
            <a:ext cx="2652712" cy="204787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7089972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15D8890-E658-4734-B060-CF62FC36FF53}" type="slidenum">
              <a:rPr lang="de-DE"/>
              <a:pPr/>
              <a:t>13</a:t>
            </a:fld>
            <a:endParaRPr lang="de-DE"/>
          </a:p>
        </p:txBody>
      </p:sp>
      <p:sp>
        <p:nvSpPr>
          <p:cNvPr id="105474" name="Rectangle 2"/>
          <p:cNvSpPr>
            <a:spLocks noGrp="1" noChangeArrowheads="1"/>
          </p:cNvSpPr>
          <p:nvPr>
            <p:ph type="title"/>
          </p:nvPr>
        </p:nvSpPr>
        <p:spPr/>
        <p:txBody>
          <a:bodyPr/>
          <a:lstStyle/>
          <a:p>
            <a:r>
              <a:rPr lang="en-US" noProof="1" smtClean="0"/>
              <a:t>Web-Based Curriculum Mapping</a:t>
            </a:r>
            <a:endParaRPr lang="de-DE" noProof="1"/>
          </a:p>
        </p:txBody>
      </p:sp>
      <p:sp>
        <p:nvSpPr>
          <p:cNvPr id="105475" name="Rectangle 3"/>
          <p:cNvSpPr>
            <a:spLocks noChangeArrowheads="1"/>
          </p:cNvSpPr>
          <p:nvPr/>
        </p:nvSpPr>
        <p:spPr bwMode="gray">
          <a:xfrm>
            <a:off x="3124200" y="1555750"/>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800" b="1" noProof="1" smtClean="0"/>
              <a:t>Issues with the Unit Page</a:t>
            </a:r>
          </a:p>
          <a:p>
            <a:pPr marL="190500" indent="-190500">
              <a:lnSpc>
                <a:spcPct val="95000"/>
              </a:lnSpc>
              <a:spcBef>
                <a:spcPct val="20000"/>
              </a:spcBef>
              <a:buClr>
                <a:schemeClr val="accent2"/>
              </a:buClr>
              <a:buFont typeface="Wingdings" pitchFamily="2" charset="2"/>
              <a:buChar char="§"/>
            </a:pPr>
            <a:r>
              <a:rPr lang="en-US" sz="1800" noProof="1" smtClean="0"/>
              <a:t>Most users fixated on the top of this page</a:t>
            </a:r>
          </a:p>
          <a:p>
            <a:pPr marL="190500" indent="-190500">
              <a:lnSpc>
                <a:spcPct val="95000"/>
              </a:lnSpc>
              <a:spcBef>
                <a:spcPct val="20000"/>
              </a:spcBef>
              <a:buClr>
                <a:schemeClr val="accent2"/>
              </a:buClr>
              <a:buFont typeface="Wingdings" pitchFamily="2" charset="2"/>
              <a:buChar char="§"/>
            </a:pPr>
            <a:r>
              <a:rPr lang="en-US" sz="1800" noProof="1" smtClean="0"/>
              <a:t>To find information, much scrolling was needed</a:t>
            </a:r>
          </a:p>
          <a:p>
            <a:pPr marL="190500" indent="-190500">
              <a:lnSpc>
                <a:spcPct val="95000"/>
              </a:lnSpc>
              <a:spcBef>
                <a:spcPct val="20000"/>
              </a:spcBef>
              <a:buClr>
                <a:schemeClr val="accent2"/>
              </a:buClr>
              <a:buFont typeface="Wingdings" pitchFamily="2" charset="2"/>
              <a:buChar char="§"/>
            </a:pPr>
            <a:r>
              <a:rPr lang="en-US" sz="1800" noProof="1" smtClean="0"/>
              <a:t>Better formatting of this unit pages/documents should be considered for web format</a:t>
            </a:r>
            <a:endParaRPr lang="en-US" sz="1800" noProof="1"/>
          </a:p>
        </p:txBody>
      </p:sp>
      <p:sp>
        <p:nvSpPr>
          <p:cNvPr id="105476" name="Rectangle 4"/>
          <p:cNvSpPr>
            <a:spLocks noChangeArrowheads="1"/>
          </p:cNvSpPr>
          <p:nvPr/>
        </p:nvSpPr>
        <p:spPr bwMode="gray">
          <a:xfrm>
            <a:off x="3124200" y="3748088"/>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800" b="1" noProof="1" smtClean="0"/>
              <a:t>Identified Problem Areas</a:t>
            </a:r>
          </a:p>
          <a:p>
            <a:pPr marL="190500" indent="-190500">
              <a:lnSpc>
                <a:spcPct val="95000"/>
              </a:lnSpc>
              <a:spcBef>
                <a:spcPct val="20000"/>
              </a:spcBef>
              <a:buClr>
                <a:schemeClr val="accent2"/>
              </a:buClr>
              <a:buFont typeface="Wingdings" pitchFamily="2" charset="2"/>
              <a:buChar char="§"/>
            </a:pPr>
            <a:r>
              <a:rPr lang="en-US" sz="1800" noProof="1" smtClean="0"/>
              <a:t>Distinction </a:t>
            </a:r>
            <a:r>
              <a:rPr lang="en-US" sz="1800" noProof="1"/>
              <a:t>between public and internal (drafts) information needed</a:t>
            </a:r>
          </a:p>
          <a:p>
            <a:pPr marL="190500" indent="-190500">
              <a:lnSpc>
                <a:spcPct val="95000"/>
              </a:lnSpc>
              <a:spcBef>
                <a:spcPct val="20000"/>
              </a:spcBef>
              <a:buClr>
                <a:schemeClr val="accent2"/>
              </a:buClr>
              <a:buFont typeface="Wingdings" pitchFamily="2" charset="2"/>
              <a:buChar char="§"/>
            </a:pPr>
            <a:r>
              <a:rPr lang="en-US" sz="1800" noProof="1" smtClean="0"/>
              <a:t>'Common </a:t>
            </a:r>
            <a:r>
              <a:rPr lang="en-US" sz="1800" noProof="1"/>
              <a:t>Core' needs explanation</a:t>
            </a:r>
          </a:p>
          <a:p>
            <a:pPr marL="190500" indent="-190500">
              <a:lnSpc>
                <a:spcPct val="95000"/>
              </a:lnSpc>
              <a:spcBef>
                <a:spcPct val="20000"/>
              </a:spcBef>
              <a:buClr>
                <a:schemeClr val="accent2"/>
              </a:buClr>
              <a:buFont typeface="Wingdings" pitchFamily="2" charset="2"/>
              <a:buChar char="§"/>
            </a:pPr>
            <a:r>
              <a:rPr lang="en-US" sz="1800" noProof="1" smtClean="0"/>
              <a:t>Better </a:t>
            </a:r>
            <a:r>
              <a:rPr lang="en-US" sz="1800" noProof="1"/>
              <a:t>use of homepage information</a:t>
            </a:r>
          </a:p>
          <a:p>
            <a:pPr marL="190500" indent="-190500">
              <a:lnSpc>
                <a:spcPct val="95000"/>
              </a:lnSpc>
              <a:spcBef>
                <a:spcPct val="20000"/>
              </a:spcBef>
              <a:buClr>
                <a:schemeClr val="accent2"/>
              </a:buClr>
              <a:buFont typeface="Wingdings" pitchFamily="2" charset="2"/>
              <a:buChar char="§"/>
            </a:pPr>
            <a:r>
              <a:rPr lang="en-US" sz="1800" noProof="1" smtClean="0"/>
              <a:t>Instructions </a:t>
            </a:r>
            <a:r>
              <a:rPr lang="en-US" sz="1800" noProof="1"/>
              <a:t>for site functionality</a:t>
            </a:r>
          </a:p>
        </p:txBody>
      </p:sp>
      <p:sp>
        <p:nvSpPr>
          <p:cNvPr id="105477"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Organization of Information</a:t>
            </a:r>
            <a:endParaRPr lang="en-US" noProof="1"/>
          </a:p>
        </p:txBody>
      </p:sp>
      <p:pic>
        <p:nvPicPr>
          <p:cNvPr id="120834" name="Picture 2" descr="C:\Users\21126\Desktop\Captur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24" y="3748088"/>
            <a:ext cx="2686532" cy="2052789"/>
          </a:xfrm>
          <a:prstGeom prst="rect">
            <a:avLst/>
          </a:prstGeom>
          <a:noFill/>
          <a:extLst>
            <a:ext uri="{909E8E84-426E-40DD-AFC4-6F175D3DCCD1}">
              <a14:hiddenFill xmlns:a14="http://schemas.microsoft.com/office/drawing/2010/main">
                <a:solidFill>
                  <a:srgbClr val="FFFFFF"/>
                </a:solidFill>
              </a14:hiddenFill>
            </a:ext>
          </a:extLst>
        </p:spPr>
      </p:pic>
      <p:pic>
        <p:nvPicPr>
          <p:cNvPr id="120836" name="Picture 4" descr="C:\Users\21126\Desktop\GasLaw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68071"/>
          <a:stretch/>
        </p:blipFill>
        <p:spPr bwMode="auto">
          <a:xfrm>
            <a:off x="287524" y="1555750"/>
            <a:ext cx="2686532" cy="2029681"/>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7089972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83302A75-14EC-4098-A0A8-4B1C69056961}" type="slidenum">
              <a:rPr lang="de-DE"/>
              <a:pPr/>
              <a:t>14</a:t>
            </a:fld>
            <a:endParaRPr lang="de-DE"/>
          </a:p>
        </p:txBody>
      </p:sp>
      <p:sp>
        <p:nvSpPr>
          <p:cNvPr id="101378" name="Rectangle 2"/>
          <p:cNvSpPr>
            <a:spLocks noGrp="1" noChangeArrowheads="1"/>
          </p:cNvSpPr>
          <p:nvPr>
            <p:ph type="title"/>
          </p:nvPr>
        </p:nvSpPr>
        <p:spPr/>
        <p:txBody>
          <a:bodyPr/>
          <a:lstStyle/>
          <a:p>
            <a:r>
              <a:rPr lang="en-US" noProof="1"/>
              <a:t>Web-Based Curriculum Mapping</a:t>
            </a:r>
            <a:endParaRPr lang="de-DE" noProof="1"/>
          </a:p>
        </p:txBody>
      </p:sp>
      <p:sp>
        <p:nvSpPr>
          <p:cNvPr id="101379" name="Rectangle 3"/>
          <p:cNvSpPr>
            <a:spLocks noChangeArrowheads="1"/>
          </p:cNvSpPr>
          <p:nvPr/>
        </p:nvSpPr>
        <p:spPr bwMode="gray">
          <a:xfrm>
            <a:off x="314325" y="1555750"/>
            <a:ext cx="1719263" cy="968375"/>
          </a:xfrm>
          <a:prstGeom prst="rect">
            <a:avLst/>
          </a:prstGeom>
          <a:solidFill>
            <a:schemeClr val="tx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Provide</a:t>
            </a:r>
            <a:br>
              <a:rPr lang="en-US" sz="1600" b="1" noProof="1" smtClean="0">
                <a:solidFill>
                  <a:srgbClr val="FFFFFF"/>
                </a:solidFill>
              </a:rPr>
            </a:br>
            <a:r>
              <a:rPr lang="en-US" sz="1600" b="1" noProof="1" smtClean="0">
                <a:solidFill>
                  <a:srgbClr val="FFFFFF"/>
                </a:solidFill>
              </a:rPr>
              <a:t>Instructions</a:t>
            </a:r>
            <a:endParaRPr lang="en-US" sz="1600" b="1" noProof="1">
              <a:solidFill>
                <a:srgbClr val="FFFFFF"/>
              </a:solidFill>
            </a:endParaRPr>
          </a:p>
        </p:txBody>
      </p:sp>
      <p:sp>
        <p:nvSpPr>
          <p:cNvPr id="101380" name="Rectangle 4"/>
          <p:cNvSpPr>
            <a:spLocks noChangeArrowheads="1"/>
          </p:cNvSpPr>
          <p:nvPr/>
        </p:nvSpPr>
        <p:spPr bwMode="gray">
          <a:xfrm>
            <a:off x="2033588" y="1555750"/>
            <a:ext cx="6811962" cy="9683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Use the landing page to provide helpful prompts for new users</a:t>
            </a:r>
          </a:p>
          <a:p>
            <a:pPr marL="190500" indent="-190500">
              <a:lnSpc>
                <a:spcPct val="90000"/>
              </a:lnSpc>
              <a:spcBef>
                <a:spcPct val="10000"/>
              </a:spcBef>
              <a:buClr>
                <a:schemeClr val="accent2"/>
              </a:buClr>
              <a:buFont typeface="Wingdings" pitchFamily="2" charset="2"/>
              <a:buChar char="§"/>
            </a:pPr>
            <a:r>
              <a:rPr lang="en-US" sz="1600" noProof="1" smtClean="0"/>
              <a:t>Build in some of the main functionality into the homepage</a:t>
            </a:r>
            <a:endParaRPr lang="en-US" sz="1600" noProof="1"/>
          </a:p>
        </p:txBody>
      </p:sp>
      <p:sp>
        <p:nvSpPr>
          <p:cNvPr id="101381" name="Rectangle 5"/>
          <p:cNvSpPr>
            <a:spLocks noChangeArrowheads="1"/>
          </p:cNvSpPr>
          <p:nvPr/>
        </p:nvSpPr>
        <p:spPr bwMode="gray">
          <a:xfrm>
            <a:off x="314325" y="2646363"/>
            <a:ext cx="1719263" cy="966787"/>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Simplify </a:t>
            </a:r>
            <a:br>
              <a:rPr lang="en-US" sz="1600" b="1" noProof="1" smtClean="0">
                <a:solidFill>
                  <a:srgbClr val="FFFFFF"/>
                </a:solidFill>
              </a:rPr>
            </a:br>
            <a:r>
              <a:rPr lang="en-US" sz="1600" b="1" noProof="1" smtClean="0">
                <a:solidFill>
                  <a:srgbClr val="FFFFFF"/>
                </a:solidFill>
              </a:rPr>
              <a:t>Search</a:t>
            </a:r>
            <a:endParaRPr lang="en-US" sz="1600" b="1" noProof="1">
              <a:solidFill>
                <a:srgbClr val="FFFFFF"/>
              </a:solidFill>
            </a:endParaRPr>
          </a:p>
        </p:txBody>
      </p:sp>
      <p:sp>
        <p:nvSpPr>
          <p:cNvPr id="101382" name="Rectangle 6"/>
          <p:cNvSpPr>
            <a:spLocks noChangeArrowheads="1"/>
          </p:cNvSpPr>
          <p:nvPr/>
        </p:nvSpPr>
        <p:spPr bwMode="gray">
          <a:xfrm>
            <a:off x="2033588" y="2646363"/>
            <a:ext cx="6811962" cy="966787"/>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Improve facets by removing cluttered buttons and improving categories</a:t>
            </a:r>
          </a:p>
          <a:p>
            <a:pPr marL="190500" indent="-190500">
              <a:lnSpc>
                <a:spcPct val="90000"/>
              </a:lnSpc>
              <a:spcBef>
                <a:spcPct val="10000"/>
              </a:spcBef>
              <a:buClr>
                <a:schemeClr val="accent2"/>
              </a:buClr>
              <a:buFont typeface="Wingdings" pitchFamily="2" charset="2"/>
              <a:buChar char="§"/>
            </a:pPr>
            <a:r>
              <a:rPr lang="en-US" sz="1600" noProof="1" smtClean="0"/>
              <a:t>Consolidate or properly differentiate between ‘browse’ and ‘search’</a:t>
            </a:r>
            <a:endParaRPr lang="en-US" sz="1600" noProof="1"/>
          </a:p>
        </p:txBody>
      </p:sp>
      <p:sp>
        <p:nvSpPr>
          <p:cNvPr id="101383" name="Rectangle 7"/>
          <p:cNvSpPr>
            <a:spLocks noChangeArrowheads="1"/>
          </p:cNvSpPr>
          <p:nvPr/>
        </p:nvSpPr>
        <p:spPr bwMode="gray">
          <a:xfrm>
            <a:off x="314325" y="3736975"/>
            <a:ext cx="1719263" cy="966788"/>
          </a:xfrm>
          <a:prstGeom prst="rect">
            <a:avLst/>
          </a:prstGeom>
          <a:solidFill>
            <a:schemeClr val="accent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Explain </a:t>
            </a:r>
            <a:br>
              <a:rPr lang="en-US" sz="1600" b="1" noProof="1" smtClean="0">
                <a:solidFill>
                  <a:srgbClr val="FFFFFF"/>
                </a:solidFill>
              </a:rPr>
            </a:br>
            <a:r>
              <a:rPr lang="en-US" sz="1600" b="1" noProof="1" smtClean="0">
                <a:solidFill>
                  <a:srgbClr val="FFFFFF"/>
                </a:solidFill>
              </a:rPr>
              <a:t>Content</a:t>
            </a:r>
            <a:endParaRPr lang="en-US" sz="1600" b="1" noProof="1">
              <a:solidFill>
                <a:srgbClr val="FFFFFF"/>
              </a:solidFill>
            </a:endParaRPr>
          </a:p>
        </p:txBody>
      </p:sp>
      <p:sp>
        <p:nvSpPr>
          <p:cNvPr id="101384" name="Rectangle 8"/>
          <p:cNvSpPr>
            <a:spLocks noChangeArrowheads="1"/>
          </p:cNvSpPr>
          <p:nvPr/>
        </p:nvSpPr>
        <p:spPr bwMode="gray">
          <a:xfrm>
            <a:off x="2033588" y="3736975"/>
            <a:ext cx="6811962" cy="966788"/>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Terms like ‘draft’ and ‘common</a:t>
            </a:r>
            <a:r>
              <a:rPr lang="en-US" sz="1600" noProof="1"/>
              <a:t> </a:t>
            </a:r>
            <a:r>
              <a:rPr lang="en-US" sz="1600" noProof="1" smtClean="0"/>
              <a:t>core’ need to be understood by this user group or made visable only to teachers and administrators</a:t>
            </a:r>
          </a:p>
          <a:p>
            <a:pPr marL="190500" indent="-190500">
              <a:lnSpc>
                <a:spcPct val="90000"/>
              </a:lnSpc>
              <a:spcBef>
                <a:spcPct val="10000"/>
              </a:spcBef>
              <a:buClr>
                <a:schemeClr val="accent2"/>
              </a:buClr>
              <a:buFont typeface="Wingdings" pitchFamily="2" charset="2"/>
              <a:buChar char="§"/>
            </a:pPr>
            <a:r>
              <a:rPr lang="en-US" sz="1600" noProof="1" smtClean="0"/>
              <a:t>Users should not have to navigate through a massive ‘info’ area</a:t>
            </a:r>
          </a:p>
        </p:txBody>
      </p:sp>
      <p:sp>
        <p:nvSpPr>
          <p:cNvPr id="101385" name="Rectangle 9"/>
          <p:cNvSpPr>
            <a:spLocks noChangeArrowheads="1"/>
          </p:cNvSpPr>
          <p:nvPr/>
        </p:nvSpPr>
        <p:spPr bwMode="gray">
          <a:xfrm>
            <a:off x="314325" y="4827588"/>
            <a:ext cx="1719263" cy="968375"/>
          </a:xfrm>
          <a:prstGeom prst="rect">
            <a:avLst/>
          </a:prstGeom>
          <a:solidFill>
            <a:schemeClr val="hlink"/>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1600" b="1" noProof="1" smtClean="0">
                <a:solidFill>
                  <a:srgbClr val="FFFFFF"/>
                </a:solidFill>
              </a:rPr>
              <a:t>Improve </a:t>
            </a:r>
            <a:br>
              <a:rPr lang="en-US" sz="1600" b="1" noProof="1" smtClean="0">
                <a:solidFill>
                  <a:srgbClr val="FFFFFF"/>
                </a:solidFill>
              </a:rPr>
            </a:br>
            <a:r>
              <a:rPr lang="en-US" sz="1600" b="1" noProof="1" smtClean="0">
                <a:solidFill>
                  <a:srgbClr val="FFFFFF"/>
                </a:solidFill>
              </a:rPr>
              <a:t>Format</a:t>
            </a:r>
            <a:endParaRPr lang="en-US" sz="1600" b="1" noProof="1">
              <a:solidFill>
                <a:srgbClr val="FFFFFF"/>
              </a:solidFill>
            </a:endParaRPr>
          </a:p>
        </p:txBody>
      </p:sp>
      <p:sp>
        <p:nvSpPr>
          <p:cNvPr id="101386" name="Rectangle 10"/>
          <p:cNvSpPr>
            <a:spLocks noChangeArrowheads="1"/>
          </p:cNvSpPr>
          <p:nvPr/>
        </p:nvSpPr>
        <p:spPr bwMode="gray">
          <a:xfrm>
            <a:off x="2024063" y="4827588"/>
            <a:ext cx="6811962" cy="9683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t>Search results should be simplified and made easier to read</a:t>
            </a:r>
          </a:p>
          <a:p>
            <a:pPr marL="190500" indent="-190500">
              <a:lnSpc>
                <a:spcPct val="90000"/>
              </a:lnSpc>
              <a:spcBef>
                <a:spcPct val="10000"/>
              </a:spcBef>
              <a:buClr>
                <a:schemeClr val="accent2"/>
              </a:buClr>
              <a:buFont typeface="Wingdings" pitchFamily="2" charset="2"/>
              <a:buChar char="§"/>
            </a:pPr>
            <a:r>
              <a:rPr lang="en-US" sz="1600" noProof="1" smtClean="0"/>
              <a:t>Links should be ‘obvious’</a:t>
            </a:r>
          </a:p>
          <a:p>
            <a:pPr marL="190500" indent="-190500">
              <a:lnSpc>
                <a:spcPct val="90000"/>
              </a:lnSpc>
              <a:spcBef>
                <a:spcPct val="10000"/>
              </a:spcBef>
              <a:buClr>
                <a:schemeClr val="accent2"/>
              </a:buClr>
              <a:buFont typeface="Wingdings" pitchFamily="2" charset="2"/>
              <a:buChar char="§"/>
            </a:pPr>
            <a:r>
              <a:rPr lang="en-US" sz="1600" noProof="1" smtClean="0"/>
              <a:t>Unit pages should be ‘webified’</a:t>
            </a:r>
            <a:endParaRPr lang="en-US" sz="1600" noProof="1"/>
          </a:p>
        </p:txBody>
      </p:sp>
      <p:sp>
        <p:nvSpPr>
          <p:cNvPr id="101387" name="AutoShape 11"/>
          <p:cNvSpPr>
            <a:spLocks noChangeArrowheads="1"/>
          </p:cNvSpPr>
          <p:nvPr/>
        </p:nvSpPr>
        <p:spPr bwMode="gray">
          <a:xfrm rot="5400000" flipV="1">
            <a:off x="904875" y="2220913"/>
            <a:ext cx="552450"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vert="eaVert" lIns="324000" tIns="0" rIns="0" bIns="0" anchor="ctr"/>
          <a:lstStyle/>
          <a:p>
            <a:pPr algn="ctr" eaLnBrk="0" hangingPunct="0"/>
            <a:endParaRPr lang="en-US" sz="1800" noProof="1"/>
          </a:p>
        </p:txBody>
      </p:sp>
      <p:sp>
        <p:nvSpPr>
          <p:cNvPr id="101388" name="AutoShape 12"/>
          <p:cNvSpPr>
            <a:spLocks noChangeArrowheads="1"/>
          </p:cNvSpPr>
          <p:nvPr/>
        </p:nvSpPr>
        <p:spPr bwMode="gray">
          <a:xfrm rot="5400000" flipV="1">
            <a:off x="904875" y="3333750"/>
            <a:ext cx="552450"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vert="eaVert" lIns="324000" tIns="0" rIns="0" bIns="0" anchor="ctr"/>
          <a:lstStyle/>
          <a:p>
            <a:pPr algn="ctr" eaLnBrk="0" hangingPunct="0"/>
            <a:endParaRPr lang="en-US" sz="1800" noProof="1"/>
          </a:p>
        </p:txBody>
      </p:sp>
      <p:sp>
        <p:nvSpPr>
          <p:cNvPr id="101389" name="AutoShape 13"/>
          <p:cNvSpPr>
            <a:spLocks noChangeArrowheads="1"/>
          </p:cNvSpPr>
          <p:nvPr/>
        </p:nvSpPr>
        <p:spPr bwMode="gray">
          <a:xfrm rot="5400000" flipV="1">
            <a:off x="904875" y="4408488"/>
            <a:ext cx="552450"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vert="eaVert" lIns="324000" tIns="0" rIns="0" bIns="0" anchor="ctr"/>
          <a:lstStyle/>
          <a:p>
            <a:pPr algn="ctr" eaLnBrk="0" hangingPunct="0"/>
            <a:endParaRPr lang="en-US" sz="1800" noProof="1"/>
          </a:p>
        </p:txBody>
      </p:sp>
      <p:sp>
        <p:nvSpPr>
          <p:cNvPr id="101390"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Recommendations</a:t>
            </a:r>
            <a:endParaRPr lang="en-US" noProof="1"/>
          </a:p>
        </p:txBody>
      </p:sp>
    </p:spTree>
    <p:extLst>
      <p:ext uri="{BB962C8B-B14F-4D97-AF65-F5344CB8AC3E}">
        <p14:creationId xmlns:p14="http://schemas.microsoft.com/office/powerpoint/2010/main" val="357657288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C51F4D2-7A6A-499E-AA00-EA69D376ADCA}" type="slidenum">
              <a:rPr lang="de-DE"/>
              <a:pPr/>
              <a:t>15</a:t>
            </a:fld>
            <a:endParaRPr lang="de-DE"/>
          </a:p>
        </p:txBody>
      </p:sp>
      <p:pic>
        <p:nvPicPr>
          <p:cNvPr id="107522" name="Picture 2"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1555750"/>
            <a:ext cx="8489950" cy="4232275"/>
          </a:xfrm>
          <a:prstGeom prst="rect">
            <a:avLst/>
          </a:prstGeom>
          <a:noFill/>
          <a:extLst>
            <a:ext uri="{909E8E84-426E-40DD-AFC4-6F175D3DCCD1}">
              <a14:hiddenFill xmlns:a14="http://schemas.microsoft.com/office/drawing/2010/main">
                <a:solidFill>
                  <a:srgbClr val="FFFFFF"/>
                </a:solidFill>
              </a14:hiddenFill>
            </a:ext>
          </a:extLst>
        </p:spPr>
      </p:pic>
      <p:sp>
        <p:nvSpPr>
          <p:cNvPr id="107523" name="Rectangle 3"/>
          <p:cNvSpPr>
            <a:spLocks noGrp="1" noChangeArrowheads="1"/>
          </p:cNvSpPr>
          <p:nvPr>
            <p:ph type="title"/>
          </p:nvPr>
        </p:nvSpPr>
        <p:spPr/>
        <p:txBody>
          <a:bodyPr/>
          <a:lstStyle/>
          <a:p>
            <a:r>
              <a:rPr lang="en-US" noProof="1" smtClean="0"/>
              <a:t>Web-Based Curriculum Mapping</a:t>
            </a:r>
            <a:endParaRPr lang="en-US" noProof="1"/>
          </a:p>
        </p:txBody>
      </p:sp>
      <p:sp>
        <p:nvSpPr>
          <p:cNvPr id="107524" name="Rectangle 7"/>
          <p:cNvSpPr>
            <a:spLocks noChangeArrowheads="1"/>
          </p:cNvSpPr>
          <p:nvPr/>
        </p:nvSpPr>
        <p:spPr bwMode="gray">
          <a:xfrm>
            <a:off x="314324" y="1038225"/>
            <a:ext cx="6921971"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Proposed Wireframes for Home, Search and Unit Pages</a:t>
            </a:r>
            <a:endParaRPr lang="en-US" noProof="1"/>
          </a:p>
        </p:txBody>
      </p:sp>
      <p:sp>
        <p:nvSpPr>
          <p:cNvPr id="107525" name="WordArt 5"/>
          <p:cNvSpPr>
            <a:spLocks noChangeArrowheads="1" noChangeShapeType="1" noTextEdit="1"/>
          </p:cNvSpPr>
          <p:nvPr/>
        </p:nvSpPr>
        <p:spPr bwMode="auto">
          <a:xfrm rot="-868141">
            <a:off x="5111928" y="3455412"/>
            <a:ext cx="1717612" cy="272612"/>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3954"/>
              </a:avLst>
            </a:prstTxWarp>
          </a:bodyPr>
          <a:lstStyle/>
          <a:p>
            <a:pPr algn="ctr"/>
            <a:r>
              <a:rPr lang="en-US" sz="3600" kern="10" dirty="0" smtClean="0">
                <a:solidFill>
                  <a:srgbClr val="FFFFFF"/>
                </a:solidFill>
                <a:latin typeface="Arial Black"/>
              </a:rPr>
              <a:t>Wireframes</a:t>
            </a:r>
            <a:endParaRPr lang="en-US" sz="3600" kern="10" dirty="0">
              <a:solidFill>
                <a:srgbClr val="FFFFFF"/>
              </a:solidFill>
              <a:latin typeface="Arial Black"/>
            </a:endParaRPr>
          </a:p>
        </p:txBody>
      </p:sp>
    </p:spTree>
    <p:custDataLst>
      <p:tags r:id="rId1"/>
    </p:custDataLst>
    <p:extLst>
      <p:ext uri="{BB962C8B-B14F-4D97-AF65-F5344CB8AC3E}">
        <p14:creationId xmlns:p14="http://schemas.microsoft.com/office/powerpoint/2010/main" val="225903244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C51F4D2-7A6A-499E-AA00-EA69D376ADCA}" type="slidenum">
              <a:rPr lang="de-DE"/>
              <a:pPr/>
              <a:t>16</a:t>
            </a:fld>
            <a:endParaRPr lang="de-DE"/>
          </a:p>
        </p:txBody>
      </p:sp>
      <p:sp>
        <p:nvSpPr>
          <p:cNvPr id="107523" name="Rectangle 3"/>
          <p:cNvSpPr>
            <a:spLocks noGrp="1" noChangeArrowheads="1"/>
          </p:cNvSpPr>
          <p:nvPr>
            <p:ph type="title"/>
          </p:nvPr>
        </p:nvSpPr>
        <p:spPr/>
        <p:txBody>
          <a:bodyPr/>
          <a:lstStyle/>
          <a:p>
            <a:r>
              <a:rPr lang="en-US" noProof="1" smtClean="0"/>
              <a:t>Web-Based Curriculum Mapping</a:t>
            </a:r>
            <a:endParaRPr lang="en-US" noProof="1"/>
          </a:p>
        </p:txBody>
      </p:sp>
      <p:sp>
        <p:nvSpPr>
          <p:cNvPr id="107525" name="WordArt 5"/>
          <p:cNvSpPr>
            <a:spLocks noChangeArrowheads="1" noChangeShapeType="1" noTextEdit="1"/>
          </p:cNvSpPr>
          <p:nvPr/>
        </p:nvSpPr>
        <p:spPr bwMode="auto">
          <a:xfrm rot="-868141">
            <a:off x="5108575" y="3429000"/>
            <a:ext cx="1512888" cy="325438"/>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3954"/>
              </a:avLst>
            </a:prstTxWarp>
          </a:bodyPr>
          <a:lstStyle/>
          <a:p>
            <a:pPr algn="ctr"/>
            <a:r>
              <a:rPr lang="en-US" sz="3600" kern="10">
                <a:solidFill>
                  <a:srgbClr val="FFFFFF"/>
                </a:solidFill>
                <a:latin typeface="Arial Black"/>
              </a:rPr>
              <a:t>Your text</a:t>
            </a:r>
          </a:p>
        </p:txBody>
      </p:sp>
      <p:pic>
        <p:nvPicPr>
          <p:cNvPr id="2" name="Picture 3" descr="C:\Users\21126\Desktop\Homep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 y="-4664"/>
            <a:ext cx="9149952" cy="686266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C51F4D2-7A6A-499E-AA00-EA69D376ADCA}" type="slidenum">
              <a:rPr lang="de-DE"/>
              <a:pPr/>
              <a:t>17</a:t>
            </a:fld>
            <a:endParaRPr lang="de-DE"/>
          </a:p>
        </p:txBody>
      </p:sp>
      <p:sp>
        <p:nvSpPr>
          <p:cNvPr id="107523" name="Rectangle 3"/>
          <p:cNvSpPr>
            <a:spLocks noGrp="1" noChangeArrowheads="1"/>
          </p:cNvSpPr>
          <p:nvPr>
            <p:ph type="title"/>
          </p:nvPr>
        </p:nvSpPr>
        <p:spPr/>
        <p:txBody>
          <a:bodyPr/>
          <a:lstStyle/>
          <a:p>
            <a:r>
              <a:rPr lang="en-US" noProof="1" smtClean="0"/>
              <a:t>Web-Based Curriculum Mapping</a:t>
            </a:r>
            <a:endParaRPr lang="en-US" noProof="1"/>
          </a:p>
        </p:txBody>
      </p:sp>
      <p:sp>
        <p:nvSpPr>
          <p:cNvPr id="107525" name="WordArt 5"/>
          <p:cNvSpPr>
            <a:spLocks noChangeArrowheads="1" noChangeShapeType="1" noTextEdit="1"/>
          </p:cNvSpPr>
          <p:nvPr/>
        </p:nvSpPr>
        <p:spPr bwMode="auto">
          <a:xfrm rot="-868141">
            <a:off x="5111928" y="3455412"/>
            <a:ext cx="1717612" cy="272612"/>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3954"/>
              </a:avLst>
            </a:prstTxWarp>
          </a:bodyPr>
          <a:lstStyle/>
          <a:p>
            <a:pPr algn="ctr"/>
            <a:r>
              <a:rPr lang="en-US" sz="3600" kern="10" dirty="0" smtClean="0">
                <a:solidFill>
                  <a:srgbClr val="FFFFFF"/>
                </a:solidFill>
                <a:latin typeface="Arial Black"/>
              </a:rPr>
              <a:t>Wireframes</a:t>
            </a:r>
            <a:endParaRPr lang="en-US" sz="3600" kern="10" dirty="0">
              <a:solidFill>
                <a:srgbClr val="FFFFFF"/>
              </a:solidFill>
              <a:latin typeface="Arial Black"/>
            </a:endParaRPr>
          </a:p>
        </p:txBody>
      </p:sp>
      <p:pic>
        <p:nvPicPr>
          <p:cNvPr id="2050" name="Picture 2" descr="C:\Users\21126\Desktop\SearchP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1990254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C51F4D2-7A6A-499E-AA00-EA69D376ADCA}" type="slidenum">
              <a:rPr lang="de-DE"/>
              <a:pPr/>
              <a:t>18</a:t>
            </a:fld>
            <a:endParaRPr lang="de-DE"/>
          </a:p>
        </p:txBody>
      </p:sp>
      <p:sp>
        <p:nvSpPr>
          <p:cNvPr id="107523" name="Rectangle 3"/>
          <p:cNvSpPr>
            <a:spLocks noGrp="1" noChangeArrowheads="1"/>
          </p:cNvSpPr>
          <p:nvPr>
            <p:ph type="title"/>
          </p:nvPr>
        </p:nvSpPr>
        <p:spPr/>
        <p:txBody>
          <a:bodyPr/>
          <a:lstStyle/>
          <a:p>
            <a:r>
              <a:rPr lang="en-US" noProof="1" smtClean="0"/>
              <a:t>Web-Based Curriculum Mapping</a:t>
            </a:r>
            <a:endParaRPr lang="en-US" noProof="1"/>
          </a:p>
        </p:txBody>
      </p:sp>
      <p:sp>
        <p:nvSpPr>
          <p:cNvPr id="107525" name="WordArt 5"/>
          <p:cNvSpPr>
            <a:spLocks noChangeArrowheads="1" noChangeShapeType="1" noTextEdit="1"/>
          </p:cNvSpPr>
          <p:nvPr/>
        </p:nvSpPr>
        <p:spPr bwMode="auto">
          <a:xfrm rot="-868141">
            <a:off x="5108575" y="3429000"/>
            <a:ext cx="1512888" cy="325438"/>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3954"/>
              </a:avLst>
            </a:prstTxWarp>
          </a:bodyPr>
          <a:lstStyle/>
          <a:p>
            <a:pPr algn="ctr"/>
            <a:r>
              <a:rPr lang="en-US" sz="3600" kern="10">
                <a:solidFill>
                  <a:srgbClr val="FFFFFF"/>
                </a:solidFill>
                <a:latin typeface="Arial Black"/>
              </a:rPr>
              <a:t>Your text</a:t>
            </a:r>
          </a:p>
        </p:txBody>
      </p:sp>
      <p:pic>
        <p:nvPicPr>
          <p:cNvPr id="1026" name="Picture 2" descr="C:\Users\21126\Desktop\UnitP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5903244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CA99E3D3-D15A-4400-AA09-DE45F2A55F3A}" type="slidenum">
              <a:rPr lang="de-DE"/>
              <a:pPr/>
              <a:t>19</a:t>
            </a:fld>
            <a:endParaRPr lang="de-DE"/>
          </a:p>
        </p:txBody>
      </p:sp>
      <p:sp>
        <p:nvSpPr>
          <p:cNvPr id="91138" name="Rectangle 2"/>
          <p:cNvSpPr>
            <a:spLocks noGrp="1" noChangeArrowheads="1"/>
          </p:cNvSpPr>
          <p:nvPr>
            <p:ph type="title"/>
          </p:nvPr>
        </p:nvSpPr>
        <p:spPr/>
        <p:txBody>
          <a:bodyPr/>
          <a:lstStyle/>
          <a:p>
            <a:r>
              <a:rPr lang="en-US" noProof="1" smtClean="0"/>
              <a:t>Web-Based Curriculum Mapping</a:t>
            </a:r>
            <a:endParaRPr lang="en-US" noProof="1"/>
          </a:p>
        </p:txBody>
      </p:sp>
      <p:sp>
        <p:nvSpPr>
          <p:cNvPr id="91139" name="Rectangle 3"/>
          <p:cNvSpPr>
            <a:spLocks noGrp="1" noChangeArrowheads="1"/>
          </p:cNvSpPr>
          <p:nvPr>
            <p:ph type="body" idx="4294967295"/>
          </p:nvPr>
        </p:nvSpPr>
        <p:spPr>
          <a:xfrm>
            <a:off x="314325" y="1555750"/>
            <a:ext cx="8520113" cy="4240213"/>
          </a:xfrm>
        </p:spPr>
        <p:txBody>
          <a:bodyPr/>
          <a:lstStyle/>
          <a:p>
            <a:pPr>
              <a:buClr>
                <a:schemeClr val="accent2"/>
              </a:buClr>
            </a:pPr>
            <a:r>
              <a:rPr lang="en-US" sz="1800" b="0" noProof="1" smtClean="0"/>
              <a:t>Oakland Public Schools Atlas Rubicon provided much information on the current limitations and challenges with the system</a:t>
            </a:r>
          </a:p>
          <a:p>
            <a:pPr>
              <a:buClr>
                <a:schemeClr val="accent2"/>
              </a:buClr>
            </a:pPr>
            <a:r>
              <a:rPr lang="en-US" sz="1800" b="0" noProof="1" smtClean="0"/>
              <a:t>The information gathered in this study can be used to facilitate the development of a custom curriculum mapping solution for Monarch Academy</a:t>
            </a:r>
            <a:endParaRPr lang="de-DE" sz="1800" b="0" dirty="0"/>
          </a:p>
          <a:p>
            <a:pPr>
              <a:buClr>
                <a:schemeClr val="accent2"/>
              </a:buClr>
            </a:pPr>
            <a:r>
              <a:rPr lang="de-DE" sz="1800" b="0" noProof="1" smtClean="0"/>
              <a:t>While the results of this research are helpful, it should be noted that because of the size of the user population, further research will be required moving forward.</a:t>
            </a:r>
          </a:p>
          <a:p>
            <a:pPr>
              <a:buClr>
                <a:schemeClr val="accent2"/>
              </a:buClr>
            </a:pPr>
            <a:r>
              <a:rPr lang="de-DE" sz="1800" b="0" noProof="1" smtClean="0"/>
              <a:t>Consideration also needs to be given to the fact that many of the flaws discovered here could have been attributed to the way Atlas was implemented at Oakland.</a:t>
            </a:r>
            <a:endParaRPr lang="de-DE" sz="1800" b="0" noProof="1"/>
          </a:p>
          <a:p>
            <a:pPr lvl="1">
              <a:buClr>
                <a:schemeClr val="accent2"/>
              </a:buClr>
            </a:pPr>
            <a:endParaRPr lang="de-DE" noProof="1"/>
          </a:p>
        </p:txBody>
      </p:sp>
      <p:sp>
        <p:nvSpPr>
          <p:cNvPr id="6"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Concluding Thoughts</a:t>
            </a:r>
            <a:endParaRPr lang="en-US" noProof="1"/>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0B2BCB3E-B636-46AE-9B6F-C93C54FD0A76}" type="slidenum">
              <a:rPr lang="de-DE"/>
              <a:pPr/>
              <a:t>2</a:t>
            </a:fld>
            <a:endParaRPr lang="de-DE"/>
          </a:p>
        </p:txBody>
      </p:sp>
      <p:sp>
        <p:nvSpPr>
          <p:cNvPr id="95234" name="Rectangle 2"/>
          <p:cNvSpPr>
            <a:spLocks noGrp="1" noChangeArrowheads="1"/>
          </p:cNvSpPr>
          <p:nvPr>
            <p:ph type="title"/>
          </p:nvPr>
        </p:nvSpPr>
        <p:spPr/>
        <p:txBody>
          <a:bodyPr/>
          <a:lstStyle/>
          <a:p>
            <a:r>
              <a:rPr lang="en-US" noProof="1" smtClean="0"/>
              <a:t>Web-Based Curriculum Mapping</a:t>
            </a:r>
            <a:endParaRPr lang="en-US" noProof="1"/>
          </a:p>
        </p:txBody>
      </p:sp>
      <p:sp>
        <p:nvSpPr>
          <p:cNvPr id="95235"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Introduction</a:t>
            </a:r>
            <a:endParaRPr lang="en-US" noProof="1"/>
          </a:p>
        </p:txBody>
      </p:sp>
      <p:sp>
        <p:nvSpPr>
          <p:cNvPr id="95236" name="Rectangle 4"/>
          <p:cNvSpPr>
            <a:spLocks noChangeArrowheads="1"/>
          </p:cNvSpPr>
          <p:nvPr/>
        </p:nvSpPr>
        <p:spPr bwMode="gray">
          <a:xfrm>
            <a:off x="4672013" y="1555750"/>
            <a:ext cx="4164012" cy="360363"/>
          </a:xfrm>
          <a:prstGeom prst="rect">
            <a:avLst/>
          </a:prstGeom>
          <a:solidFill>
            <a:schemeClr val="accent2"/>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2A79D0"/>
                  </a:outerShdw>
                </a:effectLst>
              </a14:hiddenEffects>
            </a:ext>
          </a:extLst>
        </p:spPr>
        <p:txBody>
          <a:bodyPr lIns="0" tIns="0" rIns="0" bIns="0" anchor="ctr"/>
          <a:lstStyle/>
          <a:p>
            <a:pPr algn="ctr" defTabSz="801688" eaLnBrk="0" hangingPunct="0"/>
            <a:r>
              <a:rPr lang="en-US" sz="1800" b="1" noProof="1" smtClean="0">
                <a:solidFill>
                  <a:srgbClr val="FFFFFF"/>
                </a:solidFill>
              </a:rPr>
              <a:t>What is Curriculum Mapping?</a:t>
            </a:r>
            <a:endParaRPr lang="en-US" sz="1800" b="1" noProof="1">
              <a:solidFill>
                <a:srgbClr val="FFFFFF"/>
              </a:solidFill>
            </a:endParaRPr>
          </a:p>
        </p:txBody>
      </p:sp>
      <p:sp>
        <p:nvSpPr>
          <p:cNvPr id="95237" name="Rectangle 5"/>
          <p:cNvSpPr>
            <a:spLocks noChangeArrowheads="1"/>
          </p:cNvSpPr>
          <p:nvPr/>
        </p:nvSpPr>
        <p:spPr bwMode="gray">
          <a:xfrm>
            <a:off x="4672013" y="1916113"/>
            <a:ext cx="4164012"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A79D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800" noProof="1"/>
              <a:t>P</a:t>
            </a:r>
            <a:r>
              <a:rPr lang="en-US" sz="1800" noProof="1" smtClean="0"/>
              <a:t>rocess of documenting lessons, activities and assessment methods used within different grade levels and classes within an educational institution.</a:t>
            </a:r>
            <a:endParaRPr lang="en-US" sz="1800" noProof="1"/>
          </a:p>
          <a:p>
            <a:pPr marL="190500" indent="-190500">
              <a:spcBef>
                <a:spcPct val="40000"/>
              </a:spcBef>
              <a:buClr>
                <a:schemeClr val="accent2"/>
              </a:buClr>
              <a:buFont typeface="Wingdings" pitchFamily="2" charset="2"/>
              <a:buChar char="§"/>
            </a:pPr>
            <a:r>
              <a:rPr lang="en-US" sz="1800" dirty="0"/>
              <a:t>In recent years web-based technology solutions have been implemented to provide real-time access to vital curriculum data and reports, enabling school administration to ensure there are no gaps between grade levels.</a:t>
            </a:r>
            <a:endParaRPr lang="en-US" sz="1800" noProof="1"/>
          </a:p>
        </p:txBody>
      </p:sp>
      <p:sp>
        <p:nvSpPr>
          <p:cNvPr id="95238" name="Rectangle 6" descr="laptop1"/>
          <p:cNvSpPr>
            <a:spLocks noChangeArrowheads="1"/>
          </p:cNvSpPr>
          <p:nvPr/>
        </p:nvSpPr>
        <p:spPr bwMode="auto">
          <a:xfrm>
            <a:off x="314325" y="1555750"/>
            <a:ext cx="4164013" cy="4240213"/>
          </a:xfrm>
          <a:prstGeom prst="rect">
            <a:avLst/>
          </a:prstGeom>
          <a:blipFill dpi="0" rotWithShape="1">
            <a:blip r:embed="rId4"/>
            <a:srcRect/>
            <a:stretch>
              <a:fillRect b="-216"/>
            </a:stretch>
          </a:blip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FEA501"/>
                  </a:outerShdw>
                </a:effectLst>
              </a14:hiddenEffects>
            </a:ext>
          </a:extLst>
        </p:spPr>
        <p:txBody>
          <a:bodyPr anchor="ctr"/>
          <a:lstStyle/>
          <a:p>
            <a:endParaRPr lang="en-US"/>
          </a:p>
        </p:txBody>
      </p:sp>
      <p:sp>
        <p:nvSpPr>
          <p:cNvPr id="95239" name="WordArt 7"/>
          <p:cNvSpPr>
            <a:spLocks noChangeArrowheads="1" noChangeShapeType="1" noTextEdit="1"/>
          </p:cNvSpPr>
          <p:nvPr/>
        </p:nvSpPr>
        <p:spPr bwMode="auto">
          <a:xfrm>
            <a:off x="2519772" y="3675857"/>
            <a:ext cx="1764196" cy="653244"/>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smtClean="0">
                <a:solidFill>
                  <a:srgbClr val="FFFFFF"/>
                </a:solidFill>
                <a:latin typeface="Arial Black"/>
              </a:rPr>
              <a:t>Curriculum</a:t>
            </a:r>
            <a:br>
              <a:rPr lang="en-US" sz="3600" kern="10" dirty="0" smtClean="0">
                <a:solidFill>
                  <a:srgbClr val="FFFFFF"/>
                </a:solidFill>
                <a:latin typeface="Arial Black"/>
              </a:rPr>
            </a:br>
            <a:r>
              <a:rPr lang="en-US" sz="3600" kern="10" dirty="0" smtClean="0">
                <a:solidFill>
                  <a:srgbClr val="FFFFFF"/>
                </a:solidFill>
                <a:latin typeface="Arial Black"/>
              </a:rPr>
              <a:t>Mapping</a:t>
            </a:r>
            <a:endParaRPr lang="en-US" sz="3600" kern="10" dirty="0">
              <a:solidFill>
                <a:srgbClr val="FFFFFF"/>
              </a:solidFill>
              <a:latin typeface="Arial Black"/>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de-DE"/>
              <a:t>Page </a:t>
            </a:r>
            <a:r>
              <a:rPr lang="de-DE">
                <a:sym typeface="Wingdings" pitchFamily="2" charset="2"/>
              </a:rPr>
              <a:t></a:t>
            </a:r>
            <a:r>
              <a:rPr lang="de-DE"/>
              <a:t> </a:t>
            </a:r>
            <a:fld id="{C03AE204-2BD2-4563-A6FC-FA082A0387DA}" type="slidenum">
              <a:rPr lang="de-DE"/>
              <a:pPr/>
              <a:t>20</a:t>
            </a:fld>
            <a:endParaRPr lang="de-DE"/>
          </a:p>
        </p:txBody>
      </p:sp>
      <p:sp>
        <p:nvSpPr>
          <p:cNvPr id="130051" name="Text Box 3"/>
          <p:cNvSpPr txBox="1">
            <a:spLocks noChangeArrowheads="1"/>
          </p:cNvSpPr>
          <p:nvPr/>
        </p:nvSpPr>
        <p:spPr bwMode="gray">
          <a:xfrm>
            <a:off x="4211638" y="2636838"/>
            <a:ext cx="3340017" cy="800219"/>
          </a:xfrm>
          <a:prstGeom prst="rect">
            <a:avLst/>
          </a:prstGeom>
          <a:noFill/>
          <a:ln>
            <a:noFill/>
          </a:ln>
          <a:effectLst/>
          <a:extLst>
            <a:ext uri="{909E8E84-426E-40DD-AFC4-6F175D3DCCD1}">
              <a14:hiddenFill xmlns:a14="http://schemas.microsoft.com/office/drawing/2010/main">
                <a:solidFill>
                  <a:srgbClr val="0061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EA501"/>
                  </a:outerShdw>
                </a:effectLst>
              </a14:hiddenEffects>
            </a:ext>
          </a:extLst>
        </p:spPr>
        <p:txBody>
          <a:bodyPr wrap="none" lIns="0">
            <a:spAutoFit/>
          </a:bodyPr>
          <a:lstStyle/>
          <a:p>
            <a:pPr eaLnBrk="0" hangingPunct="0"/>
            <a:r>
              <a:rPr lang="en-US" sz="4600" b="1" dirty="0" smtClean="0"/>
              <a:t>Questions</a:t>
            </a:r>
            <a:r>
              <a:rPr lang="en-US" sz="4600" b="1" dirty="0"/>
              <a:t>?</a:t>
            </a:r>
            <a:endParaRPr lang="de-DE" sz="4600" b="1" dirty="0"/>
          </a:p>
        </p:txBody>
      </p:sp>
      <p:sp>
        <p:nvSpPr>
          <p:cNvPr id="130052" name="WordArt 4"/>
          <p:cNvSpPr>
            <a:spLocks noChangeArrowheads="1" noChangeShapeType="1" noTextEdit="1"/>
          </p:cNvSpPr>
          <p:nvPr/>
        </p:nvSpPr>
        <p:spPr bwMode="auto">
          <a:xfrm>
            <a:off x="1538288" y="1919288"/>
            <a:ext cx="1322387" cy="2166937"/>
          </a:xfrm>
          <a:prstGeom prst="rect">
            <a:avLst/>
          </a:prstGeom>
        </p:spPr>
        <p:txBody>
          <a:bodyPr wrap="none" fromWordArt="1">
            <a:prstTxWarp prst="textPlain">
              <a:avLst>
                <a:gd name="adj" fmla="val 50000"/>
              </a:avLst>
            </a:prstTxWarp>
          </a:bodyPr>
          <a:lstStyle/>
          <a:p>
            <a:pPr algn="ctr"/>
            <a:r>
              <a:rPr lang="en-US" sz="3600" kern="10">
                <a:ln w="19050">
                  <a:solidFill>
                    <a:srgbClr val="D3D3D3"/>
                  </a:solidFill>
                  <a:round/>
                  <a:headEnd/>
                  <a:tailEnd/>
                </a:ln>
                <a:gradFill rotWithShape="1">
                  <a:gsLst>
                    <a:gs pos="0">
                      <a:srgbClr val="FFFFFF"/>
                    </a:gs>
                    <a:gs pos="100000">
                      <a:srgbClr val="A0A0A0"/>
                    </a:gs>
                  </a:gsLst>
                  <a:lin ang="5400000" scaled="1"/>
                </a:gradFill>
                <a:effectLst>
                  <a:outerShdw dist="63500" dir="2212194" algn="ctr" rotWithShape="0">
                    <a:schemeClr val="tx1">
                      <a:alpha val="50000"/>
                    </a:schemeClr>
                  </a:outerShdw>
                </a:effectLst>
                <a:latin typeface="Arial Black"/>
              </a:rPr>
              <a:t>?</a:t>
            </a:r>
          </a:p>
        </p:txBody>
      </p:sp>
      <p:sp>
        <p:nvSpPr>
          <p:cNvPr id="130053" name="WordArt 5"/>
          <p:cNvSpPr>
            <a:spLocks noChangeArrowheads="1" noChangeShapeType="1" noTextEdit="1"/>
          </p:cNvSpPr>
          <p:nvPr/>
        </p:nvSpPr>
        <p:spPr bwMode="auto">
          <a:xfrm>
            <a:off x="777875" y="2855913"/>
            <a:ext cx="1004888" cy="1647825"/>
          </a:xfrm>
          <a:prstGeom prst="rect">
            <a:avLst/>
          </a:prstGeom>
        </p:spPr>
        <p:txBody>
          <a:bodyPr wrap="none" fromWordArt="1">
            <a:prstTxWarp prst="textPlain">
              <a:avLst>
                <a:gd name="adj" fmla="val 50000"/>
              </a:avLst>
            </a:prstTxWarp>
          </a:bodyPr>
          <a:lstStyle/>
          <a:p>
            <a:pPr algn="ctr"/>
            <a:r>
              <a:rPr lang="en-US" sz="3600" kern="10">
                <a:ln w="19050">
                  <a:solidFill>
                    <a:srgbClr val="D3D3D3"/>
                  </a:solidFill>
                  <a:round/>
                  <a:headEnd/>
                  <a:tailEnd/>
                </a:ln>
                <a:gradFill rotWithShape="1">
                  <a:gsLst>
                    <a:gs pos="0">
                      <a:srgbClr val="FFFFFF"/>
                    </a:gs>
                    <a:gs pos="100000">
                      <a:srgbClr val="D3D3D3"/>
                    </a:gs>
                  </a:gsLst>
                  <a:lin ang="5400000" scaled="1"/>
                </a:gradFill>
                <a:effectLst>
                  <a:outerShdw dist="63500" dir="2212194" algn="ctr" rotWithShape="0">
                    <a:schemeClr val="tx1">
                      <a:alpha val="50000"/>
                    </a:schemeClr>
                  </a:outerShdw>
                </a:effectLst>
                <a:latin typeface="Arial Black"/>
              </a:rPr>
              <a:t>?</a:t>
            </a:r>
          </a:p>
        </p:txBody>
      </p:sp>
      <p:sp>
        <p:nvSpPr>
          <p:cNvPr id="130054" name="WordArt 6"/>
          <p:cNvSpPr>
            <a:spLocks noChangeArrowheads="1" noChangeShapeType="1" noTextEdit="1"/>
          </p:cNvSpPr>
          <p:nvPr/>
        </p:nvSpPr>
        <p:spPr bwMode="auto">
          <a:xfrm>
            <a:off x="2200275" y="2817813"/>
            <a:ext cx="1546225" cy="2535237"/>
          </a:xfrm>
          <a:prstGeom prst="rect">
            <a:avLst/>
          </a:prstGeom>
        </p:spPr>
        <p:txBody>
          <a:bodyPr wrap="none" fromWordArt="1">
            <a:prstTxWarp prst="textPlain">
              <a:avLst>
                <a:gd name="adj" fmla="val 50000"/>
              </a:avLst>
            </a:prstTxWarp>
          </a:bodyPr>
          <a:lstStyle/>
          <a:p>
            <a:pPr algn="ctr"/>
            <a:r>
              <a:rPr lang="en-US" sz="3600" kern="10">
                <a:ln w="19050">
                  <a:solidFill>
                    <a:srgbClr val="D3D3D3"/>
                  </a:solidFill>
                  <a:round/>
                  <a:headEnd/>
                  <a:tailEnd/>
                </a:ln>
                <a:gradFill rotWithShape="1">
                  <a:gsLst>
                    <a:gs pos="0">
                      <a:schemeClr val="bg1"/>
                    </a:gs>
                    <a:gs pos="100000">
                      <a:srgbClr val="808080"/>
                    </a:gs>
                  </a:gsLst>
                  <a:lin ang="5400000" scaled="1"/>
                </a:gradFill>
                <a:effectLst>
                  <a:outerShdw dist="63500" dir="2212194" algn="ctr" rotWithShape="0">
                    <a:schemeClr val="tx1">
                      <a:alpha val="50000"/>
                    </a:schemeClr>
                  </a:outerShdw>
                </a:effectLst>
                <a:latin typeface="Arial Black"/>
              </a:rPr>
              <a:t>?</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894D10E8-46AD-486B-9B52-BFCA900271A8}" type="slidenum">
              <a:rPr lang="de-DE"/>
              <a:pPr/>
              <a:t>3</a:t>
            </a:fld>
            <a:endParaRPr lang="de-DE"/>
          </a:p>
        </p:txBody>
      </p:sp>
      <p:sp>
        <p:nvSpPr>
          <p:cNvPr id="103426" name="Rectangle 2"/>
          <p:cNvSpPr>
            <a:spLocks noGrp="1" noChangeArrowheads="1"/>
          </p:cNvSpPr>
          <p:nvPr>
            <p:ph type="title"/>
          </p:nvPr>
        </p:nvSpPr>
        <p:spPr/>
        <p:txBody>
          <a:bodyPr/>
          <a:lstStyle/>
          <a:p>
            <a:r>
              <a:rPr lang="en-US" noProof="1" smtClean="0"/>
              <a:t>Web-Based Curriculum Mapping</a:t>
            </a:r>
            <a:endParaRPr lang="de-DE" noProof="1"/>
          </a:p>
        </p:txBody>
      </p:sp>
      <p:sp>
        <p:nvSpPr>
          <p:cNvPr id="103427" name="Rectangle 3"/>
          <p:cNvSpPr>
            <a:spLocks noChangeArrowheads="1"/>
          </p:cNvSpPr>
          <p:nvPr/>
        </p:nvSpPr>
        <p:spPr bwMode="gray">
          <a:xfrm>
            <a:off x="2227263" y="1555750"/>
            <a:ext cx="6607175" cy="1317625"/>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b="1" noProof="1" smtClean="0"/>
              <a:t>Parents and Guardians</a:t>
            </a:r>
          </a:p>
          <a:p>
            <a:pPr marL="190500" indent="-190500">
              <a:lnSpc>
                <a:spcPct val="95000"/>
              </a:lnSpc>
              <a:spcBef>
                <a:spcPct val="20000"/>
              </a:spcBef>
              <a:buClr>
                <a:schemeClr val="accent2"/>
              </a:buClr>
              <a:buFont typeface="Wingdings" pitchFamily="2" charset="2"/>
              <a:buChar char="§"/>
            </a:pPr>
            <a:r>
              <a:rPr lang="en-US" sz="1600" noProof="1" smtClean="0"/>
              <a:t>By providing an accessible system, it is easier to can keep track of where their child should be academically.</a:t>
            </a:r>
          </a:p>
          <a:p>
            <a:pPr marL="190500" indent="-190500">
              <a:lnSpc>
                <a:spcPct val="95000"/>
              </a:lnSpc>
              <a:spcBef>
                <a:spcPct val="20000"/>
              </a:spcBef>
              <a:buClr>
                <a:schemeClr val="accent2"/>
              </a:buClr>
              <a:buFont typeface="Wingdings" pitchFamily="2" charset="2"/>
              <a:buChar char="§"/>
            </a:pPr>
            <a:r>
              <a:rPr lang="en-US" sz="1600" noProof="1"/>
              <a:t>P</a:t>
            </a:r>
            <a:r>
              <a:rPr lang="en-US" sz="1600" noProof="1" smtClean="0"/>
              <a:t>arents and guardians will have an opportunity to reinforce at home the focus of learning that takes place at school.</a:t>
            </a:r>
            <a:endParaRPr lang="en-US" sz="1600" noProof="1"/>
          </a:p>
        </p:txBody>
      </p:sp>
      <p:sp>
        <p:nvSpPr>
          <p:cNvPr id="103428" name="Rectangle 4"/>
          <p:cNvSpPr>
            <a:spLocks noChangeArrowheads="1"/>
          </p:cNvSpPr>
          <p:nvPr/>
        </p:nvSpPr>
        <p:spPr bwMode="gray">
          <a:xfrm>
            <a:off x="2228850" y="3017838"/>
            <a:ext cx="6607175" cy="1317625"/>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b="1" noProof="1" smtClean="0"/>
              <a:t>Teachers</a:t>
            </a:r>
          </a:p>
          <a:p>
            <a:pPr marL="190500" indent="-190500">
              <a:lnSpc>
                <a:spcPct val="95000"/>
              </a:lnSpc>
              <a:spcBef>
                <a:spcPct val="20000"/>
              </a:spcBef>
              <a:buClr>
                <a:schemeClr val="accent2"/>
              </a:buClr>
              <a:buFont typeface="Wingdings" pitchFamily="2" charset="2"/>
              <a:buChar char="§"/>
            </a:pPr>
            <a:r>
              <a:rPr lang="en-US" sz="1600" noProof="1" smtClean="0"/>
              <a:t>Curriculum Mapping systems can provide teachers a tool to update, document and share lesson plans with others.</a:t>
            </a:r>
          </a:p>
          <a:p>
            <a:pPr marL="190500" indent="-190500">
              <a:lnSpc>
                <a:spcPct val="95000"/>
              </a:lnSpc>
              <a:spcBef>
                <a:spcPct val="20000"/>
              </a:spcBef>
              <a:buClr>
                <a:schemeClr val="accent2"/>
              </a:buClr>
              <a:buFont typeface="Wingdings" pitchFamily="2" charset="2"/>
              <a:buChar char="§"/>
            </a:pPr>
            <a:r>
              <a:rPr lang="en-US" sz="1600" noProof="1" smtClean="0"/>
              <a:t>Common core standards are more easily tracked to ensure lessons are fulfilling the required objectives.</a:t>
            </a:r>
            <a:endParaRPr lang="en-US" sz="1600" noProof="1"/>
          </a:p>
        </p:txBody>
      </p:sp>
      <p:sp>
        <p:nvSpPr>
          <p:cNvPr id="103429" name="Rectangle 5"/>
          <p:cNvSpPr>
            <a:spLocks noChangeArrowheads="1"/>
          </p:cNvSpPr>
          <p:nvPr/>
        </p:nvSpPr>
        <p:spPr bwMode="gray">
          <a:xfrm>
            <a:off x="2228850" y="4478338"/>
            <a:ext cx="6607175" cy="1317625"/>
          </a:xfrm>
          <a:prstGeom prst="rect">
            <a:avLst/>
          </a:prstGeom>
          <a:noFill/>
          <a:ln w="12700">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b="1" noProof="1" smtClean="0"/>
              <a:t>Administrators</a:t>
            </a:r>
            <a:endParaRPr lang="en-US" sz="1600" b="1" noProof="1"/>
          </a:p>
          <a:p>
            <a:pPr marL="190500" indent="-190500">
              <a:lnSpc>
                <a:spcPct val="95000"/>
              </a:lnSpc>
              <a:spcBef>
                <a:spcPct val="20000"/>
              </a:spcBef>
              <a:buClr>
                <a:schemeClr val="accent2"/>
              </a:buClr>
              <a:buFont typeface="Wingdings" pitchFamily="2" charset="2"/>
              <a:buChar char="§"/>
            </a:pPr>
            <a:r>
              <a:rPr lang="en-US" sz="1600" noProof="1" smtClean="0"/>
              <a:t>A dashboard system can provide administrators a means to be able to manage curriculum across grade levels.</a:t>
            </a:r>
          </a:p>
          <a:p>
            <a:pPr marL="190500" indent="-190500">
              <a:lnSpc>
                <a:spcPct val="95000"/>
              </a:lnSpc>
              <a:spcBef>
                <a:spcPct val="20000"/>
              </a:spcBef>
              <a:buClr>
                <a:schemeClr val="accent2"/>
              </a:buClr>
              <a:buFont typeface="Wingdings" pitchFamily="2" charset="2"/>
              <a:buChar char="§"/>
            </a:pPr>
            <a:r>
              <a:rPr lang="en-US" sz="1600" noProof="1" smtClean="0"/>
              <a:t>Management of learning outcomes and learning opportunities across different elements of the curriculum.</a:t>
            </a:r>
          </a:p>
        </p:txBody>
      </p:sp>
      <p:sp>
        <p:nvSpPr>
          <p:cNvPr id="103430"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Who are the User Groups?</a:t>
            </a:r>
            <a:endParaRPr lang="en-US" noProof="1"/>
          </a:p>
        </p:txBody>
      </p:sp>
      <p:pic>
        <p:nvPicPr>
          <p:cNvPr id="103435" name="Picture 11" descr="C:\Users\21126\Desktop\browse.jpg"/>
          <p:cNvPicPr>
            <a:picLocks noChangeAspect="1" noChangeArrowheads="1"/>
          </p:cNvPicPr>
          <p:nvPr/>
        </p:nvPicPr>
        <p:blipFill rotWithShape="1">
          <a:blip r:embed="rId4">
            <a:extLst>
              <a:ext uri="{28A0092B-C50C-407E-A947-70E740481C1C}">
                <a14:useLocalDpi xmlns:a14="http://schemas.microsoft.com/office/drawing/2010/main" val="0"/>
              </a:ext>
            </a:extLst>
          </a:blip>
          <a:srcRect l="21579" r="8834" b="21667"/>
          <a:stretch/>
        </p:blipFill>
        <p:spPr bwMode="auto">
          <a:xfrm>
            <a:off x="328613" y="1555750"/>
            <a:ext cx="1755775" cy="131762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03436" name="Picture 12" descr="C:\Users\21126\Desktop\browse.jpg"/>
          <p:cNvPicPr>
            <a:picLocks noChangeAspect="1" noChangeArrowheads="1"/>
          </p:cNvPicPr>
          <p:nvPr/>
        </p:nvPicPr>
        <p:blipFill rotWithShape="1">
          <a:blip r:embed="rId5">
            <a:extLst>
              <a:ext uri="{28A0092B-C50C-407E-A947-70E740481C1C}">
                <a14:useLocalDpi xmlns:a14="http://schemas.microsoft.com/office/drawing/2010/main" val="0"/>
              </a:ext>
            </a:extLst>
          </a:blip>
          <a:srcRect l="7253" t="22055" b="22942"/>
          <a:stretch/>
        </p:blipFill>
        <p:spPr bwMode="auto">
          <a:xfrm>
            <a:off x="328613" y="3017838"/>
            <a:ext cx="1755775" cy="131762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03437" name="Picture 13" descr="C:\Users\21126\Desktop\browse.jpg"/>
          <p:cNvPicPr>
            <a:picLocks noChangeAspect="1" noChangeArrowheads="1"/>
          </p:cNvPicPr>
          <p:nvPr/>
        </p:nvPicPr>
        <p:blipFill rotWithShape="1">
          <a:blip r:embed="rId6">
            <a:extLst>
              <a:ext uri="{28A0092B-C50C-407E-A947-70E740481C1C}">
                <a14:useLocalDpi xmlns:a14="http://schemas.microsoft.com/office/drawing/2010/main" val="0"/>
              </a:ext>
            </a:extLst>
          </a:blip>
          <a:srcRect t="26627"/>
          <a:stretch/>
        </p:blipFill>
        <p:spPr bwMode="auto">
          <a:xfrm>
            <a:off x="328613" y="4478339"/>
            <a:ext cx="1755775" cy="1328108"/>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D2ECB7FC-7CDE-4256-892E-D6AAC1A51568}" type="slidenum">
              <a:rPr lang="de-DE"/>
              <a:pPr/>
              <a:t>4</a:t>
            </a:fld>
            <a:endParaRPr lang="de-DE"/>
          </a:p>
        </p:txBody>
      </p:sp>
      <p:sp>
        <p:nvSpPr>
          <p:cNvPr id="117762" name="Rectangle 2"/>
          <p:cNvSpPr>
            <a:spLocks noGrp="1" noChangeArrowheads="1"/>
          </p:cNvSpPr>
          <p:nvPr>
            <p:ph type="title"/>
          </p:nvPr>
        </p:nvSpPr>
        <p:spPr/>
        <p:txBody>
          <a:bodyPr/>
          <a:lstStyle/>
          <a:p>
            <a:r>
              <a:rPr lang="en-US" noProof="1" smtClean="0"/>
              <a:t>Web-Based Curriculum Mapping</a:t>
            </a:r>
            <a:endParaRPr lang="en-US" noProof="1"/>
          </a:p>
        </p:txBody>
      </p:sp>
      <p:sp>
        <p:nvSpPr>
          <p:cNvPr id="117763"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Preliminary Study to Benefit Monarch Academy</a:t>
            </a:r>
            <a:endParaRPr lang="en-US" noProof="1"/>
          </a:p>
        </p:txBody>
      </p:sp>
      <p:pic>
        <p:nvPicPr>
          <p:cNvPr id="1177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701800" y="2038350"/>
            <a:ext cx="1435100" cy="889000"/>
          </a:xfrm>
          <a:prstGeom prst="rect">
            <a:avLst/>
          </a:prstGeom>
          <a:noFill/>
          <a:ln>
            <a:noFill/>
          </a:ln>
          <a:effectLst/>
          <a:extLst>
            <a:ext uri="{909E8E84-426E-40DD-AFC4-6F175D3DCCD1}">
              <a14:hiddenFill xmlns:a14="http://schemas.microsoft.com/office/drawing/2010/main">
                <a:solidFill>
                  <a:srgbClr val="0061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EA501"/>
                  </a:outerShdw>
                </a:effectLst>
              </a14:hiddenEffects>
            </a:ext>
          </a:extLst>
        </p:spPr>
      </p:pic>
      <p:sp>
        <p:nvSpPr>
          <p:cNvPr id="117768" name="Rectangle 8"/>
          <p:cNvSpPr>
            <a:spLocks noChangeArrowheads="1"/>
          </p:cNvSpPr>
          <p:nvPr/>
        </p:nvSpPr>
        <p:spPr bwMode="gray">
          <a:xfrm>
            <a:off x="4670425" y="1555750"/>
            <a:ext cx="4164013"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2A79D0"/>
                  </a:outerShdw>
                </a:effectLst>
              </a14:hiddenEffects>
            </a:ext>
          </a:extLst>
        </p:spPr>
        <p:txBody>
          <a:bodyPr lIns="0" tIns="0" rIns="0" bIns="0" anchor="ctr"/>
          <a:lstStyle/>
          <a:p>
            <a:pPr algn="ctr" defTabSz="801688" eaLnBrk="0" hangingPunct="0"/>
            <a:r>
              <a:rPr lang="en-US" sz="1800" b="1" noProof="1" smtClean="0">
                <a:solidFill>
                  <a:srgbClr val="FFFFFF"/>
                </a:solidFill>
              </a:rPr>
              <a:t>Research Study</a:t>
            </a:r>
            <a:endParaRPr lang="en-US" sz="1800" b="1" noProof="1">
              <a:solidFill>
                <a:srgbClr val="FFFFFF"/>
              </a:solidFill>
            </a:endParaRPr>
          </a:p>
        </p:txBody>
      </p:sp>
      <p:sp>
        <p:nvSpPr>
          <p:cNvPr id="117769" name="Rectangle 9"/>
          <p:cNvSpPr>
            <a:spLocks noChangeArrowheads="1"/>
          </p:cNvSpPr>
          <p:nvPr/>
        </p:nvSpPr>
        <p:spPr bwMode="gray">
          <a:xfrm>
            <a:off x="4672013" y="1916113"/>
            <a:ext cx="4164012"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A79D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800" noProof="1" smtClean="0"/>
              <a:t>Monarch Academy has informally implemented a form of Curriculum Mapping using desktop applications.</a:t>
            </a:r>
            <a:endParaRPr lang="en-US" sz="1800" noProof="1"/>
          </a:p>
          <a:p>
            <a:pPr marL="190500" indent="-190500">
              <a:spcBef>
                <a:spcPct val="40000"/>
              </a:spcBef>
              <a:buClr>
                <a:schemeClr val="accent2"/>
              </a:buClr>
              <a:buFont typeface="Wingdings" pitchFamily="2" charset="2"/>
              <a:buChar char="§"/>
            </a:pPr>
            <a:r>
              <a:rPr lang="en-US" sz="1800" noProof="1" smtClean="0"/>
              <a:t>The current system has not been centralized, nor easily accessible by staff and administrators.</a:t>
            </a:r>
            <a:endParaRPr lang="en-US" sz="1800" noProof="1"/>
          </a:p>
          <a:p>
            <a:pPr marL="190500" indent="-190500">
              <a:spcBef>
                <a:spcPct val="40000"/>
              </a:spcBef>
              <a:buClr>
                <a:schemeClr val="accent2"/>
              </a:buClr>
              <a:buFont typeface="Wingdings" pitchFamily="2" charset="2"/>
              <a:buChar char="§"/>
            </a:pPr>
            <a:r>
              <a:rPr lang="en-US" sz="1800" noProof="1" smtClean="0">
                <a:ea typeface="Arial Unicode MS" pitchFamily="34" charset="-128"/>
                <a:cs typeface="Arial" charset="0"/>
              </a:rPr>
              <a:t>Commercial tools were researched; however none met the unique requirements of Expeditionary Learning.</a:t>
            </a:r>
          </a:p>
          <a:p>
            <a:pPr marL="190500" indent="-190500">
              <a:spcBef>
                <a:spcPct val="40000"/>
              </a:spcBef>
              <a:buClr>
                <a:schemeClr val="accent2"/>
              </a:buClr>
              <a:buFont typeface="Wingdings" pitchFamily="2" charset="2"/>
              <a:buChar char="§"/>
            </a:pPr>
            <a:r>
              <a:rPr lang="en-US" sz="1800" noProof="1" smtClean="0">
                <a:ea typeface="Arial Unicode MS" pitchFamily="34" charset="-128"/>
                <a:cs typeface="Arial" charset="0"/>
              </a:rPr>
              <a:t>Atlas Rubicon came closest to meeting the school’s requirements.</a:t>
            </a:r>
            <a:endParaRPr lang="en-US" sz="1800" noProof="1"/>
          </a:p>
        </p:txBody>
      </p:sp>
      <p:pic>
        <p:nvPicPr>
          <p:cNvPr id="132099" name="Picture 3" descr="C:\Users\21126\Desktop\SchoolTourDiscoveryClassroo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32" y="1556792"/>
            <a:ext cx="4164013" cy="4249522"/>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2624980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82" name="Picture 10" descr="C:\Users\21126\Desktop\Oakland-Schools.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4798" b="-18211"/>
          <a:stretch/>
        </p:blipFill>
        <p:spPr bwMode="auto">
          <a:xfrm>
            <a:off x="314325" y="3748088"/>
            <a:ext cx="2652711" cy="204787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8"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F15D8890-E658-4734-B060-CF62FC36FF53}" type="slidenum">
              <a:rPr lang="de-DE"/>
              <a:pPr/>
              <a:t>5</a:t>
            </a:fld>
            <a:endParaRPr lang="de-DE"/>
          </a:p>
        </p:txBody>
      </p:sp>
      <p:sp>
        <p:nvSpPr>
          <p:cNvPr id="105474" name="Rectangle 2"/>
          <p:cNvSpPr>
            <a:spLocks noGrp="1" noChangeArrowheads="1"/>
          </p:cNvSpPr>
          <p:nvPr>
            <p:ph type="title"/>
          </p:nvPr>
        </p:nvSpPr>
        <p:spPr/>
        <p:txBody>
          <a:bodyPr/>
          <a:lstStyle/>
          <a:p>
            <a:r>
              <a:rPr lang="en-US" noProof="1" smtClean="0"/>
              <a:t>Web-Based Curriculum Mapping</a:t>
            </a:r>
            <a:endParaRPr lang="de-DE" noProof="1"/>
          </a:p>
        </p:txBody>
      </p:sp>
      <p:sp>
        <p:nvSpPr>
          <p:cNvPr id="105475" name="Rectangle 3"/>
          <p:cNvSpPr>
            <a:spLocks noChangeArrowheads="1"/>
          </p:cNvSpPr>
          <p:nvPr/>
        </p:nvSpPr>
        <p:spPr bwMode="gray">
          <a:xfrm>
            <a:off x="3124200" y="1555750"/>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a:lnSpc>
                <a:spcPct val="95000"/>
              </a:lnSpc>
              <a:spcBef>
                <a:spcPct val="20000"/>
              </a:spcBef>
              <a:buClr>
                <a:schemeClr val="accent2"/>
              </a:buClr>
            </a:pPr>
            <a:r>
              <a:rPr lang="en-US" sz="1600" noProof="1"/>
              <a:t>Atlas is a Web-based curriculum management tool that electronically: </a:t>
            </a:r>
            <a:r>
              <a:rPr lang="en-US" sz="1600" noProof="1" smtClean="0"/>
              <a:t>Incorporates </a:t>
            </a:r>
            <a:r>
              <a:rPr lang="en-US" sz="1600" noProof="1"/>
              <a:t>curriculum mapping, tracks gaps and repetition in instruction, addresses the Why in performance testing, aligns curriculum to benchmarks and standards, produces updated reports to encourage partnerships, facilitates sharing of ideas and communicating them rapidly across buildings, schools and grades and shares requirements with </a:t>
            </a:r>
            <a:r>
              <a:rPr lang="en-US" sz="1600" noProof="1" smtClean="0"/>
              <a:t>students.</a:t>
            </a:r>
            <a:endParaRPr lang="en-US" sz="1600" noProof="1"/>
          </a:p>
        </p:txBody>
      </p:sp>
      <p:sp>
        <p:nvSpPr>
          <p:cNvPr id="105476" name="Rectangle 4"/>
          <p:cNvSpPr>
            <a:spLocks noChangeArrowheads="1"/>
          </p:cNvSpPr>
          <p:nvPr/>
        </p:nvSpPr>
        <p:spPr bwMode="gray">
          <a:xfrm>
            <a:off x="3124200" y="3748088"/>
            <a:ext cx="5710238" cy="204787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108000" tIns="72000" rIns="72000" bIns="72000" anchor="ctr"/>
          <a:lstStyle/>
          <a:p>
            <a:pPr marL="190500" indent="-190500">
              <a:lnSpc>
                <a:spcPct val="95000"/>
              </a:lnSpc>
              <a:spcBef>
                <a:spcPct val="20000"/>
              </a:spcBef>
              <a:buClr>
                <a:schemeClr val="accent2"/>
              </a:buClr>
              <a:buFont typeface="Wingdings" pitchFamily="2" charset="2"/>
              <a:buChar char="§"/>
            </a:pPr>
            <a:r>
              <a:rPr lang="en-US" sz="1600" noProof="1" smtClean="0"/>
              <a:t>Oakland Public School system has implemented Atlas Rubicon for all grade levels.</a:t>
            </a:r>
          </a:p>
          <a:p>
            <a:pPr marL="190500" indent="-190500">
              <a:lnSpc>
                <a:spcPct val="95000"/>
              </a:lnSpc>
              <a:spcBef>
                <a:spcPct val="20000"/>
              </a:spcBef>
              <a:buClr>
                <a:schemeClr val="accent2"/>
              </a:buClr>
              <a:buFont typeface="Wingdings" pitchFamily="2" charset="2"/>
              <a:buChar char="§"/>
            </a:pPr>
            <a:r>
              <a:rPr lang="en-US" sz="1600" noProof="1" smtClean="0"/>
              <a:t>They provide a public website for parents and guardians to review courses, units and other curriculum information.</a:t>
            </a:r>
          </a:p>
          <a:p>
            <a:pPr marL="190500" indent="-190500">
              <a:lnSpc>
                <a:spcPct val="95000"/>
              </a:lnSpc>
              <a:spcBef>
                <a:spcPct val="20000"/>
              </a:spcBef>
              <a:buClr>
                <a:schemeClr val="accent2"/>
              </a:buClr>
              <a:buFont typeface="Wingdings" pitchFamily="2" charset="2"/>
              <a:buChar char="§"/>
            </a:pPr>
            <a:r>
              <a:rPr lang="en-US" sz="1600" noProof="1" smtClean="0"/>
              <a:t>This study will test the current system that Oakland uses as an exploratory study in determining what works well and what doesn’t in the current system.</a:t>
            </a:r>
            <a:endParaRPr lang="en-US" sz="1600" noProof="1"/>
          </a:p>
        </p:txBody>
      </p:sp>
      <p:sp>
        <p:nvSpPr>
          <p:cNvPr id="105477"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Atlas Rubicon and Oakland School System</a:t>
            </a:r>
            <a:endParaRPr lang="en-US" noProof="1"/>
          </a:p>
        </p:txBody>
      </p:sp>
      <p:pic>
        <p:nvPicPr>
          <p:cNvPr id="105481" name="Picture 9" descr="C:\Users\21126\Desktop\Cap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b="15370"/>
          <a:stretch/>
        </p:blipFill>
        <p:spPr bwMode="auto">
          <a:xfrm>
            <a:off x="318390" y="1555750"/>
            <a:ext cx="2662935" cy="2047875"/>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0B4E81C0-B87E-44C2-B2BF-3B435ED7778F}" type="slidenum">
              <a:rPr lang="de-DE"/>
              <a:pPr/>
              <a:t>6</a:t>
            </a:fld>
            <a:endParaRPr lang="de-DE"/>
          </a:p>
        </p:txBody>
      </p:sp>
      <p:sp>
        <p:nvSpPr>
          <p:cNvPr id="97282" name="Rectangle 2"/>
          <p:cNvSpPr>
            <a:spLocks noGrp="1" noChangeArrowheads="1"/>
          </p:cNvSpPr>
          <p:nvPr>
            <p:ph type="title"/>
          </p:nvPr>
        </p:nvSpPr>
        <p:spPr/>
        <p:txBody>
          <a:bodyPr/>
          <a:lstStyle/>
          <a:p>
            <a:r>
              <a:rPr lang="en-US" noProof="1" smtClean="0"/>
              <a:t>Web-Based Curriculum Mapping</a:t>
            </a:r>
            <a:endParaRPr lang="de-DE" noProof="1"/>
          </a:p>
        </p:txBody>
      </p:sp>
      <p:sp>
        <p:nvSpPr>
          <p:cNvPr id="97283" name="Rectangle 3"/>
          <p:cNvSpPr>
            <a:spLocks noChangeArrowheads="1"/>
          </p:cNvSpPr>
          <p:nvPr/>
        </p:nvSpPr>
        <p:spPr bwMode="gray">
          <a:xfrm>
            <a:off x="328613" y="1916113"/>
            <a:ext cx="2738437"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600" noProof="1"/>
              <a:t>P</a:t>
            </a:r>
            <a:r>
              <a:rPr lang="en-US" sz="1600" noProof="1" smtClean="0"/>
              <a:t>arents and guardians of children or grandchildren currently in school.</a:t>
            </a:r>
          </a:p>
          <a:p>
            <a:pPr marL="190500" indent="-190500">
              <a:spcBef>
                <a:spcPct val="40000"/>
              </a:spcBef>
              <a:buClr>
                <a:schemeClr val="accent2"/>
              </a:buClr>
              <a:buFont typeface="Wingdings" pitchFamily="2" charset="2"/>
              <a:buChar char="§"/>
            </a:pPr>
            <a:r>
              <a:rPr lang="en-US" sz="1600" noProof="1"/>
              <a:t>O</a:t>
            </a:r>
            <a:r>
              <a:rPr lang="en-US" sz="1600" noProof="1" smtClean="0"/>
              <a:t>lder relations of </a:t>
            </a:r>
            <a:br>
              <a:rPr lang="en-US" sz="1600" noProof="1" smtClean="0"/>
            </a:br>
            <a:r>
              <a:rPr lang="en-US" sz="1600" noProof="1" smtClean="0"/>
              <a:t>children currently in school.</a:t>
            </a:r>
          </a:p>
          <a:p>
            <a:pPr marL="190500" indent="-190500">
              <a:spcBef>
                <a:spcPct val="40000"/>
              </a:spcBef>
              <a:buClr>
                <a:schemeClr val="accent2"/>
              </a:buClr>
              <a:buFont typeface="Wingdings" pitchFamily="2" charset="2"/>
              <a:buChar char="§"/>
            </a:pPr>
            <a:r>
              <a:rPr lang="en-US" sz="1600" noProof="1" smtClean="0"/>
              <a:t>Demographic background and characteristics were not taken into consideration for this study.</a:t>
            </a:r>
            <a:endParaRPr lang="en-US" sz="1600" noProof="1"/>
          </a:p>
          <a:p>
            <a:pPr marL="190500" indent="-190500">
              <a:spcBef>
                <a:spcPct val="40000"/>
              </a:spcBef>
              <a:buClr>
                <a:schemeClr val="accent2"/>
              </a:buClr>
              <a:buFont typeface="Wingdings" pitchFamily="2" charset="2"/>
              <a:buChar char="§"/>
            </a:pPr>
            <a:endParaRPr lang="en-US" sz="1600" noProof="1"/>
          </a:p>
          <a:p>
            <a:pPr marL="190500" indent="-190500">
              <a:spcBef>
                <a:spcPct val="40000"/>
              </a:spcBef>
              <a:buClr>
                <a:schemeClr val="accent2"/>
              </a:buClr>
              <a:buFont typeface="Wingdings" pitchFamily="2" charset="2"/>
              <a:buChar char="§"/>
            </a:pPr>
            <a:endParaRPr lang="en-US" sz="1600" noProof="1"/>
          </a:p>
        </p:txBody>
      </p:sp>
      <p:sp>
        <p:nvSpPr>
          <p:cNvPr id="97284" name="Rectangle 4"/>
          <p:cNvSpPr>
            <a:spLocks noChangeArrowheads="1"/>
          </p:cNvSpPr>
          <p:nvPr/>
        </p:nvSpPr>
        <p:spPr bwMode="gray">
          <a:xfrm>
            <a:off x="328613" y="1555750"/>
            <a:ext cx="2738437"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lIns="0" tIns="0" rIns="0" bIns="0" anchor="ctr"/>
          <a:lstStyle/>
          <a:p>
            <a:pPr algn="ctr" defTabSz="801688" eaLnBrk="0" hangingPunct="0"/>
            <a:r>
              <a:rPr lang="en-US" sz="1600" b="1" noProof="1" smtClean="0">
                <a:solidFill>
                  <a:srgbClr val="FFFFFF"/>
                </a:solidFill>
              </a:rPr>
              <a:t>Recruitment</a:t>
            </a:r>
            <a:endParaRPr lang="en-US" sz="1600" b="1" noProof="1">
              <a:solidFill>
                <a:srgbClr val="FFFFFF"/>
              </a:solidFill>
            </a:endParaRPr>
          </a:p>
        </p:txBody>
      </p:sp>
      <p:sp>
        <p:nvSpPr>
          <p:cNvPr id="97285" name="Rectangle 5"/>
          <p:cNvSpPr>
            <a:spLocks noChangeArrowheads="1"/>
          </p:cNvSpPr>
          <p:nvPr/>
        </p:nvSpPr>
        <p:spPr bwMode="gray">
          <a:xfrm>
            <a:off x="3205163" y="1916113"/>
            <a:ext cx="2738437"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600" noProof="1" smtClean="0"/>
              <a:t>Six </a:t>
            </a:r>
            <a:r>
              <a:rPr lang="en-US" sz="1600" noProof="1" smtClean="0"/>
              <a:t>user </a:t>
            </a:r>
            <a:r>
              <a:rPr lang="en-US" sz="1600" noProof="1" smtClean="0"/>
              <a:t>tasks were </a:t>
            </a:r>
            <a:r>
              <a:rPr lang="en-US" sz="1600" noProof="1" smtClean="0"/>
              <a:t>administered using Tobii to </a:t>
            </a:r>
            <a:r>
              <a:rPr lang="en-US" sz="1600" noProof="1" smtClean="0"/>
              <a:t>test the information retrieval of </a:t>
            </a:r>
            <a:r>
              <a:rPr lang="en-US" sz="1600" noProof="1" smtClean="0"/>
              <a:t>curriculum information</a:t>
            </a:r>
            <a:r>
              <a:rPr lang="en-US" sz="1600" noProof="1" smtClean="0"/>
              <a:t>.</a:t>
            </a:r>
          </a:p>
          <a:p>
            <a:pPr marL="190500" indent="-190500">
              <a:spcBef>
                <a:spcPct val="40000"/>
              </a:spcBef>
              <a:buClr>
                <a:schemeClr val="accent2"/>
              </a:buClr>
              <a:buFont typeface="Wingdings" pitchFamily="2" charset="2"/>
              <a:buChar char="§"/>
            </a:pPr>
            <a:r>
              <a:rPr lang="en-US" sz="1600" noProof="1" smtClean="0"/>
              <a:t>These tasks were initially piloted and then refined based on the results of the pilot test.</a:t>
            </a:r>
            <a:endParaRPr lang="de-DE" sz="1600" noProof="1"/>
          </a:p>
        </p:txBody>
      </p:sp>
      <p:sp>
        <p:nvSpPr>
          <p:cNvPr id="97286" name="Rectangle 6"/>
          <p:cNvSpPr>
            <a:spLocks noChangeArrowheads="1"/>
          </p:cNvSpPr>
          <p:nvPr/>
        </p:nvSpPr>
        <p:spPr bwMode="gray">
          <a:xfrm>
            <a:off x="3205163" y="1555750"/>
            <a:ext cx="2738437" cy="360363"/>
          </a:xfrm>
          <a:prstGeom prst="rect">
            <a:avLst/>
          </a:prstGeom>
          <a:solidFill>
            <a:schemeClr val="accent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lIns="0" tIns="0" rIns="0" bIns="0" anchor="ctr"/>
          <a:lstStyle/>
          <a:p>
            <a:pPr algn="ctr" defTabSz="801688" eaLnBrk="0" hangingPunct="0"/>
            <a:r>
              <a:rPr lang="en-US" sz="1600" b="1" noProof="1" smtClean="0">
                <a:solidFill>
                  <a:srgbClr val="FFFFFF"/>
                </a:solidFill>
              </a:rPr>
              <a:t>User Tasks</a:t>
            </a:r>
            <a:endParaRPr lang="en-US" sz="1600" b="1" noProof="1">
              <a:solidFill>
                <a:srgbClr val="FFFFFF"/>
              </a:solidFill>
            </a:endParaRPr>
          </a:p>
        </p:txBody>
      </p:sp>
      <p:sp>
        <p:nvSpPr>
          <p:cNvPr id="97287" name="Rectangle 7"/>
          <p:cNvSpPr>
            <a:spLocks noChangeArrowheads="1"/>
          </p:cNvSpPr>
          <p:nvPr/>
        </p:nvSpPr>
        <p:spPr bwMode="gray">
          <a:xfrm>
            <a:off x="6097588" y="1916113"/>
            <a:ext cx="2738437"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00325C"/>
                </a:solidFill>
              </a14:hiddenFill>
            </a:ext>
            <a:ext uri="{AF507438-7753-43E0-B8FC-AC1667EBCBE1}">
              <a14:hiddenEffects xmlns:a14="http://schemas.microsoft.com/office/drawing/2010/main">
                <a:effectLst>
                  <a:outerShdw dist="53882" dir="2700000" algn="ctr" rotWithShape="0">
                    <a:srgbClr val="00000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600" noProof="1" smtClean="0"/>
              <a:t>Data was exported from Tobii Studio.</a:t>
            </a:r>
          </a:p>
          <a:p>
            <a:pPr marL="190500" indent="-190500">
              <a:spcBef>
                <a:spcPct val="40000"/>
              </a:spcBef>
              <a:buClr>
                <a:schemeClr val="accent2"/>
              </a:buClr>
              <a:buFont typeface="Wingdings" pitchFamily="2" charset="2"/>
              <a:buChar char="§"/>
            </a:pPr>
            <a:r>
              <a:rPr lang="en-US" sz="1600" noProof="1" smtClean="0"/>
              <a:t>Videos </a:t>
            </a:r>
            <a:r>
              <a:rPr lang="en-US" sz="1600" noProof="1" smtClean="0"/>
              <a:t>of the tasks were analysed using Morea Manager.</a:t>
            </a:r>
          </a:p>
          <a:p>
            <a:pPr marL="190500" indent="-190500">
              <a:spcBef>
                <a:spcPct val="40000"/>
              </a:spcBef>
              <a:buClr>
                <a:schemeClr val="accent2"/>
              </a:buClr>
              <a:buFont typeface="Wingdings" pitchFamily="2" charset="2"/>
              <a:buChar char="§"/>
            </a:pPr>
            <a:r>
              <a:rPr lang="en-US" sz="1600" noProof="1" smtClean="0"/>
              <a:t>Wireframes </a:t>
            </a:r>
            <a:r>
              <a:rPr lang="en-US" sz="1600" noProof="1" smtClean="0"/>
              <a:t>and recommendations were produced from findings.</a:t>
            </a:r>
            <a:endParaRPr lang="en-US" sz="1600" noProof="1"/>
          </a:p>
        </p:txBody>
      </p:sp>
      <p:sp>
        <p:nvSpPr>
          <p:cNvPr id="97288" name="Rectangle 8"/>
          <p:cNvSpPr>
            <a:spLocks noChangeArrowheads="1"/>
          </p:cNvSpPr>
          <p:nvPr/>
        </p:nvSpPr>
        <p:spPr bwMode="gray">
          <a:xfrm>
            <a:off x="6097588" y="1555750"/>
            <a:ext cx="2738437" cy="360363"/>
          </a:xfrm>
          <a:prstGeom prst="rect">
            <a:avLst/>
          </a:prstGeom>
          <a:solidFill>
            <a:schemeClr val="bg2"/>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lIns="0" tIns="0" rIns="0" bIns="0" anchor="ctr"/>
          <a:lstStyle/>
          <a:p>
            <a:pPr algn="ctr" defTabSz="801688" eaLnBrk="0" hangingPunct="0"/>
            <a:r>
              <a:rPr lang="en-US" sz="1600" b="1" noProof="1" smtClean="0">
                <a:solidFill>
                  <a:srgbClr val="FFFFFF"/>
                </a:solidFill>
              </a:rPr>
              <a:t>Analysis</a:t>
            </a:r>
            <a:endParaRPr lang="en-US" sz="1600" b="1" noProof="1">
              <a:solidFill>
                <a:srgbClr val="FFFFFF"/>
              </a:solidFill>
            </a:endParaRPr>
          </a:p>
        </p:txBody>
      </p:sp>
      <p:sp>
        <p:nvSpPr>
          <p:cNvPr id="97289" name="AutoShape 9"/>
          <p:cNvSpPr>
            <a:spLocks noChangeArrowheads="1"/>
          </p:cNvSpPr>
          <p:nvPr/>
        </p:nvSpPr>
        <p:spPr bwMode="gray">
          <a:xfrm flipV="1">
            <a:off x="2903538" y="2668588"/>
            <a:ext cx="544512"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rot="10800000" lIns="324000" tIns="0" rIns="0" bIns="0" anchor="ctr"/>
          <a:lstStyle/>
          <a:p>
            <a:pPr algn="ctr" eaLnBrk="0" hangingPunct="0"/>
            <a:endParaRPr lang="en-US" sz="1800" noProof="1">
              <a:solidFill>
                <a:srgbClr val="000000"/>
              </a:solidFill>
            </a:endParaRPr>
          </a:p>
        </p:txBody>
      </p:sp>
      <p:sp>
        <p:nvSpPr>
          <p:cNvPr id="97290" name="AutoShape 10"/>
          <p:cNvSpPr>
            <a:spLocks noChangeArrowheads="1"/>
          </p:cNvSpPr>
          <p:nvPr/>
        </p:nvSpPr>
        <p:spPr bwMode="gray">
          <a:xfrm flipV="1">
            <a:off x="5786438" y="2668588"/>
            <a:ext cx="544512"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DDDDDD"/>
            </a:solidFill>
            <a:miter lim="800000"/>
            <a:headEnd/>
            <a:tailEnd/>
          </a:ln>
          <a:effectLst>
            <a:outerShdw dist="53882" dir="2700000" algn="ctr" rotWithShape="0">
              <a:srgbClr val="000000">
                <a:alpha val="50000"/>
              </a:srgbClr>
            </a:outerShdw>
          </a:effectLst>
        </p:spPr>
        <p:txBody>
          <a:bodyPr rot="10800000" lIns="324000" tIns="0" rIns="0" bIns="0" anchor="ctr"/>
          <a:lstStyle/>
          <a:p>
            <a:pPr algn="ctr" eaLnBrk="0" hangingPunct="0"/>
            <a:endParaRPr lang="en-US" sz="1800" noProof="1">
              <a:solidFill>
                <a:srgbClr val="000000"/>
              </a:solidFill>
            </a:endParaRPr>
          </a:p>
        </p:txBody>
      </p:sp>
      <p:sp>
        <p:nvSpPr>
          <p:cNvPr id="97291"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Methodology</a:t>
            </a:r>
            <a:endParaRPr lang="en-US" noProof="1"/>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3" name="Picture 3" descr="C:\Users\21126\Desktop\Capture.PNG"/>
          <p:cNvPicPr>
            <a:picLocks noChangeArrowheads="1"/>
          </p:cNvPicPr>
          <p:nvPr/>
        </p:nvPicPr>
        <p:blipFill rotWithShape="1">
          <a:blip r:embed="rId3">
            <a:extLst>
              <a:ext uri="{28A0092B-C50C-407E-A947-70E740481C1C}">
                <a14:useLocalDpi xmlns:a14="http://schemas.microsoft.com/office/drawing/2010/main" val="0"/>
              </a:ext>
            </a:extLst>
          </a:blip>
          <a:srcRect l="25863" t="26859" r="20037"/>
          <a:stretch/>
        </p:blipFill>
        <p:spPr bwMode="auto">
          <a:xfrm>
            <a:off x="4953049" y="1700808"/>
            <a:ext cx="969264" cy="9692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33124" name="Picture 4" descr="C:\Users\21126\Desktop\Capture.PNG"/>
          <p:cNvPicPr>
            <a:picLocks noChangeArrowheads="1"/>
          </p:cNvPicPr>
          <p:nvPr/>
        </p:nvPicPr>
        <p:blipFill rotWithShape="1">
          <a:blip r:embed="rId4">
            <a:extLst>
              <a:ext uri="{28A0092B-C50C-407E-A947-70E740481C1C}">
                <a14:useLocalDpi xmlns:a14="http://schemas.microsoft.com/office/drawing/2010/main" val="0"/>
              </a:ext>
            </a:extLst>
          </a:blip>
          <a:srcRect l="9774" t="6561" r="15885" b="1164"/>
          <a:stretch/>
        </p:blipFill>
        <p:spPr bwMode="auto">
          <a:xfrm>
            <a:off x="5942996" y="1700808"/>
            <a:ext cx="969264" cy="9692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33125" name="Picture 5" descr="C:\Users\21126\Desktop\Capture.PNG"/>
          <p:cNvPicPr>
            <a:picLocks noChangeArrowheads="1"/>
          </p:cNvPicPr>
          <p:nvPr/>
        </p:nvPicPr>
        <p:blipFill rotWithShape="1">
          <a:blip r:embed="rId5">
            <a:extLst>
              <a:ext uri="{28A0092B-C50C-407E-A947-70E740481C1C}">
                <a14:useLocalDpi xmlns:a14="http://schemas.microsoft.com/office/drawing/2010/main" val="0"/>
              </a:ext>
            </a:extLst>
          </a:blip>
          <a:srcRect l="15370" r="11829"/>
          <a:stretch/>
        </p:blipFill>
        <p:spPr bwMode="auto">
          <a:xfrm>
            <a:off x="6928792" y="1703652"/>
            <a:ext cx="969264" cy="9692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33126" name="Picture 6" descr="C:\Users\21126\Desktop\Capture.PNG"/>
          <p:cNvPicPr>
            <a:picLocks noChangeArrowheads="1"/>
          </p:cNvPicPr>
          <p:nvPr/>
        </p:nvPicPr>
        <p:blipFill rotWithShape="1">
          <a:blip r:embed="rId6">
            <a:extLst>
              <a:ext uri="{28A0092B-C50C-407E-A947-70E740481C1C}">
                <a14:useLocalDpi xmlns:a14="http://schemas.microsoft.com/office/drawing/2010/main" val="0"/>
              </a:ext>
            </a:extLst>
          </a:blip>
          <a:srcRect l="11921" r="14091" b="5291"/>
          <a:stretch/>
        </p:blipFill>
        <p:spPr bwMode="auto">
          <a:xfrm>
            <a:off x="6912260" y="2816932"/>
            <a:ext cx="969264" cy="9692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34"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C86CDD85-074B-421A-9B7E-D9695A67AAA7}" type="slidenum">
              <a:rPr lang="de-DE"/>
              <a:pPr/>
              <a:t>7</a:t>
            </a:fld>
            <a:endParaRPr lang="de-DE"/>
          </a:p>
        </p:txBody>
      </p:sp>
      <p:sp>
        <p:nvSpPr>
          <p:cNvPr id="85024" name="Rectangle 32"/>
          <p:cNvSpPr>
            <a:spLocks noGrp="1" noChangeArrowheads="1"/>
          </p:cNvSpPr>
          <p:nvPr>
            <p:ph type="title"/>
          </p:nvPr>
        </p:nvSpPr>
        <p:spPr/>
        <p:txBody>
          <a:bodyPr/>
          <a:lstStyle/>
          <a:p>
            <a:r>
              <a:rPr lang="en-US" noProof="1" smtClean="0"/>
              <a:t>Web-Based Curriculum Mapping</a:t>
            </a:r>
            <a:endParaRPr lang="en-US" noProof="1"/>
          </a:p>
        </p:txBody>
      </p:sp>
      <p:sp>
        <p:nvSpPr>
          <p:cNvPr id="85025"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Recruitment</a:t>
            </a:r>
            <a:endParaRPr lang="en-US" noProof="1"/>
          </a:p>
        </p:txBody>
      </p:sp>
      <p:pic>
        <p:nvPicPr>
          <p:cNvPr id="133127" name="Picture 7" descr="C:\Users\21126\Desktop\Capture.PNG"/>
          <p:cNvPicPr>
            <a:picLocks noChangeArrowheads="1"/>
          </p:cNvPicPr>
          <p:nvPr/>
        </p:nvPicPr>
        <p:blipFill rotWithShape="1">
          <a:blip r:embed="rId7">
            <a:extLst>
              <a:ext uri="{28A0092B-C50C-407E-A947-70E740481C1C}">
                <a14:useLocalDpi xmlns:a14="http://schemas.microsoft.com/office/drawing/2010/main" val="0"/>
              </a:ext>
            </a:extLst>
          </a:blip>
          <a:srcRect l="13844" r="9685"/>
          <a:stretch/>
        </p:blipFill>
        <p:spPr bwMode="auto">
          <a:xfrm>
            <a:off x="4938097" y="2816932"/>
            <a:ext cx="969264" cy="9692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133128" name="Picture 8" descr="C:\Users\21126\Desktop\Capture.PNG"/>
          <p:cNvPicPr>
            <a:picLocks noChangeArrowheads="1"/>
          </p:cNvPicPr>
          <p:nvPr/>
        </p:nvPicPr>
        <p:blipFill rotWithShape="1">
          <a:blip r:embed="rId8">
            <a:extLst>
              <a:ext uri="{28A0092B-C50C-407E-A947-70E740481C1C}">
                <a14:useLocalDpi xmlns:a14="http://schemas.microsoft.com/office/drawing/2010/main" val="0"/>
              </a:ext>
            </a:extLst>
          </a:blip>
          <a:srcRect l="19117" r="10853"/>
          <a:stretch/>
        </p:blipFill>
        <p:spPr bwMode="auto">
          <a:xfrm>
            <a:off x="5930606" y="2816932"/>
            <a:ext cx="969264" cy="96926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45" name="Rectangle 8"/>
          <p:cNvSpPr>
            <a:spLocks noChangeArrowheads="1"/>
          </p:cNvSpPr>
          <p:nvPr/>
        </p:nvSpPr>
        <p:spPr bwMode="gray">
          <a:xfrm>
            <a:off x="314325" y="1555750"/>
            <a:ext cx="4164013" cy="360363"/>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2A79D0"/>
                  </a:outerShdw>
                </a:effectLst>
              </a14:hiddenEffects>
            </a:ext>
          </a:extLst>
        </p:spPr>
        <p:txBody>
          <a:bodyPr lIns="0" tIns="0" rIns="0" bIns="0" anchor="ctr"/>
          <a:lstStyle/>
          <a:p>
            <a:pPr algn="ctr" defTabSz="801688" eaLnBrk="0" hangingPunct="0"/>
            <a:r>
              <a:rPr lang="en-US" sz="1800" b="1" noProof="1" smtClean="0">
                <a:solidFill>
                  <a:srgbClr val="FFFFFF"/>
                </a:solidFill>
              </a:rPr>
              <a:t>Characteristics of Population</a:t>
            </a:r>
            <a:endParaRPr lang="en-US" sz="1800" b="1" noProof="1">
              <a:solidFill>
                <a:srgbClr val="FFFFFF"/>
              </a:solidFill>
            </a:endParaRPr>
          </a:p>
        </p:txBody>
      </p:sp>
      <p:sp>
        <p:nvSpPr>
          <p:cNvPr id="46" name="Rectangle 9"/>
          <p:cNvSpPr>
            <a:spLocks noChangeArrowheads="1"/>
          </p:cNvSpPr>
          <p:nvPr/>
        </p:nvSpPr>
        <p:spPr bwMode="gray">
          <a:xfrm>
            <a:off x="315913" y="1916113"/>
            <a:ext cx="4164012" cy="387985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A79D0"/>
                  </a:outerShdw>
                </a:effectLst>
              </a14:hiddenEffects>
            </a:ext>
          </a:extLst>
        </p:spPr>
        <p:txBody>
          <a:bodyPr lIns="108000" tIns="108000" rIns="72000" bIns="72000"/>
          <a:lstStyle/>
          <a:p>
            <a:pPr marL="190500" indent="-190500">
              <a:spcBef>
                <a:spcPct val="40000"/>
              </a:spcBef>
              <a:buClr>
                <a:schemeClr val="accent2"/>
              </a:buClr>
              <a:buFont typeface="Wingdings" pitchFamily="2" charset="2"/>
              <a:buChar char="§"/>
            </a:pPr>
            <a:r>
              <a:rPr lang="en-US" sz="1800" noProof="1" smtClean="0"/>
              <a:t>All participants indicated a high comfort level with using the Internet.</a:t>
            </a:r>
            <a:endParaRPr lang="en-US" sz="1800" noProof="1"/>
          </a:p>
          <a:p>
            <a:pPr marL="190500" indent="-190500">
              <a:spcBef>
                <a:spcPct val="40000"/>
              </a:spcBef>
              <a:buClr>
                <a:schemeClr val="accent2"/>
              </a:buClr>
              <a:buFont typeface="Wingdings" pitchFamily="2" charset="2"/>
              <a:buChar char="§"/>
            </a:pPr>
            <a:r>
              <a:rPr lang="en-US" sz="1800" noProof="1" smtClean="0"/>
              <a:t>One of the participants has used a curriculum mapping application before.</a:t>
            </a:r>
            <a:endParaRPr lang="en-US" sz="1800" noProof="1"/>
          </a:p>
          <a:p>
            <a:pPr marL="190500" indent="-190500">
              <a:spcBef>
                <a:spcPct val="40000"/>
              </a:spcBef>
              <a:buClr>
                <a:schemeClr val="accent2"/>
              </a:buClr>
              <a:buFont typeface="Wingdings" pitchFamily="2" charset="2"/>
              <a:buChar char="§"/>
            </a:pPr>
            <a:r>
              <a:rPr lang="en-US" sz="1800" noProof="1" smtClean="0">
                <a:ea typeface="Arial Unicode MS" pitchFamily="34" charset="-128"/>
                <a:cs typeface="Arial" charset="0"/>
              </a:rPr>
              <a:t>4 of the participants have a child or grandchild currently in school.  The remaining participants have a younger relation in school.</a:t>
            </a:r>
          </a:p>
          <a:p>
            <a:pPr marL="190500" indent="-190500">
              <a:spcBef>
                <a:spcPct val="40000"/>
              </a:spcBef>
              <a:buClr>
                <a:schemeClr val="accent2"/>
              </a:buClr>
              <a:buFont typeface="Wingdings" pitchFamily="2" charset="2"/>
              <a:buChar char="§"/>
            </a:pPr>
            <a:r>
              <a:rPr lang="en-US" sz="1800" noProof="1" smtClean="0">
                <a:ea typeface="Arial Unicode MS" pitchFamily="34" charset="-128"/>
                <a:cs typeface="Arial" charset="0"/>
              </a:rPr>
              <a:t>Ages range between </a:t>
            </a:r>
            <a:r>
              <a:rPr lang="en-US" sz="1800" noProof="1" smtClean="0">
                <a:ea typeface="Arial Unicode MS" pitchFamily="34" charset="-128"/>
                <a:cs typeface="Arial" charset="0"/>
              </a:rPr>
              <a:t>mid 20s </a:t>
            </a:r>
            <a:r>
              <a:rPr lang="en-US" sz="1800" noProof="1" smtClean="0">
                <a:ea typeface="Arial Unicode MS" pitchFamily="34" charset="-128"/>
                <a:cs typeface="Arial" charset="0"/>
              </a:rPr>
              <a:t>to over </a:t>
            </a:r>
            <a:r>
              <a:rPr lang="en-US" sz="1800" noProof="1" smtClean="0">
                <a:ea typeface="Arial Unicode MS" pitchFamily="34" charset="-128"/>
                <a:cs typeface="Arial" charset="0"/>
              </a:rPr>
              <a:t>60s.</a:t>
            </a:r>
            <a:endParaRPr lang="en-US" sz="1800" noProof="1"/>
          </a:p>
        </p:txBody>
      </p:sp>
      <p:graphicFrame>
        <p:nvGraphicFramePr>
          <p:cNvPr id="48" name="Chart 47" title="ZASCFd"/>
          <p:cNvGraphicFramePr>
            <a:graphicFrameLocks/>
          </p:cNvGraphicFramePr>
          <p:nvPr>
            <p:extLst>
              <p:ext uri="{D42A27DB-BD31-4B8C-83A1-F6EECF244321}">
                <p14:modId xmlns:p14="http://schemas.microsoft.com/office/powerpoint/2010/main" val="4267745239"/>
              </p:ext>
            </p:extLst>
          </p:nvPr>
        </p:nvGraphicFramePr>
        <p:xfrm>
          <a:off x="4129238" y="4149080"/>
          <a:ext cx="4572000" cy="2093396"/>
        </p:xfrm>
        <a:graphic>
          <a:graphicData uri="http://schemas.openxmlformats.org/drawingml/2006/chart">
            <c:chart xmlns:c="http://schemas.openxmlformats.org/drawingml/2006/chart" xmlns:r="http://schemas.openxmlformats.org/officeDocument/2006/relationships" r:id="rId9"/>
          </a:graphicData>
        </a:graphic>
      </p:graphicFrame>
      <p:sp>
        <p:nvSpPr>
          <p:cNvPr id="2" name="TextBox 1"/>
          <p:cNvSpPr txBox="1"/>
          <p:nvPr/>
        </p:nvSpPr>
        <p:spPr>
          <a:xfrm>
            <a:off x="5300560" y="4024485"/>
            <a:ext cx="2229356" cy="307777"/>
          </a:xfrm>
          <a:prstGeom prst="rect">
            <a:avLst/>
          </a:prstGeom>
          <a:noFill/>
        </p:spPr>
        <p:txBody>
          <a:bodyPr wrap="square" rtlCol="0">
            <a:spAutoFit/>
          </a:bodyPr>
          <a:lstStyle/>
          <a:p>
            <a:r>
              <a:rPr lang="en-US" sz="1400" dirty="0" smtClean="0"/>
              <a:t>Daily Hours Spent Online</a:t>
            </a:r>
            <a:endParaRPr lang="en-US" sz="1400" dirty="0"/>
          </a:p>
        </p:txBody>
      </p:sp>
      <p:sp>
        <p:nvSpPr>
          <p:cNvPr id="50" name="Text Box 9"/>
          <p:cNvSpPr txBox="1">
            <a:spLocks noChangeArrowheads="1"/>
          </p:cNvSpPr>
          <p:nvPr/>
        </p:nvSpPr>
        <p:spPr bwMode="gray">
          <a:xfrm>
            <a:off x="241300" y="6040279"/>
            <a:ext cx="5038559" cy="246221"/>
          </a:xfrm>
          <a:prstGeom prst="rect">
            <a:avLst/>
          </a:prstGeom>
          <a:noFill/>
          <a:ln>
            <a:noFill/>
          </a:ln>
          <a:effectLst/>
          <a:extLst>
            <a:ext uri="{909E8E84-426E-40DD-AFC4-6F175D3DCCD1}">
              <a14:hiddenFill xmlns:a14="http://schemas.microsoft.com/office/drawing/2010/main">
                <a:solidFill>
                  <a:srgbClr val="9DC2E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txBody>
          <a:bodyPr wrap="none" anchor="b">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sz="1000" noProof="1">
                <a:latin typeface="Arial" charset="0"/>
                <a:cs typeface="Arial" charset="0"/>
              </a:rPr>
              <a:t>* </a:t>
            </a:r>
            <a:r>
              <a:rPr lang="en-US" sz="1000" noProof="1" smtClean="0">
                <a:latin typeface="Arial" charset="0"/>
                <a:cs typeface="Arial" charset="0"/>
              </a:rPr>
              <a:t>Because of small group size, participants were not recruited based on demographics.</a:t>
            </a:r>
            <a:endParaRPr lang="en-US" sz="1000" noProof="1">
              <a:latin typeface="Arial" charset="0"/>
              <a:cs typeface="Arial" charset="0"/>
            </a:endParaRPr>
          </a:p>
        </p:txBody>
      </p:sp>
    </p:spTree>
    <p:extLst>
      <p:ext uri="{BB962C8B-B14F-4D97-AF65-F5344CB8AC3E}">
        <p14:creationId xmlns:p14="http://schemas.microsoft.com/office/powerpoint/2010/main" val="3990182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B924A144-FFE2-406E-B5C4-90C987E7A6E9}" type="slidenum">
              <a:rPr lang="de-DE"/>
              <a:pPr/>
              <a:t>8</a:t>
            </a:fld>
            <a:endParaRPr lang="de-DE"/>
          </a:p>
        </p:txBody>
      </p:sp>
      <p:sp>
        <p:nvSpPr>
          <p:cNvPr id="89090" name="Rectangle 2"/>
          <p:cNvSpPr>
            <a:spLocks noGrp="1" noChangeArrowheads="1"/>
          </p:cNvSpPr>
          <p:nvPr>
            <p:ph type="title"/>
          </p:nvPr>
        </p:nvSpPr>
        <p:spPr/>
        <p:txBody>
          <a:bodyPr/>
          <a:lstStyle/>
          <a:p>
            <a:r>
              <a:rPr lang="en-US" noProof="1" smtClean="0"/>
              <a:t>Web-Based Curriculum Mapping</a:t>
            </a:r>
            <a:endParaRPr lang="en-US" noProof="1"/>
          </a:p>
        </p:txBody>
      </p:sp>
      <p:sp>
        <p:nvSpPr>
          <p:cNvPr id="89091"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User Tasks</a:t>
            </a:r>
            <a:endParaRPr lang="en-US" noProof="1"/>
          </a:p>
        </p:txBody>
      </p:sp>
      <p:sp>
        <p:nvSpPr>
          <p:cNvPr id="89093" name="Rectangle 5"/>
          <p:cNvSpPr>
            <a:spLocks noChangeArrowheads="1"/>
          </p:cNvSpPr>
          <p:nvPr/>
        </p:nvSpPr>
        <p:spPr bwMode="gray">
          <a:xfrm>
            <a:off x="787400" y="1555749"/>
            <a:ext cx="8047038" cy="640080"/>
          </a:xfrm>
          <a:prstGeom prst="rect">
            <a:avLst/>
          </a:prstGeom>
          <a:solidFill>
            <a:schemeClr val="bg1"/>
          </a:solidFill>
          <a:ln w="12700">
            <a:solidFill>
              <a:srgbClr val="C0C0C0"/>
            </a:solidFill>
            <a:miter lim="800000"/>
            <a:headEnd/>
            <a:tailEnd/>
          </a:ln>
          <a:effectLst/>
        </p:spPr>
        <p:txBody>
          <a:bodyPr lIns="252000" tIns="72000" rIns="72000" bIns="72000" anchor="ctr"/>
          <a:lstStyle/>
          <a:p>
            <a:pPr>
              <a:spcBef>
                <a:spcPct val="25000"/>
              </a:spcBef>
            </a:pPr>
            <a:r>
              <a:rPr lang="en-US" sz="1600" noProof="1" smtClean="0"/>
              <a:t>Locate Oakland's Grade 2 math lesson plan and find out which weeks 'Unit 3: Adding and Subtracting Whole Numbers' is taught.</a:t>
            </a:r>
            <a:endParaRPr lang="en-US" sz="1600" noProof="1"/>
          </a:p>
        </p:txBody>
      </p:sp>
      <p:sp>
        <p:nvSpPr>
          <p:cNvPr id="89094" name="Rectangle 6"/>
          <p:cNvSpPr>
            <a:spLocks noChangeArrowheads="1"/>
          </p:cNvSpPr>
          <p:nvPr/>
        </p:nvSpPr>
        <p:spPr bwMode="gray">
          <a:xfrm>
            <a:off x="787400" y="2315342"/>
            <a:ext cx="8047038" cy="64008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252000" tIns="72000" rIns="72000" bIns="72000" anchor="ctr"/>
          <a:lstStyle/>
          <a:p>
            <a:pPr>
              <a:spcBef>
                <a:spcPct val="25000"/>
              </a:spcBef>
            </a:pPr>
            <a:r>
              <a:rPr lang="en-US" sz="1600" noProof="1" smtClean="0"/>
              <a:t>You want to know if Cell Theory is taught within Biology in Oakland.  Use Atlas to locate if the Biology subject has a 'Cell Theory' unit.</a:t>
            </a:r>
            <a:endParaRPr lang="en-US" sz="1600" noProof="1"/>
          </a:p>
        </p:txBody>
      </p:sp>
      <p:sp>
        <p:nvSpPr>
          <p:cNvPr id="89095" name="Rectangle 7"/>
          <p:cNvSpPr>
            <a:spLocks noChangeArrowheads="1"/>
          </p:cNvSpPr>
          <p:nvPr/>
        </p:nvSpPr>
        <p:spPr bwMode="gray">
          <a:xfrm>
            <a:off x="787400" y="3068960"/>
            <a:ext cx="8047038" cy="64008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252000" tIns="72000" rIns="72000" bIns="72000" anchor="ctr"/>
          <a:lstStyle/>
          <a:p>
            <a:pPr>
              <a:spcBef>
                <a:spcPct val="25000"/>
              </a:spcBef>
            </a:pPr>
            <a:r>
              <a:rPr lang="en-US" sz="1600" noProof="1" smtClean="0"/>
              <a:t>Use Atlas to see if there is a unit for probability, and if so, what course is it taught under?</a:t>
            </a:r>
            <a:endParaRPr lang="en-US" sz="1600" noProof="1"/>
          </a:p>
        </p:txBody>
      </p:sp>
      <p:sp>
        <p:nvSpPr>
          <p:cNvPr id="89096" name="Rectangle 8"/>
          <p:cNvSpPr>
            <a:spLocks noChangeArrowheads="1"/>
          </p:cNvSpPr>
          <p:nvPr/>
        </p:nvSpPr>
        <p:spPr bwMode="gray">
          <a:xfrm>
            <a:off x="777903" y="3825044"/>
            <a:ext cx="8047038" cy="64008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252000" tIns="72000" rIns="72000" bIns="72000" anchor="ctr"/>
          <a:lstStyle/>
          <a:p>
            <a:pPr>
              <a:spcBef>
                <a:spcPct val="25000"/>
              </a:spcBef>
            </a:pPr>
            <a:r>
              <a:rPr lang="en-US" sz="1600" noProof="1" smtClean="0"/>
              <a:t>Locate the key concepts taught in the 'Gas Laws' unit within tenth grade Chemistry.</a:t>
            </a:r>
            <a:endParaRPr lang="en-US" sz="1600" noProof="1"/>
          </a:p>
        </p:txBody>
      </p:sp>
      <p:sp>
        <p:nvSpPr>
          <p:cNvPr id="89097" name="Rectangle 9"/>
          <p:cNvSpPr>
            <a:spLocks noChangeArrowheads="1"/>
          </p:cNvSpPr>
          <p:nvPr/>
        </p:nvSpPr>
        <p:spPr bwMode="gray">
          <a:xfrm>
            <a:off x="777903" y="4581128"/>
            <a:ext cx="8047038" cy="64008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252000" tIns="72000" rIns="72000" bIns="72000" anchor="ctr"/>
          <a:lstStyle/>
          <a:p>
            <a:pPr>
              <a:spcBef>
                <a:spcPct val="25000"/>
              </a:spcBef>
            </a:pPr>
            <a:r>
              <a:rPr lang="en-US" sz="1600" noProof="1" smtClean="0"/>
              <a:t>Locate the second grade Social Studies unit 'What is a Community' and find the 'Content Expectations' information for this unit.</a:t>
            </a:r>
            <a:endParaRPr lang="en-US" sz="1600" noProof="1"/>
          </a:p>
        </p:txBody>
      </p:sp>
      <p:sp>
        <p:nvSpPr>
          <p:cNvPr id="89098" name="Rectangle 10"/>
          <p:cNvSpPr>
            <a:spLocks noChangeArrowheads="1"/>
          </p:cNvSpPr>
          <p:nvPr/>
        </p:nvSpPr>
        <p:spPr bwMode="gray">
          <a:xfrm>
            <a:off x="328613" y="1555749"/>
            <a:ext cx="463550" cy="640080"/>
          </a:xfrm>
          <a:prstGeom prst="rect">
            <a:avLst/>
          </a:prstGeom>
          <a:solidFill>
            <a:schemeClr val="accent1"/>
          </a:solidFill>
          <a:ln w="12700">
            <a:solidFill>
              <a:srgbClr val="C0C0C0"/>
            </a:solidFill>
            <a:miter lim="800000"/>
            <a:headEnd/>
            <a:tailEnd/>
          </a:ln>
          <a:effectLst/>
        </p:spPr>
        <p:txBody>
          <a:bodyPr lIns="0" tIns="0" rIns="0" bIns="0" anchor="ctr"/>
          <a:lstStyle/>
          <a:p>
            <a:pPr algn="ctr" defTabSz="801688" eaLnBrk="0" hangingPunct="0"/>
            <a:r>
              <a:rPr lang="en-US" sz="2800" b="1" noProof="1">
                <a:solidFill>
                  <a:srgbClr val="FFFFFF"/>
                </a:solidFill>
              </a:rPr>
              <a:t>1</a:t>
            </a:r>
          </a:p>
        </p:txBody>
      </p:sp>
      <p:sp>
        <p:nvSpPr>
          <p:cNvPr id="89099" name="Rectangle 11"/>
          <p:cNvSpPr>
            <a:spLocks noChangeArrowheads="1"/>
          </p:cNvSpPr>
          <p:nvPr/>
        </p:nvSpPr>
        <p:spPr bwMode="gray">
          <a:xfrm>
            <a:off x="328613" y="2315342"/>
            <a:ext cx="463550" cy="640080"/>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2800" b="1" noProof="1">
                <a:solidFill>
                  <a:srgbClr val="FFFFFF"/>
                </a:solidFill>
              </a:rPr>
              <a:t>2</a:t>
            </a:r>
          </a:p>
        </p:txBody>
      </p:sp>
      <p:sp>
        <p:nvSpPr>
          <p:cNvPr id="89100" name="Rectangle 12"/>
          <p:cNvSpPr>
            <a:spLocks noChangeArrowheads="1"/>
          </p:cNvSpPr>
          <p:nvPr/>
        </p:nvSpPr>
        <p:spPr bwMode="gray">
          <a:xfrm>
            <a:off x="328613" y="3068960"/>
            <a:ext cx="463550" cy="640080"/>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2800" b="1" noProof="1">
                <a:solidFill>
                  <a:srgbClr val="FFFFFF"/>
                </a:solidFill>
              </a:rPr>
              <a:t>3</a:t>
            </a:r>
          </a:p>
        </p:txBody>
      </p:sp>
      <p:sp>
        <p:nvSpPr>
          <p:cNvPr id="89101" name="Rectangle 13"/>
          <p:cNvSpPr>
            <a:spLocks noChangeArrowheads="1"/>
          </p:cNvSpPr>
          <p:nvPr/>
        </p:nvSpPr>
        <p:spPr bwMode="gray">
          <a:xfrm>
            <a:off x="319116" y="3825044"/>
            <a:ext cx="463550" cy="640080"/>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2800" b="1" noProof="1">
                <a:solidFill>
                  <a:srgbClr val="FFFFFF"/>
                </a:solidFill>
              </a:rPr>
              <a:t>4</a:t>
            </a:r>
          </a:p>
        </p:txBody>
      </p:sp>
      <p:sp>
        <p:nvSpPr>
          <p:cNvPr id="89102" name="Rectangle 14"/>
          <p:cNvSpPr>
            <a:spLocks noChangeArrowheads="1"/>
          </p:cNvSpPr>
          <p:nvPr/>
        </p:nvSpPr>
        <p:spPr bwMode="gray">
          <a:xfrm>
            <a:off x="319116" y="4581128"/>
            <a:ext cx="463550" cy="640080"/>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2800" b="1" noProof="1">
                <a:solidFill>
                  <a:srgbClr val="FFFFFF"/>
                </a:solidFill>
              </a:rPr>
              <a:t>5</a:t>
            </a:r>
          </a:p>
        </p:txBody>
      </p:sp>
      <p:sp>
        <p:nvSpPr>
          <p:cNvPr id="89103" name="Rectangle 15"/>
          <p:cNvSpPr>
            <a:spLocks noChangeArrowheads="1"/>
          </p:cNvSpPr>
          <p:nvPr/>
        </p:nvSpPr>
        <p:spPr bwMode="gray">
          <a:xfrm>
            <a:off x="787400" y="5337212"/>
            <a:ext cx="8047038" cy="64008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B2B2B2"/>
                  </a:outerShdw>
                </a:effectLst>
              </a14:hiddenEffects>
            </a:ext>
          </a:extLst>
        </p:spPr>
        <p:txBody>
          <a:bodyPr lIns="252000" tIns="72000" rIns="72000" bIns="72000" anchor="ctr"/>
          <a:lstStyle/>
          <a:p>
            <a:pPr>
              <a:spcBef>
                <a:spcPct val="25000"/>
              </a:spcBef>
            </a:pPr>
            <a:r>
              <a:rPr lang="en-US" sz="1600" noProof="1" smtClean="0"/>
              <a:t>Some education terms are unfamiliar to you.  Access the 'References' section of Atlas and find the 'Glossary'.</a:t>
            </a:r>
            <a:endParaRPr lang="en-US" sz="1600" noProof="1"/>
          </a:p>
        </p:txBody>
      </p:sp>
      <p:sp>
        <p:nvSpPr>
          <p:cNvPr id="89106" name="Rectangle 18"/>
          <p:cNvSpPr>
            <a:spLocks noChangeArrowheads="1"/>
          </p:cNvSpPr>
          <p:nvPr/>
        </p:nvSpPr>
        <p:spPr bwMode="gray">
          <a:xfrm>
            <a:off x="328613" y="5337212"/>
            <a:ext cx="463550" cy="640080"/>
          </a:xfrm>
          <a:prstGeom prst="rect">
            <a:avLst/>
          </a:prstGeom>
          <a:solidFill>
            <a:schemeClr val="accent1"/>
          </a:solidFill>
          <a:ln w="12700">
            <a:solidFill>
              <a:srgbClr val="C0C0C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lIns="0" tIns="0" rIns="0" bIns="0" anchor="ctr"/>
          <a:lstStyle/>
          <a:p>
            <a:pPr algn="ctr" defTabSz="801688" eaLnBrk="0" hangingPunct="0"/>
            <a:r>
              <a:rPr lang="en-US" sz="2800" b="1" noProof="1">
                <a:solidFill>
                  <a:srgbClr val="FFFFFF"/>
                </a:solidFill>
              </a:rPr>
              <a:t>6</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ooter Placeholder 2"/>
          <p:cNvSpPr>
            <a:spLocks noGrp="1"/>
          </p:cNvSpPr>
          <p:nvPr>
            <p:ph type="ftr" sz="quarter" idx="10"/>
          </p:nvPr>
        </p:nvSpPr>
        <p:spPr/>
        <p:txBody>
          <a:bodyPr/>
          <a:lstStyle/>
          <a:p>
            <a:r>
              <a:rPr lang="de-DE"/>
              <a:t>Page </a:t>
            </a:r>
            <a:r>
              <a:rPr lang="de-DE">
                <a:sym typeface="Wingdings" pitchFamily="2" charset="2"/>
              </a:rPr>
              <a:t></a:t>
            </a:r>
            <a:r>
              <a:rPr lang="de-DE"/>
              <a:t> </a:t>
            </a:r>
            <a:fld id="{294D301D-FC7F-40CE-B8E0-6FC115610067}" type="slidenum">
              <a:rPr lang="de-DE"/>
              <a:pPr/>
              <a:t>9</a:t>
            </a:fld>
            <a:endParaRPr lang="de-DE"/>
          </a:p>
        </p:txBody>
      </p:sp>
      <p:sp>
        <p:nvSpPr>
          <p:cNvPr id="119810" name="Rectangle 2"/>
          <p:cNvSpPr>
            <a:spLocks noGrp="1" noChangeArrowheads="1"/>
          </p:cNvSpPr>
          <p:nvPr>
            <p:ph type="title"/>
          </p:nvPr>
        </p:nvSpPr>
        <p:spPr/>
        <p:txBody>
          <a:bodyPr/>
          <a:lstStyle/>
          <a:p>
            <a:r>
              <a:rPr lang="en-US" noProof="1" smtClean="0"/>
              <a:t>Web-Based Curriculum Mapping</a:t>
            </a:r>
            <a:endParaRPr lang="en-US" noProof="1"/>
          </a:p>
        </p:txBody>
      </p:sp>
      <p:graphicFrame>
        <p:nvGraphicFramePr>
          <p:cNvPr id="119811" name="Group 3"/>
          <p:cNvGraphicFramePr>
            <a:graphicFrameLocks noGrp="1"/>
          </p:cNvGraphicFramePr>
          <p:nvPr>
            <p:extLst>
              <p:ext uri="{D42A27DB-BD31-4B8C-83A1-F6EECF244321}">
                <p14:modId xmlns:p14="http://schemas.microsoft.com/office/powerpoint/2010/main" val="1580318032"/>
              </p:ext>
            </p:extLst>
          </p:nvPr>
        </p:nvGraphicFramePr>
        <p:xfrm>
          <a:off x="314325" y="1550988"/>
          <a:ext cx="8506148" cy="4290280"/>
        </p:xfrm>
        <a:graphic>
          <a:graphicData uri="http://schemas.openxmlformats.org/drawingml/2006/table">
            <a:tbl>
              <a:tblPr/>
              <a:tblGrid>
                <a:gridCol w="2637495"/>
                <a:gridCol w="2124236"/>
                <a:gridCol w="2412268"/>
                <a:gridCol w="1332149"/>
              </a:tblGrid>
              <a:tr h="917386">
                <a:tc>
                  <a:txBody>
                    <a:bodyPr/>
                    <a:lstStyle/>
                    <a:p>
                      <a:pPr marL="0" marR="0" lvl="0" indent="0" algn="l" defTabSz="914400" rtl="0" eaLnBrk="0" fontAlgn="base" latinLnBrk="0" hangingPunct="0">
                        <a:lnSpc>
                          <a:spcPct val="9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FFFF"/>
                          </a:solidFill>
                          <a:effectLst/>
                          <a:latin typeface="Arial" charset="0"/>
                        </a:rPr>
                        <a:t>Task Description</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9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FFFF"/>
                          </a:solidFill>
                          <a:effectLst/>
                          <a:latin typeface="Arial" charset="0"/>
                        </a:rPr>
                        <a:t>Completed with Ease</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9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FFFF"/>
                          </a:solidFill>
                          <a:effectLst/>
                          <a:latin typeface="Arial" charset="0"/>
                        </a:rPr>
                        <a:t>Completed with some level of difficulty</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9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FFFF"/>
                          </a:solidFill>
                          <a:effectLst/>
                          <a:latin typeface="Arial" charset="0"/>
                        </a:rPr>
                        <a:t>Did not complete</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r>
              <a:tr h="455633">
                <a:tc>
                  <a:txBody>
                    <a:bodyPr/>
                    <a:lstStyle/>
                    <a:p>
                      <a:pPr marL="0" marR="0" lvl="0" indent="0" algn="l"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Task 1</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5</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1</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0</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r>
              <a:tr h="45563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Task 2</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4</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2</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0</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r>
              <a:tr h="493602">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cs typeface="Arial" charset="0"/>
                        </a:rPr>
                        <a:t>Task 3</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1</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0</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5</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r>
              <a:tr h="45563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Task 4</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1</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4</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FF0000"/>
                          </a:solidFill>
                          <a:effectLst/>
                          <a:latin typeface="Arial" charset="0"/>
                        </a:rPr>
                        <a:t>1</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r>
              <a:tr h="493602">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cs typeface="Arial" charset="0"/>
                        </a:rPr>
                        <a:t>Task 5</a:t>
                      </a:r>
                      <a:endParaRPr kumimoji="0" lang="en-US" sz="1600" b="0" i="0" u="none" strike="noStrike" cap="none" normalizeH="0" baseline="0" noProof="1" smtClean="0">
                        <a:ln>
                          <a:noFill/>
                        </a:ln>
                        <a:solidFill>
                          <a:srgbClr val="333333"/>
                        </a:solidFill>
                        <a:effectLst/>
                        <a:latin typeface="Arial" charset="0"/>
                      </a:endParaRP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4</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0</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2</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r>
              <a:tr h="531572">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Task 6</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6</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0</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1" smtClean="0">
                          <a:ln>
                            <a:noFill/>
                          </a:ln>
                          <a:solidFill>
                            <a:srgbClr val="333333"/>
                          </a:solidFill>
                          <a:effectLst/>
                          <a:latin typeface="Arial" charset="0"/>
                        </a:rPr>
                        <a:t>0</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r>
              <a:tr h="487219">
                <a:tc>
                  <a:txBody>
                    <a:bodyPr/>
                    <a:lstStyle/>
                    <a:p>
                      <a:pPr marL="0" marR="0" lvl="0" indent="0" algn="l"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000000"/>
                          </a:solidFill>
                          <a:effectLst/>
                          <a:latin typeface="Arial" charset="0"/>
                        </a:rPr>
                        <a:t>Total</a:t>
                      </a:r>
                    </a:p>
                  </a:txBody>
                  <a:tcPr marL="108000" marR="36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000000"/>
                          </a:solidFill>
                          <a:effectLst/>
                          <a:latin typeface="Arial" charset="0"/>
                        </a:rPr>
                        <a:t>58%</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000000"/>
                          </a:solidFill>
                          <a:effectLst/>
                          <a:latin typeface="Arial" charset="0"/>
                        </a:rPr>
                        <a:t>19%</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0" fontAlgn="base" latinLnBrk="0" hangingPunct="0">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1" smtClean="0">
                          <a:ln>
                            <a:noFill/>
                          </a:ln>
                          <a:solidFill>
                            <a:srgbClr val="000000"/>
                          </a:solidFill>
                          <a:effectLst/>
                          <a:latin typeface="Arial" charset="0"/>
                        </a:rPr>
                        <a:t>22%</a:t>
                      </a:r>
                    </a:p>
                  </a:txBody>
                  <a:tcPr marL="36000" marR="108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0C0C0"/>
                    </a:solidFill>
                  </a:tcPr>
                </a:tc>
              </a:tr>
            </a:tbl>
          </a:graphicData>
        </a:graphic>
      </p:graphicFrame>
      <p:sp>
        <p:nvSpPr>
          <p:cNvPr id="119897" name="Rectangle 7"/>
          <p:cNvSpPr>
            <a:spLocks noChangeArrowheads="1"/>
          </p:cNvSpPr>
          <p:nvPr/>
        </p:nvSpPr>
        <p:spPr bwMode="gray">
          <a:xfrm>
            <a:off x="314325" y="1038225"/>
            <a:ext cx="5753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801688" eaLnBrk="0" hangingPunct="0"/>
            <a:r>
              <a:rPr lang="en-US" noProof="1" smtClean="0"/>
              <a:t>Task Results</a:t>
            </a:r>
            <a:endParaRPr lang="en-US" noProof="1"/>
          </a:p>
        </p:txBody>
      </p:sp>
    </p:spTree>
    <p:extLst>
      <p:ext uri="{BB962C8B-B14F-4D97-AF65-F5344CB8AC3E}">
        <p14:creationId xmlns:p14="http://schemas.microsoft.com/office/powerpoint/2010/main" val="1778559351"/>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10.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11.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3.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5.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6.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8.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9.xml><?xml version="1.0" encoding="utf-8"?>
<p:tagLst xmlns:a="http://schemas.openxmlformats.org/drawingml/2006/main" xmlns:r="http://schemas.openxmlformats.org/officeDocument/2006/relationships" xmlns:p="http://schemas.openxmlformats.org/presentationml/2006/main">
  <p:tag name="JPM_SLIDE_ROLE" val="jpmPage"/>
</p:tagLst>
</file>

<file path=ppt/theme/theme1.xml><?xml version="1.0" encoding="utf-8"?>
<a:theme xmlns:a="http://schemas.openxmlformats.org/drawingml/2006/main" name="PresentationLoad">
  <a:themeElements>
    <a:clrScheme name="PresentationLoad 1">
      <a:dk1>
        <a:srgbClr val="000000"/>
      </a:dk1>
      <a:lt1>
        <a:srgbClr val="FFFFFF"/>
      </a:lt1>
      <a:dk2>
        <a:srgbClr val="004074"/>
      </a:dk2>
      <a:lt2>
        <a:srgbClr val="FEA501"/>
      </a:lt2>
      <a:accent1>
        <a:srgbClr val="0061B2"/>
      </a:accent1>
      <a:accent2>
        <a:srgbClr val="2A79D0"/>
      </a:accent2>
      <a:accent3>
        <a:srgbClr val="FFFFFF"/>
      </a:accent3>
      <a:accent4>
        <a:srgbClr val="000000"/>
      </a:accent4>
      <a:accent5>
        <a:srgbClr val="AAB7D5"/>
      </a:accent5>
      <a:accent6>
        <a:srgbClr val="256DBC"/>
      </a:accent6>
      <a:hlink>
        <a:srgbClr val="69A2E1"/>
      </a:hlink>
      <a:folHlink>
        <a:srgbClr val="9DC2EB"/>
      </a:folHlink>
    </a:clrScheme>
    <a:fontScheme name="PresentationLoa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PresentationLoad 1">
        <a:dk1>
          <a:srgbClr val="000000"/>
        </a:dk1>
        <a:lt1>
          <a:srgbClr val="FFFFFF"/>
        </a:lt1>
        <a:dk2>
          <a:srgbClr val="004074"/>
        </a:dk2>
        <a:lt2>
          <a:srgbClr val="FEA501"/>
        </a:lt2>
        <a:accent1>
          <a:srgbClr val="0061B2"/>
        </a:accent1>
        <a:accent2>
          <a:srgbClr val="2A79D0"/>
        </a:accent2>
        <a:accent3>
          <a:srgbClr val="FFFFFF"/>
        </a:accent3>
        <a:accent4>
          <a:srgbClr val="000000"/>
        </a:accent4>
        <a:accent5>
          <a:srgbClr val="AAB7D5"/>
        </a:accent5>
        <a:accent6>
          <a:srgbClr val="256DBC"/>
        </a:accent6>
        <a:hlink>
          <a:srgbClr val="69A2E1"/>
        </a:hlink>
        <a:folHlink>
          <a:srgbClr val="9DC2E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PresentationLoad</Template>
  <TotalTime>775</TotalTime>
  <Words>1426</Words>
  <Application>Microsoft Office PowerPoint</Application>
  <PresentationFormat>On-screen Show (4:3)</PresentationFormat>
  <Paragraphs>224</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PresentationLoad</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Web-Based Curriculum Mapping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Carnaghan, Ian</dc:creator>
  <dc:description>PresentationLoad.com</dc:description>
  <cp:lastModifiedBy>A</cp:lastModifiedBy>
  <cp:revision>69</cp:revision>
  <dcterms:created xsi:type="dcterms:W3CDTF">2007-11-27T23:54:21Z</dcterms:created>
  <dcterms:modified xsi:type="dcterms:W3CDTF">2012-12-12T23:55:47Z</dcterms:modified>
</cp:coreProperties>
</file>