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73" r:id="rId2"/>
    <p:sldId id="292" r:id="rId3"/>
    <p:sldId id="293" r:id="rId4"/>
    <p:sldId id="295" r:id="rId5"/>
    <p:sldId id="315" r:id="rId6"/>
    <p:sldId id="310" r:id="rId7"/>
    <p:sldId id="312" r:id="rId8"/>
    <p:sldId id="316" r:id="rId9"/>
    <p:sldId id="314" r:id="rId10"/>
    <p:sldId id="297" r:id="rId11"/>
    <p:sldId id="300" r:id="rId12"/>
    <p:sldId id="301" r:id="rId13"/>
    <p:sldId id="302" r:id="rId14"/>
    <p:sldId id="304" r:id="rId15"/>
    <p:sldId id="305" r:id="rId16"/>
    <p:sldId id="306" r:id="rId17"/>
    <p:sldId id="307" r:id="rId18"/>
    <p:sldId id="308" r:id="rId19"/>
    <p:sldId id="309" r:id="rId20"/>
    <p:sldId id="318" r:id="rId21"/>
    <p:sldId id="319" r:id="rId22"/>
    <p:sldId id="320" r:id="rId23"/>
    <p:sldId id="321" r:id="rId24"/>
    <p:sldId id="322" r:id="rId25"/>
    <p:sldId id="331" r:id="rId26"/>
    <p:sldId id="330" r:id="rId27"/>
    <p:sldId id="329" r:id="rId28"/>
    <p:sldId id="328" r:id="rId29"/>
    <p:sldId id="332" r:id="rId30"/>
    <p:sldId id="333" r:id="rId31"/>
    <p:sldId id="334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45" r:id="rId42"/>
    <p:sldId id="346" r:id="rId43"/>
    <p:sldId id="347" r:id="rId44"/>
    <p:sldId id="348" r:id="rId45"/>
    <p:sldId id="349" r:id="rId46"/>
    <p:sldId id="350" r:id="rId47"/>
    <p:sldId id="351" r:id="rId48"/>
    <p:sldId id="352" r:id="rId49"/>
    <p:sldId id="353" r:id="rId50"/>
    <p:sldId id="354" r:id="rId51"/>
    <p:sldId id="355" r:id="rId5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05138-66E8-42C2-8AD4-89644A431DE1}" type="datetimeFigureOut">
              <a:rPr lang="pt-BR" smtClean="0"/>
              <a:pPr/>
              <a:t>14/08/2013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C1A7E-DC8C-43F4-9FDF-14D94EEDDE1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82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C1A7E-DC8C-43F4-9FDF-14D94EEDDE17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313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B7DF-B5FA-412B-BB66-39AA2F118F99}" type="datetimeFigureOut">
              <a:rPr lang="pt-BR" smtClean="0"/>
              <a:pPr/>
              <a:t>14/08/2013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D37B-3C03-43BD-B627-F6223DAAC1E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74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B7DF-B5FA-412B-BB66-39AA2F118F99}" type="datetimeFigureOut">
              <a:rPr lang="pt-BR" smtClean="0"/>
              <a:pPr/>
              <a:t>14/08/2013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D37B-3C03-43BD-B627-F6223DAAC1E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40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B7DF-B5FA-412B-BB66-39AA2F118F99}" type="datetimeFigureOut">
              <a:rPr lang="pt-BR" smtClean="0"/>
              <a:pPr/>
              <a:t>14/08/2013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D37B-3C03-43BD-B627-F6223DAAC1E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53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B7DF-B5FA-412B-BB66-39AA2F118F99}" type="datetimeFigureOut">
              <a:rPr lang="pt-BR" smtClean="0"/>
              <a:pPr/>
              <a:t>14/08/2013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D37B-3C03-43BD-B627-F6223DAAC1E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31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B7DF-B5FA-412B-BB66-39AA2F118F99}" type="datetimeFigureOut">
              <a:rPr lang="pt-BR" smtClean="0"/>
              <a:pPr/>
              <a:t>14/08/2013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D37B-3C03-43BD-B627-F6223DAAC1E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41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B7DF-B5FA-412B-BB66-39AA2F118F99}" type="datetimeFigureOut">
              <a:rPr lang="pt-BR" smtClean="0"/>
              <a:pPr/>
              <a:t>14/08/2013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D37B-3C03-43BD-B627-F6223DAAC1E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12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B7DF-B5FA-412B-BB66-39AA2F118F99}" type="datetimeFigureOut">
              <a:rPr lang="pt-BR" smtClean="0"/>
              <a:pPr/>
              <a:t>14/08/2013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D37B-3C03-43BD-B627-F6223DAAC1E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64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B7DF-B5FA-412B-BB66-39AA2F118F99}" type="datetimeFigureOut">
              <a:rPr lang="pt-BR" smtClean="0"/>
              <a:pPr/>
              <a:t>14/08/2013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D37B-3C03-43BD-B627-F6223DAAC1E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68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B7DF-B5FA-412B-BB66-39AA2F118F99}" type="datetimeFigureOut">
              <a:rPr lang="pt-BR" smtClean="0"/>
              <a:pPr/>
              <a:t>14/08/2013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D37B-3C03-43BD-B627-F6223DAAC1E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62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B7DF-B5FA-412B-BB66-39AA2F118F99}" type="datetimeFigureOut">
              <a:rPr lang="pt-BR" smtClean="0"/>
              <a:pPr/>
              <a:t>14/08/2013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D37B-3C03-43BD-B627-F6223DAAC1E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22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B7DF-B5FA-412B-BB66-39AA2F118F99}" type="datetimeFigureOut">
              <a:rPr lang="pt-BR" smtClean="0"/>
              <a:pPr/>
              <a:t>14/08/2013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D37B-3C03-43BD-B627-F6223DAAC1E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65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4B7DF-B5FA-412B-BB66-39AA2F118F99}" type="datetimeFigureOut">
              <a:rPr lang="pt-BR" smtClean="0"/>
              <a:pPr/>
              <a:t>14/08/2013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1D37B-3C03-43BD-B627-F6223DAAC1E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62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by-lang.org/pt/download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788235" y="476672"/>
            <a:ext cx="77724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dirty="0" smtClean="0"/>
              <a:t>PROJETO </a:t>
            </a:r>
            <a:r>
              <a:rPr lang="pt-BR" dirty="0"/>
              <a:t>DE ENSINO </a:t>
            </a:r>
            <a:r>
              <a:rPr lang="pt-BR" dirty="0" smtClean="0"/>
              <a:t> - MATERIAL </a:t>
            </a:r>
            <a:r>
              <a:rPr lang="pt-BR" dirty="0"/>
              <a:t>DIDATICO </a:t>
            </a:r>
            <a:r>
              <a:rPr lang="pt-BR" dirty="0" smtClean="0"/>
              <a:t>DA DISCIPLINA </a:t>
            </a:r>
            <a:r>
              <a:rPr lang="pt-BR" dirty="0"/>
              <a:t>“TEORIA DA COMPUTAÇÃO</a:t>
            </a:r>
            <a:r>
              <a:rPr lang="pt-BR" dirty="0" smtClean="0"/>
              <a:t>”</a:t>
            </a:r>
            <a:endParaRPr lang="pt-BR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811713" y="4869160"/>
            <a:ext cx="7772400" cy="1552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500" dirty="0" smtClean="0"/>
              <a:t> Bolsista: Ícaro A. Souza.</a:t>
            </a:r>
            <a:endParaRPr lang="pt-BR" sz="2500" dirty="0"/>
          </a:p>
          <a:p>
            <a:r>
              <a:rPr lang="pt-BR" sz="2500" dirty="0"/>
              <a:t> </a:t>
            </a:r>
            <a:r>
              <a:rPr lang="pt-BR" sz="2500" dirty="0" smtClean="0"/>
              <a:t>Coordenador: César </a:t>
            </a:r>
            <a:r>
              <a:rPr lang="pt-BR" sz="2500" dirty="0"/>
              <a:t>Alberto Bravo </a:t>
            </a:r>
            <a:r>
              <a:rPr lang="pt-BR" sz="2500" dirty="0" err="1" smtClean="0"/>
              <a:t>Pariente</a:t>
            </a:r>
            <a:r>
              <a:rPr lang="pt-BR" sz="3200" dirty="0" smtClean="0"/>
              <a:t>. 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11560" y="2636912"/>
            <a:ext cx="77724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Apresentação do </a:t>
            </a:r>
            <a:r>
              <a:rPr lang="pt-BR" dirty="0" err="1" smtClean="0"/>
              <a:t>Ruby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003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 6.1.p554: L(M) = abc(</a:t>
            </a:r>
            <a:r>
              <a:rPr lang="pt-BR" dirty="0" err="1" smtClean="0"/>
              <a:t>a|b|c</a:t>
            </a:r>
            <a:r>
              <a:rPr lang="pt-BR" dirty="0" smtClean="0"/>
              <a:t>)*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accent1"/>
            </a:solidFill>
          </a:ln>
        </p:spPr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Cadeia =</a:t>
            </a:r>
            <a:r>
              <a:rPr lang="pt-BR" dirty="0">
                <a:latin typeface="Segoe UI Symbol"/>
                <a:ea typeface="Segoe UI Symbol"/>
                <a:cs typeface="Tahoma"/>
              </a:rPr>
              <a:t> </a:t>
            </a:r>
            <a:r>
              <a:rPr lang="pt-BR" dirty="0" smtClean="0"/>
              <a:t>(&lt;,q</a:t>
            </a:r>
            <a:r>
              <a:rPr lang="pt-BR" baseline="-25000" dirty="0" smtClean="0"/>
              <a:t>0</a:t>
            </a:r>
            <a:r>
              <a:rPr lang="pt-BR" dirty="0" smtClean="0"/>
              <a:t>,abcaaacb)</a:t>
            </a:r>
            <a:r>
              <a:rPr lang="pt-BR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dirty="0" smtClean="0"/>
              <a:t>(&lt;a,q</a:t>
            </a:r>
            <a:r>
              <a:rPr lang="pt-BR" baseline="-25000" dirty="0"/>
              <a:t>1</a:t>
            </a:r>
            <a:r>
              <a:rPr lang="pt-BR" dirty="0" smtClean="0"/>
              <a:t>, </a:t>
            </a:r>
            <a:r>
              <a:rPr lang="pt-BR" dirty="0" err="1" smtClean="0"/>
              <a:t>bcaaacb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Elipse 3"/>
          <p:cNvSpPr>
            <a:spLocks noChangeAspect="1"/>
          </p:cNvSpPr>
          <p:nvPr/>
        </p:nvSpPr>
        <p:spPr>
          <a:xfrm>
            <a:off x="683568" y="2868485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0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7884368" y="2854417"/>
            <a:ext cx="554400" cy="554400"/>
          </a:xfrm>
          <a:prstGeom prst="ellipse">
            <a:avLst/>
          </a:prstGeom>
          <a:noFill/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" name="Conector de seta reta 5"/>
          <p:cNvCxnSpPr>
            <a:stCxn id="4" idx="6"/>
            <a:endCxn id="10" idx="2"/>
          </p:cNvCxnSpPr>
          <p:nvPr/>
        </p:nvCxnSpPr>
        <p:spPr>
          <a:xfrm flipV="1">
            <a:off x="1237968" y="3131617"/>
            <a:ext cx="1245800" cy="14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259632" y="2666529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(a,D)</a:t>
            </a:r>
            <a:endParaRPr lang="pt-BR" sz="2400" b="1" dirty="0"/>
          </a:p>
        </p:txBody>
      </p:sp>
      <p:cxnSp>
        <p:nvCxnSpPr>
          <p:cNvPr id="8" name="Conector em curva 17"/>
          <p:cNvCxnSpPr>
            <a:stCxn id="20" idx="1"/>
            <a:endCxn id="20" idx="7"/>
          </p:cNvCxnSpPr>
          <p:nvPr/>
        </p:nvCxnSpPr>
        <p:spPr>
          <a:xfrm rot="5400000" flipH="1" flipV="1">
            <a:off x="6361368" y="2739597"/>
            <a:ext cx="12700" cy="392020"/>
          </a:xfrm>
          <a:prstGeom prst="curvedConnector3">
            <a:avLst>
              <a:gd name="adj1" fmla="val 58731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26954" y="1700808"/>
            <a:ext cx="3517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b/(b,D),   c/(c,D) </a:t>
            </a:r>
            <a:endParaRPr lang="pt-BR" sz="2400" b="1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2483768" y="2854417"/>
            <a:ext cx="554400" cy="554400"/>
          </a:xfrm>
          <a:prstGeom prst="ellipse">
            <a:avLst/>
          </a:prstGeom>
          <a:noFill/>
          <a:ln w="38100" cmpd="sng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1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059832" y="2652461"/>
            <a:ext cx="1252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(b,D)</a:t>
            </a:r>
            <a:endParaRPr lang="pt-BR" sz="2400" b="1" dirty="0"/>
          </a:p>
        </p:txBody>
      </p:sp>
      <p:cxnSp>
        <p:nvCxnSpPr>
          <p:cNvPr id="14" name="Conector de seta reta 13"/>
          <p:cNvCxnSpPr>
            <a:stCxn id="10" idx="6"/>
            <a:endCxn id="16" idx="2"/>
          </p:cNvCxnSpPr>
          <p:nvPr/>
        </p:nvCxnSpPr>
        <p:spPr>
          <a:xfrm>
            <a:off x="3038168" y="3131617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>
            <a:spLocks noChangeAspect="1"/>
          </p:cNvSpPr>
          <p:nvPr/>
        </p:nvSpPr>
        <p:spPr>
          <a:xfrm>
            <a:off x="4283968" y="2862013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2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860032" y="2660057"/>
            <a:ext cx="117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c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(c,D)</a:t>
            </a:r>
            <a:endParaRPr lang="pt-BR" sz="2400" b="1" dirty="0"/>
          </a:p>
        </p:txBody>
      </p:sp>
      <p:cxnSp>
        <p:nvCxnSpPr>
          <p:cNvPr id="18" name="Conector de seta reta 17"/>
          <p:cNvCxnSpPr>
            <a:stCxn id="16" idx="6"/>
            <a:endCxn id="20" idx="2"/>
          </p:cNvCxnSpPr>
          <p:nvPr/>
        </p:nvCxnSpPr>
        <p:spPr>
          <a:xfrm flipV="1">
            <a:off x="4838368" y="3131617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>
            <a:spLocks noChangeAspect="1"/>
          </p:cNvSpPr>
          <p:nvPr/>
        </p:nvSpPr>
        <p:spPr>
          <a:xfrm>
            <a:off x="6084168" y="2854417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3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6660232" y="2652461"/>
            <a:ext cx="1264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(B,D)</a:t>
            </a:r>
            <a:endParaRPr lang="pt-BR" sz="2400" b="1" dirty="0"/>
          </a:p>
        </p:txBody>
      </p:sp>
      <p:cxnSp>
        <p:nvCxnSpPr>
          <p:cNvPr id="22" name="Conector de seta reta 21"/>
          <p:cNvCxnSpPr>
            <a:stCxn id="20" idx="6"/>
            <a:endCxn id="5" idx="2"/>
          </p:cNvCxnSpPr>
          <p:nvPr/>
        </p:nvCxnSpPr>
        <p:spPr>
          <a:xfrm>
            <a:off x="6638568" y="3131617"/>
            <a:ext cx="124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B267-7F79-4E47-B368-35E1FDB7212E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73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 6.1.p554: L(M) = abc(</a:t>
            </a:r>
            <a:r>
              <a:rPr lang="pt-BR" dirty="0" err="1" smtClean="0"/>
              <a:t>a|b|c</a:t>
            </a:r>
            <a:r>
              <a:rPr lang="pt-BR" dirty="0" smtClean="0"/>
              <a:t>)*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accent1"/>
            </a:solidFill>
          </a:ln>
        </p:spPr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Cadeia =</a:t>
            </a:r>
            <a:r>
              <a:rPr lang="pt-BR" dirty="0">
                <a:latin typeface="Segoe UI Symbol"/>
                <a:ea typeface="Segoe UI Symbol"/>
                <a:cs typeface="Tahoma"/>
              </a:rPr>
              <a:t> </a:t>
            </a:r>
            <a:r>
              <a:rPr lang="pt-BR" dirty="0" smtClean="0"/>
              <a:t>(&lt;,q</a:t>
            </a:r>
            <a:r>
              <a:rPr lang="pt-BR" baseline="-25000" dirty="0" smtClean="0"/>
              <a:t>0</a:t>
            </a:r>
            <a:r>
              <a:rPr lang="pt-BR" dirty="0" smtClean="0"/>
              <a:t>,abcaaacb)</a:t>
            </a:r>
            <a:r>
              <a:rPr lang="pt-BR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dirty="0" smtClean="0"/>
              <a:t>(&lt;a,q</a:t>
            </a:r>
            <a:r>
              <a:rPr lang="pt-BR" baseline="-25000" dirty="0" smtClean="0"/>
              <a:t>1</a:t>
            </a:r>
            <a:r>
              <a:rPr lang="pt-BR" dirty="0" smtClean="0"/>
              <a:t>,bcaaacb)</a:t>
            </a:r>
            <a:r>
              <a:rPr lang="pt-BR" dirty="0">
                <a:latin typeface="Segoe UI Symbol"/>
                <a:ea typeface="Segoe UI Symbol"/>
                <a:cs typeface="Tahoma"/>
              </a:rPr>
              <a:t> </a:t>
            </a:r>
            <a:r>
              <a:rPr lang="pt-BR" dirty="0" smtClean="0">
                <a:latin typeface="Segoe UI Symbol"/>
                <a:ea typeface="Segoe UI Symbol"/>
                <a:cs typeface="Tahoma"/>
              </a:rPr>
              <a:t>	  	   ⊢</a:t>
            </a:r>
            <a:r>
              <a:rPr lang="pt-BR" dirty="0"/>
              <a:t>(&lt;</a:t>
            </a:r>
            <a:r>
              <a:rPr lang="pt-BR" dirty="0" smtClean="0"/>
              <a:t>ab,q</a:t>
            </a:r>
            <a:r>
              <a:rPr lang="pt-BR" baseline="-25000" dirty="0"/>
              <a:t>2</a:t>
            </a:r>
            <a:r>
              <a:rPr lang="pt-BR" dirty="0" smtClean="0"/>
              <a:t>,caaacb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lipse 3"/>
          <p:cNvSpPr>
            <a:spLocks noChangeAspect="1"/>
          </p:cNvSpPr>
          <p:nvPr/>
        </p:nvSpPr>
        <p:spPr>
          <a:xfrm>
            <a:off x="683568" y="2868485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0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7884368" y="2854417"/>
            <a:ext cx="554400" cy="554400"/>
          </a:xfrm>
          <a:prstGeom prst="ellipse">
            <a:avLst/>
          </a:prstGeom>
          <a:noFill/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" name="Conector de seta reta 5"/>
          <p:cNvCxnSpPr>
            <a:stCxn id="4" idx="6"/>
            <a:endCxn id="10" idx="2"/>
          </p:cNvCxnSpPr>
          <p:nvPr/>
        </p:nvCxnSpPr>
        <p:spPr>
          <a:xfrm flipV="1">
            <a:off x="1237968" y="3131617"/>
            <a:ext cx="1245800" cy="14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259632" y="2666529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(a,D)</a:t>
            </a:r>
            <a:endParaRPr lang="pt-BR" sz="2400" b="1" dirty="0"/>
          </a:p>
        </p:txBody>
      </p:sp>
      <p:cxnSp>
        <p:nvCxnSpPr>
          <p:cNvPr id="8" name="Conector em curva 17"/>
          <p:cNvCxnSpPr>
            <a:stCxn id="20" idx="1"/>
            <a:endCxn id="20" idx="7"/>
          </p:cNvCxnSpPr>
          <p:nvPr/>
        </p:nvCxnSpPr>
        <p:spPr>
          <a:xfrm rot="5400000" flipH="1" flipV="1">
            <a:off x="6361368" y="2739597"/>
            <a:ext cx="12700" cy="392020"/>
          </a:xfrm>
          <a:prstGeom prst="curvedConnector3">
            <a:avLst>
              <a:gd name="adj1" fmla="val 58731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26954" y="1700808"/>
            <a:ext cx="3517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b/(b,D),   c/(c,D) </a:t>
            </a:r>
            <a:endParaRPr lang="pt-BR" sz="2400" b="1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2483768" y="2854417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1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059832" y="2652461"/>
            <a:ext cx="1252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(b,D)</a:t>
            </a:r>
            <a:endParaRPr lang="pt-BR" sz="2400" b="1" dirty="0"/>
          </a:p>
        </p:txBody>
      </p:sp>
      <p:cxnSp>
        <p:nvCxnSpPr>
          <p:cNvPr id="14" name="Conector de seta reta 13"/>
          <p:cNvCxnSpPr>
            <a:stCxn id="10" idx="6"/>
            <a:endCxn id="16" idx="2"/>
          </p:cNvCxnSpPr>
          <p:nvPr/>
        </p:nvCxnSpPr>
        <p:spPr>
          <a:xfrm>
            <a:off x="3038168" y="3131617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>
            <a:spLocks noChangeAspect="1"/>
          </p:cNvSpPr>
          <p:nvPr/>
        </p:nvSpPr>
        <p:spPr>
          <a:xfrm>
            <a:off x="4283968" y="2862013"/>
            <a:ext cx="554400" cy="554400"/>
          </a:xfrm>
          <a:prstGeom prst="ellipse">
            <a:avLst/>
          </a:prstGeom>
          <a:noFill/>
          <a:ln w="38100" cmpd="sng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2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860032" y="2660057"/>
            <a:ext cx="117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c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(c,D)</a:t>
            </a:r>
            <a:endParaRPr lang="pt-BR" sz="2400" b="1" dirty="0"/>
          </a:p>
        </p:txBody>
      </p:sp>
      <p:cxnSp>
        <p:nvCxnSpPr>
          <p:cNvPr id="18" name="Conector de seta reta 17"/>
          <p:cNvCxnSpPr>
            <a:stCxn id="16" idx="6"/>
            <a:endCxn id="20" idx="2"/>
          </p:cNvCxnSpPr>
          <p:nvPr/>
        </p:nvCxnSpPr>
        <p:spPr>
          <a:xfrm flipV="1">
            <a:off x="4838368" y="3131617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>
            <a:spLocks noChangeAspect="1"/>
          </p:cNvSpPr>
          <p:nvPr/>
        </p:nvSpPr>
        <p:spPr>
          <a:xfrm>
            <a:off x="6084168" y="2854417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3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6660232" y="2652461"/>
            <a:ext cx="1264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(B,D)</a:t>
            </a:r>
            <a:endParaRPr lang="pt-BR" sz="2400" b="1" dirty="0"/>
          </a:p>
        </p:txBody>
      </p:sp>
      <p:cxnSp>
        <p:nvCxnSpPr>
          <p:cNvPr id="22" name="Conector de seta reta 21"/>
          <p:cNvCxnSpPr>
            <a:stCxn id="20" idx="6"/>
            <a:endCxn id="5" idx="2"/>
          </p:cNvCxnSpPr>
          <p:nvPr/>
        </p:nvCxnSpPr>
        <p:spPr>
          <a:xfrm>
            <a:off x="6638568" y="3131617"/>
            <a:ext cx="124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B267-7F79-4E47-B368-35E1FDB7212E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74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 6.1.p554: L(M) = abc(</a:t>
            </a:r>
            <a:r>
              <a:rPr lang="pt-BR" dirty="0" err="1" smtClean="0"/>
              <a:t>a|b|c</a:t>
            </a:r>
            <a:r>
              <a:rPr lang="pt-BR" dirty="0" smtClean="0"/>
              <a:t>)*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accent1"/>
            </a:solidFill>
          </a:ln>
        </p:spPr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Cadeia =</a:t>
            </a:r>
            <a:r>
              <a:rPr lang="pt-BR" dirty="0">
                <a:latin typeface="Segoe UI Symbol"/>
                <a:ea typeface="Segoe UI Symbol"/>
                <a:cs typeface="Tahoma"/>
              </a:rPr>
              <a:t> </a:t>
            </a:r>
            <a:r>
              <a:rPr lang="pt-BR" dirty="0" smtClean="0"/>
              <a:t>(&lt;,q</a:t>
            </a:r>
            <a:r>
              <a:rPr lang="pt-BR" baseline="-25000" dirty="0" smtClean="0"/>
              <a:t>0</a:t>
            </a:r>
            <a:r>
              <a:rPr lang="pt-BR" dirty="0" smtClean="0"/>
              <a:t>,abcaaacb)</a:t>
            </a:r>
            <a:r>
              <a:rPr lang="pt-BR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dirty="0" smtClean="0"/>
              <a:t>(&lt;a,q</a:t>
            </a:r>
            <a:r>
              <a:rPr lang="pt-BR" baseline="-25000" dirty="0" smtClean="0"/>
              <a:t>1</a:t>
            </a:r>
            <a:r>
              <a:rPr lang="pt-BR" dirty="0" smtClean="0"/>
              <a:t>,bcaaacb)</a:t>
            </a:r>
            <a:r>
              <a:rPr lang="pt-BR" dirty="0">
                <a:latin typeface="Segoe UI Symbol"/>
                <a:ea typeface="Segoe UI Symbol"/>
                <a:cs typeface="Tahoma"/>
              </a:rPr>
              <a:t> </a:t>
            </a:r>
            <a:r>
              <a:rPr lang="pt-BR" dirty="0" smtClean="0">
                <a:latin typeface="Segoe UI Symbol"/>
                <a:ea typeface="Segoe UI Symbol"/>
                <a:cs typeface="Tahoma"/>
              </a:rPr>
              <a:t>		   ⊢</a:t>
            </a:r>
            <a:r>
              <a:rPr lang="pt-BR" dirty="0"/>
              <a:t>(&lt;</a:t>
            </a:r>
            <a:r>
              <a:rPr lang="pt-BR" dirty="0" smtClean="0"/>
              <a:t>ab,q</a:t>
            </a:r>
            <a:r>
              <a:rPr lang="pt-BR" baseline="-25000" dirty="0"/>
              <a:t>2</a:t>
            </a:r>
            <a:r>
              <a:rPr lang="pt-BR" dirty="0" smtClean="0"/>
              <a:t>,caaacb)</a:t>
            </a:r>
            <a:r>
              <a:rPr lang="pt-BR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dirty="0"/>
              <a:t>(&lt;</a:t>
            </a:r>
            <a:r>
              <a:rPr lang="pt-BR" dirty="0" smtClean="0"/>
              <a:t>abc,q</a:t>
            </a:r>
            <a:r>
              <a:rPr lang="pt-BR" baseline="-25000" dirty="0"/>
              <a:t>3</a:t>
            </a:r>
            <a:r>
              <a:rPr lang="pt-BR" dirty="0" smtClean="0"/>
              <a:t>,aaacb)</a:t>
            </a:r>
            <a:r>
              <a:rPr lang="pt-BR" dirty="0">
                <a:latin typeface="Segoe UI Symbol"/>
                <a:ea typeface="Segoe UI Symbol"/>
                <a:cs typeface="Tahoma"/>
              </a:rPr>
              <a:t> </a:t>
            </a:r>
            <a:r>
              <a:rPr lang="pt-BR" dirty="0" smtClean="0">
                <a:latin typeface="Segoe UI Symbol"/>
                <a:ea typeface="Segoe UI Symbol"/>
                <a:cs typeface="Tahoma"/>
              </a:rPr>
              <a:t>	 	   ⊢</a:t>
            </a:r>
            <a:r>
              <a:rPr lang="pt-BR" dirty="0"/>
              <a:t>(&lt;abc,q</a:t>
            </a:r>
            <a:r>
              <a:rPr lang="pt-BR" baseline="-25000" dirty="0"/>
              <a:t>3</a:t>
            </a:r>
            <a:r>
              <a:rPr lang="pt-BR" dirty="0"/>
              <a:t>,aaacb)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lipse 3"/>
          <p:cNvSpPr>
            <a:spLocks noChangeAspect="1"/>
          </p:cNvSpPr>
          <p:nvPr/>
        </p:nvSpPr>
        <p:spPr>
          <a:xfrm>
            <a:off x="683568" y="2868485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0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7884368" y="2854417"/>
            <a:ext cx="554400" cy="554400"/>
          </a:xfrm>
          <a:prstGeom prst="ellipse">
            <a:avLst/>
          </a:prstGeom>
          <a:noFill/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" name="Conector de seta reta 5"/>
          <p:cNvCxnSpPr>
            <a:stCxn id="4" idx="6"/>
            <a:endCxn id="10" idx="2"/>
          </p:cNvCxnSpPr>
          <p:nvPr/>
        </p:nvCxnSpPr>
        <p:spPr>
          <a:xfrm flipV="1">
            <a:off x="1237968" y="3131617"/>
            <a:ext cx="1245800" cy="14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259632" y="2666529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(a,D)</a:t>
            </a:r>
            <a:endParaRPr lang="pt-BR" sz="2400" b="1" dirty="0"/>
          </a:p>
        </p:txBody>
      </p:sp>
      <p:cxnSp>
        <p:nvCxnSpPr>
          <p:cNvPr id="8" name="Conector em curva 17"/>
          <p:cNvCxnSpPr>
            <a:stCxn id="20" idx="1"/>
            <a:endCxn id="20" idx="7"/>
          </p:cNvCxnSpPr>
          <p:nvPr/>
        </p:nvCxnSpPr>
        <p:spPr>
          <a:xfrm rot="5400000" flipH="1" flipV="1">
            <a:off x="6361368" y="2739597"/>
            <a:ext cx="12700" cy="392020"/>
          </a:xfrm>
          <a:prstGeom prst="curvedConnector3">
            <a:avLst>
              <a:gd name="adj1" fmla="val 58731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26954" y="1700808"/>
            <a:ext cx="3517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b/(b,D),   c/(c,D) </a:t>
            </a:r>
            <a:endParaRPr lang="pt-BR" sz="2400" b="1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2483768" y="2854417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1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059832" y="2652461"/>
            <a:ext cx="1252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(b,D)</a:t>
            </a:r>
            <a:endParaRPr lang="pt-BR" sz="2400" b="1" dirty="0"/>
          </a:p>
        </p:txBody>
      </p:sp>
      <p:cxnSp>
        <p:nvCxnSpPr>
          <p:cNvPr id="14" name="Conector de seta reta 13"/>
          <p:cNvCxnSpPr>
            <a:stCxn id="10" idx="6"/>
            <a:endCxn id="16" idx="2"/>
          </p:cNvCxnSpPr>
          <p:nvPr/>
        </p:nvCxnSpPr>
        <p:spPr>
          <a:xfrm>
            <a:off x="3038168" y="3131617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>
            <a:spLocks noChangeAspect="1"/>
          </p:cNvSpPr>
          <p:nvPr/>
        </p:nvSpPr>
        <p:spPr>
          <a:xfrm>
            <a:off x="4283968" y="2862013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2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860032" y="2660057"/>
            <a:ext cx="117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c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(c,D)</a:t>
            </a:r>
            <a:endParaRPr lang="pt-BR" sz="2400" b="1" dirty="0"/>
          </a:p>
        </p:txBody>
      </p:sp>
      <p:cxnSp>
        <p:nvCxnSpPr>
          <p:cNvPr id="18" name="Conector de seta reta 17"/>
          <p:cNvCxnSpPr>
            <a:stCxn id="16" idx="6"/>
            <a:endCxn id="20" idx="2"/>
          </p:cNvCxnSpPr>
          <p:nvPr/>
        </p:nvCxnSpPr>
        <p:spPr>
          <a:xfrm flipV="1">
            <a:off x="4838368" y="3131617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>
            <a:spLocks noChangeAspect="1"/>
          </p:cNvSpPr>
          <p:nvPr/>
        </p:nvSpPr>
        <p:spPr>
          <a:xfrm>
            <a:off x="6084168" y="2854417"/>
            <a:ext cx="554400" cy="554400"/>
          </a:xfrm>
          <a:prstGeom prst="ellipse">
            <a:avLst/>
          </a:prstGeom>
          <a:noFill/>
          <a:ln w="38100" cmpd="sng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3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6660232" y="2652461"/>
            <a:ext cx="1264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(B,D)</a:t>
            </a:r>
            <a:endParaRPr lang="pt-BR" sz="2400" b="1" dirty="0"/>
          </a:p>
        </p:txBody>
      </p:sp>
      <p:cxnSp>
        <p:nvCxnSpPr>
          <p:cNvPr id="22" name="Conector de seta reta 21"/>
          <p:cNvCxnSpPr>
            <a:stCxn id="20" idx="6"/>
            <a:endCxn id="5" idx="2"/>
          </p:cNvCxnSpPr>
          <p:nvPr/>
        </p:nvCxnSpPr>
        <p:spPr>
          <a:xfrm>
            <a:off x="6638568" y="3131617"/>
            <a:ext cx="124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B267-7F79-4E47-B368-35E1FDB7212E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26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 6.1.p554: L(M) = abc(</a:t>
            </a:r>
            <a:r>
              <a:rPr lang="pt-BR" dirty="0" err="1" smtClean="0"/>
              <a:t>a|b|c</a:t>
            </a:r>
            <a:r>
              <a:rPr lang="pt-BR" dirty="0" smtClean="0"/>
              <a:t>)*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accent1"/>
            </a:solidFill>
          </a:ln>
        </p:spPr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Cadeia =</a:t>
            </a:r>
            <a:r>
              <a:rPr lang="pt-BR" dirty="0">
                <a:latin typeface="Segoe UI Symbol"/>
                <a:ea typeface="Segoe UI Symbol"/>
                <a:cs typeface="Tahoma"/>
              </a:rPr>
              <a:t> </a:t>
            </a:r>
            <a:r>
              <a:rPr lang="pt-BR" dirty="0" smtClean="0"/>
              <a:t>(&lt;,q</a:t>
            </a:r>
            <a:r>
              <a:rPr lang="pt-BR" baseline="-25000" dirty="0" smtClean="0"/>
              <a:t>0</a:t>
            </a:r>
            <a:r>
              <a:rPr lang="pt-BR" dirty="0" smtClean="0"/>
              <a:t>,abcaaacb)</a:t>
            </a:r>
            <a:r>
              <a:rPr lang="pt-BR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dirty="0" smtClean="0"/>
              <a:t>(&lt;a,q</a:t>
            </a:r>
            <a:r>
              <a:rPr lang="pt-BR" baseline="-25000" dirty="0" smtClean="0"/>
              <a:t>1</a:t>
            </a:r>
            <a:r>
              <a:rPr lang="pt-BR" dirty="0" smtClean="0"/>
              <a:t>,bcaaacb)</a:t>
            </a:r>
            <a:r>
              <a:rPr lang="pt-BR" dirty="0">
                <a:latin typeface="Segoe UI Symbol"/>
                <a:ea typeface="Segoe UI Symbol"/>
                <a:cs typeface="Tahoma"/>
              </a:rPr>
              <a:t> </a:t>
            </a:r>
            <a:r>
              <a:rPr lang="pt-BR" dirty="0" smtClean="0">
                <a:latin typeface="Segoe UI Symbol"/>
                <a:ea typeface="Segoe UI Symbol"/>
                <a:cs typeface="Tahoma"/>
              </a:rPr>
              <a:t>		   ⊢</a:t>
            </a:r>
            <a:r>
              <a:rPr lang="pt-BR" dirty="0"/>
              <a:t>(&lt;</a:t>
            </a:r>
            <a:r>
              <a:rPr lang="pt-BR" dirty="0" smtClean="0"/>
              <a:t>ab,q</a:t>
            </a:r>
            <a:r>
              <a:rPr lang="pt-BR" baseline="-25000" dirty="0"/>
              <a:t>2</a:t>
            </a:r>
            <a:r>
              <a:rPr lang="pt-BR" dirty="0" smtClean="0"/>
              <a:t>,caaacb)</a:t>
            </a:r>
            <a:r>
              <a:rPr lang="pt-BR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dirty="0"/>
              <a:t>(&lt;</a:t>
            </a:r>
            <a:r>
              <a:rPr lang="pt-BR" dirty="0" smtClean="0"/>
              <a:t>abc,q</a:t>
            </a:r>
            <a:r>
              <a:rPr lang="pt-BR" baseline="-25000" dirty="0"/>
              <a:t>3</a:t>
            </a:r>
            <a:r>
              <a:rPr lang="pt-BR" dirty="0" smtClean="0"/>
              <a:t>,aaacb)</a:t>
            </a:r>
            <a:r>
              <a:rPr lang="pt-BR" dirty="0">
                <a:latin typeface="Segoe UI Symbol"/>
                <a:ea typeface="Segoe UI Symbol"/>
                <a:cs typeface="Tahoma"/>
              </a:rPr>
              <a:t> </a:t>
            </a:r>
            <a:r>
              <a:rPr lang="pt-BR" dirty="0" smtClean="0">
                <a:latin typeface="Segoe UI Symbol"/>
                <a:ea typeface="Segoe UI Symbol"/>
                <a:cs typeface="Tahoma"/>
              </a:rPr>
              <a:t>	 	   ⊢</a:t>
            </a:r>
            <a:r>
              <a:rPr lang="pt-BR" dirty="0"/>
              <a:t>(&lt;</a:t>
            </a:r>
            <a:r>
              <a:rPr lang="pt-BR" dirty="0" smtClean="0"/>
              <a:t>abc,q</a:t>
            </a:r>
            <a:r>
              <a:rPr lang="pt-BR" baseline="-25000" dirty="0" smtClean="0"/>
              <a:t>3</a:t>
            </a:r>
            <a:r>
              <a:rPr lang="pt-BR" dirty="0" smtClean="0"/>
              <a:t>,aaacb)</a:t>
            </a:r>
            <a:r>
              <a:rPr lang="pt-BR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dirty="0"/>
              <a:t>(&lt;</a:t>
            </a:r>
            <a:r>
              <a:rPr lang="pt-BR" dirty="0" smtClean="0"/>
              <a:t>abca,q</a:t>
            </a:r>
            <a:r>
              <a:rPr lang="pt-BR" baseline="-25000" dirty="0" smtClean="0"/>
              <a:t>3</a:t>
            </a:r>
            <a:r>
              <a:rPr lang="pt-BR" dirty="0" smtClean="0"/>
              <a:t>,aacb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lipse 3"/>
          <p:cNvSpPr>
            <a:spLocks noChangeAspect="1"/>
          </p:cNvSpPr>
          <p:nvPr/>
        </p:nvSpPr>
        <p:spPr>
          <a:xfrm>
            <a:off x="683568" y="2868485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0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7884368" y="2854417"/>
            <a:ext cx="554400" cy="554400"/>
          </a:xfrm>
          <a:prstGeom prst="ellipse">
            <a:avLst/>
          </a:prstGeom>
          <a:noFill/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" name="Conector de seta reta 5"/>
          <p:cNvCxnSpPr>
            <a:stCxn id="4" idx="6"/>
            <a:endCxn id="10" idx="2"/>
          </p:cNvCxnSpPr>
          <p:nvPr/>
        </p:nvCxnSpPr>
        <p:spPr>
          <a:xfrm flipV="1">
            <a:off x="1237968" y="3131617"/>
            <a:ext cx="1245800" cy="14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259632" y="2666529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(a,D)</a:t>
            </a:r>
            <a:endParaRPr lang="pt-BR" sz="2400" b="1" dirty="0"/>
          </a:p>
        </p:txBody>
      </p:sp>
      <p:cxnSp>
        <p:nvCxnSpPr>
          <p:cNvPr id="8" name="Conector em curva 17"/>
          <p:cNvCxnSpPr>
            <a:stCxn id="20" idx="1"/>
            <a:endCxn id="20" idx="7"/>
          </p:cNvCxnSpPr>
          <p:nvPr/>
        </p:nvCxnSpPr>
        <p:spPr>
          <a:xfrm rot="5400000" flipH="1" flipV="1">
            <a:off x="6361368" y="2739597"/>
            <a:ext cx="12700" cy="392020"/>
          </a:xfrm>
          <a:prstGeom prst="curvedConnector3">
            <a:avLst>
              <a:gd name="adj1" fmla="val 58731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26954" y="1700808"/>
            <a:ext cx="3517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b/(b,D),   c/(c,D) </a:t>
            </a:r>
            <a:endParaRPr lang="pt-BR" sz="2400" b="1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2483768" y="2854417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1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059832" y="2652461"/>
            <a:ext cx="1252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(b,D)</a:t>
            </a:r>
            <a:endParaRPr lang="pt-BR" sz="2400" b="1" dirty="0"/>
          </a:p>
        </p:txBody>
      </p:sp>
      <p:cxnSp>
        <p:nvCxnSpPr>
          <p:cNvPr id="14" name="Conector de seta reta 13"/>
          <p:cNvCxnSpPr>
            <a:stCxn id="10" idx="6"/>
            <a:endCxn id="16" idx="2"/>
          </p:cNvCxnSpPr>
          <p:nvPr/>
        </p:nvCxnSpPr>
        <p:spPr>
          <a:xfrm>
            <a:off x="3038168" y="3131617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>
            <a:spLocks noChangeAspect="1"/>
          </p:cNvSpPr>
          <p:nvPr/>
        </p:nvSpPr>
        <p:spPr>
          <a:xfrm>
            <a:off x="4283968" y="2862013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2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860032" y="2660057"/>
            <a:ext cx="117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c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(c,D)</a:t>
            </a:r>
            <a:endParaRPr lang="pt-BR" sz="2400" b="1" dirty="0"/>
          </a:p>
        </p:txBody>
      </p:sp>
      <p:cxnSp>
        <p:nvCxnSpPr>
          <p:cNvPr id="18" name="Conector de seta reta 17"/>
          <p:cNvCxnSpPr>
            <a:stCxn id="16" idx="6"/>
            <a:endCxn id="20" idx="2"/>
          </p:cNvCxnSpPr>
          <p:nvPr/>
        </p:nvCxnSpPr>
        <p:spPr>
          <a:xfrm flipV="1">
            <a:off x="4838368" y="3131617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>
            <a:spLocks noChangeAspect="1"/>
          </p:cNvSpPr>
          <p:nvPr/>
        </p:nvSpPr>
        <p:spPr>
          <a:xfrm>
            <a:off x="6084168" y="2854417"/>
            <a:ext cx="554400" cy="554400"/>
          </a:xfrm>
          <a:prstGeom prst="ellipse">
            <a:avLst/>
          </a:prstGeom>
          <a:noFill/>
          <a:ln w="38100" cmpd="sng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3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6660232" y="2652461"/>
            <a:ext cx="1264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(B,D)</a:t>
            </a:r>
            <a:endParaRPr lang="pt-BR" sz="2400" b="1" dirty="0"/>
          </a:p>
        </p:txBody>
      </p:sp>
      <p:cxnSp>
        <p:nvCxnSpPr>
          <p:cNvPr id="22" name="Conector de seta reta 21"/>
          <p:cNvCxnSpPr>
            <a:stCxn id="20" idx="6"/>
            <a:endCxn id="5" idx="2"/>
          </p:cNvCxnSpPr>
          <p:nvPr/>
        </p:nvCxnSpPr>
        <p:spPr>
          <a:xfrm>
            <a:off x="6638568" y="3131617"/>
            <a:ext cx="124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B267-7F79-4E47-B368-35E1FDB7212E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4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 6.1.p554: L(M) = abc(</a:t>
            </a:r>
            <a:r>
              <a:rPr lang="pt-BR" dirty="0" err="1" smtClean="0"/>
              <a:t>a|b|c</a:t>
            </a:r>
            <a:r>
              <a:rPr lang="pt-BR" dirty="0" smtClean="0"/>
              <a:t>)*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Cadeia =</a:t>
            </a:r>
            <a:r>
              <a:rPr lang="pt-BR" dirty="0">
                <a:latin typeface="Segoe UI Symbol"/>
                <a:ea typeface="Segoe UI Symbol"/>
                <a:cs typeface="Tahoma"/>
              </a:rPr>
              <a:t> </a:t>
            </a:r>
            <a:r>
              <a:rPr lang="pt-BR" dirty="0" smtClean="0"/>
              <a:t>(&lt;,q</a:t>
            </a:r>
            <a:r>
              <a:rPr lang="pt-BR" baseline="-25000" dirty="0" smtClean="0"/>
              <a:t>0</a:t>
            </a:r>
            <a:r>
              <a:rPr lang="pt-BR" dirty="0" smtClean="0"/>
              <a:t>,abcaaacb)</a:t>
            </a:r>
            <a:r>
              <a:rPr lang="pt-BR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dirty="0" smtClean="0"/>
              <a:t>(&lt;a,q</a:t>
            </a:r>
            <a:r>
              <a:rPr lang="pt-BR" baseline="-25000" dirty="0" smtClean="0"/>
              <a:t>1</a:t>
            </a:r>
            <a:r>
              <a:rPr lang="pt-BR" dirty="0" smtClean="0"/>
              <a:t>,bcaaacb)</a:t>
            </a:r>
            <a:r>
              <a:rPr lang="pt-BR" dirty="0">
                <a:latin typeface="Segoe UI Symbol"/>
                <a:ea typeface="Segoe UI Symbol"/>
                <a:cs typeface="Tahoma"/>
              </a:rPr>
              <a:t> </a:t>
            </a:r>
            <a:r>
              <a:rPr lang="pt-BR" dirty="0" smtClean="0">
                <a:latin typeface="Segoe UI Symbol"/>
                <a:ea typeface="Segoe UI Symbol"/>
                <a:cs typeface="Tahoma"/>
              </a:rPr>
              <a:t>		   ⊢</a:t>
            </a:r>
            <a:r>
              <a:rPr lang="pt-BR" dirty="0"/>
              <a:t>(&lt;</a:t>
            </a:r>
            <a:r>
              <a:rPr lang="pt-BR" dirty="0" smtClean="0"/>
              <a:t>ab,q</a:t>
            </a:r>
            <a:r>
              <a:rPr lang="pt-BR" baseline="-25000" dirty="0"/>
              <a:t>2</a:t>
            </a:r>
            <a:r>
              <a:rPr lang="pt-BR" dirty="0" smtClean="0"/>
              <a:t>,caaacb)</a:t>
            </a:r>
            <a:r>
              <a:rPr lang="pt-BR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dirty="0"/>
              <a:t>(&lt;</a:t>
            </a:r>
            <a:r>
              <a:rPr lang="pt-BR" dirty="0" smtClean="0"/>
              <a:t>abc,q</a:t>
            </a:r>
            <a:r>
              <a:rPr lang="pt-BR" baseline="-25000" dirty="0"/>
              <a:t>3</a:t>
            </a:r>
            <a:r>
              <a:rPr lang="pt-BR" dirty="0" smtClean="0"/>
              <a:t>,aaacb)</a:t>
            </a:r>
            <a:r>
              <a:rPr lang="pt-BR" dirty="0">
                <a:latin typeface="Segoe UI Symbol"/>
                <a:ea typeface="Segoe UI Symbol"/>
                <a:cs typeface="Tahoma"/>
              </a:rPr>
              <a:t> </a:t>
            </a:r>
            <a:r>
              <a:rPr lang="pt-BR" dirty="0" smtClean="0">
                <a:latin typeface="Segoe UI Symbol"/>
                <a:ea typeface="Segoe UI Symbol"/>
                <a:cs typeface="Tahoma"/>
              </a:rPr>
              <a:t>	 	   ⊢</a:t>
            </a:r>
            <a:r>
              <a:rPr lang="pt-BR" dirty="0"/>
              <a:t>(&lt;</a:t>
            </a:r>
            <a:r>
              <a:rPr lang="pt-BR" dirty="0" smtClean="0"/>
              <a:t>abc,q</a:t>
            </a:r>
            <a:r>
              <a:rPr lang="pt-BR" baseline="-25000" dirty="0" smtClean="0"/>
              <a:t>3</a:t>
            </a:r>
            <a:r>
              <a:rPr lang="pt-BR" dirty="0" smtClean="0"/>
              <a:t>,aaacb)</a:t>
            </a:r>
            <a:r>
              <a:rPr lang="pt-BR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dirty="0"/>
              <a:t>(&lt;</a:t>
            </a:r>
            <a:r>
              <a:rPr lang="pt-BR" dirty="0" smtClean="0"/>
              <a:t>abca,q</a:t>
            </a:r>
            <a:r>
              <a:rPr lang="pt-BR" baseline="-25000" dirty="0" smtClean="0"/>
              <a:t>3</a:t>
            </a:r>
            <a:r>
              <a:rPr lang="pt-BR" dirty="0" smtClean="0"/>
              <a:t>,aacb)</a:t>
            </a:r>
          </a:p>
          <a:p>
            <a:pPr marL="0" indent="0">
              <a:buNone/>
            </a:pPr>
            <a:r>
              <a:rPr lang="pt-BR" dirty="0" smtClean="0">
                <a:latin typeface="Segoe UI Symbol"/>
                <a:ea typeface="Segoe UI Symbol"/>
                <a:cs typeface="Tahoma"/>
              </a:rPr>
              <a:t>	   ⊢</a:t>
            </a:r>
            <a:r>
              <a:rPr lang="pt-BR" dirty="0"/>
              <a:t>(&lt;</a:t>
            </a:r>
            <a:r>
              <a:rPr lang="pt-BR" dirty="0" smtClean="0"/>
              <a:t>abcaa,q</a:t>
            </a:r>
            <a:r>
              <a:rPr lang="pt-BR" baseline="-25000" dirty="0" smtClean="0"/>
              <a:t>3</a:t>
            </a:r>
            <a:r>
              <a:rPr lang="pt-BR" dirty="0" smtClean="0"/>
              <a:t>,acb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lipse 3"/>
          <p:cNvSpPr>
            <a:spLocks noChangeAspect="1"/>
          </p:cNvSpPr>
          <p:nvPr/>
        </p:nvSpPr>
        <p:spPr>
          <a:xfrm>
            <a:off x="683568" y="2868485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0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7884368" y="2854417"/>
            <a:ext cx="554400" cy="554400"/>
          </a:xfrm>
          <a:prstGeom prst="ellipse">
            <a:avLst/>
          </a:prstGeom>
          <a:noFill/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" name="Conector de seta reta 5"/>
          <p:cNvCxnSpPr>
            <a:stCxn id="4" idx="6"/>
            <a:endCxn id="10" idx="2"/>
          </p:cNvCxnSpPr>
          <p:nvPr/>
        </p:nvCxnSpPr>
        <p:spPr>
          <a:xfrm flipV="1">
            <a:off x="1237968" y="3131617"/>
            <a:ext cx="1245800" cy="14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259632" y="2666529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(a,D)</a:t>
            </a:r>
            <a:endParaRPr lang="pt-BR" sz="2400" b="1" dirty="0"/>
          </a:p>
        </p:txBody>
      </p:sp>
      <p:cxnSp>
        <p:nvCxnSpPr>
          <p:cNvPr id="8" name="Conector em curva 17"/>
          <p:cNvCxnSpPr>
            <a:stCxn id="20" idx="1"/>
            <a:endCxn id="20" idx="7"/>
          </p:cNvCxnSpPr>
          <p:nvPr/>
        </p:nvCxnSpPr>
        <p:spPr>
          <a:xfrm rot="5400000" flipH="1" flipV="1">
            <a:off x="6361368" y="2739597"/>
            <a:ext cx="12700" cy="392020"/>
          </a:xfrm>
          <a:prstGeom prst="curvedConnector3">
            <a:avLst>
              <a:gd name="adj1" fmla="val 58731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26954" y="1700808"/>
            <a:ext cx="3517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b/(b,D),   c/(c,D) </a:t>
            </a:r>
            <a:endParaRPr lang="pt-BR" sz="2400" b="1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2483768" y="2854417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1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059832" y="2652461"/>
            <a:ext cx="1252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(b,D)</a:t>
            </a:r>
            <a:endParaRPr lang="pt-BR" sz="2400" b="1" dirty="0"/>
          </a:p>
        </p:txBody>
      </p:sp>
      <p:cxnSp>
        <p:nvCxnSpPr>
          <p:cNvPr id="14" name="Conector de seta reta 13"/>
          <p:cNvCxnSpPr>
            <a:stCxn id="10" idx="6"/>
            <a:endCxn id="16" idx="2"/>
          </p:cNvCxnSpPr>
          <p:nvPr/>
        </p:nvCxnSpPr>
        <p:spPr>
          <a:xfrm>
            <a:off x="3038168" y="3131617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>
            <a:spLocks noChangeAspect="1"/>
          </p:cNvSpPr>
          <p:nvPr/>
        </p:nvSpPr>
        <p:spPr>
          <a:xfrm>
            <a:off x="4283968" y="2862013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2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860032" y="2660057"/>
            <a:ext cx="117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c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(c,D)</a:t>
            </a:r>
            <a:endParaRPr lang="pt-BR" sz="2400" b="1" dirty="0"/>
          </a:p>
        </p:txBody>
      </p:sp>
      <p:cxnSp>
        <p:nvCxnSpPr>
          <p:cNvPr id="18" name="Conector de seta reta 17"/>
          <p:cNvCxnSpPr>
            <a:stCxn id="16" idx="6"/>
            <a:endCxn id="20" idx="2"/>
          </p:cNvCxnSpPr>
          <p:nvPr/>
        </p:nvCxnSpPr>
        <p:spPr>
          <a:xfrm flipV="1">
            <a:off x="4838368" y="3131617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>
            <a:spLocks noChangeAspect="1"/>
          </p:cNvSpPr>
          <p:nvPr/>
        </p:nvSpPr>
        <p:spPr>
          <a:xfrm>
            <a:off x="6084168" y="2854417"/>
            <a:ext cx="554400" cy="554400"/>
          </a:xfrm>
          <a:prstGeom prst="ellipse">
            <a:avLst/>
          </a:prstGeom>
          <a:noFill/>
          <a:ln w="38100" cmpd="sng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3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6660232" y="2652461"/>
            <a:ext cx="1264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(B,D)</a:t>
            </a:r>
            <a:endParaRPr lang="pt-BR" sz="2400" b="1" dirty="0"/>
          </a:p>
        </p:txBody>
      </p:sp>
      <p:cxnSp>
        <p:nvCxnSpPr>
          <p:cNvPr id="22" name="Conector de seta reta 21"/>
          <p:cNvCxnSpPr>
            <a:stCxn id="20" idx="6"/>
            <a:endCxn id="5" idx="2"/>
          </p:cNvCxnSpPr>
          <p:nvPr/>
        </p:nvCxnSpPr>
        <p:spPr>
          <a:xfrm>
            <a:off x="6638568" y="3131617"/>
            <a:ext cx="124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B267-7F79-4E47-B368-35E1FDB7212E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47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 6.1.p554: L(M) = abc(</a:t>
            </a:r>
            <a:r>
              <a:rPr lang="pt-BR" dirty="0" err="1" smtClean="0"/>
              <a:t>a|b|c</a:t>
            </a:r>
            <a:r>
              <a:rPr lang="pt-BR" dirty="0" smtClean="0"/>
              <a:t>)*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Cadeia =</a:t>
            </a:r>
            <a:r>
              <a:rPr lang="pt-BR" dirty="0">
                <a:latin typeface="Segoe UI Symbol"/>
                <a:ea typeface="Segoe UI Symbol"/>
                <a:cs typeface="Tahoma"/>
              </a:rPr>
              <a:t> </a:t>
            </a:r>
            <a:r>
              <a:rPr lang="pt-BR" dirty="0" smtClean="0"/>
              <a:t>(&lt;,q</a:t>
            </a:r>
            <a:r>
              <a:rPr lang="pt-BR" baseline="-25000" dirty="0" smtClean="0"/>
              <a:t>0</a:t>
            </a:r>
            <a:r>
              <a:rPr lang="pt-BR" dirty="0" smtClean="0"/>
              <a:t>,abcaaacb)</a:t>
            </a:r>
            <a:r>
              <a:rPr lang="pt-BR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dirty="0" smtClean="0"/>
              <a:t>(&lt;a,q</a:t>
            </a:r>
            <a:r>
              <a:rPr lang="pt-BR" baseline="-25000" dirty="0" smtClean="0"/>
              <a:t>1</a:t>
            </a:r>
            <a:r>
              <a:rPr lang="pt-BR" dirty="0" smtClean="0"/>
              <a:t>,bcaaacb)</a:t>
            </a:r>
            <a:r>
              <a:rPr lang="pt-BR" dirty="0">
                <a:latin typeface="Segoe UI Symbol"/>
                <a:ea typeface="Segoe UI Symbol"/>
                <a:cs typeface="Tahoma"/>
              </a:rPr>
              <a:t> </a:t>
            </a:r>
            <a:r>
              <a:rPr lang="pt-BR" dirty="0" smtClean="0">
                <a:latin typeface="Segoe UI Symbol"/>
                <a:ea typeface="Segoe UI Symbol"/>
                <a:cs typeface="Tahoma"/>
              </a:rPr>
              <a:t>		   ⊢</a:t>
            </a:r>
            <a:r>
              <a:rPr lang="pt-BR" dirty="0"/>
              <a:t>(&lt;</a:t>
            </a:r>
            <a:r>
              <a:rPr lang="pt-BR" dirty="0" smtClean="0"/>
              <a:t>ab,q</a:t>
            </a:r>
            <a:r>
              <a:rPr lang="pt-BR" baseline="-25000" dirty="0"/>
              <a:t>2</a:t>
            </a:r>
            <a:r>
              <a:rPr lang="pt-BR" dirty="0" smtClean="0"/>
              <a:t>,caaacb)</a:t>
            </a:r>
            <a:r>
              <a:rPr lang="pt-BR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dirty="0"/>
              <a:t>(&lt;</a:t>
            </a:r>
            <a:r>
              <a:rPr lang="pt-BR" dirty="0" smtClean="0"/>
              <a:t>abc,q</a:t>
            </a:r>
            <a:r>
              <a:rPr lang="pt-BR" baseline="-25000" dirty="0"/>
              <a:t>3</a:t>
            </a:r>
            <a:r>
              <a:rPr lang="pt-BR" dirty="0" smtClean="0"/>
              <a:t>,aaacb)</a:t>
            </a:r>
            <a:r>
              <a:rPr lang="pt-BR" dirty="0">
                <a:latin typeface="Segoe UI Symbol"/>
                <a:ea typeface="Segoe UI Symbol"/>
                <a:cs typeface="Tahoma"/>
              </a:rPr>
              <a:t> </a:t>
            </a:r>
            <a:r>
              <a:rPr lang="pt-BR" dirty="0" smtClean="0">
                <a:latin typeface="Segoe UI Symbol"/>
                <a:ea typeface="Segoe UI Symbol"/>
                <a:cs typeface="Tahoma"/>
              </a:rPr>
              <a:t>	 	   ⊢</a:t>
            </a:r>
            <a:r>
              <a:rPr lang="pt-BR" dirty="0"/>
              <a:t>(&lt;</a:t>
            </a:r>
            <a:r>
              <a:rPr lang="pt-BR" dirty="0" smtClean="0"/>
              <a:t>abc,q</a:t>
            </a:r>
            <a:r>
              <a:rPr lang="pt-BR" baseline="-25000" dirty="0" smtClean="0"/>
              <a:t>3</a:t>
            </a:r>
            <a:r>
              <a:rPr lang="pt-BR" dirty="0" smtClean="0"/>
              <a:t>,aaacb)</a:t>
            </a:r>
            <a:r>
              <a:rPr lang="pt-BR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dirty="0"/>
              <a:t>(&lt;</a:t>
            </a:r>
            <a:r>
              <a:rPr lang="pt-BR" dirty="0" smtClean="0"/>
              <a:t>abca,q</a:t>
            </a:r>
            <a:r>
              <a:rPr lang="pt-BR" baseline="-25000" dirty="0" smtClean="0"/>
              <a:t>3</a:t>
            </a:r>
            <a:r>
              <a:rPr lang="pt-BR" dirty="0" smtClean="0"/>
              <a:t>,aacb)</a:t>
            </a:r>
          </a:p>
          <a:p>
            <a:pPr marL="0" indent="0">
              <a:buNone/>
            </a:pPr>
            <a:r>
              <a:rPr lang="pt-BR" dirty="0" smtClean="0">
                <a:latin typeface="Segoe UI Symbol"/>
                <a:ea typeface="Segoe UI Symbol"/>
                <a:cs typeface="Tahoma"/>
              </a:rPr>
              <a:t>	   ⊢</a:t>
            </a:r>
            <a:r>
              <a:rPr lang="pt-BR" dirty="0"/>
              <a:t>(&lt;</a:t>
            </a:r>
            <a:r>
              <a:rPr lang="pt-BR" dirty="0" smtClean="0"/>
              <a:t>abcaa,q</a:t>
            </a:r>
            <a:r>
              <a:rPr lang="pt-BR" baseline="-25000" dirty="0" smtClean="0"/>
              <a:t>3</a:t>
            </a:r>
            <a:r>
              <a:rPr lang="pt-BR" dirty="0" smtClean="0"/>
              <a:t>,acb)</a:t>
            </a:r>
            <a:r>
              <a:rPr lang="pt-BR" dirty="0">
                <a:latin typeface="Segoe UI Symbol"/>
                <a:ea typeface="Segoe UI Symbol"/>
                <a:cs typeface="Tahoma"/>
              </a:rPr>
              <a:t> ⊢</a:t>
            </a:r>
            <a:r>
              <a:rPr lang="pt-BR" dirty="0"/>
              <a:t>(&lt;</a:t>
            </a:r>
            <a:r>
              <a:rPr lang="pt-BR" dirty="0" smtClean="0"/>
              <a:t>abcaaa,q</a:t>
            </a:r>
            <a:r>
              <a:rPr lang="pt-BR" baseline="-25000" dirty="0" smtClean="0"/>
              <a:t>3</a:t>
            </a:r>
            <a:r>
              <a:rPr lang="pt-BR" dirty="0" smtClean="0"/>
              <a:t>,cb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lipse 3"/>
          <p:cNvSpPr>
            <a:spLocks noChangeAspect="1"/>
          </p:cNvSpPr>
          <p:nvPr/>
        </p:nvSpPr>
        <p:spPr>
          <a:xfrm>
            <a:off x="683568" y="2868485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0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7884368" y="2854417"/>
            <a:ext cx="554400" cy="554400"/>
          </a:xfrm>
          <a:prstGeom prst="ellipse">
            <a:avLst/>
          </a:prstGeom>
          <a:noFill/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" name="Conector de seta reta 5"/>
          <p:cNvCxnSpPr>
            <a:stCxn id="4" idx="6"/>
            <a:endCxn id="10" idx="2"/>
          </p:cNvCxnSpPr>
          <p:nvPr/>
        </p:nvCxnSpPr>
        <p:spPr>
          <a:xfrm flipV="1">
            <a:off x="1237968" y="3131617"/>
            <a:ext cx="1245800" cy="14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259632" y="2666529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(a,D)</a:t>
            </a:r>
            <a:endParaRPr lang="pt-BR" sz="2400" b="1" dirty="0"/>
          </a:p>
        </p:txBody>
      </p:sp>
      <p:cxnSp>
        <p:nvCxnSpPr>
          <p:cNvPr id="8" name="Conector em curva 17"/>
          <p:cNvCxnSpPr>
            <a:stCxn id="20" idx="1"/>
            <a:endCxn id="20" idx="7"/>
          </p:cNvCxnSpPr>
          <p:nvPr/>
        </p:nvCxnSpPr>
        <p:spPr>
          <a:xfrm rot="5400000" flipH="1" flipV="1">
            <a:off x="6361368" y="2739597"/>
            <a:ext cx="12700" cy="392020"/>
          </a:xfrm>
          <a:prstGeom prst="curvedConnector3">
            <a:avLst>
              <a:gd name="adj1" fmla="val 58731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26954" y="1700808"/>
            <a:ext cx="3517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b/(b,D),   c/(c,D) </a:t>
            </a:r>
            <a:endParaRPr lang="pt-BR" sz="2400" b="1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2483768" y="2854417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1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059832" y="2652461"/>
            <a:ext cx="1252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(b,D)</a:t>
            </a:r>
            <a:endParaRPr lang="pt-BR" sz="2400" b="1" dirty="0"/>
          </a:p>
        </p:txBody>
      </p:sp>
      <p:cxnSp>
        <p:nvCxnSpPr>
          <p:cNvPr id="14" name="Conector de seta reta 13"/>
          <p:cNvCxnSpPr>
            <a:stCxn id="10" idx="6"/>
            <a:endCxn id="16" idx="2"/>
          </p:cNvCxnSpPr>
          <p:nvPr/>
        </p:nvCxnSpPr>
        <p:spPr>
          <a:xfrm>
            <a:off x="3038168" y="3131617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>
            <a:spLocks noChangeAspect="1"/>
          </p:cNvSpPr>
          <p:nvPr/>
        </p:nvSpPr>
        <p:spPr>
          <a:xfrm>
            <a:off x="4283968" y="2862013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2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860032" y="2660057"/>
            <a:ext cx="117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c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(c,D)</a:t>
            </a:r>
            <a:endParaRPr lang="pt-BR" sz="2400" b="1" dirty="0"/>
          </a:p>
        </p:txBody>
      </p:sp>
      <p:cxnSp>
        <p:nvCxnSpPr>
          <p:cNvPr id="18" name="Conector de seta reta 17"/>
          <p:cNvCxnSpPr>
            <a:stCxn id="16" idx="6"/>
            <a:endCxn id="20" idx="2"/>
          </p:cNvCxnSpPr>
          <p:nvPr/>
        </p:nvCxnSpPr>
        <p:spPr>
          <a:xfrm flipV="1">
            <a:off x="4838368" y="3131617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>
            <a:spLocks noChangeAspect="1"/>
          </p:cNvSpPr>
          <p:nvPr/>
        </p:nvSpPr>
        <p:spPr>
          <a:xfrm>
            <a:off x="6084168" y="2854417"/>
            <a:ext cx="554400" cy="554400"/>
          </a:xfrm>
          <a:prstGeom prst="ellipse">
            <a:avLst/>
          </a:prstGeom>
          <a:noFill/>
          <a:ln w="38100" cmpd="sng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3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6660232" y="2652461"/>
            <a:ext cx="1264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(B,D)</a:t>
            </a:r>
            <a:endParaRPr lang="pt-BR" sz="2400" b="1" dirty="0"/>
          </a:p>
        </p:txBody>
      </p:sp>
      <p:cxnSp>
        <p:nvCxnSpPr>
          <p:cNvPr id="22" name="Conector de seta reta 21"/>
          <p:cNvCxnSpPr>
            <a:stCxn id="20" idx="6"/>
            <a:endCxn id="5" idx="2"/>
          </p:cNvCxnSpPr>
          <p:nvPr/>
        </p:nvCxnSpPr>
        <p:spPr>
          <a:xfrm>
            <a:off x="6638568" y="3131617"/>
            <a:ext cx="124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B267-7F79-4E47-B368-35E1FDB7212E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92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 6.1.p554: L(M) = abc(</a:t>
            </a:r>
            <a:r>
              <a:rPr lang="pt-BR" dirty="0" err="1" smtClean="0"/>
              <a:t>a|b|c</a:t>
            </a:r>
            <a:r>
              <a:rPr lang="pt-BR" dirty="0" smtClean="0"/>
              <a:t>)*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Cadeia =</a:t>
            </a:r>
            <a:r>
              <a:rPr lang="pt-BR" dirty="0">
                <a:latin typeface="Segoe UI Symbol"/>
                <a:ea typeface="Segoe UI Symbol"/>
                <a:cs typeface="Tahoma"/>
              </a:rPr>
              <a:t> </a:t>
            </a:r>
            <a:r>
              <a:rPr lang="pt-BR" dirty="0" smtClean="0"/>
              <a:t>(&lt;,q</a:t>
            </a:r>
            <a:r>
              <a:rPr lang="pt-BR" baseline="-25000" dirty="0" smtClean="0"/>
              <a:t>0</a:t>
            </a:r>
            <a:r>
              <a:rPr lang="pt-BR" dirty="0" smtClean="0"/>
              <a:t>,abcaaacb)</a:t>
            </a:r>
            <a:r>
              <a:rPr lang="pt-BR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dirty="0" smtClean="0"/>
              <a:t>(&lt;a,q</a:t>
            </a:r>
            <a:r>
              <a:rPr lang="pt-BR" baseline="-25000" dirty="0" smtClean="0"/>
              <a:t>1</a:t>
            </a:r>
            <a:r>
              <a:rPr lang="pt-BR" dirty="0" smtClean="0"/>
              <a:t>,bcaaacb)</a:t>
            </a:r>
            <a:r>
              <a:rPr lang="pt-BR" dirty="0">
                <a:latin typeface="Segoe UI Symbol"/>
                <a:ea typeface="Segoe UI Symbol"/>
                <a:cs typeface="Tahoma"/>
              </a:rPr>
              <a:t> </a:t>
            </a:r>
            <a:r>
              <a:rPr lang="pt-BR" dirty="0" smtClean="0">
                <a:latin typeface="Segoe UI Symbol"/>
                <a:ea typeface="Segoe UI Symbol"/>
                <a:cs typeface="Tahoma"/>
              </a:rPr>
              <a:t>		   ⊢</a:t>
            </a:r>
            <a:r>
              <a:rPr lang="pt-BR" dirty="0"/>
              <a:t>(&lt;</a:t>
            </a:r>
            <a:r>
              <a:rPr lang="pt-BR" dirty="0" smtClean="0"/>
              <a:t>ab,q</a:t>
            </a:r>
            <a:r>
              <a:rPr lang="pt-BR" baseline="-25000" dirty="0"/>
              <a:t>2</a:t>
            </a:r>
            <a:r>
              <a:rPr lang="pt-BR" dirty="0" smtClean="0"/>
              <a:t>,caaacb)</a:t>
            </a:r>
            <a:r>
              <a:rPr lang="pt-BR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dirty="0"/>
              <a:t>(&lt;</a:t>
            </a:r>
            <a:r>
              <a:rPr lang="pt-BR" dirty="0" smtClean="0"/>
              <a:t>abc,q</a:t>
            </a:r>
            <a:r>
              <a:rPr lang="pt-BR" baseline="-25000" dirty="0"/>
              <a:t>3</a:t>
            </a:r>
            <a:r>
              <a:rPr lang="pt-BR" dirty="0" smtClean="0"/>
              <a:t>,aaacb)</a:t>
            </a:r>
            <a:r>
              <a:rPr lang="pt-BR" dirty="0">
                <a:latin typeface="Segoe UI Symbol"/>
                <a:ea typeface="Segoe UI Symbol"/>
                <a:cs typeface="Tahoma"/>
              </a:rPr>
              <a:t> </a:t>
            </a:r>
            <a:r>
              <a:rPr lang="pt-BR" dirty="0" smtClean="0">
                <a:latin typeface="Segoe UI Symbol"/>
                <a:ea typeface="Segoe UI Symbol"/>
                <a:cs typeface="Tahoma"/>
              </a:rPr>
              <a:t>	 	   ⊢</a:t>
            </a:r>
            <a:r>
              <a:rPr lang="pt-BR" dirty="0"/>
              <a:t>(&lt;</a:t>
            </a:r>
            <a:r>
              <a:rPr lang="pt-BR" dirty="0" smtClean="0"/>
              <a:t>abc,q</a:t>
            </a:r>
            <a:r>
              <a:rPr lang="pt-BR" baseline="-25000" dirty="0" smtClean="0"/>
              <a:t>3</a:t>
            </a:r>
            <a:r>
              <a:rPr lang="pt-BR" dirty="0" smtClean="0"/>
              <a:t>,aaacb)</a:t>
            </a:r>
            <a:r>
              <a:rPr lang="pt-BR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dirty="0"/>
              <a:t>(&lt;</a:t>
            </a:r>
            <a:r>
              <a:rPr lang="pt-BR" dirty="0" smtClean="0"/>
              <a:t>abca,q</a:t>
            </a:r>
            <a:r>
              <a:rPr lang="pt-BR" baseline="-25000" dirty="0" smtClean="0"/>
              <a:t>3</a:t>
            </a:r>
            <a:r>
              <a:rPr lang="pt-BR" dirty="0" smtClean="0"/>
              <a:t>,aacb)</a:t>
            </a:r>
          </a:p>
          <a:p>
            <a:pPr marL="0" indent="0">
              <a:buNone/>
            </a:pPr>
            <a:r>
              <a:rPr lang="pt-BR" dirty="0" smtClean="0">
                <a:latin typeface="Segoe UI Symbol"/>
                <a:ea typeface="Segoe UI Symbol"/>
                <a:cs typeface="Tahoma"/>
              </a:rPr>
              <a:t>	   ⊢</a:t>
            </a:r>
            <a:r>
              <a:rPr lang="pt-BR" dirty="0"/>
              <a:t>(&lt;</a:t>
            </a:r>
            <a:r>
              <a:rPr lang="pt-BR" dirty="0" smtClean="0"/>
              <a:t>abcaa,q</a:t>
            </a:r>
            <a:r>
              <a:rPr lang="pt-BR" baseline="-25000" dirty="0" smtClean="0"/>
              <a:t>3</a:t>
            </a:r>
            <a:r>
              <a:rPr lang="pt-BR" dirty="0" smtClean="0"/>
              <a:t>,acb)</a:t>
            </a:r>
            <a:r>
              <a:rPr lang="pt-BR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dirty="0"/>
              <a:t>(&lt;</a:t>
            </a:r>
            <a:r>
              <a:rPr lang="pt-BR" dirty="0" smtClean="0"/>
              <a:t>abcaaa,q</a:t>
            </a:r>
            <a:r>
              <a:rPr lang="pt-BR" baseline="-25000" dirty="0" smtClean="0"/>
              <a:t>3</a:t>
            </a:r>
            <a:r>
              <a:rPr lang="pt-BR" dirty="0" smtClean="0"/>
              <a:t>,cb)</a:t>
            </a:r>
          </a:p>
          <a:p>
            <a:pPr marL="0" indent="0">
              <a:buNone/>
            </a:pPr>
            <a:r>
              <a:rPr lang="pt-BR" dirty="0" smtClean="0">
                <a:latin typeface="Segoe UI Symbol"/>
                <a:ea typeface="Segoe UI Symbol"/>
                <a:cs typeface="Tahoma"/>
              </a:rPr>
              <a:t>	   ⊢</a:t>
            </a:r>
            <a:r>
              <a:rPr lang="pt-BR" dirty="0"/>
              <a:t>(&lt;</a:t>
            </a:r>
            <a:r>
              <a:rPr lang="pt-BR" dirty="0" smtClean="0"/>
              <a:t>abcaaac,q</a:t>
            </a:r>
            <a:r>
              <a:rPr lang="pt-BR" baseline="-25000" dirty="0" smtClean="0"/>
              <a:t>3</a:t>
            </a:r>
            <a:r>
              <a:rPr lang="pt-BR" dirty="0" smtClean="0"/>
              <a:t>,b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lipse 3"/>
          <p:cNvSpPr>
            <a:spLocks noChangeAspect="1"/>
          </p:cNvSpPr>
          <p:nvPr/>
        </p:nvSpPr>
        <p:spPr>
          <a:xfrm>
            <a:off x="683568" y="2868485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0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7884368" y="2854417"/>
            <a:ext cx="554400" cy="554400"/>
          </a:xfrm>
          <a:prstGeom prst="ellipse">
            <a:avLst/>
          </a:prstGeom>
          <a:noFill/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" name="Conector de seta reta 5"/>
          <p:cNvCxnSpPr>
            <a:stCxn id="4" idx="6"/>
            <a:endCxn id="10" idx="2"/>
          </p:cNvCxnSpPr>
          <p:nvPr/>
        </p:nvCxnSpPr>
        <p:spPr>
          <a:xfrm flipV="1">
            <a:off x="1237968" y="3131617"/>
            <a:ext cx="1245800" cy="14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259632" y="2666529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(a,D)</a:t>
            </a:r>
            <a:endParaRPr lang="pt-BR" sz="2400" b="1" dirty="0"/>
          </a:p>
        </p:txBody>
      </p:sp>
      <p:cxnSp>
        <p:nvCxnSpPr>
          <p:cNvPr id="8" name="Conector em curva 17"/>
          <p:cNvCxnSpPr>
            <a:stCxn id="20" idx="1"/>
            <a:endCxn id="20" idx="7"/>
          </p:cNvCxnSpPr>
          <p:nvPr/>
        </p:nvCxnSpPr>
        <p:spPr>
          <a:xfrm rot="5400000" flipH="1" flipV="1">
            <a:off x="6361368" y="2739597"/>
            <a:ext cx="12700" cy="392020"/>
          </a:xfrm>
          <a:prstGeom prst="curvedConnector3">
            <a:avLst>
              <a:gd name="adj1" fmla="val 58731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26954" y="1700808"/>
            <a:ext cx="3517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b/(b,D),   c/(c,D) </a:t>
            </a:r>
            <a:endParaRPr lang="pt-BR" sz="2400" b="1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2483768" y="2854417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1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059832" y="2652461"/>
            <a:ext cx="1252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(b,D)</a:t>
            </a:r>
            <a:endParaRPr lang="pt-BR" sz="2400" b="1" dirty="0"/>
          </a:p>
        </p:txBody>
      </p:sp>
      <p:cxnSp>
        <p:nvCxnSpPr>
          <p:cNvPr id="14" name="Conector de seta reta 13"/>
          <p:cNvCxnSpPr>
            <a:stCxn id="10" idx="6"/>
            <a:endCxn id="16" idx="2"/>
          </p:cNvCxnSpPr>
          <p:nvPr/>
        </p:nvCxnSpPr>
        <p:spPr>
          <a:xfrm>
            <a:off x="3038168" y="3131617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>
            <a:spLocks noChangeAspect="1"/>
          </p:cNvSpPr>
          <p:nvPr/>
        </p:nvSpPr>
        <p:spPr>
          <a:xfrm>
            <a:off x="4283968" y="2862013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2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860032" y="2660057"/>
            <a:ext cx="117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c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(c,D)</a:t>
            </a:r>
            <a:endParaRPr lang="pt-BR" sz="2400" b="1" dirty="0"/>
          </a:p>
        </p:txBody>
      </p:sp>
      <p:cxnSp>
        <p:nvCxnSpPr>
          <p:cNvPr id="18" name="Conector de seta reta 17"/>
          <p:cNvCxnSpPr>
            <a:stCxn id="16" idx="6"/>
            <a:endCxn id="20" idx="2"/>
          </p:cNvCxnSpPr>
          <p:nvPr/>
        </p:nvCxnSpPr>
        <p:spPr>
          <a:xfrm flipV="1">
            <a:off x="4838368" y="3131617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>
            <a:spLocks noChangeAspect="1"/>
          </p:cNvSpPr>
          <p:nvPr/>
        </p:nvSpPr>
        <p:spPr>
          <a:xfrm>
            <a:off x="6084168" y="2854417"/>
            <a:ext cx="554400" cy="554400"/>
          </a:xfrm>
          <a:prstGeom prst="ellipse">
            <a:avLst/>
          </a:prstGeom>
          <a:noFill/>
          <a:ln w="38100" cmpd="sng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3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6660232" y="2652461"/>
            <a:ext cx="1264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(B,D)</a:t>
            </a:r>
            <a:endParaRPr lang="pt-BR" sz="2400" b="1" dirty="0"/>
          </a:p>
        </p:txBody>
      </p:sp>
      <p:cxnSp>
        <p:nvCxnSpPr>
          <p:cNvPr id="22" name="Conector de seta reta 21"/>
          <p:cNvCxnSpPr>
            <a:stCxn id="20" idx="6"/>
            <a:endCxn id="5" idx="2"/>
          </p:cNvCxnSpPr>
          <p:nvPr/>
        </p:nvCxnSpPr>
        <p:spPr>
          <a:xfrm>
            <a:off x="6638568" y="3131617"/>
            <a:ext cx="124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B267-7F79-4E47-B368-35E1FDB7212E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85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 6.1.p554: L(M) = abc(</a:t>
            </a:r>
            <a:r>
              <a:rPr lang="pt-BR" dirty="0" err="1" smtClean="0"/>
              <a:t>a|b|c</a:t>
            </a:r>
            <a:r>
              <a:rPr lang="pt-BR" dirty="0" smtClean="0"/>
              <a:t>)*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Cadeia =</a:t>
            </a:r>
            <a:r>
              <a:rPr lang="pt-BR" dirty="0">
                <a:latin typeface="Segoe UI Symbol"/>
                <a:ea typeface="Segoe UI Symbol"/>
                <a:cs typeface="Tahoma"/>
              </a:rPr>
              <a:t> </a:t>
            </a:r>
            <a:r>
              <a:rPr lang="pt-BR" dirty="0" smtClean="0"/>
              <a:t>(&lt;,q</a:t>
            </a:r>
            <a:r>
              <a:rPr lang="pt-BR" baseline="-25000" dirty="0" smtClean="0"/>
              <a:t>0</a:t>
            </a:r>
            <a:r>
              <a:rPr lang="pt-BR" dirty="0" smtClean="0"/>
              <a:t>,abcaaacb)</a:t>
            </a:r>
            <a:r>
              <a:rPr lang="pt-BR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dirty="0" smtClean="0"/>
              <a:t>(&lt;a,q</a:t>
            </a:r>
            <a:r>
              <a:rPr lang="pt-BR" baseline="-25000" dirty="0" smtClean="0"/>
              <a:t>1</a:t>
            </a:r>
            <a:r>
              <a:rPr lang="pt-BR" dirty="0" smtClean="0"/>
              <a:t>,bcaaacb)</a:t>
            </a:r>
            <a:r>
              <a:rPr lang="pt-BR" dirty="0">
                <a:latin typeface="Segoe UI Symbol"/>
                <a:ea typeface="Segoe UI Symbol"/>
                <a:cs typeface="Tahoma"/>
              </a:rPr>
              <a:t> </a:t>
            </a:r>
            <a:r>
              <a:rPr lang="pt-BR" dirty="0" smtClean="0">
                <a:latin typeface="Segoe UI Symbol"/>
                <a:ea typeface="Segoe UI Symbol"/>
                <a:cs typeface="Tahoma"/>
              </a:rPr>
              <a:t>		   ⊢</a:t>
            </a:r>
            <a:r>
              <a:rPr lang="pt-BR" dirty="0"/>
              <a:t>(&lt;</a:t>
            </a:r>
            <a:r>
              <a:rPr lang="pt-BR" dirty="0" smtClean="0"/>
              <a:t>ab,q</a:t>
            </a:r>
            <a:r>
              <a:rPr lang="pt-BR" baseline="-25000" dirty="0"/>
              <a:t>2</a:t>
            </a:r>
            <a:r>
              <a:rPr lang="pt-BR" dirty="0" smtClean="0"/>
              <a:t>,caaacb)</a:t>
            </a:r>
            <a:r>
              <a:rPr lang="pt-BR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dirty="0"/>
              <a:t>(&lt;</a:t>
            </a:r>
            <a:r>
              <a:rPr lang="pt-BR" dirty="0" smtClean="0"/>
              <a:t>abc,q</a:t>
            </a:r>
            <a:r>
              <a:rPr lang="pt-BR" baseline="-25000" dirty="0"/>
              <a:t>3</a:t>
            </a:r>
            <a:r>
              <a:rPr lang="pt-BR" dirty="0" smtClean="0"/>
              <a:t>,aaacb)</a:t>
            </a:r>
            <a:r>
              <a:rPr lang="pt-BR" dirty="0">
                <a:latin typeface="Segoe UI Symbol"/>
                <a:ea typeface="Segoe UI Symbol"/>
                <a:cs typeface="Tahoma"/>
              </a:rPr>
              <a:t> </a:t>
            </a:r>
            <a:r>
              <a:rPr lang="pt-BR" dirty="0" smtClean="0">
                <a:latin typeface="Segoe UI Symbol"/>
                <a:ea typeface="Segoe UI Symbol"/>
                <a:cs typeface="Tahoma"/>
              </a:rPr>
              <a:t>	 	   ⊢</a:t>
            </a:r>
            <a:r>
              <a:rPr lang="pt-BR" dirty="0"/>
              <a:t>(&lt;</a:t>
            </a:r>
            <a:r>
              <a:rPr lang="pt-BR" dirty="0" smtClean="0"/>
              <a:t>abc,q</a:t>
            </a:r>
            <a:r>
              <a:rPr lang="pt-BR" baseline="-25000" dirty="0" smtClean="0"/>
              <a:t>3</a:t>
            </a:r>
            <a:r>
              <a:rPr lang="pt-BR" dirty="0" smtClean="0"/>
              <a:t>,aaacb)</a:t>
            </a:r>
            <a:r>
              <a:rPr lang="pt-BR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dirty="0"/>
              <a:t>(&lt;</a:t>
            </a:r>
            <a:r>
              <a:rPr lang="pt-BR" dirty="0" smtClean="0"/>
              <a:t>abca,q</a:t>
            </a:r>
            <a:r>
              <a:rPr lang="pt-BR" baseline="-25000" dirty="0" smtClean="0"/>
              <a:t>3</a:t>
            </a:r>
            <a:r>
              <a:rPr lang="pt-BR" dirty="0" smtClean="0"/>
              <a:t>,aacb)</a:t>
            </a:r>
          </a:p>
          <a:p>
            <a:pPr marL="0" indent="0">
              <a:buNone/>
            </a:pPr>
            <a:r>
              <a:rPr lang="pt-BR" dirty="0" smtClean="0">
                <a:latin typeface="Segoe UI Symbol"/>
                <a:ea typeface="Segoe UI Symbol"/>
                <a:cs typeface="Tahoma"/>
              </a:rPr>
              <a:t>	   ⊢</a:t>
            </a:r>
            <a:r>
              <a:rPr lang="pt-BR" dirty="0"/>
              <a:t>(&lt;</a:t>
            </a:r>
            <a:r>
              <a:rPr lang="pt-BR" dirty="0" smtClean="0"/>
              <a:t>abcaa,q</a:t>
            </a:r>
            <a:r>
              <a:rPr lang="pt-BR" baseline="-25000" dirty="0" smtClean="0"/>
              <a:t>3</a:t>
            </a:r>
            <a:r>
              <a:rPr lang="pt-BR" dirty="0" smtClean="0"/>
              <a:t>,acb)</a:t>
            </a:r>
            <a:r>
              <a:rPr lang="pt-BR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dirty="0"/>
              <a:t>(&lt;</a:t>
            </a:r>
            <a:r>
              <a:rPr lang="pt-BR" dirty="0" smtClean="0"/>
              <a:t>abcaaa,q</a:t>
            </a:r>
            <a:r>
              <a:rPr lang="pt-BR" baseline="-25000" dirty="0" smtClean="0"/>
              <a:t>3</a:t>
            </a:r>
            <a:r>
              <a:rPr lang="pt-BR" dirty="0" smtClean="0"/>
              <a:t>,cb)</a:t>
            </a:r>
          </a:p>
          <a:p>
            <a:pPr marL="0" indent="0">
              <a:buNone/>
            </a:pPr>
            <a:r>
              <a:rPr lang="pt-BR" dirty="0" smtClean="0">
                <a:latin typeface="Segoe UI Symbol"/>
                <a:ea typeface="Segoe UI Symbol"/>
                <a:cs typeface="Tahoma"/>
              </a:rPr>
              <a:t>	   ⊢</a:t>
            </a:r>
            <a:r>
              <a:rPr lang="pt-BR" dirty="0"/>
              <a:t>(&lt;</a:t>
            </a:r>
            <a:r>
              <a:rPr lang="pt-BR" dirty="0" smtClean="0"/>
              <a:t>abcaaac,q</a:t>
            </a:r>
            <a:r>
              <a:rPr lang="pt-BR" baseline="-25000" dirty="0" smtClean="0"/>
              <a:t>3</a:t>
            </a:r>
            <a:r>
              <a:rPr lang="pt-BR" dirty="0" smtClean="0"/>
              <a:t>,b)</a:t>
            </a:r>
            <a:r>
              <a:rPr lang="pt-BR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dirty="0"/>
              <a:t>(&lt;</a:t>
            </a:r>
            <a:r>
              <a:rPr lang="pt-BR" dirty="0" smtClean="0"/>
              <a:t>abcaaacb,q</a:t>
            </a:r>
            <a:r>
              <a:rPr lang="pt-BR" baseline="-25000" dirty="0" smtClean="0"/>
              <a:t>3</a:t>
            </a:r>
            <a:r>
              <a:rPr lang="pt-BR" dirty="0" smtClean="0"/>
              <a:t>,B)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lipse 3"/>
          <p:cNvSpPr>
            <a:spLocks noChangeAspect="1"/>
          </p:cNvSpPr>
          <p:nvPr/>
        </p:nvSpPr>
        <p:spPr>
          <a:xfrm>
            <a:off x="683568" y="2868485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0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7884368" y="2854417"/>
            <a:ext cx="554400" cy="554400"/>
          </a:xfrm>
          <a:prstGeom prst="ellipse">
            <a:avLst/>
          </a:prstGeom>
          <a:noFill/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" name="Conector de seta reta 5"/>
          <p:cNvCxnSpPr>
            <a:stCxn id="4" idx="6"/>
            <a:endCxn id="10" idx="2"/>
          </p:cNvCxnSpPr>
          <p:nvPr/>
        </p:nvCxnSpPr>
        <p:spPr>
          <a:xfrm flipV="1">
            <a:off x="1237968" y="3131617"/>
            <a:ext cx="1245800" cy="14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259632" y="2666529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(a,D)</a:t>
            </a:r>
            <a:endParaRPr lang="pt-BR" sz="2400" b="1" dirty="0"/>
          </a:p>
        </p:txBody>
      </p:sp>
      <p:cxnSp>
        <p:nvCxnSpPr>
          <p:cNvPr id="8" name="Conector em curva 17"/>
          <p:cNvCxnSpPr>
            <a:stCxn id="20" idx="1"/>
            <a:endCxn id="20" idx="7"/>
          </p:cNvCxnSpPr>
          <p:nvPr/>
        </p:nvCxnSpPr>
        <p:spPr>
          <a:xfrm rot="5400000" flipH="1" flipV="1">
            <a:off x="6361368" y="2739597"/>
            <a:ext cx="12700" cy="392020"/>
          </a:xfrm>
          <a:prstGeom prst="curvedConnector3">
            <a:avLst>
              <a:gd name="adj1" fmla="val 58731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26954" y="1700808"/>
            <a:ext cx="3517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b/(b,D),   c/(c,D) </a:t>
            </a:r>
            <a:endParaRPr lang="pt-BR" sz="2400" b="1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2483768" y="2854417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1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059832" y="2652461"/>
            <a:ext cx="1252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(b,D)</a:t>
            </a:r>
            <a:endParaRPr lang="pt-BR" sz="2400" b="1" dirty="0"/>
          </a:p>
        </p:txBody>
      </p:sp>
      <p:cxnSp>
        <p:nvCxnSpPr>
          <p:cNvPr id="14" name="Conector de seta reta 13"/>
          <p:cNvCxnSpPr>
            <a:stCxn id="10" idx="6"/>
            <a:endCxn id="16" idx="2"/>
          </p:cNvCxnSpPr>
          <p:nvPr/>
        </p:nvCxnSpPr>
        <p:spPr>
          <a:xfrm>
            <a:off x="3038168" y="3131617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>
            <a:spLocks noChangeAspect="1"/>
          </p:cNvSpPr>
          <p:nvPr/>
        </p:nvSpPr>
        <p:spPr>
          <a:xfrm>
            <a:off x="4283968" y="2862013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2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860032" y="2660057"/>
            <a:ext cx="117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c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(c,D)</a:t>
            </a:r>
            <a:endParaRPr lang="pt-BR" sz="2400" b="1" dirty="0"/>
          </a:p>
        </p:txBody>
      </p:sp>
      <p:cxnSp>
        <p:nvCxnSpPr>
          <p:cNvPr id="18" name="Conector de seta reta 17"/>
          <p:cNvCxnSpPr>
            <a:stCxn id="16" idx="6"/>
            <a:endCxn id="20" idx="2"/>
          </p:cNvCxnSpPr>
          <p:nvPr/>
        </p:nvCxnSpPr>
        <p:spPr>
          <a:xfrm flipV="1">
            <a:off x="4838368" y="3131617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>
            <a:spLocks noChangeAspect="1"/>
          </p:cNvSpPr>
          <p:nvPr/>
        </p:nvSpPr>
        <p:spPr>
          <a:xfrm>
            <a:off x="6084168" y="2854417"/>
            <a:ext cx="554400" cy="554400"/>
          </a:xfrm>
          <a:prstGeom prst="ellipse">
            <a:avLst/>
          </a:prstGeom>
          <a:noFill/>
          <a:ln w="38100" cmpd="sng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3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6660232" y="2652461"/>
            <a:ext cx="1264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(B,D)</a:t>
            </a:r>
            <a:endParaRPr lang="pt-BR" sz="2400" b="1" dirty="0"/>
          </a:p>
        </p:txBody>
      </p:sp>
      <p:cxnSp>
        <p:nvCxnSpPr>
          <p:cNvPr id="22" name="Conector de seta reta 21"/>
          <p:cNvCxnSpPr>
            <a:stCxn id="20" idx="6"/>
            <a:endCxn id="5" idx="2"/>
          </p:cNvCxnSpPr>
          <p:nvPr/>
        </p:nvCxnSpPr>
        <p:spPr>
          <a:xfrm>
            <a:off x="6638568" y="3131617"/>
            <a:ext cx="124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B267-7F79-4E47-B368-35E1FDB7212E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9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 6.1.p554: L(M) = abc(</a:t>
            </a:r>
            <a:r>
              <a:rPr lang="pt-BR" dirty="0" err="1" smtClean="0"/>
              <a:t>a|b|c</a:t>
            </a:r>
            <a:r>
              <a:rPr lang="pt-BR" dirty="0" smtClean="0"/>
              <a:t>)*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  <a:noFill/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Cadeia =</a:t>
            </a:r>
            <a:r>
              <a:rPr lang="pt-BR" dirty="0">
                <a:latin typeface="Segoe UI Symbol"/>
                <a:ea typeface="Segoe UI Symbol"/>
                <a:cs typeface="Tahoma"/>
              </a:rPr>
              <a:t> </a:t>
            </a:r>
            <a:r>
              <a:rPr lang="pt-BR" dirty="0" smtClean="0"/>
              <a:t>(&lt;,q</a:t>
            </a:r>
            <a:r>
              <a:rPr lang="pt-BR" baseline="-25000" dirty="0" smtClean="0"/>
              <a:t>0</a:t>
            </a:r>
            <a:r>
              <a:rPr lang="pt-BR" dirty="0" smtClean="0"/>
              <a:t>,abcaaacb)</a:t>
            </a:r>
            <a:r>
              <a:rPr lang="pt-BR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dirty="0" smtClean="0"/>
              <a:t>(&lt;a,q</a:t>
            </a:r>
            <a:r>
              <a:rPr lang="pt-BR" baseline="-25000" dirty="0" smtClean="0"/>
              <a:t>1</a:t>
            </a:r>
            <a:r>
              <a:rPr lang="pt-BR" dirty="0" smtClean="0"/>
              <a:t>,bcaaacb)</a:t>
            </a:r>
            <a:r>
              <a:rPr lang="pt-BR" dirty="0">
                <a:latin typeface="Segoe UI Symbol"/>
                <a:ea typeface="Segoe UI Symbol"/>
                <a:cs typeface="Tahoma"/>
              </a:rPr>
              <a:t> </a:t>
            </a:r>
            <a:r>
              <a:rPr lang="pt-BR" dirty="0" smtClean="0">
                <a:latin typeface="Segoe UI Symbol"/>
                <a:ea typeface="Segoe UI Symbol"/>
                <a:cs typeface="Tahoma"/>
              </a:rPr>
              <a:t>		   ⊢</a:t>
            </a:r>
            <a:r>
              <a:rPr lang="pt-BR" dirty="0"/>
              <a:t>(&lt;</a:t>
            </a:r>
            <a:r>
              <a:rPr lang="pt-BR" dirty="0" smtClean="0"/>
              <a:t>ab,q</a:t>
            </a:r>
            <a:r>
              <a:rPr lang="pt-BR" baseline="-25000" dirty="0"/>
              <a:t>2</a:t>
            </a:r>
            <a:r>
              <a:rPr lang="pt-BR" dirty="0" smtClean="0"/>
              <a:t>,caaacb)</a:t>
            </a:r>
            <a:r>
              <a:rPr lang="pt-BR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dirty="0"/>
              <a:t>(&lt;</a:t>
            </a:r>
            <a:r>
              <a:rPr lang="pt-BR" dirty="0" smtClean="0"/>
              <a:t>abc,q</a:t>
            </a:r>
            <a:r>
              <a:rPr lang="pt-BR" baseline="-25000" dirty="0"/>
              <a:t>3</a:t>
            </a:r>
            <a:r>
              <a:rPr lang="pt-BR" dirty="0" smtClean="0"/>
              <a:t>,aaacb)</a:t>
            </a:r>
            <a:r>
              <a:rPr lang="pt-BR" dirty="0">
                <a:latin typeface="Segoe UI Symbol"/>
                <a:ea typeface="Segoe UI Symbol"/>
                <a:cs typeface="Tahoma"/>
              </a:rPr>
              <a:t> </a:t>
            </a:r>
            <a:r>
              <a:rPr lang="pt-BR" dirty="0" smtClean="0">
                <a:latin typeface="Segoe UI Symbol"/>
                <a:ea typeface="Segoe UI Symbol"/>
                <a:cs typeface="Tahoma"/>
              </a:rPr>
              <a:t>	 	   ⊢</a:t>
            </a:r>
            <a:r>
              <a:rPr lang="pt-BR" dirty="0"/>
              <a:t>(&lt;</a:t>
            </a:r>
            <a:r>
              <a:rPr lang="pt-BR" dirty="0" smtClean="0"/>
              <a:t>abc,q</a:t>
            </a:r>
            <a:r>
              <a:rPr lang="pt-BR" baseline="-25000" dirty="0" smtClean="0"/>
              <a:t>3</a:t>
            </a:r>
            <a:r>
              <a:rPr lang="pt-BR" dirty="0" smtClean="0"/>
              <a:t>,aaacb)</a:t>
            </a:r>
            <a:r>
              <a:rPr lang="pt-BR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dirty="0"/>
              <a:t>(&lt;</a:t>
            </a:r>
            <a:r>
              <a:rPr lang="pt-BR" dirty="0" smtClean="0"/>
              <a:t>abca,q</a:t>
            </a:r>
            <a:r>
              <a:rPr lang="pt-BR" baseline="-25000" dirty="0" smtClean="0"/>
              <a:t>3</a:t>
            </a:r>
            <a:r>
              <a:rPr lang="pt-BR" dirty="0" smtClean="0"/>
              <a:t>,aacb)</a:t>
            </a:r>
          </a:p>
          <a:p>
            <a:pPr marL="0" indent="0">
              <a:buNone/>
            </a:pPr>
            <a:r>
              <a:rPr lang="pt-BR" dirty="0" smtClean="0">
                <a:latin typeface="Segoe UI Symbol"/>
                <a:ea typeface="Segoe UI Symbol"/>
                <a:cs typeface="Tahoma"/>
              </a:rPr>
              <a:t>	   ⊢</a:t>
            </a:r>
            <a:r>
              <a:rPr lang="pt-BR" dirty="0"/>
              <a:t>(&lt;</a:t>
            </a:r>
            <a:r>
              <a:rPr lang="pt-BR" dirty="0" smtClean="0"/>
              <a:t>abcaa,q</a:t>
            </a:r>
            <a:r>
              <a:rPr lang="pt-BR" baseline="-25000" dirty="0" smtClean="0"/>
              <a:t>3</a:t>
            </a:r>
            <a:r>
              <a:rPr lang="pt-BR" dirty="0" smtClean="0"/>
              <a:t>,acb)</a:t>
            </a:r>
            <a:r>
              <a:rPr lang="pt-BR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dirty="0"/>
              <a:t>(&lt;</a:t>
            </a:r>
            <a:r>
              <a:rPr lang="pt-BR" dirty="0" smtClean="0"/>
              <a:t>abcaaa,q</a:t>
            </a:r>
            <a:r>
              <a:rPr lang="pt-BR" baseline="-25000" dirty="0" smtClean="0"/>
              <a:t>3</a:t>
            </a:r>
            <a:r>
              <a:rPr lang="pt-BR" dirty="0" smtClean="0"/>
              <a:t>,cb)</a:t>
            </a:r>
          </a:p>
          <a:p>
            <a:pPr marL="0" indent="0">
              <a:buNone/>
            </a:pPr>
            <a:r>
              <a:rPr lang="pt-BR" dirty="0" smtClean="0">
                <a:latin typeface="Segoe UI Symbol"/>
                <a:ea typeface="Segoe UI Symbol"/>
                <a:cs typeface="Tahoma"/>
              </a:rPr>
              <a:t>	   ⊢</a:t>
            </a:r>
            <a:r>
              <a:rPr lang="pt-BR" dirty="0"/>
              <a:t>(&lt;</a:t>
            </a:r>
            <a:r>
              <a:rPr lang="pt-BR" dirty="0" smtClean="0"/>
              <a:t>abcaaac,q</a:t>
            </a:r>
            <a:r>
              <a:rPr lang="pt-BR" baseline="-25000" dirty="0" smtClean="0"/>
              <a:t>3</a:t>
            </a:r>
            <a:r>
              <a:rPr lang="pt-BR" dirty="0" smtClean="0"/>
              <a:t>,b)</a:t>
            </a:r>
            <a:r>
              <a:rPr lang="pt-BR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dirty="0"/>
              <a:t>(&lt;</a:t>
            </a:r>
            <a:r>
              <a:rPr lang="pt-BR" dirty="0" smtClean="0"/>
              <a:t>abcaaacb,q</a:t>
            </a:r>
            <a:r>
              <a:rPr lang="pt-BR" baseline="-25000" dirty="0" smtClean="0"/>
              <a:t>3</a:t>
            </a:r>
            <a:r>
              <a:rPr lang="pt-BR" dirty="0" smtClean="0"/>
              <a:t>,B)</a:t>
            </a:r>
          </a:p>
          <a:p>
            <a:pPr marL="0" indent="0">
              <a:buNone/>
            </a:pPr>
            <a:r>
              <a:rPr lang="pt-BR" dirty="0" smtClean="0">
                <a:latin typeface="Segoe UI Symbol"/>
                <a:ea typeface="Segoe UI Symbol"/>
                <a:cs typeface="Tahoma"/>
              </a:rPr>
              <a:t>	   ⊢</a:t>
            </a:r>
            <a:r>
              <a:rPr lang="pt-BR" dirty="0"/>
              <a:t>(&lt;</a:t>
            </a:r>
            <a:r>
              <a:rPr lang="pt-BR" dirty="0" smtClean="0"/>
              <a:t>abcaaacbB,q</a:t>
            </a:r>
            <a:r>
              <a:rPr lang="pt-BR" baseline="-25000" dirty="0"/>
              <a:t>4</a:t>
            </a:r>
            <a:r>
              <a:rPr lang="pt-BR" dirty="0" smtClean="0"/>
              <a:t>,B)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lipse 3"/>
          <p:cNvSpPr>
            <a:spLocks noChangeAspect="1"/>
          </p:cNvSpPr>
          <p:nvPr/>
        </p:nvSpPr>
        <p:spPr>
          <a:xfrm>
            <a:off x="683568" y="2868485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0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7884368" y="2854417"/>
            <a:ext cx="554400" cy="554400"/>
          </a:xfrm>
          <a:prstGeom prst="ellipse">
            <a:avLst/>
          </a:prstGeom>
          <a:noFill/>
          <a:ln w="76200" cmpd="dbl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" name="Conector de seta reta 5"/>
          <p:cNvCxnSpPr>
            <a:stCxn id="4" idx="6"/>
            <a:endCxn id="10" idx="2"/>
          </p:cNvCxnSpPr>
          <p:nvPr/>
        </p:nvCxnSpPr>
        <p:spPr>
          <a:xfrm flipV="1">
            <a:off x="1237968" y="3131617"/>
            <a:ext cx="1245800" cy="14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259632" y="2666529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(a,D)</a:t>
            </a:r>
            <a:endParaRPr lang="pt-BR" sz="2400" b="1" dirty="0"/>
          </a:p>
        </p:txBody>
      </p:sp>
      <p:cxnSp>
        <p:nvCxnSpPr>
          <p:cNvPr id="8" name="Conector em curva 17"/>
          <p:cNvCxnSpPr>
            <a:stCxn id="20" idx="1"/>
            <a:endCxn id="20" idx="7"/>
          </p:cNvCxnSpPr>
          <p:nvPr/>
        </p:nvCxnSpPr>
        <p:spPr>
          <a:xfrm rot="5400000" flipH="1" flipV="1">
            <a:off x="6361368" y="2739597"/>
            <a:ext cx="12700" cy="392020"/>
          </a:xfrm>
          <a:prstGeom prst="curvedConnector3">
            <a:avLst>
              <a:gd name="adj1" fmla="val 58731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26954" y="1700808"/>
            <a:ext cx="3517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b/(b,D),   c/(c,D) </a:t>
            </a:r>
            <a:endParaRPr lang="pt-BR" sz="2400" b="1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2483768" y="2854417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1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059832" y="2652461"/>
            <a:ext cx="1252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(b,D)</a:t>
            </a:r>
            <a:endParaRPr lang="pt-BR" sz="2400" b="1" dirty="0"/>
          </a:p>
        </p:txBody>
      </p:sp>
      <p:cxnSp>
        <p:nvCxnSpPr>
          <p:cNvPr id="14" name="Conector de seta reta 13"/>
          <p:cNvCxnSpPr>
            <a:stCxn id="10" idx="6"/>
            <a:endCxn id="16" idx="2"/>
          </p:cNvCxnSpPr>
          <p:nvPr/>
        </p:nvCxnSpPr>
        <p:spPr>
          <a:xfrm>
            <a:off x="3038168" y="3131617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>
            <a:spLocks noChangeAspect="1"/>
          </p:cNvSpPr>
          <p:nvPr/>
        </p:nvSpPr>
        <p:spPr>
          <a:xfrm>
            <a:off x="4283968" y="2862013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2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860032" y="2660057"/>
            <a:ext cx="117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c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(c,D)</a:t>
            </a:r>
            <a:endParaRPr lang="pt-BR" sz="2400" b="1" dirty="0"/>
          </a:p>
        </p:txBody>
      </p:sp>
      <p:cxnSp>
        <p:nvCxnSpPr>
          <p:cNvPr id="18" name="Conector de seta reta 17"/>
          <p:cNvCxnSpPr>
            <a:stCxn id="16" idx="6"/>
            <a:endCxn id="20" idx="2"/>
          </p:cNvCxnSpPr>
          <p:nvPr/>
        </p:nvCxnSpPr>
        <p:spPr>
          <a:xfrm flipV="1">
            <a:off x="4838368" y="3131617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>
            <a:spLocks noChangeAspect="1"/>
          </p:cNvSpPr>
          <p:nvPr/>
        </p:nvSpPr>
        <p:spPr>
          <a:xfrm>
            <a:off x="6084168" y="2854417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3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6660232" y="2652461"/>
            <a:ext cx="1264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(B,D)</a:t>
            </a:r>
            <a:endParaRPr lang="pt-BR" sz="2400" b="1" dirty="0"/>
          </a:p>
        </p:txBody>
      </p:sp>
      <p:cxnSp>
        <p:nvCxnSpPr>
          <p:cNvPr id="22" name="Conector de seta reta 21"/>
          <p:cNvCxnSpPr>
            <a:stCxn id="20" idx="6"/>
            <a:endCxn id="5" idx="2"/>
          </p:cNvCxnSpPr>
          <p:nvPr/>
        </p:nvCxnSpPr>
        <p:spPr>
          <a:xfrm>
            <a:off x="6638568" y="3131617"/>
            <a:ext cx="124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B267-7F79-4E47-B368-35E1FDB7212E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2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Comparando os resultados com o </a:t>
            </a:r>
            <a:r>
              <a:rPr lang="pt-BR" dirty="0" err="1"/>
              <a:t>Ruby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dirty="0"/>
              <a:t>(&lt;,q</a:t>
            </a:r>
            <a:r>
              <a:rPr lang="pt-BR" baseline="-25000" dirty="0"/>
              <a:t>0</a:t>
            </a:r>
            <a:r>
              <a:rPr lang="pt-BR" dirty="0"/>
              <a:t>,abcaaacb</a:t>
            </a:r>
            <a:r>
              <a:rPr lang="pt-BR" dirty="0" smtClean="0"/>
              <a:t>)</a:t>
            </a:r>
            <a:endParaRPr lang="pt-BR" dirty="0">
              <a:latin typeface="Segoe UI Symbol"/>
              <a:ea typeface="Segoe UI Symbol"/>
              <a:cs typeface="Tahoma"/>
            </a:endParaRPr>
          </a:p>
          <a:p>
            <a:pPr marL="0" indent="0" algn="ctr">
              <a:buNone/>
            </a:pPr>
            <a:r>
              <a:rPr lang="pt-BR" dirty="0" smtClean="0"/>
              <a:t>(&lt;a,q</a:t>
            </a:r>
            <a:r>
              <a:rPr lang="pt-BR" baseline="-25000" dirty="0" smtClean="0"/>
              <a:t>1</a:t>
            </a:r>
            <a:r>
              <a:rPr lang="pt-BR" dirty="0" smtClean="0"/>
              <a:t>,bcaaacb)</a:t>
            </a:r>
            <a:r>
              <a:rPr lang="pt-BR" dirty="0" smtClean="0">
                <a:latin typeface="Segoe UI Symbol"/>
                <a:ea typeface="Segoe UI Symbol"/>
                <a:cs typeface="Tahoma"/>
              </a:rPr>
              <a:t>   </a:t>
            </a:r>
            <a:r>
              <a:rPr lang="pt-BR" dirty="0" smtClean="0"/>
              <a:t>(&lt;ab,q</a:t>
            </a:r>
            <a:r>
              <a:rPr lang="pt-BR" baseline="-25000" dirty="0" smtClean="0"/>
              <a:t>2</a:t>
            </a:r>
            <a:r>
              <a:rPr lang="pt-BR" dirty="0" smtClean="0"/>
              <a:t>,caaacb)</a:t>
            </a:r>
            <a:endParaRPr lang="pt-BR" dirty="0" smtClean="0">
              <a:latin typeface="Segoe UI Symbol"/>
              <a:ea typeface="Segoe UI Symbol"/>
              <a:cs typeface="Tahoma"/>
            </a:endParaRPr>
          </a:p>
          <a:p>
            <a:pPr marL="0" indent="0" algn="ctr">
              <a:buNone/>
            </a:pPr>
            <a:r>
              <a:rPr lang="pt-BR" dirty="0" smtClean="0"/>
              <a:t>(&lt;abc,q</a:t>
            </a:r>
            <a:r>
              <a:rPr lang="pt-BR" baseline="-25000" dirty="0" smtClean="0"/>
              <a:t>3</a:t>
            </a:r>
            <a:r>
              <a:rPr lang="pt-BR" dirty="0" smtClean="0"/>
              <a:t>,aaacb)</a:t>
            </a:r>
            <a:endParaRPr lang="pt-BR" dirty="0" smtClean="0">
              <a:latin typeface="Segoe UI Symbol"/>
              <a:ea typeface="Segoe UI Symbol"/>
              <a:cs typeface="Tahoma"/>
            </a:endParaRPr>
          </a:p>
          <a:p>
            <a:pPr marL="0" indent="0" algn="ctr">
              <a:buNone/>
            </a:pPr>
            <a:r>
              <a:rPr lang="pt-BR" dirty="0" smtClean="0"/>
              <a:t>(&lt;</a:t>
            </a:r>
            <a:r>
              <a:rPr lang="pt-BR" dirty="0"/>
              <a:t>abca,q</a:t>
            </a:r>
            <a:r>
              <a:rPr lang="pt-BR" baseline="-25000" dirty="0"/>
              <a:t>3</a:t>
            </a:r>
            <a:r>
              <a:rPr lang="pt-BR" dirty="0"/>
              <a:t>,aacb</a:t>
            </a:r>
            <a:r>
              <a:rPr lang="pt-BR" dirty="0" smtClean="0"/>
              <a:t>)</a:t>
            </a:r>
            <a:r>
              <a:rPr lang="pt-BR" dirty="0" smtClean="0">
                <a:latin typeface="Segoe UI Symbol"/>
                <a:ea typeface="Segoe UI Symbol"/>
                <a:cs typeface="Tahoma"/>
              </a:rPr>
              <a:t> </a:t>
            </a:r>
            <a:r>
              <a:rPr lang="pt-BR" dirty="0" smtClean="0"/>
              <a:t>(&lt;</a:t>
            </a:r>
            <a:r>
              <a:rPr lang="pt-BR" dirty="0"/>
              <a:t>abcaa,q</a:t>
            </a:r>
            <a:r>
              <a:rPr lang="pt-BR" baseline="-25000" dirty="0"/>
              <a:t>3</a:t>
            </a:r>
            <a:r>
              <a:rPr lang="pt-BR" dirty="0"/>
              <a:t>,acb</a:t>
            </a:r>
            <a:r>
              <a:rPr lang="pt-BR" dirty="0" smtClean="0"/>
              <a:t>)</a:t>
            </a:r>
            <a:endParaRPr lang="pt-BR" dirty="0" smtClean="0">
              <a:latin typeface="Segoe UI Symbol"/>
              <a:ea typeface="Segoe UI Symbol"/>
              <a:cs typeface="Tahoma"/>
            </a:endParaRPr>
          </a:p>
          <a:p>
            <a:pPr marL="0" indent="0" algn="ctr">
              <a:buNone/>
            </a:pPr>
            <a:r>
              <a:rPr lang="pt-BR" dirty="0" smtClean="0"/>
              <a:t>(&lt;</a:t>
            </a:r>
            <a:r>
              <a:rPr lang="pt-BR" dirty="0"/>
              <a:t>abcaaa,q</a:t>
            </a:r>
            <a:r>
              <a:rPr lang="pt-BR" baseline="-25000" dirty="0"/>
              <a:t>3</a:t>
            </a:r>
            <a:r>
              <a:rPr lang="pt-BR" dirty="0"/>
              <a:t>,cb</a:t>
            </a:r>
            <a:r>
              <a:rPr lang="pt-BR" dirty="0" smtClean="0"/>
              <a:t>)</a:t>
            </a:r>
            <a:r>
              <a:rPr lang="pt-BR" dirty="0" smtClean="0">
                <a:latin typeface="Segoe UI Symbol"/>
                <a:ea typeface="Segoe UI Symbol"/>
                <a:cs typeface="Tahoma"/>
              </a:rPr>
              <a:t>   </a:t>
            </a:r>
            <a:r>
              <a:rPr lang="pt-BR" dirty="0" smtClean="0"/>
              <a:t>(&lt;</a:t>
            </a:r>
            <a:r>
              <a:rPr lang="pt-BR" dirty="0"/>
              <a:t>abcaaac,q</a:t>
            </a:r>
            <a:r>
              <a:rPr lang="pt-BR" baseline="-25000" dirty="0"/>
              <a:t>3</a:t>
            </a:r>
            <a:r>
              <a:rPr lang="pt-BR" dirty="0"/>
              <a:t>,b</a:t>
            </a:r>
            <a:r>
              <a:rPr lang="pt-BR" dirty="0" smtClean="0"/>
              <a:t>)</a:t>
            </a:r>
            <a:endParaRPr lang="pt-BR" dirty="0" smtClean="0">
              <a:latin typeface="Segoe UI Symbol"/>
              <a:ea typeface="Segoe UI Symbol"/>
              <a:cs typeface="Tahoma"/>
            </a:endParaRPr>
          </a:p>
          <a:p>
            <a:pPr marL="0" indent="0" algn="ctr">
              <a:buNone/>
            </a:pPr>
            <a:r>
              <a:rPr lang="pt-BR" dirty="0" smtClean="0"/>
              <a:t>(&lt;</a:t>
            </a:r>
            <a:r>
              <a:rPr lang="pt-BR" dirty="0"/>
              <a:t>abcaaacb,q</a:t>
            </a:r>
            <a:r>
              <a:rPr lang="pt-BR" baseline="-25000" dirty="0"/>
              <a:t>3</a:t>
            </a:r>
            <a:r>
              <a:rPr lang="pt-BR" dirty="0"/>
              <a:t>,B</a:t>
            </a:r>
            <a:r>
              <a:rPr lang="pt-BR" dirty="0" smtClean="0"/>
              <a:t>)</a:t>
            </a:r>
          </a:p>
          <a:p>
            <a:pPr marL="0" indent="0" algn="ctr">
              <a:buNone/>
            </a:pPr>
            <a:r>
              <a:rPr lang="pt-BR" dirty="0" smtClean="0"/>
              <a:t>(&lt;</a:t>
            </a:r>
            <a:r>
              <a:rPr lang="pt-BR" dirty="0"/>
              <a:t>abcaaacbB,q</a:t>
            </a:r>
            <a:r>
              <a:rPr lang="pt-BR" baseline="-25000" dirty="0"/>
              <a:t>4</a:t>
            </a:r>
            <a:r>
              <a:rPr lang="pt-BR" dirty="0"/>
              <a:t>,B)</a:t>
            </a:r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72916"/>
            <a:ext cx="4196626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89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92500"/>
          </a:bodyPr>
          <a:lstStyle/>
          <a:p>
            <a:pPr algn="just"/>
            <a:r>
              <a:rPr lang="pt-BR" dirty="0" smtClean="0"/>
              <a:t>Primeiro instale o </a:t>
            </a:r>
            <a:r>
              <a:rPr lang="pt-BR" dirty="0" err="1" smtClean="0"/>
              <a:t>Ruby</a:t>
            </a:r>
            <a:r>
              <a:rPr lang="pt-BR" dirty="0" smtClean="0"/>
              <a:t> em sua maquina. O instalador pode ser encontrado em: </a:t>
            </a:r>
            <a:r>
              <a:rPr lang="pt-BR" dirty="0" smtClean="0">
                <a:hlinkClick r:id="rId2"/>
              </a:rPr>
              <a:t>http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www.ruby-lang.org/pt/downloads/</a:t>
            </a:r>
            <a:endParaRPr lang="pt-BR" dirty="0"/>
          </a:p>
          <a:p>
            <a:pPr algn="just"/>
            <a:r>
              <a:rPr lang="pt-BR" dirty="0" smtClean="0"/>
              <a:t>Agora copie </a:t>
            </a:r>
            <a:r>
              <a:rPr lang="pt-BR" dirty="0"/>
              <a:t>a pasta </a:t>
            </a:r>
            <a:r>
              <a:rPr lang="pt-BR" dirty="0" smtClean="0"/>
              <a:t>“</a:t>
            </a:r>
            <a:r>
              <a:rPr lang="pt-BR" dirty="0" err="1" smtClean="0"/>
              <a:t>ruby</a:t>
            </a:r>
            <a:r>
              <a:rPr lang="pt-BR" dirty="0" smtClean="0"/>
              <a:t> teoria” para </a:t>
            </a:r>
            <a:r>
              <a:rPr lang="pt-BR" dirty="0"/>
              <a:t>o diretório: </a:t>
            </a:r>
            <a:r>
              <a:rPr lang="pt-BR" dirty="0" smtClean="0"/>
              <a:t>“ C:\ ”</a:t>
            </a:r>
          </a:p>
          <a:p>
            <a:pPr algn="just"/>
            <a:r>
              <a:rPr lang="pt-BR" dirty="0" smtClean="0"/>
              <a:t>Para compilar um dos exemplos que ficam na pasta “</a:t>
            </a:r>
            <a:r>
              <a:rPr lang="pt-BR" dirty="0" err="1" smtClean="0"/>
              <a:t>casouso</a:t>
            </a:r>
            <a:r>
              <a:rPr lang="pt-BR" dirty="0" smtClean="0"/>
              <a:t>” </a:t>
            </a:r>
            <a:r>
              <a:rPr lang="pt-BR" dirty="0" smtClean="0"/>
              <a:t>de </a:t>
            </a:r>
            <a:r>
              <a:rPr lang="pt-BR" dirty="0" err="1" smtClean="0"/>
              <a:t>acada</a:t>
            </a:r>
            <a:r>
              <a:rPr lang="pt-BR" dirty="0" smtClean="0"/>
              <a:t> capitulo é </a:t>
            </a:r>
            <a:r>
              <a:rPr lang="pt-BR" dirty="0" smtClean="0"/>
              <a:t>só ir ao diretório do arquivo através do programa do </a:t>
            </a:r>
            <a:r>
              <a:rPr lang="pt-BR" dirty="0" err="1" smtClean="0"/>
              <a:t>ruby</a:t>
            </a:r>
            <a:r>
              <a:rPr lang="pt-BR" dirty="0" smtClean="0"/>
              <a:t> e </a:t>
            </a:r>
            <a:r>
              <a:rPr lang="pt-BR" dirty="0" smtClean="0"/>
              <a:t>digitar: </a:t>
            </a:r>
            <a:endParaRPr lang="pt-BR" dirty="0"/>
          </a:p>
          <a:p>
            <a:pPr marL="0" indent="0" algn="just">
              <a:buNone/>
            </a:pPr>
            <a:r>
              <a:rPr lang="pt-BR" dirty="0"/>
              <a:t> </a:t>
            </a:r>
            <a:r>
              <a:rPr lang="pt-BR" dirty="0" smtClean="0"/>
              <a:t>   </a:t>
            </a:r>
            <a:r>
              <a:rPr lang="pt-BR" dirty="0" smtClean="0"/>
              <a:t>“</a:t>
            </a:r>
            <a:r>
              <a:rPr lang="pt-BR" dirty="0" err="1" smtClean="0"/>
              <a:t>ruby</a:t>
            </a:r>
            <a:r>
              <a:rPr lang="pt-BR" dirty="0" smtClean="0"/>
              <a:t> </a:t>
            </a:r>
            <a:r>
              <a:rPr lang="pt-BR" dirty="0" err="1" smtClean="0"/>
              <a:t>nome_do_arquivo_que_deseja_executar</a:t>
            </a:r>
            <a:r>
              <a:rPr lang="pt-BR" dirty="0" smtClean="0"/>
              <a:t>” 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197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Autofit/>
          </a:bodyPr>
          <a:lstStyle/>
          <a:p>
            <a:r>
              <a:rPr lang="pt-BR" sz="3800" dirty="0" smtClean="0"/>
              <a:t>Exemplo 6.2.p555:</a:t>
            </a:r>
            <a:br>
              <a:rPr lang="pt-BR" sz="3800" dirty="0" smtClean="0"/>
            </a:br>
            <a:r>
              <a:rPr lang="pt-BR" sz="3800" dirty="0" smtClean="0"/>
              <a:t> L(M) = { </a:t>
            </a:r>
            <a:r>
              <a:rPr lang="pt-BR" sz="3800" dirty="0" err="1" smtClean="0"/>
              <a:t>ww</a:t>
            </a:r>
            <a:r>
              <a:rPr lang="pt-BR" sz="3800" baseline="30000" dirty="0" err="1" smtClean="0"/>
              <a:t>R</a:t>
            </a:r>
            <a:r>
              <a:rPr lang="pt-BR" sz="3800" dirty="0" smtClean="0"/>
              <a:t> : w</a:t>
            </a:r>
            <a:r>
              <a:rPr lang="pt-BR" sz="3800" dirty="0" smtClean="0">
                <a:sym typeface="Symbol"/>
              </a:rPr>
              <a:t></a:t>
            </a:r>
            <a:r>
              <a:rPr lang="pt-BR" sz="3800" dirty="0" smtClean="0"/>
              <a:t>{a, b}*}</a:t>
            </a:r>
            <a:endParaRPr lang="pt-BR" sz="3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0735" y="2215405"/>
            <a:ext cx="8229600" cy="452596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cxnSp>
        <p:nvCxnSpPr>
          <p:cNvPr id="6" name="Conector de seta reta 5"/>
          <p:cNvCxnSpPr>
            <a:stCxn id="23" idx="7"/>
            <a:endCxn id="10" idx="2"/>
          </p:cNvCxnSpPr>
          <p:nvPr/>
        </p:nvCxnSpPr>
        <p:spPr>
          <a:xfrm flipV="1">
            <a:off x="1876858" y="3284880"/>
            <a:ext cx="1333462" cy="88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526000" y="3292937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(X,D)</a:t>
            </a:r>
            <a:endParaRPr lang="pt-BR" sz="2400" b="1" dirty="0"/>
          </a:p>
        </p:txBody>
      </p:sp>
      <p:cxnSp>
        <p:nvCxnSpPr>
          <p:cNvPr id="8" name="Conector em curva 17"/>
          <p:cNvCxnSpPr>
            <a:stCxn id="20" idx="1"/>
            <a:endCxn id="20" idx="7"/>
          </p:cNvCxnSpPr>
          <p:nvPr/>
        </p:nvCxnSpPr>
        <p:spPr>
          <a:xfrm rot="5400000" flipH="1" flipV="1">
            <a:off x="7103930" y="2908870"/>
            <a:ext cx="12700" cy="360000"/>
          </a:xfrm>
          <a:prstGeom prst="curvedConnector3">
            <a:avLst>
              <a:gd name="adj1" fmla="val 29931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003867" y="2204864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a/(a,E),   b/(b,E)</a:t>
            </a:r>
            <a:endParaRPr lang="pt-BR" sz="2400" b="1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3210320" y="3007680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1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786384" y="2851739"/>
            <a:ext cx="1221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</a:p>
          <a:p>
            <a:r>
              <a:rPr lang="pt-BR" sz="2400" b="1" dirty="0" smtClean="0"/>
              <a:t>B / (B,E)</a:t>
            </a:r>
          </a:p>
          <a:p>
            <a:r>
              <a:rPr lang="pt-BR" sz="2400" b="1" dirty="0" smtClean="0"/>
              <a:t>Y / (Y,E)</a:t>
            </a:r>
            <a:endParaRPr lang="pt-BR" sz="2400" b="1" dirty="0"/>
          </a:p>
        </p:txBody>
      </p:sp>
      <p:cxnSp>
        <p:nvCxnSpPr>
          <p:cNvPr id="14" name="Conector de seta reta 13"/>
          <p:cNvCxnSpPr>
            <a:stCxn id="10" idx="6"/>
            <a:endCxn id="16" idx="2"/>
          </p:cNvCxnSpPr>
          <p:nvPr/>
        </p:nvCxnSpPr>
        <p:spPr>
          <a:xfrm>
            <a:off x="3764720" y="3284880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>
            <a:spLocks noChangeAspect="1"/>
          </p:cNvSpPr>
          <p:nvPr/>
        </p:nvSpPr>
        <p:spPr>
          <a:xfrm>
            <a:off x="5010520" y="3015276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2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586584" y="2813320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  <a:endParaRPr lang="pt-BR" sz="2400" b="1" dirty="0"/>
          </a:p>
        </p:txBody>
      </p:sp>
      <p:cxnSp>
        <p:nvCxnSpPr>
          <p:cNvPr id="18" name="Conector de seta reta 17"/>
          <p:cNvCxnSpPr>
            <a:stCxn id="16" idx="6"/>
            <a:endCxn id="20" idx="2"/>
          </p:cNvCxnSpPr>
          <p:nvPr/>
        </p:nvCxnSpPr>
        <p:spPr>
          <a:xfrm flipV="1">
            <a:off x="5564920" y="3284880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>
            <a:spLocks noChangeAspect="1"/>
          </p:cNvSpPr>
          <p:nvPr/>
        </p:nvSpPr>
        <p:spPr>
          <a:xfrm>
            <a:off x="6810720" y="3007680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3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1403648" y="4083930"/>
            <a:ext cx="554400" cy="554400"/>
          </a:xfrm>
          <a:prstGeom prst="ellipse">
            <a:avLst/>
          </a:prstGeom>
          <a:noFill/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6" name="Conector em curva 17"/>
          <p:cNvCxnSpPr>
            <a:stCxn id="10" idx="1"/>
            <a:endCxn id="10" idx="7"/>
          </p:cNvCxnSpPr>
          <p:nvPr/>
        </p:nvCxnSpPr>
        <p:spPr>
          <a:xfrm rot="5400000" flipH="1" flipV="1">
            <a:off x="3503530" y="2908870"/>
            <a:ext cx="12700" cy="360000"/>
          </a:xfrm>
          <a:prstGeom prst="curvedConnector3">
            <a:avLst>
              <a:gd name="adj1" fmla="val 27715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2390096" y="2212817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</a:t>
            </a:r>
            <a:endParaRPr lang="pt-BR" sz="2400" b="1" dirty="0"/>
          </a:p>
        </p:txBody>
      </p:sp>
      <p:cxnSp>
        <p:nvCxnSpPr>
          <p:cNvPr id="33" name="Conector de seta reta 32"/>
          <p:cNvCxnSpPr>
            <a:stCxn id="23" idx="5"/>
            <a:endCxn id="37" idx="2"/>
          </p:cNvCxnSpPr>
          <p:nvPr/>
        </p:nvCxnSpPr>
        <p:spPr>
          <a:xfrm>
            <a:off x="1876858" y="4557140"/>
            <a:ext cx="1333462" cy="1166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1453992" y="519476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(Y,D)</a:t>
            </a:r>
            <a:endParaRPr lang="pt-BR" sz="2400" b="1" dirty="0"/>
          </a:p>
        </p:txBody>
      </p:sp>
      <p:cxnSp>
        <p:nvCxnSpPr>
          <p:cNvPr id="35" name="Conector em curva 17"/>
          <p:cNvCxnSpPr>
            <a:stCxn id="43" idx="3"/>
            <a:endCxn id="43" idx="5"/>
          </p:cNvCxnSpPr>
          <p:nvPr/>
        </p:nvCxnSpPr>
        <p:spPr>
          <a:xfrm rot="16200000" flipH="1">
            <a:off x="7071910" y="5739728"/>
            <a:ext cx="12700" cy="360000"/>
          </a:xfrm>
          <a:prstGeom prst="curvedConnector3">
            <a:avLst>
              <a:gd name="adj1" fmla="val 2439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6003867" y="6245265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a/(a,E),   b/(b,E)</a:t>
            </a:r>
            <a:endParaRPr lang="pt-BR" sz="2400" b="1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3210320" y="5446518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4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786384" y="4950602"/>
            <a:ext cx="1221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</a:p>
          <a:p>
            <a:r>
              <a:rPr lang="pt-BR" sz="2400" b="1" dirty="0" smtClean="0"/>
              <a:t>B / (B,E)</a:t>
            </a:r>
          </a:p>
          <a:p>
            <a:r>
              <a:rPr lang="pt-BR" sz="2400" b="1" dirty="0" smtClean="0"/>
              <a:t>Y / (Y,E)</a:t>
            </a:r>
            <a:endParaRPr lang="pt-BR" sz="2400" b="1" dirty="0"/>
          </a:p>
        </p:txBody>
      </p:sp>
      <p:cxnSp>
        <p:nvCxnSpPr>
          <p:cNvPr id="39" name="Conector de seta reta 38"/>
          <p:cNvCxnSpPr>
            <a:stCxn id="37" idx="6"/>
            <a:endCxn id="40" idx="2"/>
          </p:cNvCxnSpPr>
          <p:nvPr/>
        </p:nvCxnSpPr>
        <p:spPr>
          <a:xfrm>
            <a:off x="3764720" y="5723718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>
            <a:spLocks noChangeAspect="1"/>
          </p:cNvSpPr>
          <p:nvPr/>
        </p:nvSpPr>
        <p:spPr>
          <a:xfrm>
            <a:off x="5010520" y="5454114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5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5586584" y="5252158"/>
            <a:ext cx="1168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(Y,E</a:t>
            </a:r>
            <a:r>
              <a:rPr lang="pt-BR" sz="2400" b="1" dirty="0" smtClean="0">
                <a:sym typeface="Symbol"/>
              </a:rPr>
              <a:t>)</a:t>
            </a:r>
            <a:endParaRPr lang="pt-BR" sz="2400" b="1" dirty="0"/>
          </a:p>
        </p:txBody>
      </p:sp>
      <p:cxnSp>
        <p:nvCxnSpPr>
          <p:cNvPr id="42" name="Conector de seta reta 41"/>
          <p:cNvCxnSpPr>
            <a:stCxn id="40" idx="6"/>
            <a:endCxn id="43" idx="2"/>
          </p:cNvCxnSpPr>
          <p:nvPr/>
        </p:nvCxnSpPr>
        <p:spPr>
          <a:xfrm flipV="1">
            <a:off x="5564920" y="5723718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>
            <a:spLocks noChangeAspect="1"/>
          </p:cNvSpPr>
          <p:nvPr/>
        </p:nvSpPr>
        <p:spPr>
          <a:xfrm>
            <a:off x="6810720" y="5446518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6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cxnSp>
        <p:nvCxnSpPr>
          <p:cNvPr id="44" name="Conector em curva 17"/>
          <p:cNvCxnSpPr>
            <a:stCxn id="37" idx="3"/>
            <a:endCxn id="37" idx="5"/>
          </p:cNvCxnSpPr>
          <p:nvPr/>
        </p:nvCxnSpPr>
        <p:spPr>
          <a:xfrm rot="16200000" flipH="1">
            <a:off x="3487520" y="5723718"/>
            <a:ext cx="12700" cy="392020"/>
          </a:xfrm>
          <a:prstGeom prst="curvedConnector3">
            <a:avLst>
              <a:gd name="adj1" fmla="val 2439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2390096" y="6245265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</a:t>
            </a:r>
            <a:endParaRPr lang="pt-BR" sz="2400" b="1" dirty="0"/>
          </a:p>
        </p:txBody>
      </p:sp>
      <p:cxnSp>
        <p:nvCxnSpPr>
          <p:cNvPr id="56" name="Forma 55"/>
          <p:cNvCxnSpPr>
            <a:stCxn id="20" idx="3"/>
            <a:endCxn id="23" idx="6"/>
          </p:cNvCxnSpPr>
          <p:nvPr/>
        </p:nvCxnSpPr>
        <p:spPr>
          <a:xfrm rot="5400000">
            <a:off x="3984859" y="1454079"/>
            <a:ext cx="880240" cy="493386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Forma 56"/>
          <p:cNvCxnSpPr>
            <a:stCxn id="43" idx="1"/>
          </p:cNvCxnSpPr>
          <p:nvPr/>
        </p:nvCxnSpPr>
        <p:spPr>
          <a:xfrm rot="16200000" flipV="1">
            <a:off x="3915685" y="2551483"/>
            <a:ext cx="1090596" cy="486185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6494552" y="365297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(X,D)</a:t>
            </a:r>
            <a:endParaRPr lang="pt-BR" sz="2400" b="1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6494552" y="4935053"/>
            <a:ext cx="1206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Y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(Y,D)</a:t>
            </a:r>
            <a:endParaRPr lang="pt-BR" sz="24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B267-7F79-4E47-B368-35E1FDB7212E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47" name="Espaço Reservado para Conteúdo 2"/>
          <p:cNvSpPr txBox="1">
            <a:spLocks/>
          </p:cNvSpPr>
          <p:nvPr/>
        </p:nvSpPr>
        <p:spPr>
          <a:xfrm>
            <a:off x="457200" y="1700808"/>
            <a:ext cx="8229600" cy="8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O diagrama de transições do autômato 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457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Autofit/>
          </a:bodyPr>
          <a:lstStyle/>
          <a:p>
            <a:r>
              <a:rPr lang="pt-BR" sz="3800" dirty="0" smtClean="0"/>
              <a:t>Exemplo 6.2.p555:</a:t>
            </a:r>
            <a:br>
              <a:rPr lang="pt-BR" sz="3800" dirty="0" smtClean="0"/>
            </a:br>
            <a:r>
              <a:rPr lang="pt-BR" sz="3800" dirty="0" smtClean="0"/>
              <a:t> L(M) = { </a:t>
            </a:r>
            <a:r>
              <a:rPr lang="pt-BR" sz="3800" dirty="0" err="1" smtClean="0"/>
              <a:t>ww</a:t>
            </a:r>
            <a:r>
              <a:rPr lang="pt-BR" sz="3800" baseline="30000" dirty="0" err="1" smtClean="0"/>
              <a:t>R</a:t>
            </a:r>
            <a:r>
              <a:rPr lang="pt-BR" sz="3800" dirty="0" smtClean="0"/>
              <a:t> : w</a:t>
            </a:r>
            <a:r>
              <a:rPr lang="pt-BR" sz="3800" dirty="0" smtClean="0">
                <a:sym typeface="Symbol"/>
              </a:rPr>
              <a:t></a:t>
            </a:r>
            <a:r>
              <a:rPr lang="pt-BR" sz="3800" dirty="0" smtClean="0"/>
              <a:t>{a, b}*}</a:t>
            </a:r>
            <a:endParaRPr lang="pt-BR" sz="3800" dirty="0"/>
          </a:p>
        </p:txBody>
      </p:sp>
      <p:sp>
        <p:nvSpPr>
          <p:cNvPr id="47" name="Espaço Reservado para Conteúdo 2"/>
          <p:cNvSpPr txBox="1">
            <a:spLocks/>
          </p:cNvSpPr>
          <p:nvPr/>
        </p:nvSpPr>
        <p:spPr>
          <a:xfrm>
            <a:off x="457200" y="1628800"/>
            <a:ext cx="8229600" cy="8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Código em </a:t>
            </a:r>
            <a:r>
              <a:rPr lang="pt-BR" dirty="0" err="1" smtClean="0"/>
              <a:t>ruby</a:t>
            </a:r>
            <a:r>
              <a:rPr lang="pt-BR" dirty="0" smtClean="0"/>
              <a:t>: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6" y="2276872"/>
            <a:ext cx="817245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944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Autofit/>
          </a:bodyPr>
          <a:lstStyle/>
          <a:p>
            <a:r>
              <a:rPr lang="pt-BR" sz="3800" dirty="0" smtClean="0"/>
              <a:t>Exemplo 6.2.p555:</a:t>
            </a:r>
            <a:br>
              <a:rPr lang="pt-BR" sz="3800" dirty="0" smtClean="0"/>
            </a:br>
            <a:r>
              <a:rPr lang="pt-BR" sz="3800" dirty="0" smtClean="0"/>
              <a:t> L(M) = { </a:t>
            </a:r>
            <a:r>
              <a:rPr lang="pt-BR" sz="3800" dirty="0" err="1" smtClean="0"/>
              <a:t>ww</a:t>
            </a:r>
            <a:r>
              <a:rPr lang="pt-BR" sz="3800" baseline="30000" dirty="0" err="1" smtClean="0"/>
              <a:t>R</a:t>
            </a:r>
            <a:r>
              <a:rPr lang="pt-BR" sz="3800" dirty="0" smtClean="0"/>
              <a:t> : w</a:t>
            </a:r>
            <a:r>
              <a:rPr lang="pt-BR" sz="3800" dirty="0" smtClean="0">
                <a:sym typeface="Symbol"/>
              </a:rPr>
              <a:t></a:t>
            </a:r>
            <a:r>
              <a:rPr lang="pt-BR" sz="3800" dirty="0" smtClean="0"/>
              <a:t>{a, b}*}</a:t>
            </a:r>
            <a:endParaRPr lang="pt-BR" sz="3800" dirty="0"/>
          </a:p>
        </p:txBody>
      </p:sp>
      <p:sp>
        <p:nvSpPr>
          <p:cNvPr id="47" name="Espaço Reservado para Conteúdo 2"/>
          <p:cNvSpPr txBox="1">
            <a:spLocks/>
          </p:cNvSpPr>
          <p:nvPr/>
        </p:nvSpPr>
        <p:spPr>
          <a:xfrm>
            <a:off x="457200" y="1628800"/>
            <a:ext cx="8229600" cy="8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Código em </a:t>
            </a:r>
            <a:r>
              <a:rPr lang="pt-BR" dirty="0" err="1" smtClean="0"/>
              <a:t>ruby</a:t>
            </a:r>
            <a:r>
              <a:rPr lang="pt-BR" dirty="0" smtClean="0"/>
              <a:t> </a:t>
            </a:r>
            <a:r>
              <a:rPr lang="pt-BR" dirty="0" smtClean="0"/>
              <a:t>(Continuação)</a:t>
            </a:r>
            <a:r>
              <a:rPr lang="pt-BR" dirty="0" smtClean="0"/>
              <a:t>: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2420888"/>
            <a:ext cx="8124825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Autofit/>
          </a:bodyPr>
          <a:lstStyle/>
          <a:p>
            <a:r>
              <a:rPr lang="pt-BR" sz="3800" dirty="0" smtClean="0"/>
              <a:t>Exemplo 6.2.p555:</a:t>
            </a:r>
            <a:br>
              <a:rPr lang="pt-BR" sz="3800" dirty="0" smtClean="0"/>
            </a:br>
            <a:r>
              <a:rPr lang="pt-BR" sz="3800" dirty="0" smtClean="0"/>
              <a:t> L(M) = { </a:t>
            </a:r>
            <a:r>
              <a:rPr lang="pt-BR" sz="3800" dirty="0" err="1" smtClean="0"/>
              <a:t>ww</a:t>
            </a:r>
            <a:r>
              <a:rPr lang="pt-BR" sz="3800" baseline="30000" dirty="0" err="1" smtClean="0"/>
              <a:t>R</a:t>
            </a:r>
            <a:r>
              <a:rPr lang="pt-BR" sz="3800" dirty="0" smtClean="0"/>
              <a:t> : w</a:t>
            </a:r>
            <a:r>
              <a:rPr lang="pt-BR" sz="3800" dirty="0" smtClean="0">
                <a:sym typeface="Symbol"/>
              </a:rPr>
              <a:t></a:t>
            </a:r>
            <a:r>
              <a:rPr lang="pt-BR" sz="3800" dirty="0" smtClean="0"/>
              <a:t>{a, b}*}</a:t>
            </a:r>
            <a:endParaRPr lang="pt-BR" sz="3800" dirty="0"/>
          </a:p>
        </p:txBody>
      </p:sp>
      <p:sp>
        <p:nvSpPr>
          <p:cNvPr id="47" name="Espaço Reservado para Conteúdo 2"/>
          <p:cNvSpPr txBox="1">
            <a:spLocks/>
          </p:cNvSpPr>
          <p:nvPr/>
        </p:nvSpPr>
        <p:spPr>
          <a:xfrm>
            <a:off x="457200" y="1628800"/>
            <a:ext cx="8229600" cy="8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Código em </a:t>
            </a:r>
            <a:r>
              <a:rPr lang="pt-BR" dirty="0" err="1" smtClean="0"/>
              <a:t>ruby</a:t>
            </a:r>
            <a:r>
              <a:rPr lang="pt-BR" dirty="0" smtClean="0"/>
              <a:t> </a:t>
            </a:r>
            <a:r>
              <a:rPr lang="pt-BR" dirty="0" smtClean="0"/>
              <a:t>(Continuação)</a:t>
            </a:r>
            <a:r>
              <a:rPr lang="pt-BR" dirty="0" smtClean="0"/>
              <a:t>:</a:t>
            </a:r>
            <a:endParaRPr lang="pt-BR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3037309"/>
            <a:ext cx="80962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257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b="1" dirty="0" smtClean="0"/>
          </a:p>
          <a:p>
            <a:pPr marL="0" indent="0" algn="ctr">
              <a:buNone/>
            </a:pPr>
            <a:r>
              <a:rPr lang="pt-BR" b="1" dirty="0" smtClean="0"/>
              <a:t>Analisando a </a:t>
            </a:r>
            <a:r>
              <a:rPr lang="pt-BR" b="1" dirty="0"/>
              <a:t>cadeia “</a:t>
            </a:r>
            <a:r>
              <a:rPr lang="pt-BR" b="1" dirty="0" err="1"/>
              <a:t>abbbba</a:t>
            </a:r>
            <a:r>
              <a:rPr lang="pt-BR" b="1" dirty="0"/>
              <a:t>”</a:t>
            </a:r>
            <a:endParaRPr lang="pt-BR" b="1" dirty="0" smtClean="0"/>
          </a:p>
          <a:p>
            <a:pPr marL="0" indent="0" algn="ctr">
              <a:buNone/>
            </a:pPr>
            <a:endParaRPr lang="pt-BR" dirty="0"/>
          </a:p>
          <a:p>
            <a:r>
              <a:rPr lang="pt-BR" dirty="0" smtClean="0"/>
              <a:t>Através do diagrama de transição do autômato.</a:t>
            </a:r>
            <a:endParaRPr lang="pt-BR" dirty="0"/>
          </a:p>
          <a:p>
            <a:r>
              <a:rPr lang="pt-BR" dirty="0" smtClean="0"/>
              <a:t>Comparando o Resultado com a execução do código em </a:t>
            </a:r>
            <a:r>
              <a:rPr lang="pt-BR" dirty="0" err="1" smtClean="0"/>
              <a:t>Ruby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57200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800" dirty="0" smtClean="0"/>
              <a:t>Exemplo 6.2.p555:</a:t>
            </a:r>
            <a:br>
              <a:rPr lang="pt-BR" sz="3800" dirty="0" smtClean="0"/>
            </a:br>
            <a:r>
              <a:rPr lang="pt-BR" sz="3800" dirty="0" smtClean="0"/>
              <a:t> L(M) = { </a:t>
            </a:r>
            <a:r>
              <a:rPr lang="pt-BR" sz="3800" dirty="0" err="1" smtClean="0"/>
              <a:t>ww</a:t>
            </a:r>
            <a:r>
              <a:rPr lang="pt-BR" sz="3800" baseline="30000" dirty="0" err="1" smtClean="0"/>
              <a:t>R</a:t>
            </a:r>
            <a:r>
              <a:rPr lang="pt-BR" sz="3800" dirty="0" smtClean="0"/>
              <a:t> : w</a:t>
            </a:r>
            <a:r>
              <a:rPr lang="pt-BR" sz="3800" dirty="0" smtClean="0">
                <a:sym typeface="Symbol"/>
              </a:rPr>
              <a:t></a:t>
            </a:r>
            <a:r>
              <a:rPr lang="pt-BR" sz="3800" dirty="0" smtClean="0"/>
              <a:t>{a, b}*}</a:t>
            </a:r>
            <a:endParaRPr lang="pt-BR" sz="3800" dirty="0"/>
          </a:p>
        </p:txBody>
      </p:sp>
    </p:spTree>
    <p:extLst>
      <p:ext uri="{BB962C8B-B14F-4D97-AF65-F5344CB8AC3E}">
        <p14:creationId xmlns:p14="http://schemas.microsoft.com/office/powerpoint/2010/main" val="171235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pt-BR" sz="3800" dirty="0" smtClean="0"/>
              <a:t>Exemplo </a:t>
            </a:r>
            <a:r>
              <a:rPr lang="pt-BR" sz="3800" dirty="0" smtClean="0"/>
              <a:t>6.2.p555:</a:t>
            </a:r>
            <a:br>
              <a:rPr lang="pt-BR" sz="3800" dirty="0" smtClean="0"/>
            </a:br>
            <a:r>
              <a:rPr lang="pt-BR" sz="3800" dirty="0" smtClean="0"/>
              <a:t> L(M</a:t>
            </a:r>
            <a:r>
              <a:rPr lang="pt-BR" sz="3800" dirty="0" smtClean="0"/>
              <a:t>) = { </a:t>
            </a:r>
            <a:r>
              <a:rPr lang="pt-BR" sz="3800" dirty="0" err="1" smtClean="0"/>
              <a:t>ww</a:t>
            </a:r>
            <a:r>
              <a:rPr lang="pt-BR" sz="3800" baseline="30000" dirty="0" err="1" smtClean="0"/>
              <a:t>R</a:t>
            </a:r>
            <a:r>
              <a:rPr lang="pt-BR" sz="3800" dirty="0" smtClean="0"/>
              <a:t> : w</a:t>
            </a:r>
            <a:r>
              <a:rPr lang="pt-BR" sz="3800" dirty="0" smtClean="0">
                <a:sym typeface="Symbol"/>
              </a:rPr>
              <a:t></a:t>
            </a:r>
            <a:r>
              <a:rPr lang="pt-BR" sz="3800" dirty="0" smtClean="0"/>
              <a:t>{a, b}*}</a:t>
            </a:r>
            <a:endParaRPr lang="pt-BR" sz="3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495325"/>
            <a:ext cx="8229600" cy="452596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cxnSp>
        <p:nvCxnSpPr>
          <p:cNvPr id="6" name="Conector de seta reta 5"/>
          <p:cNvCxnSpPr>
            <a:stCxn id="23" idx="7"/>
            <a:endCxn id="10" idx="2"/>
          </p:cNvCxnSpPr>
          <p:nvPr/>
        </p:nvCxnSpPr>
        <p:spPr>
          <a:xfrm flipV="1">
            <a:off x="1876858" y="2564800"/>
            <a:ext cx="1333462" cy="88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526000" y="2572857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(X,D)</a:t>
            </a:r>
            <a:endParaRPr lang="pt-BR" sz="2400" b="1" dirty="0"/>
          </a:p>
        </p:txBody>
      </p:sp>
      <p:cxnSp>
        <p:nvCxnSpPr>
          <p:cNvPr id="8" name="Conector em curva 17"/>
          <p:cNvCxnSpPr>
            <a:stCxn id="20" idx="1"/>
            <a:endCxn id="20" idx="7"/>
          </p:cNvCxnSpPr>
          <p:nvPr/>
        </p:nvCxnSpPr>
        <p:spPr>
          <a:xfrm rot="5400000" flipH="1" flipV="1">
            <a:off x="7103930" y="2188790"/>
            <a:ext cx="12700" cy="360000"/>
          </a:xfrm>
          <a:prstGeom prst="curvedConnector3">
            <a:avLst>
              <a:gd name="adj1" fmla="val 29931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003867" y="1484784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a/(a,E),   b/(b,E)</a:t>
            </a:r>
            <a:endParaRPr lang="pt-BR" sz="2400" b="1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3210320" y="2287600"/>
            <a:ext cx="554400" cy="554400"/>
          </a:xfrm>
          <a:prstGeom prst="ellipse">
            <a:avLst/>
          </a:prstGeom>
          <a:noFill/>
          <a:ln w="38100" cmpd="sng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1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786384" y="2131659"/>
            <a:ext cx="1221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</a:p>
          <a:p>
            <a:r>
              <a:rPr lang="pt-BR" sz="2400" b="1" dirty="0" smtClean="0"/>
              <a:t>B / (B,E)</a:t>
            </a:r>
          </a:p>
          <a:p>
            <a:r>
              <a:rPr lang="pt-BR" sz="2400" b="1" dirty="0" smtClean="0"/>
              <a:t>Y / (Y,E)</a:t>
            </a:r>
            <a:endParaRPr lang="pt-BR" sz="2400" b="1" dirty="0"/>
          </a:p>
        </p:txBody>
      </p:sp>
      <p:cxnSp>
        <p:nvCxnSpPr>
          <p:cNvPr id="14" name="Conector de seta reta 13"/>
          <p:cNvCxnSpPr>
            <a:stCxn id="10" idx="6"/>
            <a:endCxn id="16" idx="2"/>
          </p:cNvCxnSpPr>
          <p:nvPr/>
        </p:nvCxnSpPr>
        <p:spPr>
          <a:xfrm>
            <a:off x="3764720" y="2564800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>
            <a:spLocks noChangeAspect="1"/>
          </p:cNvSpPr>
          <p:nvPr/>
        </p:nvSpPr>
        <p:spPr>
          <a:xfrm>
            <a:off x="5010520" y="2295196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2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586584" y="2093240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  <a:endParaRPr lang="pt-BR" sz="2400" b="1" dirty="0"/>
          </a:p>
        </p:txBody>
      </p:sp>
      <p:cxnSp>
        <p:nvCxnSpPr>
          <p:cNvPr id="18" name="Conector de seta reta 17"/>
          <p:cNvCxnSpPr>
            <a:stCxn id="16" idx="6"/>
            <a:endCxn id="20" idx="2"/>
          </p:cNvCxnSpPr>
          <p:nvPr/>
        </p:nvCxnSpPr>
        <p:spPr>
          <a:xfrm flipV="1">
            <a:off x="5564920" y="2564800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>
            <a:spLocks noChangeAspect="1"/>
          </p:cNvSpPr>
          <p:nvPr/>
        </p:nvSpPr>
        <p:spPr>
          <a:xfrm>
            <a:off x="6810720" y="2287600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3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1403648" y="3363850"/>
            <a:ext cx="554400" cy="554400"/>
          </a:xfrm>
          <a:prstGeom prst="ellipse">
            <a:avLst/>
          </a:prstGeom>
          <a:noFill/>
          <a:ln w="76200" cmpd="dbl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6" name="Conector em curva 17"/>
          <p:cNvCxnSpPr>
            <a:stCxn id="10" idx="1"/>
            <a:endCxn id="10" idx="7"/>
          </p:cNvCxnSpPr>
          <p:nvPr/>
        </p:nvCxnSpPr>
        <p:spPr>
          <a:xfrm rot="5400000" flipH="1" flipV="1">
            <a:off x="3503530" y="2188790"/>
            <a:ext cx="12700" cy="360000"/>
          </a:xfrm>
          <a:prstGeom prst="curvedConnector3">
            <a:avLst>
              <a:gd name="adj1" fmla="val 27715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2390096" y="1492737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</a:t>
            </a:r>
            <a:endParaRPr lang="pt-BR" sz="2400" b="1" dirty="0"/>
          </a:p>
        </p:txBody>
      </p:sp>
      <p:cxnSp>
        <p:nvCxnSpPr>
          <p:cNvPr id="33" name="Conector de seta reta 32"/>
          <p:cNvCxnSpPr>
            <a:stCxn id="23" idx="5"/>
            <a:endCxn id="37" idx="2"/>
          </p:cNvCxnSpPr>
          <p:nvPr/>
        </p:nvCxnSpPr>
        <p:spPr>
          <a:xfrm>
            <a:off x="1876858" y="3837060"/>
            <a:ext cx="1333462" cy="1166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1453992" y="447468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(Y,D)</a:t>
            </a:r>
            <a:endParaRPr lang="pt-BR" sz="2400" b="1" dirty="0"/>
          </a:p>
        </p:txBody>
      </p:sp>
      <p:cxnSp>
        <p:nvCxnSpPr>
          <p:cNvPr id="35" name="Conector em curva 17"/>
          <p:cNvCxnSpPr>
            <a:stCxn id="43" idx="3"/>
            <a:endCxn id="43" idx="5"/>
          </p:cNvCxnSpPr>
          <p:nvPr/>
        </p:nvCxnSpPr>
        <p:spPr>
          <a:xfrm rot="16200000" flipH="1">
            <a:off x="7071910" y="5019648"/>
            <a:ext cx="12700" cy="360000"/>
          </a:xfrm>
          <a:prstGeom prst="curvedConnector3">
            <a:avLst>
              <a:gd name="adj1" fmla="val 2439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6003867" y="5525185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a/(a,E),   b/(b,E)</a:t>
            </a:r>
            <a:endParaRPr lang="pt-BR" sz="2400" b="1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3210320" y="4726438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4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786384" y="4230522"/>
            <a:ext cx="1221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</a:p>
          <a:p>
            <a:r>
              <a:rPr lang="pt-BR" sz="2400" b="1" dirty="0" smtClean="0"/>
              <a:t>B / (B,E)</a:t>
            </a:r>
          </a:p>
          <a:p>
            <a:r>
              <a:rPr lang="pt-BR" sz="2400" b="1" dirty="0" smtClean="0"/>
              <a:t>Y / (Y,E)</a:t>
            </a:r>
            <a:endParaRPr lang="pt-BR" sz="2400" b="1" dirty="0"/>
          </a:p>
        </p:txBody>
      </p:sp>
      <p:cxnSp>
        <p:nvCxnSpPr>
          <p:cNvPr id="39" name="Conector de seta reta 38"/>
          <p:cNvCxnSpPr>
            <a:stCxn id="37" idx="6"/>
            <a:endCxn id="40" idx="2"/>
          </p:cNvCxnSpPr>
          <p:nvPr/>
        </p:nvCxnSpPr>
        <p:spPr>
          <a:xfrm>
            <a:off x="3764720" y="5003638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>
            <a:spLocks noChangeAspect="1"/>
          </p:cNvSpPr>
          <p:nvPr/>
        </p:nvSpPr>
        <p:spPr>
          <a:xfrm>
            <a:off x="5010520" y="4734034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5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5586584" y="4532078"/>
            <a:ext cx="1168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(Y,E</a:t>
            </a:r>
            <a:r>
              <a:rPr lang="pt-BR" sz="2400" b="1" dirty="0" smtClean="0">
                <a:sym typeface="Symbol"/>
              </a:rPr>
              <a:t>)</a:t>
            </a:r>
            <a:endParaRPr lang="pt-BR" sz="2400" b="1" dirty="0"/>
          </a:p>
        </p:txBody>
      </p:sp>
      <p:cxnSp>
        <p:nvCxnSpPr>
          <p:cNvPr id="42" name="Conector de seta reta 41"/>
          <p:cNvCxnSpPr>
            <a:stCxn id="40" idx="6"/>
            <a:endCxn id="43" idx="2"/>
          </p:cNvCxnSpPr>
          <p:nvPr/>
        </p:nvCxnSpPr>
        <p:spPr>
          <a:xfrm flipV="1">
            <a:off x="5564920" y="5003638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>
            <a:spLocks noChangeAspect="1"/>
          </p:cNvSpPr>
          <p:nvPr/>
        </p:nvSpPr>
        <p:spPr>
          <a:xfrm>
            <a:off x="6810720" y="4726438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6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cxnSp>
        <p:nvCxnSpPr>
          <p:cNvPr id="44" name="Conector em curva 17"/>
          <p:cNvCxnSpPr>
            <a:stCxn id="37" idx="3"/>
            <a:endCxn id="37" idx="5"/>
          </p:cNvCxnSpPr>
          <p:nvPr/>
        </p:nvCxnSpPr>
        <p:spPr>
          <a:xfrm rot="16200000" flipH="1">
            <a:off x="3487520" y="5003638"/>
            <a:ext cx="12700" cy="392020"/>
          </a:xfrm>
          <a:prstGeom prst="curvedConnector3">
            <a:avLst>
              <a:gd name="adj1" fmla="val 2439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2390096" y="5525185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</a:t>
            </a:r>
            <a:endParaRPr lang="pt-BR" sz="2400" b="1" dirty="0"/>
          </a:p>
        </p:txBody>
      </p:sp>
      <p:cxnSp>
        <p:nvCxnSpPr>
          <p:cNvPr id="56" name="Forma 55"/>
          <p:cNvCxnSpPr>
            <a:stCxn id="20" idx="3"/>
            <a:endCxn id="23" idx="6"/>
          </p:cNvCxnSpPr>
          <p:nvPr/>
        </p:nvCxnSpPr>
        <p:spPr>
          <a:xfrm rot="5400000">
            <a:off x="3984859" y="733999"/>
            <a:ext cx="880240" cy="493386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Forma 56"/>
          <p:cNvCxnSpPr>
            <a:stCxn id="43" idx="1"/>
          </p:cNvCxnSpPr>
          <p:nvPr/>
        </p:nvCxnSpPr>
        <p:spPr>
          <a:xfrm rot="16200000" flipV="1">
            <a:off x="3915685" y="1831403"/>
            <a:ext cx="1090596" cy="486185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6494552" y="293289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(X,D)</a:t>
            </a:r>
            <a:endParaRPr lang="pt-BR" sz="2400" b="1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6494552" y="4214973"/>
            <a:ext cx="1206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Y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(Y,D)</a:t>
            </a:r>
            <a:endParaRPr lang="pt-BR" sz="24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5636270"/>
            <a:ext cx="2133600" cy="365125"/>
          </a:xfrm>
        </p:spPr>
        <p:txBody>
          <a:bodyPr/>
          <a:lstStyle/>
          <a:p>
            <a:fld id="{EDE3B267-7F79-4E47-B368-35E1FDB7212E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46" name="Espaço Reservado para Conteúdo 2"/>
          <p:cNvSpPr txBox="1">
            <a:spLocks/>
          </p:cNvSpPr>
          <p:nvPr/>
        </p:nvSpPr>
        <p:spPr>
          <a:xfrm>
            <a:off x="323528" y="6165304"/>
            <a:ext cx="8568952" cy="62068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700" dirty="0"/>
              <a:t>Cadeia = (&lt;,q</a:t>
            </a:r>
            <a:r>
              <a:rPr lang="pt-BR" sz="2700" baseline="-25000" dirty="0"/>
              <a:t>0</a:t>
            </a:r>
            <a:r>
              <a:rPr lang="pt-BR" sz="2700" dirty="0"/>
              <a:t>, </a:t>
            </a:r>
            <a:r>
              <a:rPr lang="pt-BR" sz="2700" dirty="0" err="1"/>
              <a:t>abbbba</a:t>
            </a:r>
            <a:r>
              <a:rPr lang="pt-BR" sz="2700" dirty="0" smtClean="0"/>
              <a:t>)</a:t>
            </a:r>
            <a:endParaRPr lang="pt-BR" sz="2700" dirty="0"/>
          </a:p>
        </p:txBody>
      </p:sp>
    </p:spTree>
    <p:extLst>
      <p:ext uri="{BB962C8B-B14F-4D97-AF65-F5344CB8AC3E}">
        <p14:creationId xmlns:p14="http://schemas.microsoft.com/office/powerpoint/2010/main" val="35300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pt-BR" sz="3800" dirty="0" smtClean="0"/>
              <a:t>Exemplo </a:t>
            </a:r>
            <a:r>
              <a:rPr lang="pt-BR" sz="3800" dirty="0" smtClean="0"/>
              <a:t>6.2.p555:</a:t>
            </a:r>
            <a:br>
              <a:rPr lang="pt-BR" sz="3800" dirty="0" smtClean="0"/>
            </a:br>
            <a:r>
              <a:rPr lang="pt-BR" sz="3800" dirty="0" smtClean="0"/>
              <a:t> L(M</a:t>
            </a:r>
            <a:r>
              <a:rPr lang="pt-BR" sz="3800" dirty="0" smtClean="0"/>
              <a:t>) = { </a:t>
            </a:r>
            <a:r>
              <a:rPr lang="pt-BR" sz="3800" dirty="0" err="1" smtClean="0"/>
              <a:t>ww</a:t>
            </a:r>
            <a:r>
              <a:rPr lang="pt-BR" sz="3800" baseline="30000" dirty="0" err="1" smtClean="0"/>
              <a:t>R</a:t>
            </a:r>
            <a:r>
              <a:rPr lang="pt-BR" sz="3800" dirty="0" smtClean="0"/>
              <a:t> : w</a:t>
            </a:r>
            <a:r>
              <a:rPr lang="pt-BR" sz="3800" dirty="0" smtClean="0">
                <a:sym typeface="Symbol"/>
              </a:rPr>
              <a:t></a:t>
            </a:r>
            <a:r>
              <a:rPr lang="pt-BR" sz="3800" dirty="0" smtClean="0"/>
              <a:t>{a, b}*}</a:t>
            </a:r>
            <a:endParaRPr lang="pt-BR" sz="3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495325"/>
            <a:ext cx="8229600" cy="452596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cxnSp>
        <p:nvCxnSpPr>
          <p:cNvPr id="6" name="Conector de seta reta 5"/>
          <p:cNvCxnSpPr>
            <a:stCxn id="23" idx="7"/>
            <a:endCxn id="10" idx="2"/>
          </p:cNvCxnSpPr>
          <p:nvPr/>
        </p:nvCxnSpPr>
        <p:spPr>
          <a:xfrm flipV="1">
            <a:off x="1876858" y="2564800"/>
            <a:ext cx="1333462" cy="88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526000" y="2572857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(X,D)</a:t>
            </a:r>
            <a:endParaRPr lang="pt-BR" sz="2400" b="1" dirty="0"/>
          </a:p>
        </p:txBody>
      </p:sp>
      <p:cxnSp>
        <p:nvCxnSpPr>
          <p:cNvPr id="8" name="Conector em curva 17"/>
          <p:cNvCxnSpPr>
            <a:stCxn id="20" idx="1"/>
            <a:endCxn id="20" idx="7"/>
          </p:cNvCxnSpPr>
          <p:nvPr/>
        </p:nvCxnSpPr>
        <p:spPr>
          <a:xfrm rot="5400000" flipH="1" flipV="1">
            <a:off x="7103930" y="2188790"/>
            <a:ext cx="12700" cy="360000"/>
          </a:xfrm>
          <a:prstGeom prst="curvedConnector3">
            <a:avLst>
              <a:gd name="adj1" fmla="val 29931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003867" y="1484784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a/(a,E),   b/(b,E)</a:t>
            </a:r>
            <a:endParaRPr lang="pt-BR" sz="2400" b="1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3210320" y="2287600"/>
            <a:ext cx="554400" cy="554400"/>
          </a:xfrm>
          <a:prstGeom prst="ellipse">
            <a:avLst/>
          </a:prstGeom>
          <a:noFill/>
          <a:ln w="38100" cmpd="sng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1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786384" y="2131659"/>
            <a:ext cx="1221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</a:p>
          <a:p>
            <a:r>
              <a:rPr lang="pt-BR" sz="2400" b="1" dirty="0" smtClean="0"/>
              <a:t>B / (B,E)</a:t>
            </a:r>
          </a:p>
          <a:p>
            <a:r>
              <a:rPr lang="pt-BR" sz="2400" b="1" dirty="0" smtClean="0"/>
              <a:t>Y / (Y,E)</a:t>
            </a:r>
            <a:endParaRPr lang="pt-BR" sz="2400" b="1" dirty="0"/>
          </a:p>
        </p:txBody>
      </p:sp>
      <p:cxnSp>
        <p:nvCxnSpPr>
          <p:cNvPr id="14" name="Conector de seta reta 13"/>
          <p:cNvCxnSpPr>
            <a:stCxn id="10" idx="6"/>
            <a:endCxn id="16" idx="2"/>
          </p:cNvCxnSpPr>
          <p:nvPr/>
        </p:nvCxnSpPr>
        <p:spPr>
          <a:xfrm>
            <a:off x="3764720" y="2564800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>
            <a:spLocks noChangeAspect="1"/>
          </p:cNvSpPr>
          <p:nvPr/>
        </p:nvSpPr>
        <p:spPr>
          <a:xfrm>
            <a:off x="5010520" y="2295196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2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586584" y="2093240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  <a:endParaRPr lang="pt-BR" sz="2400" b="1" dirty="0"/>
          </a:p>
        </p:txBody>
      </p:sp>
      <p:cxnSp>
        <p:nvCxnSpPr>
          <p:cNvPr id="18" name="Conector de seta reta 17"/>
          <p:cNvCxnSpPr>
            <a:stCxn id="16" idx="6"/>
            <a:endCxn id="20" idx="2"/>
          </p:cNvCxnSpPr>
          <p:nvPr/>
        </p:nvCxnSpPr>
        <p:spPr>
          <a:xfrm flipV="1">
            <a:off x="5564920" y="2564800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>
            <a:spLocks noChangeAspect="1"/>
          </p:cNvSpPr>
          <p:nvPr/>
        </p:nvSpPr>
        <p:spPr>
          <a:xfrm>
            <a:off x="6810720" y="2287600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3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1403648" y="3363850"/>
            <a:ext cx="554400" cy="554400"/>
          </a:xfrm>
          <a:prstGeom prst="ellipse">
            <a:avLst/>
          </a:prstGeom>
          <a:noFill/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6" name="Conector em curva 17"/>
          <p:cNvCxnSpPr>
            <a:stCxn id="10" idx="1"/>
            <a:endCxn id="10" idx="7"/>
          </p:cNvCxnSpPr>
          <p:nvPr/>
        </p:nvCxnSpPr>
        <p:spPr>
          <a:xfrm rot="5400000" flipH="1" flipV="1">
            <a:off x="3503530" y="2188790"/>
            <a:ext cx="12700" cy="360000"/>
          </a:xfrm>
          <a:prstGeom prst="curvedConnector3">
            <a:avLst>
              <a:gd name="adj1" fmla="val 27715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2390096" y="1492737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</a:t>
            </a:r>
            <a:endParaRPr lang="pt-BR" sz="2400" b="1" dirty="0"/>
          </a:p>
        </p:txBody>
      </p:sp>
      <p:cxnSp>
        <p:nvCxnSpPr>
          <p:cNvPr id="33" name="Conector de seta reta 32"/>
          <p:cNvCxnSpPr>
            <a:stCxn id="23" idx="5"/>
            <a:endCxn id="37" idx="2"/>
          </p:cNvCxnSpPr>
          <p:nvPr/>
        </p:nvCxnSpPr>
        <p:spPr>
          <a:xfrm>
            <a:off x="1876858" y="3837060"/>
            <a:ext cx="1333462" cy="1166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1453992" y="447468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(Y,D)</a:t>
            </a:r>
            <a:endParaRPr lang="pt-BR" sz="2400" b="1" dirty="0"/>
          </a:p>
        </p:txBody>
      </p:sp>
      <p:cxnSp>
        <p:nvCxnSpPr>
          <p:cNvPr id="35" name="Conector em curva 17"/>
          <p:cNvCxnSpPr>
            <a:stCxn id="43" idx="3"/>
            <a:endCxn id="43" idx="5"/>
          </p:cNvCxnSpPr>
          <p:nvPr/>
        </p:nvCxnSpPr>
        <p:spPr>
          <a:xfrm rot="16200000" flipH="1">
            <a:off x="7071910" y="5019648"/>
            <a:ext cx="12700" cy="360000"/>
          </a:xfrm>
          <a:prstGeom prst="curvedConnector3">
            <a:avLst>
              <a:gd name="adj1" fmla="val 2439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6003867" y="5525185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a/(a,E),   b/(b,E)</a:t>
            </a:r>
            <a:endParaRPr lang="pt-BR" sz="2400" b="1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3210320" y="4726438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4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786384" y="4230522"/>
            <a:ext cx="1221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</a:p>
          <a:p>
            <a:r>
              <a:rPr lang="pt-BR" sz="2400" b="1" dirty="0" smtClean="0"/>
              <a:t>B / (B,E)</a:t>
            </a:r>
          </a:p>
          <a:p>
            <a:r>
              <a:rPr lang="pt-BR" sz="2400" b="1" dirty="0" smtClean="0"/>
              <a:t>Y / (Y,E)</a:t>
            </a:r>
            <a:endParaRPr lang="pt-BR" sz="2400" b="1" dirty="0"/>
          </a:p>
        </p:txBody>
      </p:sp>
      <p:cxnSp>
        <p:nvCxnSpPr>
          <p:cNvPr id="39" name="Conector de seta reta 38"/>
          <p:cNvCxnSpPr>
            <a:stCxn id="37" idx="6"/>
            <a:endCxn id="40" idx="2"/>
          </p:cNvCxnSpPr>
          <p:nvPr/>
        </p:nvCxnSpPr>
        <p:spPr>
          <a:xfrm>
            <a:off x="3764720" y="5003638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>
            <a:spLocks noChangeAspect="1"/>
          </p:cNvSpPr>
          <p:nvPr/>
        </p:nvSpPr>
        <p:spPr>
          <a:xfrm>
            <a:off x="5010520" y="4734034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5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5586584" y="4532078"/>
            <a:ext cx="1168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(Y,E</a:t>
            </a:r>
            <a:r>
              <a:rPr lang="pt-BR" sz="2400" b="1" dirty="0" smtClean="0">
                <a:sym typeface="Symbol"/>
              </a:rPr>
              <a:t>)</a:t>
            </a:r>
            <a:endParaRPr lang="pt-BR" sz="2400" b="1" dirty="0"/>
          </a:p>
        </p:txBody>
      </p:sp>
      <p:cxnSp>
        <p:nvCxnSpPr>
          <p:cNvPr id="42" name="Conector de seta reta 41"/>
          <p:cNvCxnSpPr>
            <a:stCxn id="40" idx="6"/>
            <a:endCxn id="43" idx="2"/>
          </p:cNvCxnSpPr>
          <p:nvPr/>
        </p:nvCxnSpPr>
        <p:spPr>
          <a:xfrm flipV="1">
            <a:off x="5564920" y="5003638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>
            <a:spLocks noChangeAspect="1"/>
          </p:cNvSpPr>
          <p:nvPr/>
        </p:nvSpPr>
        <p:spPr>
          <a:xfrm>
            <a:off x="6810720" y="4726438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6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cxnSp>
        <p:nvCxnSpPr>
          <p:cNvPr id="44" name="Conector em curva 17"/>
          <p:cNvCxnSpPr>
            <a:stCxn id="37" idx="3"/>
            <a:endCxn id="37" idx="5"/>
          </p:cNvCxnSpPr>
          <p:nvPr/>
        </p:nvCxnSpPr>
        <p:spPr>
          <a:xfrm rot="16200000" flipH="1">
            <a:off x="3487520" y="5003638"/>
            <a:ext cx="12700" cy="392020"/>
          </a:xfrm>
          <a:prstGeom prst="curvedConnector3">
            <a:avLst>
              <a:gd name="adj1" fmla="val 2439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2390096" y="5525185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</a:t>
            </a:r>
            <a:endParaRPr lang="pt-BR" sz="2400" b="1" dirty="0"/>
          </a:p>
        </p:txBody>
      </p:sp>
      <p:cxnSp>
        <p:nvCxnSpPr>
          <p:cNvPr id="56" name="Forma 55"/>
          <p:cNvCxnSpPr>
            <a:stCxn id="20" idx="3"/>
            <a:endCxn id="23" idx="6"/>
          </p:cNvCxnSpPr>
          <p:nvPr/>
        </p:nvCxnSpPr>
        <p:spPr>
          <a:xfrm rot="5400000">
            <a:off x="3984859" y="733999"/>
            <a:ext cx="880240" cy="493386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Forma 56"/>
          <p:cNvCxnSpPr>
            <a:stCxn id="43" idx="1"/>
          </p:cNvCxnSpPr>
          <p:nvPr/>
        </p:nvCxnSpPr>
        <p:spPr>
          <a:xfrm rot="16200000" flipV="1">
            <a:off x="3915685" y="1831403"/>
            <a:ext cx="1090596" cy="486185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6494552" y="293289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(X,D)</a:t>
            </a:r>
            <a:endParaRPr lang="pt-BR" sz="2400" b="1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6494552" y="4214973"/>
            <a:ext cx="1206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Y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(Y,D)</a:t>
            </a:r>
            <a:endParaRPr lang="pt-BR" sz="24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5636270"/>
            <a:ext cx="2133600" cy="365125"/>
          </a:xfrm>
        </p:spPr>
        <p:txBody>
          <a:bodyPr/>
          <a:lstStyle/>
          <a:p>
            <a:fld id="{EDE3B267-7F79-4E47-B368-35E1FDB7212E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46" name="Espaço Reservado para Conteúdo 2"/>
          <p:cNvSpPr txBox="1">
            <a:spLocks/>
          </p:cNvSpPr>
          <p:nvPr/>
        </p:nvSpPr>
        <p:spPr>
          <a:xfrm>
            <a:off x="323528" y="6165304"/>
            <a:ext cx="8568952" cy="62068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700" dirty="0"/>
              <a:t>Cadeia = (&lt;,q</a:t>
            </a:r>
            <a:r>
              <a:rPr lang="pt-BR" sz="2700" baseline="-25000" dirty="0"/>
              <a:t>0</a:t>
            </a:r>
            <a:r>
              <a:rPr lang="pt-BR" sz="2700" dirty="0"/>
              <a:t>, </a:t>
            </a:r>
            <a:r>
              <a:rPr lang="pt-BR" sz="2700" dirty="0" err="1"/>
              <a:t>abbbba</a:t>
            </a:r>
            <a:r>
              <a:rPr lang="pt-BR" sz="2700" dirty="0"/>
              <a:t>)</a:t>
            </a:r>
            <a:r>
              <a:rPr lang="pt-BR" sz="2700" dirty="0">
                <a:latin typeface="Segoe UI Symbol"/>
                <a:ea typeface="Segoe UI Symbol"/>
                <a:cs typeface="Tahoma"/>
              </a:rPr>
              <a:t>⊢</a:t>
            </a:r>
            <a:r>
              <a:rPr lang="pt-BR" sz="2700" dirty="0"/>
              <a:t>(&lt;X,q</a:t>
            </a:r>
            <a:r>
              <a:rPr lang="pt-BR" sz="2700" baseline="-25000" dirty="0"/>
              <a:t>1</a:t>
            </a:r>
            <a:r>
              <a:rPr lang="pt-BR" sz="2700" dirty="0"/>
              <a:t>, </a:t>
            </a:r>
            <a:r>
              <a:rPr lang="pt-BR" sz="2700" dirty="0" err="1"/>
              <a:t>bbbba</a:t>
            </a:r>
            <a:r>
              <a:rPr lang="pt-BR" sz="2700" dirty="0"/>
              <a:t>)  </a:t>
            </a:r>
            <a:endParaRPr lang="pt-BR" sz="2700" dirty="0"/>
          </a:p>
        </p:txBody>
      </p:sp>
    </p:spTree>
    <p:extLst>
      <p:ext uri="{BB962C8B-B14F-4D97-AF65-F5344CB8AC3E}">
        <p14:creationId xmlns:p14="http://schemas.microsoft.com/office/powerpoint/2010/main" val="190975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pt-BR" sz="3800" dirty="0" smtClean="0"/>
              <a:t>Exemplo </a:t>
            </a:r>
            <a:r>
              <a:rPr lang="pt-BR" sz="3800" dirty="0" smtClean="0"/>
              <a:t>6.2.p555:</a:t>
            </a:r>
            <a:br>
              <a:rPr lang="pt-BR" sz="3800" dirty="0" smtClean="0"/>
            </a:br>
            <a:r>
              <a:rPr lang="pt-BR" sz="3800" dirty="0" smtClean="0"/>
              <a:t> L(M</a:t>
            </a:r>
            <a:r>
              <a:rPr lang="pt-BR" sz="3800" dirty="0" smtClean="0"/>
              <a:t>) = { </a:t>
            </a:r>
            <a:r>
              <a:rPr lang="pt-BR" sz="3800" dirty="0" err="1" smtClean="0"/>
              <a:t>ww</a:t>
            </a:r>
            <a:r>
              <a:rPr lang="pt-BR" sz="3800" baseline="30000" dirty="0" err="1" smtClean="0"/>
              <a:t>R</a:t>
            </a:r>
            <a:r>
              <a:rPr lang="pt-BR" sz="3800" dirty="0" smtClean="0"/>
              <a:t> : w</a:t>
            </a:r>
            <a:r>
              <a:rPr lang="pt-BR" sz="3800" dirty="0" smtClean="0">
                <a:sym typeface="Symbol"/>
              </a:rPr>
              <a:t></a:t>
            </a:r>
            <a:r>
              <a:rPr lang="pt-BR" sz="3800" dirty="0" smtClean="0"/>
              <a:t>{a, b}*}</a:t>
            </a:r>
            <a:endParaRPr lang="pt-BR" sz="3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495325"/>
            <a:ext cx="8229600" cy="452596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cxnSp>
        <p:nvCxnSpPr>
          <p:cNvPr id="6" name="Conector de seta reta 5"/>
          <p:cNvCxnSpPr>
            <a:stCxn id="23" idx="7"/>
            <a:endCxn id="10" idx="2"/>
          </p:cNvCxnSpPr>
          <p:nvPr/>
        </p:nvCxnSpPr>
        <p:spPr>
          <a:xfrm flipV="1">
            <a:off x="1876858" y="2564800"/>
            <a:ext cx="1333462" cy="88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526000" y="2572857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(X,D)</a:t>
            </a:r>
            <a:endParaRPr lang="pt-BR" sz="2400" b="1" dirty="0"/>
          </a:p>
        </p:txBody>
      </p:sp>
      <p:cxnSp>
        <p:nvCxnSpPr>
          <p:cNvPr id="8" name="Conector em curva 17"/>
          <p:cNvCxnSpPr>
            <a:stCxn id="20" idx="1"/>
            <a:endCxn id="20" idx="7"/>
          </p:cNvCxnSpPr>
          <p:nvPr/>
        </p:nvCxnSpPr>
        <p:spPr>
          <a:xfrm rot="5400000" flipH="1" flipV="1">
            <a:off x="7103930" y="2188790"/>
            <a:ext cx="12700" cy="360000"/>
          </a:xfrm>
          <a:prstGeom prst="curvedConnector3">
            <a:avLst>
              <a:gd name="adj1" fmla="val 29931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003867" y="1484784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a/(a,E),   b/(b,E)</a:t>
            </a:r>
            <a:endParaRPr lang="pt-BR" sz="2400" b="1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3210320" y="2287600"/>
            <a:ext cx="554400" cy="554400"/>
          </a:xfrm>
          <a:prstGeom prst="ellipse">
            <a:avLst/>
          </a:prstGeom>
          <a:noFill/>
          <a:ln w="38100" cmpd="sng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1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786384" y="2131659"/>
            <a:ext cx="1221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</a:p>
          <a:p>
            <a:r>
              <a:rPr lang="pt-BR" sz="2400" b="1" dirty="0" smtClean="0"/>
              <a:t>B / (B,E)</a:t>
            </a:r>
          </a:p>
          <a:p>
            <a:r>
              <a:rPr lang="pt-BR" sz="2400" b="1" dirty="0" smtClean="0"/>
              <a:t>Y / (Y,E)</a:t>
            </a:r>
            <a:endParaRPr lang="pt-BR" sz="2400" b="1" dirty="0"/>
          </a:p>
        </p:txBody>
      </p:sp>
      <p:cxnSp>
        <p:nvCxnSpPr>
          <p:cNvPr id="14" name="Conector de seta reta 13"/>
          <p:cNvCxnSpPr>
            <a:stCxn id="10" idx="6"/>
            <a:endCxn id="16" idx="2"/>
          </p:cNvCxnSpPr>
          <p:nvPr/>
        </p:nvCxnSpPr>
        <p:spPr>
          <a:xfrm>
            <a:off x="3764720" y="2564800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>
            <a:spLocks noChangeAspect="1"/>
          </p:cNvSpPr>
          <p:nvPr/>
        </p:nvSpPr>
        <p:spPr>
          <a:xfrm>
            <a:off x="5010520" y="2295196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2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586584" y="2093240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  <a:endParaRPr lang="pt-BR" sz="2400" b="1" dirty="0"/>
          </a:p>
        </p:txBody>
      </p:sp>
      <p:cxnSp>
        <p:nvCxnSpPr>
          <p:cNvPr id="18" name="Conector de seta reta 17"/>
          <p:cNvCxnSpPr>
            <a:stCxn id="16" idx="6"/>
            <a:endCxn id="20" idx="2"/>
          </p:cNvCxnSpPr>
          <p:nvPr/>
        </p:nvCxnSpPr>
        <p:spPr>
          <a:xfrm flipV="1">
            <a:off x="5564920" y="2564800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>
            <a:spLocks noChangeAspect="1"/>
          </p:cNvSpPr>
          <p:nvPr/>
        </p:nvSpPr>
        <p:spPr>
          <a:xfrm>
            <a:off x="6810720" y="2287600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3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1403648" y="3363850"/>
            <a:ext cx="554400" cy="554400"/>
          </a:xfrm>
          <a:prstGeom prst="ellipse">
            <a:avLst/>
          </a:prstGeom>
          <a:noFill/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6" name="Conector em curva 17"/>
          <p:cNvCxnSpPr>
            <a:stCxn id="10" idx="1"/>
            <a:endCxn id="10" idx="7"/>
          </p:cNvCxnSpPr>
          <p:nvPr/>
        </p:nvCxnSpPr>
        <p:spPr>
          <a:xfrm rot="5400000" flipH="1" flipV="1">
            <a:off x="3503530" y="2188790"/>
            <a:ext cx="12700" cy="360000"/>
          </a:xfrm>
          <a:prstGeom prst="curvedConnector3">
            <a:avLst>
              <a:gd name="adj1" fmla="val 27715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2390096" y="1492737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</a:t>
            </a:r>
            <a:endParaRPr lang="pt-BR" sz="2400" b="1" dirty="0"/>
          </a:p>
        </p:txBody>
      </p:sp>
      <p:cxnSp>
        <p:nvCxnSpPr>
          <p:cNvPr id="33" name="Conector de seta reta 32"/>
          <p:cNvCxnSpPr>
            <a:stCxn id="23" idx="5"/>
            <a:endCxn id="37" idx="2"/>
          </p:cNvCxnSpPr>
          <p:nvPr/>
        </p:nvCxnSpPr>
        <p:spPr>
          <a:xfrm>
            <a:off x="1876858" y="3837060"/>
            <a:ext cx="1333462" cy="1166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1453992" y="447468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(Y,D)</a:t>
            </a:r>
            <a:endParaRPr lang="pt-BR" sz="2400" b="1" dirty="0"/>
          </a:p>
        </p:txBody>
      </p:sp>
      <p:cxnSp>
        <p:nvCxnSpPr>
          <p:cNvPr id="35" name="Conector em curva 17"/>
          <p:cNvCxnSpPr>
            <a:stCxn id="43" idx="3"/>
            <a:endCxn id="43" idx="5"/>
          </p:cNvCxnSpPr>
          <p:nvPr/>
        </p:nvCxnSpPr>
        <p:spPr>
          <a:xfrm rot="16200000" flipH="1">
            <a:off x="7071910" y="5019648"/>
            <a:ext cx="12700" cy="360000"/>
          </a:xfrm>
          <a:prstGeom prst="curvedConnector3">
            <a:avLst>
              <a:gd name="adj1" fmla="val 2439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6003867" y="5525185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a/(a,E),   b/(b,E)</a:t>
            </a:r>
            <a:endParaRPr lang="pt-BR" sz="2400" b="1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3210320" y="4726438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4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786384" y="4230522"/>
            <a:ext cx="1221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</a:p>
          <a:p>
            <a:r>
              <a:rPr lang="pt-BR" sz="2400" b="1" dirty="0" smtClean="0"/>
              <a:t>B / (B,E)</a:t>
            </a:r>
          </a:p>
          <a:p>
            <a:r>
              <a:rPr lang="pt-BR" sz="2400" b="1" dirty="0" smtClean="0"/>
              <a:t>Y / (Y,E)</a:t>
            </a:r>
            <a:endParaRPr lang="pt-BR" sz="2400" b="1" dirty="0"/>
          </a:p>
        </p:txBody>
      </p:sp>
      <p:cxnSp>
        <p:nvCxnSpPr>
          <p:cNvPr id="39" name="Conector de seta reta 38"/>
          <p:cNvCxnSpPr>
            <a:stCxn id="37" idx="6"/>
            <a:endCxn id="40" idx="2"/>
          </p:cNvCxnSpPr>
          <p:nvPr/>
        </p:nvCxnSpPr>
        <p:spPr>
          <a:xfrm>
            <a:off x="3764720" y="5003638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>
            <a:spLocks noChangeAspect="1"/>
          </p:cNvSpPr>
          <p:nvPr/>
        </p:nvSpPr>
        <p:spPr>
          <a:xfrm>
            <a:off x="5010520" y="4734034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5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5586584" y="4532078"/>
            <a:ext cx="1168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(Y,E</a:t>
            </a:r>
            <a:r>
              <a:rPr lang="pt-BR" sz="2400" b="1" dirty="0" smtClean="0">
                <a:sym typeface="Symbol"/>
              </a:rPr>
              <a:t>)</a:t>
            </a:r>
            <a:endParaRPr lang="pt-BR" sz="2400" b="1" dirty="0"/>
          </a:p>
        </p:txBody>
      </p:sp>
      <p:cxnSp>
        <p:nvCxnSpPr>
          <p:cNvPr id="42" name="Conector de seta reta 41"/>
          <p:cNvCxnSpPr>
            <a:stCxn id="40" idx="6"/>
            <a:endCxn id="43" idx="2"/>
          </p:cNvCxnSpPr>
          <p:nvPr/>
        </p:nvCxnSpPr>
        <p:spPr>
          <a:xfrm flipV="1">
            <a:off x="5564920" y="5003638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>
            <a:spLocks noChangeAspect="1"/>
          </p:cNvSpPr>
          <p:nvPr/>
        </p:nvSpPr>
        <p:spPr>
          <a:xfrm>
            <a:off x="6810720" y="4726438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6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cxnSp>
        <p:nvCxnSpPr>
          <p:cNvPr id="44" name="Conector em curva 17"/>
          <p:cNvCxnSpPr>
            <a:stCxn id="37" idx="3"/>
            <a:endCxn id="37" idx="5"/>
          </p:cNvCxnSpPr>
          <p:nvPr/>
        </p:nvCxnSpPr>
        <p:spPr>
          <a:xfrm rot="16200000" flipH="1">
            <a:off x="3487520" y="5003638"/>
            <a:ext cx="12700" cy="392020"/>
          </a:xfrm>
          <a:prstGeom prst="curvedConnector3">
            <a:avLst>
              <a:gd name="adj1" fmla="val 2439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2390096" y="5525185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</a:t>
            </a:r>
            <a:endParaRPr lang="pt-BR" sz="2400" b="1" dirty="0"/>
          </a:p>
        </p:txBody>
      </p:sp>
      <p:cxnSp>
        <p:nvCxnSpPr>
          <p:cNvPr id="56" name="Forma 55"/>
          <p:cNvCxnSpPr>
            <a:stCxn id="20" idx="3"/>
            <a:endCxn id="23" idx="6"/>
          </p:cNvCxnSpPr>
          <p:nvPr/>
        </p:nvCxnSpPr>
        <p:spPr>
          <a:xfrm rot="5400000">
            <a:off x="3984859" y="733999"/>
            <a:ext cx="880240" cy="493386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Forma 56"/>
          <p:cNvCxnSpPr>
            <a:stCxn id="43" idx="1"/>
          </p:cNvCxnSpPr>
          <p:nvPr/>
        </p:nvCxnSpPr>
        <p:spPr>
          <a:xfrm rot="16200000" flipV="1">
            <a:off x="3915685" y="1831403"/>
            <a:ext cx="1090596" cy="486185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6494552" y="293289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(X,D)</a:t>
            </a:r>
            <a:endParaRPr lang="pt-BR" sz="2400" b="1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6494552" y="4214973"/>
            <a:ext cx="1206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Y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(Y,D)</a:t>
            </a:r>
            <a:endParaRPr lang="pt-BR" sz="24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5636270"/>
            <a:ext cx="2133600" cy="365125"/>
          </a:xfrm>
        </p:spPr>
        <p:txBody>
          <a:bodyPr/>
          <a:lstStyle/>
          <a:p>
            <a:fld id="{EDE3B267-7F79-4E47-B368-35E1FDB7212E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46" name="Espaço Reservado para Conteúdo 2"/>
          <p:cNvSpPr txBox="1">
            <a:spLocks/>
          </p:cNvSpPr>
          <p:nvPr/>
        </p:nvSpPr>
        <p:spPr>
          <a:xfrm>
            <a:off x="323528" y="6165304"/>
            <a:ext cx="8568952" cy="62068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700" dirty="0" smtClean="0"/>
              <a:t>Cadeia = </a:t>
            </a:r>
            <a:r>
              <a:rPr lang="pt-BR" sz="2700" dirty="0"/>
              <a:t>(&lt;,q</a:t>
            </a:r>
            <a:r>
              <a:rPr lang="pt-BR" sz="2700" baseline="-25000" dirty="0"/>
              <a:t>0</a:t>
            </a:r>
            <a:r>
              <a:rPr lang="pt-BR" sz="2700" dirty="0"/>
              <a:t>, </a:t>
            </a:r>
            <a:r>
              <a:rPr lang="pt-BR" sz="2700" dirty="0" err="1"/>
              <a:t>abbbba</a:t>
            </a:r>
            <a:r>
              <a:rPr lang="pt-BR" sz="2700" dirty="0" smtClean="0"/>
              <a:t>)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sz="2700" dirty="0" smtClean="0"/>
              <a:t>(&lt;X,q</a:t>
            </a:r>
            <a:r>
              <a:rPr lang="pt-BR" sz="2700" baseline="-25000" dirty="0" smtClean="0"/>
              <a:t>1</a:t>
            </a:r>
            <a:r>
              <a:rPr lang="pt-BR" sz="2700" dirty="0" smtClean="0"/>
              <a:t>, </a:t>
            </a:r>
            <a:r>
              <a:rPr lang="pt-BR" sz="2700" dirty="0" err="1" smtClean="0"/>
              <a:t>bbbba</a:t>
            </a:r>
            <a:r>
              <a:rPr lang="pt-BR" sz="2700" dirty="0" smtClean="0"/>
              <a:t>)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sz="2700" dirty="0"/>
              <a:t>(&lt;</a:t>
            </a:r>
            <a:r>
              <a:rPr lang="pt-BR" sz="2700" dirty="0" smtClean="0"/>
              <a:t>Xb,q</a:t>
            </a:r>
            <a:r>
              <a:rPr lang="pt-BR" sz="2700" baseline="-25000" dirty="0" smtClean="0"/>
              <a:t>1</a:t>
            </a:r>
            <a:r>
              <a:rPr lang="pt-BR" sz="2700" dirty="0"/>
              <a:t>, </a:t>
            </a:r>
            <a:r>
              <a:rPr lang="pt-BR" sz="2700" dirty="0" err="1" smtClean="0"/>
              <a:t>bbba</a:t>
            </a:r>
            <a:r>
              <a:rPr lang="pt-BR" sz="2700" dirty="0" smtClean="0"/>
              <a:t>)</a:t>
            </a:r>
            <a:endParaRPr lang="pt-BR" sz="2700" dirty="0"/>
          </a:p>
        </p:txBody>
      </p:sp>
    </p:spTree>
    <p:extLst>
      <p:ext uri="{BB962C8B-B14F-4D97-AF65-F5344CB8AC3E}">
        <p14:creationId xmlns:p14="http://schemas.microsoft.com/office/powerpoint/2010/main" val="14476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pt-BR" sz="3800" dirty="0" smtClean="0"/>
              <a:t>Exemplo </a:t>
            </a:r>
            <a:r>
              <a:rPr lang="pt-BR" sz="3800" dirty="0" smtClean="0"/>
              <a:t>6.2.p555:</a:t>
            </a:r>
            <a:br>
              <a:rPr lang="pt-BR" sz="3800" dirty="0" smtClean="0"/>
            </a:br>
            <a:r>
              <a:rPr lang="pt-BR" sz="3800" dirty="0" smtClean="0"/>
              <a:t> L(M</a:t>
            </a:r>
            <a:r>
              <a:rPr lang="pt-BR" sz="3800" dirty="0" smtClean="0"/>
              <a:t>) = { </a:t>
            </a:r>
            <a:r>
              <a:rPr lang="pt-BR" sz="3800" dirty="0" err="1" smtClean="0"/>
              <a:t>ww</a:t>
            </a:r>
            <a:r>
              <a:rPr lang="pt-BR" sz="3800" baseline="30000" dirty="0" err="1" smtClean="0"/>
              <a:t>R</a:t>
            </a:r>
            <a:r>
              <a:rPr lang="pt-BR" sz="3800" dirty="0" smtClean="0"/>
              <a:t> : w</a:t>
            </a:r>
            <a:r>
              <a:rPr lang="pt-BR" sz="3800" dirty="0" smtClean="0">
                <a:sym typeface="Symbol"/>
              </a:rPr>
              <a:t></a:t>
            </a:r>
            <a:r>
              <a:rPr lang="pt-BR" sz="3800" dirty="0" smtClean="0"/>
              <a:t>{a, b}*}</a:t>
            </a:r>
            <a:endParaRPr lang="pt-BR" sz="3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495325"/>
            <a:ext cx="8229600" cy="452596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cxnSp>
        <p:nvCxnSpPr>
          <p:cNvPr id="6" name="Conector de seta reta 5"/>
          <p:cNvCxnSpPr>
            <a:stCxn id="23" idx="7"/>
            <a:endCxn id="10" idx="2"/>
          </p:cNvCxnSpPr>
          <p:nvPr/>
        </p:nvCxnSpPr>
        <p:spPr>
          <a:xfrm flipV="1">
            <a:off x="1876858" y="2564800"/>
            <a:ext cx="1333462" cy="88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526000" y="2572857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(X,D)</a:t>
            </a:r>
            <a:endParaRPr lang="pt-BR" sz="2400" b="1" dirty="0"/>
          </a:p>
        </p:txBody>
      </p:sp>
      <p:cxnSp>
        <p:nvCxnSpPr>
          <p:cNvPr id="8" name="Conector em curva 17"/>
          <p:cNvCxnSpPr>
            <a:stCxn id="20" idx="1"/>
            <a:endCxn id="20" idx="7"/>
          </p:cNvCxnSpPr>
          <p:nvPr/>
        </p:nvCxnSpPr>
        <p:spPr>
          <a:xfrm rot="5400000" flipH="1" flipV="1">
            <a:off x="7103930" y="2188790"/>
            <a:ext cx="12700" cy="360000"/>
          </a:xfrm>
          <a:prstGeom prst="curvedConnector3">
            <a:avLst>
              <a:gd name="adj1" fmla="val 29931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003867" y="1484784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a/(a,E),   b/(b,E)</a:t>
            </a:r>
            <a:endParaRPr lang="pt-BR" sz="2400" b="1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3210320" y="2287600"/>
            <a:ext cx="554400" cy="554400"/>
          </a:xfrm>
          <a:prstGeom prst="ellipse">
            <a:avLst/>
          </a:prstGeom>
          <a:noFill/>
          <a:ln w="38100" cmpd="sng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1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786384" y="2131659"/>
            <a:ext cx="1221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</a:p>
          <a:p>
            <a:r>
              <a:rPr lang="pt-BR" sz="2400" b="1" dirty="0" smtClean="0"/>
              <a:t>B / (B,E)</a:t>
            </a:r>
          </a:p>
          <a:p>
            <a:r>
              <a:rPr lang="pt-BR" sz="2400" b="1" dirty="0" smtClean="0"/>
              <a:t>Y / (Y,E)</a:t>
            </a:r>
            <a:endParaRPr lang="pt-BR" sz="2400" b="1" dirty="0"/>
          </a:p>
        </p:txBody>
      </p:sp>
      <p:cxnSp>
        <p:nvCxnSpPr>
          <p:cNvPr id="14" name="Conector de seta reta 13"/>
          <p:cNvCxnSpPr>
            <a:stCxn id="10" idx="6"/>
            <a:endCxn id="16" idx="2"/>
          </p:cNvCxnSpPr>
          <p:nvPr/>
        </p:nvCxnSpPr>
        <p:spPr>
          <a:xfrm>
            <a:off x="3764720" y="2564800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>
            <a:spLocks noChangeAspect="1"/>
          </p:cNvSpPr>
          <p:nvPr/>
        </p:nvSpPr>
        <p:spPr>
          <a:xfrm>
            <a:off x="5010520" y="2295196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2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586584" y="2093240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  <a:endParaRPr lang="pt-BR" sz="2400" b="1" dirty="0"/>
          </a:p>
        </p:txBody>
      </p:sp>
      <p:cxnSp>
        <p:nvCxnSpPr>
          <p:cNvPr id="18" name="Conector de seta reta 17"/>
          <p:cNvCxnSpPr>
            <a:stCxn id="16" idx="6"/>
            <a:endCxn id="20" idx="2"/>
          </p:cNvCxnSpPr>
          <p:nvPr/>
        </p:nvCxnSpPr>
        <p:spPr>
          <a:xfrm flipV="1">
            <a:off x="5564920" y="2564800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>
            <a:spLocks noChangeAspect="1"/>
          </p:cNvSpPr>
          <p:nvPr/>
        </p:nvSpPr>
        <p:spPr>
          <a:xfrm>
            <a:off x="6810720" y="2287600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3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1403648" y="3363850"/>
            <a:ext cx="554400" cy="554400"/>
          </a:xfrm>
          <a:prstGeom prst="ellipse">
            <a:avLst/>
          </a:prstGeom>
          <a:noFill/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6" name="Conector em curva 17"/>
          <p:cNvCxnSpPr>
            <a:stCxn id="10" idx="1"/>
            <a:endCxn id="10" idx="7"/>
          </p:cNvCxnSpPr>
          <p:nvPr/>
        </p:nvCxnSpPr>
        <p:spPr>
          <a:xfrm rot="5400000" flipH="1" flipV="1">
            <a:off x="3503530" y="2188790"/>
            <a:ext cx="12700" cy="360000"/>
          </a:xfrm>
          <a:prstGeom prst="curvedConnector3">
            <a:avLst>
              <a:gd name="adj1" fmla="val 27715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2390096" y="1492737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</a:t>
            </a:r>
            <a:endParaRPr lang="pt-BR" sz="2400" b="1" dirty="0"/>
          </a:p>
        </p:txBody>
      </p:sp>
      <p:cxnSp>
        <p:nvCxnSpPr>
          <p:cNvPr id="33" name="Conector de seta reta 32"/>
          <p:cNvCxnSpPr>
            <a:stCxn id="23" idx="5"/>
            <a:endCxn id="37" idx="2"/>
          </p:cNvCxnSpPr>
          <p:nvPr/>
        </p:nvCxnSpPr>
        <p:spPr>
          <a:xfrm>
            <a:off x="1876858" y="3837060"/>
            <a:ext cx="1333462" cy="1166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1453992" y="447468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(Y,D)</a:t>
            </a:r>
            <a:endParaRPr lang="pt-BR" sz="2400" b="1" dirty="0"/>
          </a:p>
        </p:txBody>
      </p:sp>
      <p:cxnSp>
        <p:nvCxnSpPr>
          <p:cNvPr id="35" name="Conector em curva 17"/>
          <p:cNvCxnSpPr>
            <a:stCxn id="43" idx="3"/>
            <a:endCxn id="43" idx="5"/>
          </p:cNvCxnSpPr>
          <p:nvPr/>
        </p:nvCxnSpPr>
        <p:spPr>
          <a:xfrm rot="16200000" flipH="1">
            <a:off x="7071910" y="5019648"/>
            <a:ext cx="12700" cy="360000"/>
          </a:xfrm>
          <a:prstGeom prst="curvedConnector3">
            <a:avLst>
              <a:gd name="adj1" fmla="val 2439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6003867" y="5525185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a/(a,E),   b/(b,E)</a:t>
            </a:r>
            <a:endParaRPr lang="pt-BR" sz="2400" b="1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3210320" y="4726438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4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786384" y="4230522"/>
            <a:ext cx="1221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</a:p>
          <a:p>
            <a:r>
              <a:rPr lang="pt-BR" sz="2400" b="1" dirty="0" smtClean="0"/>
              <a:t>B / (B,E)</a:t>
            </a:r>
          </a:p>
          <a:p>
            <a:r>
              <a:rPr lang="pt-BR" sz="2400" b="1" dirty="0" smtClean="0"/>
              <a:t>Y / (Y,E)</a:t>
            </a:r>
            <a:endParaRPr lang="pt-BR" sz="2400" b="1" dirty="0"/>
          </a:p>
        </p:txBody>
      </p:sp>
      <p:cxnSp>
        <p:nvCxnSpPr>
          <p:cNvPr id="39" name="Conector de seta reta 38"/>
          <p:cNvCxnSpPr>
            <a:stCxn id="37" idx="6"/>
            <a:endCxn id="40" idx="2"/>
          </p:cNvCxnSpPr>
          <p:nvPr/>
        </p:nvCxnSpPr>
        <p:spPr>
          <a:xfrm>
            <a:off x="3764720" y="5003638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>
            <a:spLocks noChangeAspect="1"/>
          </p:cNvSpPr>
          <p:nvPr/>
        </p:nvSpPr>
        <p:spPr>
          <a:xfrm>
            <a:off x="5010520" y="4734034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5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5586584" y="4532078"/>
            <a:ext cx="1168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(Y,E</a:t>
            </a:r>
            <a:r>
              <a:rPr lang="pt-BR" sz="2400" b="1" dirty="0" smtClean="0">
                <a:sym typeface="Symbol"/>
              </a:rPr>
              <a:t>)</a:t>
            </a:r>
            <a:endParaRPr lang="pt-BR" sz="2400" b="1" dirty="0"/>
          </a:p>
        </p:txBody>
      </p:sp>
      <p:cxnSp>
        <p:nvCxnSpPr>
          <p:cNvPr id="42" name="Conector de seta reta 41"/>
          <p:cNvCxnSpPr>
            <a:stCxn id="40" idx="6"/>
            <a:endCxn id="43" idx="2"/>
          </p:cNvCxnSpPr>
          <p:nvPr/>
        </p:nvCxnSpPr>
        <p:spPr>
          <a:xfrm flipV="1">
            <a:off x="5564920" y="5003638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>
            <a:spLocks noChangeAspect="1"/>
          </p:cNvSpPr>
          <p:nvPr/>
        </p:nvSpPr>
        <p:spPr>
          <a:xfrm>
            <a:off x="6810720" y="4726438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6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cxnSp>
        <p:nvCxnSpPr>
          <p:cNvPr id="44" name="Conector em curva 17"/>
          <p:cNvCxnSpPr>
            <a:stCxn id="37" idx="3"/>
            <a:endCxn id="37" idx="5"/>
          </p:cNvCxnSpPr>
          <p:nvPr/>
        </p:nvCxnSpPr>
        <p:spPr>
          <a:xfrm rot="16200000" flipH="1">
            <a:off x="3487520" y="5003638"/>
            <a:ext cx="12700" cy="392020"/>
          </a:xfrm>
          <a:prstGeom prst="curvedConnector3">
            <a:avLst>
              <a:gd name="adj1" fmla="val 2439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2390096" y="5525185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</a:t>
            </a:r>
            <a:endParaRPr lang="pt-BR" sz="2400" b="1" dirty="0"/>
          </a:p>
        </p:txBody>
      </p:sp>
      <p:cxnSp>
        <p:nvCxnSpPr>
          <p:cNvPr id="56" name="Forma 55"/>
          <p:cNvCxnSpPr>
            <a:stCxn id="20" idx="3"/>
            <a:endCxn id="23" idx="6"/>
          </p:cNvCxnSpPr>
          <p:nvPr/>
        </p:nvCxnSpPr>
        <p:spPr>
          <a:xfrm rot="5400000">
            <a:off x="3984859" y="733999"/>
            <a:ext cx="880240" cy="493386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Forma 56"/>
          <p:cNvCxnSpPr>
            <a:stCxn id="43" idx="1"/>
          </p:cNvCxnSpPr>
          <p:nvPr/>
        </p:nvCxnSpPr>
        <p:spPr>
          <a:xfrm rot="16200000" flipV="1">
            <a:off x="3915685" y="1831403"/>
            <a:ext cx="1090596" cy="486185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6494552" y="293289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(X,D)</a:t>
            </a:r>
            <a:endParaRPr lang="pt-BR" sz="2400" b="1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6494552" y="4214973"/>
            <a:ext cx="1206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Y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(Y,D)</a:t>
            </a:r>
            <a:endParaRPr lang="pt-BR" sz="24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5636270"/>
            <a:ext cx="2133600" cy="365125"/>
          </a:xfrm>
        </p:spPr>
        <p:txBody>
          <a:bodyPr/>
          <a:lstStyle/>
          <a:p>
            <a:fld id="{EDE3B267-7F79-4E47-B368-35E1FDB7212E}" type="slidenum">
              <a:rPr lang="pt-BR" smtClean="0"/>
              <a:pPr/>
              <a:t>28</a:t>
            </a:fld>
            <a:endParaRPr lang="pt-BR"/>
          </a:p>
        </p:txBody>
      </p:sp>
      <p:sp>
        <p:nvSpPr>
          <p:cNvPr id="46" name="Espaço Reservado para Conteúdo 2"/>
          <p:cNvSpPr txBox="1">
            <a:spLocks/>
          </p:cNvSpPr>
          <p:nvPr/>
        </p:nvSpPr>
        <p:spPr>
          <a:xfrm>
            <a:off x="323528" y="6165304"/>
            <a:ext cx="8568952" cy="62068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700" dirty="0" smtClean="0"/>
              <a:t>Cadeia = 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⊢*</a:t>
            </a:r>
            <a:r>
              <a:rPr lang="pt-BR" sz="2700" dirty="0" smtClean="0"/>
              <a:t>(&lt;X,q</a:t>
            </a:r>
            <a:r>
              <a:rPr lang="pt-BR" sz="2700" baseline="-25000" dirty="0" smtClean="0"/>
              <a:t>1</a:t>
            </a:r>
            <a:r>
              <a:rPr lang="pt-BR" sz="2700" dirty="0" smtClean="0"/>
              <a:t>, </a:t>
            </a:r>
            <a:r>
              <a:rPr lang="pt-BR" sz="2700" dirty="0" err="1" smtClean="0"/>
              <a:t>bbbba</a:t>
            </a:r>
            <a:r>
              <a:rPr lang="pt-BR" sz="2700" dirty="0" smtClean="0"/>
              <a:t>)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sz="2700" dirty="0"/>
              <a:t>(&lt;</a:t>
            </a:r>
            <a:r>
              <a:rPr lang="pt-BR" sz="2700" dirty="0" smtClean="0"/>
              <a:t>Xb,q</a:t>
            </a:r>
            <a:r>
              <a:rPr lang="pt-BR" sz="2700" baseline="-25000" dirty="0" smtClean="0"/>
              <a:t>1</a:t>
            </a:r>
            <a:r>
              <a:rPr lang="pt-BR" sz="2700" dirty="0"/>
              <a:t>, </a:t>
            </a:r>
            <a:r>
              <a:rPr lang="pt-BR" sz="2700" dirty="0" err="1" smtClean="0"/>
              <a:t>bbba</a:t>
            </a:r>
            <a:r>
              <a:rPr lang="pt-BR" sz="2700" dirty="0" smtClean="0"/>
              <a:t>)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sz="2700" dirty="0"/>
              <a:t>(&lt;</a:t>
            </a:r>
            <a:r>
              <a:rPr lang="pt-BR" sz="2700" dirty="0" smtClean="0"/>
              <a:t>Xbb,q</a:t>
            </a:r>
            <a:r>
              <a:rPr lang="pt-BR" sz="2700" baseline="-25000" dirty="0" smtClean="0"/>
              <a:t>1</a:t>
            </a:r>
            <a:r>
              <a:rPr lang="pt-BR" sz="2700" dirty="0"/>
              <a:t>, </a:t>
            </a:r>
            <a:r>
              <a:rPr lang="pt-BR" sz="2700" dirty="0" err="1" smtClean="0"/>
              <a:t>bba</a:t>
            </a:r>
            <a:r>
              <a:rPr lang="pt-BR" sz="2700" dirty="0" smtClean="0"/>
              <a:t>)</a:t>
            </a:r>
            <a:endParaRPr lang="pt-BR" sz="2700" dirty="0"/>
          </a:p>
        </p:txBody>
      </p:sp>
    </p:spTree>
    <p:extLst>
      <p:ext uri="{BB962C8B-B14F-4D97-AF65-F5344CB8AC3E}">
        <p14:creationId xmlns:p14="http://schemas.microsoft.com/office/powerpoint/2010/main" val="343317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pt-BR" sz="3800" dirty="0" smtClean="0"/>
              <a:t>Exemplo </a:t>
            </a:r>
            <a:r>
              <a:rPr lang="pt-BR" sz="3800" dirty="0" smtClean="0"/>
              <a:t>6.2.p555:</a:t>
            </a:r>
            <a:br>
              <a:rPr lang="pt-BR" sz="3800" dirty="0" smtClean="0"/>
            </a:br>
            <a:r>
              <a:rPr lang="pt-BR" sz="3800" dirty="0" smtClean="0"/>
              <a:t> L(M</a:t>
            </a:r>
            <a:r>
              <a:rPr lang="pt-BR" sz="3800" dirty="0" smtClean="0"/>
              <a:t>) = { </a:t>
            </a:r>
            <a:r>
              <a:rPr lang="pt-BR" sz="3800" dirty="0" err="1" smtClean="0"/>
              <a:t>ww</a:t>
            </a:r>
            <a:r>
              <a:rPr lang="pt-BR" sz="3800" baseline="30000" dirty="0" err="1" smtClean="0"/>
              <a:t>R</a:t>
            </a:r>
            <a:r>
              <a:rPr lang="pt-BR" sz="3800" dirty="0" smtClean="0"/>
              <a:t> : w</a:t>
            </a:r>
            <a:r>
              <a:rPr lang="pt-BR" sz="3800" dirty="0" smtClean="0">
                <a:sym typeface="Symbol"/>
              </a:rPr>
              <a:t></a:t>
            </a:r>
            <a:r>
              <a:rPr lang="pt-BR" sz="3800" dirty="0" smtClean="0"/>
              <a:t>{a, b}*}</a:t>
            </a:r>
            <a:endParaRPr lang="pt-BR" sz="3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495325"/>
            <a:ext cx="8229600" cy="452596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cxnSp>
        <p:nvCxnSpPr>
          <p:cNvPr id="6" name="Conector de seta reta 5"/>
          <p:cNvCxnSpPr>
            <a:stCxn id="23" idx="7"/>
            <a:endCxn id="10" idx="2"/>
          </p:cNvCxnSpPr>
          <p:nvPr/>
        </p:nvCxnSpPr>
        <p:spPr>
          <a:xfrm flipV="1">
            <a:off x="1876858" y="2564800"/>
            <a:ext cx="1333462" cy="88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526000" y="2572857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(X,D)</a:t>
            </a:r>
            <a:endParaRPr lang="pt-BR" sz="2400" b="1" dirty="0"/>
          </a:p>
        </p:txBody>
      </p:sp>
      <p:cxnSp>
        <p:nvCxnSpPr>
          <p:cNvPr id="8" name="Conector em curva 17"/>
          <p:cNvCxnSpPr>
            <a:stCxn id="20" idx="1"/>
            <a:endCxn id="20" idx="7"/>
          </p:cNvCxnSpPr>
          <p:nvPr/>
        </p:nvCxnSpPr>
        <p:spPr>
          <a:xfrm rot="5400000" flipH="1" flipV="1">
            <a:off x="7103930" y="2188790"/>
            <a:ext cx="12700" cy="360000"/>
          </a:xfrm>
          <a:prstGeom prst="curvedConnector3">
            <a:avLst>
              <a:gd name="adj1" fmla="val 29931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003867" y="1484784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a/(a,E),   b/(b,E)</a:t>
            </a:r>
            <a:endParaRPr lang="pt-BR" sz="2400" b="1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3210320" y="2287600"/>
            <a:ext cx="554400" cy="554400"/>
          </a:xfrm>
          <a:prstGeom prst="ellipse">
            <a:avLst/>
          </a:prstGeom>
          <a:noFill/>
          <a:ln w="38100" cmpd="sng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1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786384" y="2131659"/>
            <a:ext cx="1221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</a:p>
          <a:p>
            <a:r>
              <a:rPr lang="pt-BR" sz="2400" b="1" dirty="0" smtClean="0"/>
              <a:t>B / (B,E)</a:t>
            </a:r>
          </a:p>
          <a:p>
            <a:r>
              <a:rPr lang="pt-BR" sz="2400" b="1" dirty="0" smtClean="0"/>
              <a:t>Y / (Y,E)</a:t>
            </a:r>
            <a:endParaRPr lang="pt-BR" sz="2400" b="1" dirty="0"/>
          </a:p>
        </p:txBody>
      </p:sp>
      <p:cxnSp>
        <p:nvCxnSpPr>
          <p:cNvPr id="14" name="Conector de seta reta 13"/>
          <p:cNvCxnSpPr>
            <a:stCxn id="10" idx="6"/>
            <a:endCxn id="16" idx="2"/>
          </p:cNvCxnSpPr>
          <p:nvPr/>
        </p:nvCxnSpPr>
        <p:spPr>
          <a:xfrm>
            <a:off x="3764720" y="2564800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>
            <a:spLocks noChangeAspect="1"/>
          </p:cNvSpPr>
          <p:nvPr/>
        </p:nvSpPr>
        <p:spPr>
          <a:xfrm>
            <a:off x="5010520" y="2295196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2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586584" y="2093240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  <a:endParaRPr lang="pt-BR" sz="2400" b="1" dirty="0"/>
          </a:p>
        </p:txBody>
      </p:sp>
      <p:cxnSp>
        <p:nvCxnSpPr>
          <p:cNvPr id="18" name="Conector de seta reta 17"/>
          <p:cNvCxnSpPr>
            <a:stCxn id="16" idx="6"/>
            <a:endCxn id="20" idx="2"/>
          </p:cNvCxnSpPr>
          <p:nvPr/>
        </p:nvCxnSpPr>
        <p:spPr>
          <a:xfrm flipV="1">
            <a:off x="5564920" y="2564800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>
            <a:spLocks noChangeAspect="1"/>
          </p:cNvSpPr>
          <p:nvPr/>
        </p:nvSpPr>
        <p:spPr>
          <a:xfrm>
            <a:off x="6810720" y="2287600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3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1403648" y="3363850"/>
            <a:ext cx="554400" cy="554400"/>
          </a:xfrm>
          <a:prstGeom prst="ellipse">
            <a:avLst/>
          </a:prstGeom>
          <a:noFill/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6" name="Conector em curva 17"/>
          <p:cNvCxnSpPr>
            <a:stCxn id="10" idx="1"/>
            <a:endCxn id="10" idx="7"/>
          </p:cNvCxnSpPr>
          <p:nvPr/>
        </p:nvCxnSpPr>
        <p:spPr>
          <a:xfrm rot="5400000" flipH="1" flipV="1">
            <a:off x="3503530" y="2188790"/>
            <a:ext cx="12700" cy="360000"/>
          </a:xfrm>
          <a:prstGeom prst="curvedConnector3">
            <a:avLst>
              <a:gd name="adj1" fmla="val 27715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2390096" y="1492737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</a:t>
            </a:r>
            <a:endParaRPr lang="pt-BR" sz="2400" b="1" dirty="0"/>
          </a:p>
        </p:txBody>
      </p:sp>
      <p:cxnSp>
        <p:nvCxnSpPr>
          <p:cNvPr id="33" name="Conector de seta reta 32"/>
          <p:cNvCxnSpPr>
            <a:stCxn id="23" idx="5"/>
            <a:endCxn id="37" idx="2"/>
          </p:cNvCxnSpPr>
          <p:nvPr/>
        </p:nvCxnSpPr>
        <p:spPr>
          <a:xfrm>
            <a:off x="1876858" y="3837060"/>
            <a:ext cx="1333462" cy="1166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1453992" y="447468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(Y,D)</a:t>
            </a:r>
            <a:endParaRPr lang="pt-BR" sz="2400" b="1" dirty="0"/>
          </a:p>
        </p:txBody>
      </p:sp>
      <p:cxnSp>
        <p:nvCxnSpPr>
          <p:cNvPr id="35" name="Conector em curva 17"/>
          <p:cNvCxnSpPr>
            <a:stCxn id="43" idx="3"/>
            <a:endCxn id="43" idx="5"/>
          </p:cNvCxnSpPr>
          <p:nvPr/>
        </p:nvCxnSpPr>
        <p:spPr>
          <a:xfrm rot="16200000" flipH="1">
            <a:off x="7071910" y="5019648"/>
            <a:ext cx="12700" cy="360000"/>
          </a:xfrm>
          <a:prstGeom prst="curvedConnector3">
            <a:avLst>
              <a:gd name="adj1" fmla="val 2439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6003867" y="5525185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a/(a,E),   b/(b,E)</a:t>
            </a:r>
            <a:endParaRPr lang="pt-BR" sz="2400" b="1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3210320" y="4726438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4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786384" y="4230522"/>
            <a:ext cx="1221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</a:p>
          <a:p>
            <a:r>
              <a:rPr lang="pt-BR" sz="2400" b="1" dirty="0" smtClean="0"/>
              <a:t>B / (B,E)</a:t>
            </a:r>
          </a:p>
          <a:p>
            <a:r>
              <a:rPr lang="pt-BR" sz="2400" b="1" dirty="0" smtClean="0"/>
              <a:t>Y / (Y,E)</a:t>
            </a:r>
            <a:endParaRPr lang="pt-BR" sz="2400" b="1" dirty="0"/>
          </a:p>
        </p:txBody>
      </p:sp>
      <p:cxnSp>
        <p:nvCxnSpPr>
          <p:cNvPr id="39" name="Conector de seta reta 38"/>
          <p:cNvCxnSpPr>
            <a:stCxn id="37" idx="6"/>
            <a:endCxn id="40" idx="2"/>
          </p:cNvCxnSpPr>
          <p:nvPr/>
        </p:nvCxnSpPr>
        <p:spPr>
          <a:xfrm>
            <a:off x="3764720" y="5003638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>
            <a:spLocks noChangeAspect="1"/>
          </p:cNvSpPr>
          <p:nvPr/>
        </p:nvSpPr>
        <p:spPr>
          <a:xfrm>
            <a:off x="5010520" y="4734034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5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5586584" y="4532078"/>
            <a:ext cx="1168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(Y,E</a:t>
            </a:r>
            <a:r>
              <a:rPr lang="pt-BR" sz="2400" b="1" dirty="0" smtClean="0">
                <a:sym typeface="Symbol"/>
              </a:rPr>
              <a:t>)</a:t>
            </a:r>
            <a:endParaRPr lang="pt-BR" sz="2400" b="1" dirty="0"/>
          </a:p>
        </p:txBody>
      </p:sp>
      <p:cxnSp>
        <p:nvCxnSpPr>
          <p:cNvPr id="42" name="Conector de seta reta 41"/>
          <p:cNvCxnSpPr>
            <a:stCxn id="40" idx="6"/>
            <a:endCxn id="43" idx="2"/>
          </p:cNvCxnSpPr>
          <p:nvPr/>
        </p:nvCxnSpPr>
        <p:spPr>
          <a:xfrm flipV="1">
            <a:off x="5564920" y="5003638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>
            <a:spLocks noChangeAspect="1"/>
          </p:cNvSpPr>
          <p:nvPr/>
        </p:nvSpPr>
        <p:spPr>
          <a:xfrm>
            <a:off x="6810720" y="4726438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6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cxnSp>
        <p:nvCxnSpPr>
          <p:cNvPr id="44" name="Conector em curva 17"/>
          <p:cNvCxnSpPr>
            <a:stCxn id="37" idx="3"/>
            <a:endCxn id="37" idx="5"/>
          </p:cNvCxnSpPr>
          <p:nvPr/>
        </p:nvCxnSpPr>
        <p:spPr>
          <a:xfrm rot="16200000" flipH="1">
            <a:off x="3487520" y="5003638"/>
            <a:ext cx="12700" cy="392020"/>
          </a:xfrm>
          <a:prstGeom prst="curvedConnector3">
            <a:avLst>
              <a:gd name="adj1" fmla="val 2439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2390096" y="5525185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</a:t>
            </a:r>
            <a:endParaRPr lang="pt-BR" sz="2400" b="1" dirty="0"/>
          </a:p>
        </p:txBody>
      </p:sp>
      <p:cxnSp>
        <p:nvCxnSpPr>
          <p:cNvPr id="56" name="Forma 55"/>
          <p:cNvCxnSpPr>
            <a:stCxn id="20" idx="3"/>
            <a:endCxn id="23" idx="6"/>
          </p:cNvCxnSpPr>
          <p:nvPr/>
        </p:nvCxnSpPr>
        <p:spPr>
          <a:xfrm rot="5400000">
            <a:off x="3984859" y="733999"/>
            <a:ext cx="880240" cy="493386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Forma 56"/>
          <p:cNvCxnSpPr>
            <a:stCxn id="43" idx="1"/>
          </p:cNvCxnSpPr>
          <p:nvPr/>
        </p:nvCxnSpPr>
        <p:spPr>
          <a:xfrm rot="16200000" flipV="1">
            <a:off x="3915685" y="1831403"/>
            <a:ext cx="1090596" cy="486185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6494552" y="293289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(X,D)</a:t>
            </a:r>
            <a:endParaRPr lang="pt-BR" sz="2400" b="1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6494552" y="4214973"/>
            <a:ext cx="1206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Y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(Y,D)</a:t>
            </a:r>
            <a:endParaRPr lang="pt-BR" sz="24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5636270"/>
            <a:ext cx="2133600" cy="365125"/>
          </a:xfrm>
        </p:spPr>
        <p:txBody>
          <a:bodyPr/>
          <a:lstStyle/>
          <a:p>
            <a:fld id="{EDE3B267-7F79-4E47-B368-35E1FDB7212E}" type="slidenum">
              <a:rPr lang="pt-BR" smtClean="0"/>
              <a:pPr/>
              <a:t>29</a:t>
            </a:fld>
            <a:endParaRPr lang="pt-BR"/>
          </a:p>
        </p:txBody>
      </p:sp>
      <p:sp>
        <p:nvSpPr>
          <p:cNvPr id="46" name="Espaço Reservado para Conteúdo 2"/>
          <p:cNvSpPr txBox="1">
            <a:spLocks/>
          </p:cNvSpPr>
          <p:nvPr/>
        </p:nvSpPr>
        <p:spPr>
          <a:xfrm>
            <a:off x="323528" y="6165304"/>
            <a:ext cx="8568952" cy="62068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700" dirty="0" smtClean="0"/>
              <a:t>Cadeia = 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⊢*</a:t>
            </a:r>
            <a:r>
              <a:rPr lang="pt-BR" sz="2700" dirty="0" smtClean="0"/>
              <a:t>(&lt;Xb,q</a:t>
            </a:r>
            <a:r>
              <a:rPr lang="pt-BR" sz="2700" baseline="-25000" dirty="0" smtClean="0"/>
              <a:t>1</a:t>
            </a:r>
            <a:r>
              <a:rPr lang="pt-BR" sz="2700" dirty="0" smtClean="0"/>
              <a:t>, </a:t>
            </a:r>
            <a:r>
              <a:rPr lang="pt-BR" sz="2700" dirty="0" err="1" smtClean="0"/>
              <a:t>bbba</a:t>
            </a:r>
            <a:r>
              <a:rPr lang="pt-BR" sz="2700" dirty="0" smtClean="0"/>
              <a:t>)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sz="2700" dirty="0" smtClean="0"/>
              <a:t>(&lt;Xbb,q</a:t>
            </a:r>
            <a:r>
              <a:rPr lang="pt-BR" sz="2700" baseline="-25000" dirty="0" smtClean="0"/>
              <a:t>1</a:t>
            </a:r>
            <a:r>
              <a:rPr lang="pt-BR" sz="2700" dirty="0" smtClean="0"/>
              <a:t>, </a:t>
            </a:r>
            <a:r>
              <a:rPr lang="pt-BR" sz="2700" dirty="0" err="1" smtClean="0"/>
              <a:t>bba</a:t>
            </a:r>
            <a:r>
              <a:rPr lang="pt-BR" sz="2700" dirty="0" smtClean="0"/>
              <a:t>)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sz="2700" dirty="0"/>
              <a:t>(&lt;</a:t>
            </a:r>
            <a:r>
              <a:rPr lang="pt-BR" sz="2700" dirty="0" smtClean="0"/>
              <a:t>Xbbb,q</a:t>
            </a:r>
            <a:r>
              <a:rPr lang="pt-BR" sz="2700" baseline="-25000" dirty="0" smtClean="0"/>
              <a:t>1</a:t>
            </a:r>
            <a:r>
              <a:rPr lang="pt-BR" sz="2700" dirty="0"/>
              <a:t>, </a:t>
            </a:r>
            <a:r>
              <a:rPr lang="pt-BR" sz="2700" dirty="0" err="1" smtClean="0"/>
              <a:t>ba</a:t>
            </a:r>
            <a:r>
              <a:rPr lang="pt-BR" sz="2700" dirty="0"/>
              <a:t>)</a:t>
            </a:r>
          </a:p>
          <a:p>
            <a:pPr marL="0" indent="0">
              <a:buNone/>
            </a:pPr>
            <a:endParaRPr lang="pt-BR" sz="2700" dirty="0"/>
          </a:p>
        </p:txBody>
      </p:sp>
    </p:spTree>
    <p:extLst>
      <p:ext uri="{BB962C8B-B14F-4D97-AF65-F5344CB8AC3E}">
        <p14:creationId xmlns:p14="http://schemas.microsoft.com/office/powerpoint/2010/main" val="304761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Compilando um arquivo no </a:t>
            </a:r>
            <a:r>
              <a:rPr lang="pt-BR" dirty="0" err="1" smtClean="0"/>
              <a:t>ruby</a:t>
            </a:r>
            <a:r>
              <a:rPr lang="pt-BR" dirty="0"/>
              <a:t>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2"/>
            <a:ext cx="8116554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402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pt-BR" sz="3800" dirty="0" smtClean="0"/>
              <a:t>Exemplo </a:t>
            </a:r>
            <a:r>
              <a:rPr lang="pt-BR" sz="3800" dirty="0" smtClean="0"/>
              <a:t>6.2.p555:</a:t>
            </a:r>
            <a:br>
              <a:rPr lang="pt-BR" sz="3800" dirty="0" smtClean="0"/>
            </a:br>
            <a:r>
              <a:rPr lang="pt-BR" sz="3800" dirty="0" smtClean="0"/>
              <a:t> L(M</a:t>
            </a:r>
            <a:r>
              <a:rPr lang="pt-BR" sz="3800" dirty="0" smtClean="0"/>
              <a:t>) = { </a:t>
            </a:r>
            <a:r>
              <a:rPr lang="pt-BR" sz="3800" dirty="0" err="1" smtClean="0"/>
              <a:t>ww</a:t>
            </a:r>
            <a:r>
              <a:rPr lang="pt-BR" sz="3800" baseline="30000" dirty="0" err="1" smtClean="0"/>
              <a:t>R</a:t>
            </a:r>
            <a:r>
              <a:rPr lang="pt-BR" sz="3800" dirty="0" smtClean="0"/>
              <a:t> : w</a:t>
            </a:r>
            <a:r>
              <a:rPr lang="pt-BR" sz="3800" dirty="0" smtClean="0">
                <a:sym typeface="Symbol"/>
              </a:rPr>
              <a:t></a:t>
            </a:r>
            <a:r>
              <a:rPr lang="pt-BR" sz="3800" dirty="0" smtClean="0"/>
              <a:t>{a, b}*}</a:t>
            </a:r>
            <a:endParaRPr lang="pt-BR" sz="3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495325"/>
            <a:ext cx="8229600" cy="452596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cxnSp>
        <p:nvCxnSpPr>
          <p:cNvPr id="6" name="Conector de seta reta 5"/>
          <p:cNvCxnSpPr>
            <a:stCxn id="23" idx="7"/>
            <a:endCxn id="10" idx="2"/>
          </p:cNvCxnSpPr>
          <p:nvPr/>
        </p:nvCxnSpPr>
        <p:spPr>
          <a:xfrm flipV="1">
            <a:off x="1876858" y="2564800"/>
            <a:ext cx="1333462" cy="88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526000" y="2572857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(X,D)</a:t>
            </a:r>
            <a:endParaRPr lang="pt-BR" sz="2400" b="1" dirty="0"/>
          </a:p>
        </p:txBody>
      </p:sp>
      <p:cxnSp>
        <p:nvCxnSpPr>
          <p:cNvPr id="8" name="Conector em curva 17"/>
          <p:cNvCxnSpPr>
            <a:stCxn id="20" idx="1"/>
            <a:endCxn id="20" idx="7"/>
          </p:cNvCxnSpPr>
          <p:nvPr/>
        </p:nvCxnSpPr>
        <p:spPr>
          <a:xfrm rot="5400000" flipH="1" flipV="1">
            <a:off x="7103930" y="2188790"/>
            <a:ext cx="12700" cy="360000"/>
          </a:xfrm>
          <a:prstGeom prst="curvedConnector3">
            <a:avLst>
              <a:gd name="adj1" fmla="val 29931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003867" y="1484784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a/(a,E),   b/(b,E)</a:t>
            </a:r>
            <a:endParaRPr lang="pt-BR" sz="2400" b="1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3210320" y="2287600"/>
            <a:ext cx="554400" cy="554400"/>
          </a:xfrm>
          <a:prstGeom prst="ellipse">
            <a:avLst/>
          </a:prstGeom>
          <a:noFill/>
          <a:ln w="38100" cmpd="sng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1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786384" y="2131659"/>
            <a:ext cx="1221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</a:p>
          <a:p>
            <a:r>
              <a:rPr lang="pt-BR" sz="2400" b="1" dirty="0" smtClean="0"/>
              <a:t>B / (B,E)</a:t>
            </a:r>
          </a:p>
          <a:p>
            <a:r>
              <a:rPr lang="pt-BR" sz="2400" b="1" dirty="0" smtClean="0"/>
              <a:t>Y / (Y,E)</a:t>
            </a:r>
            <a:endParaRPr lang="pt-BR" sz="2400" b="1" dirty="0"/>
          </a:p>
        </p:txBody>
      </p:sp>
      <p:cxnSp>
        <p:nvCxnSpPr>
          <p:cNvPr id="14" name="Conector de seta reta 13"/>
          <p:cNvCxnSpPr>
            <a:stCxn id="10" idx="6"/>
            <a:endCxn id="16" idx="2"/>
          </p:cNvCxnSpPr>
          <p:nvPr/>
        </p:nvCxnSpPr>
        <p:spPr>
          <a:xfrm>
            <a:off x="3764720" y="2564800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>
            <a:spLocks noChangeAspect="1"/>
          </p:cNvSpPr>
          <p:nvPr/>
        </p:nvSpPr>
        <p:spPr>
          <a:xfrm>
            <a:off x="5010520" y="2295196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2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586584" y="2093240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  <a:endParaRPr lang="pt-BR" sz="2400" b="1" dirty="0"/>
          </a:p>
        </p:txBody>
      </p:sp>
      <p:cxnSp>
        <p:nvCxnSpPr>
          <p:cNvPr id="18" name="Conector de seta reta 17"/>
          <p:cNvCxnSpPr>
            <a:stCxn id="16" idx="6"/>
            <a:endCxn id="20" idx="2"/>
          </p:cNvCxnSpPr>
          <p:nvPr/>
        </p:nvCxnSpPr>
        <p:spPr>
          <a:xfrm flipV="1">
            <a:off x="5564920" y="2564800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>
            <a:spLocks noChangeAspect="1"/>
          </p:cNvSpPr>
          <p:nvPr/>
        </p:nvSpPr>
        <p:spPr>
          <a:xfrm>
            <a:off x="6810720" y="2287600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3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1403648" y="3363850"/>
            <a:ext cx="554400" cy="554400"/>
          </a:xfrm>
          <a:prstGeom prst="ellipse">
            <a:avLst/>
          </a:prstGeom>
          <a:noFill/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6" name="Conector em curva 17"/>
          <p:cNvCxnSpPr>
            <a:stCxn id="10" idx="1"/>
            <a:endCxn id="10" idx="7"/>
          </p:cNvCxnSpPr>
          <p:nvPr/>
        </p:nvCxnSpPr>
        <p:spPr>
          <a:xfrm rot="5400000" flipH="1" flipV="1">
            <a:off x="3503530" y="2188790"/>
            <a:ext cx="12700" cy="360000"/>
          </a:xfrm>
          <a:prstGeom prst="curvedConnector3">
            <a:avLst>
              <a:gd name="adj1" fmla="val 27715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2390096" y="1492737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</a:t>
            </a:r>
            <a:endParaRPr lang="pt-BR" sz="2400" b="1" dirty="0"/>
          </a:p>
        </p:txBody>
      </p:sp>
      <p:cxnSp>
        <p:nvCxnSpPr>
          <p:cNvPr id="33" name="Conector de seta reta 32"/>
          <p:cNvCxnSpPr>
            <a:stCxn id="23" idx="5"/>
            <a:endCxn id="37" idx="2"/>
          </p:cNvCxnSpPr>
          <p:nvPr/>
        </p:nvCxnSpPr>
        <p:spPr>
          <a:xfrm>
            <a:off x="1876858" y="3837060"/>
            <a:ext cx="1333462" cy="1166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1453992" y="447468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(Y,D)</a:t>
            </a:r>
            <a:endParaRPr lang="pt-BR" sz="2400" b="1" dirty="0"/>
          </a:p>
        </p:txBody>
      </p:sp>
      <p:cxnSp>
        <p:nvCxnSpPr>
          <p:cNvPr id="35" name="Conector em curva 17"/>
          <p:cNvCxnSpPr>
            <a:stCxn id="43" idx="3"/>
            <a:endCxn id="43" idx="5"/>
          </p:cNvCxnSpPr>
          <p:nvPr/>
        </p:nvCxnSpPr>
        <p:spPr>
          <a:xfrm rot="16200000" flipH="1">
            <a:off x="7071910" y="5019648"/>
            <a:ext cx="12700" cy="360000"/>
          </a:xfrm>
          <a:prstGeom prst="curvedConnector3">
            <a:avLst>
              <a:gd name="adj1" fmla="val 2439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6003867" y="5525185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a/(a,E),   b/(b,E)</a:t>
            </a:r>
            <a:endParaRPr lang="pt-BR" sz="2400" b="1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3210320" y="4726438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4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786384" y="4230522"/>
            <a:ext cx="1221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</a:p>
          <a:p>
            <a:r>
              <a:rPr lang="pt-BR" sz="2400" b="1" dirty="0" smtClean="0"/>
              <a:t>B / (B,E)</a:t>
            </a:r>
          </a:p>
          <a:p>
            <a:r>
              <a:rPr lang="pt-BR" sz="2400" b="1" dirty="0" smtClean="0"/>
              <a:t>Y / (Y,E)</a:t>
            </a:r>
            <a:endParaRPr lang="pt-BR" sz="2400" b="1" dirty="0"/>
          </a:p>
        </p:txBody>
      </p:sp>
      <p:cxnSp>
        <p:nvCxnSpPr>
          <p:cNvPr id="39" name="Conector de seta reta 38"/>
          <p:cNvCxnSpPr>
            <a:stCxn id="37" idx="6"/>
            <a:endCxn id="40" idx="2"/>
          </p:cNvCxnSpPr>
          <p:nvPr/>
        </p:nvCxnSpPr>
        <p:spPr>
          <a:xfrm>
            <a:off x="3764720" y="5003638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>
            <a:spLocks noChangeAspect="1"/>
          </p:cNvSpPr>
          <p:nvPr/>
        </p:nvSpPr>
        <p:spPr>
          <a:xfrm>
            <a:off x="5010520" y="4734034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5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5586584" y="4532078"/>
            <a:ext cx="1168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(Y,E</a:t>
            </a:r>
            <a:r>
              <a:rPr lang="pt-BR" sz="2400" b="1" dirty="0" smtClean="0">
                <a:sym typeface="Symbol"/>
              </a:rPr>
              <a:t>)</a:t>
            </a:r>
            <a:endParaRPr lang="pt-BR" sz="2400" b="1" dirty="0"/>
          </a:p>
        </p:txBody>
      </p:sp>
      <p:cxnSp>
        <p:nvCxnSpPr>
          <p:cNvPr id="42" name="Conector de seta reta 41"/>
          <p:cNvCxnSpPr>
            <a:stCxn id="40" idx="6"/>
            <a:endCxn id="43" idx="2"/>
          </p:cNvCxnSpPr>
          <p:nvPr/>
        </p:nvCxnSpPr>
        <p:spPr>
          <a:xfrm flipV="1">
            <a:off x="5564920" y="5003638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>
            <a:spLocks noChangeAspect="1"/>
          </p:cNvSpPr>
          <p:nvPr/>
        </p:nvSpPr>
        <p:spPr>
          <a:xfrm>
            <a:off x="6810720" y="4726438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6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cxnSp>
        <p:nvCxnSpPr>
          <p:cNvPr id="44" name="Conector em curva 17"/>
          <p:cNvCxnSpPr>
            <a:stCxn id="37" idx="3"/>
            <a:endCxn id="37" idx="5"/>
          </p:cNvCxnSpPr>
          <p:nvPr/>
        </p:nvCxnSpPr>
        <p:spPr>
          <a:xfrm rot="16200000" flipH="1">
            <a:off x="3487520" y="5003638"/>
            <a:ext cx="12700" cy="392020"/>
          </a:xfrm>
          <a:prstGeom prst="curvedConnector3">
            <a:avLst>
              <a:gd name="adj1" fmla="val 2439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2390096" y="5525185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</a:t>
            </a:r>
            <a:endParaRPr lang="pt-BR" sz="2400" b="1" dirty="0"/>
          </a:p>
        </p:txBody>
      </p:sp>
      <p:cxnSp>
        <p:nvCxnSpPr>
          <p:cNvPr id="56" name="Forma 55"/>
          <p:cNvCxnSpPr>
            <a:stCxn id="20" idx="3"/>
            <a:endCxn id="23" idx="6"/>
          </p:cNvCxnSpPr>
          <p:nvPr/>
        </p:nvCxnSpPr>
        <p:spPr>
          <a:xfrm rot="5400000">
            <a:off x="3984859" y="733999"/>
            <a:ext cx="880240" cy="493386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Forma 56"/>
          <p:cNvCxnSpPr>
            <a:stCxn id="43" idx="1"/>
          </p:cNvCxnSpPr>
          <p:nvPr/>
        </p:nvCxnSpPr>
        <p:spPr>
          <a:xfrm rot="16200000" flipV="1">
            <a:off x="3915685" y="1831403"/>
            <a:ext cx="1090596" cy="486185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6494552" y="293289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(X,D)</a:t>
            </a:r>
            <a:endParaRPr lang="pt-BR" sz="2400" b="1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6494552" y="4214973"/>
            <a:ext cx="1206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Y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(Y,D)</a:t>
            </a:r>
            <a:endParaRPr lang="pt-BR" sz="24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5636270"/>
            <a:ext cx="2133600" cy="365125"/>
          </a:xfrm>
        </p:spPr>
        <p:txBody>
          <a:bodyPr/>
          <a:lstStyle/>
          <a:p>
            <a:fld id="{EDE3B267-7F79-4E47-B368-35E1FDB7212E}" type="slidenum">
              <a:rPr lang="pt-BR" smtClean="0"/>
              <a:pPr/>
              <a:t>30</a:t>
            </a:fld>
            <a:endParaRPr lang="pt-BR"/>
          </a:p>
        </p:txBody>
      </p:sp>
      <p:sp>
        <p:nvSpPr>
          <p:cNvPr id="46" name="Espaço Reservado para Conteúdo 2"/>
          <p:cNvSpPr txBox="1">
            <a:spLocks/>
          </p:cNvSpPr>
          <p:nvPr/>
        </p:nvSpPr>
        <p:spPr>
          <a:xfrm>
            <a:off x="323528" y="6165304"/>
            <a:ext cx="8568952" cy="62068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700" dirty="0" smtClean="0"/>
              <a:t>Cadeia = 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⊢*</a:t>
            </a:r>
            <a:r>
              <a:rPr lang="pt-BR" sz="2700" dirty="0" smtClean="0"/>
              <a:t>(&lt;Xbb,q</a:t>
            </a:r>
            <a:r>
              <a:rPr lang="pt-BR" sz="2700" baseline="-25000" dirty="0" smtClean="0"/>
              <a:t>1</a:t>
            </a:r>
            <a:r>
              <a:rPr lang="pt-BR" sz="2700" dirty="0" smtClean="0"/>
              <a:t>, </a:t>
            </a:r>
            <a:r>
              <a:rPr lang="pt-BR" sz="2700" dirty="0" err="1" smtClean="0"/>
              <a:t>bba</a:t>
            </a:r>
            <a:r>
              <a:rPr lang="pt-BR" sz="2700" dirty="0" smtClean="0"/>
              <a:t>)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sz="2700" dirty="0"/>
              <a:t>(&lt;</a:t>
            </a:r>
            <a:r>
              <a:rPr lang="pt-BR" sz="2700" dirty="0" smtClean="0"/>
              <a:t>Xbbb,q</a:t>
            </a:r>
            <a:r>
              <a:rPr lang="pt-BR" sz="2700" baseline="-25000" dirty="0" smtClean="0"/>
              <a:t>1</a:t>
            </a:r>
            <a:r>
              <a:rPr lang="pt-BR" sz="2700" dirty="0"/>
              <a:t>, </a:t>
            </a:r>
            <a:r>
              <a:rPr lang="pt-BR" sz="2700" dirty="0" err="1" smtClean="0"/>
              <a:t>ba</a:t>
            </a:r>
            <a:r>
              <a:rPr lang="pt-BR" sz="2700" dirty="0" smtClean="0"/>
              <a:t>)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sz="2700" dirty="0"/>
              <a:t>(&lt;</a:t>
            </a:r>
            <a:r>
              <a:rPr lang="pt-BR" sz="2700" dirty="0" smtClean="0"/>
              <a:t>Xbbbb,q</a:t>
            </a:r>
            <a:r>
              <a:rPr lang="pt-BR" sz="2700" baseline="-25000" dirty="0" smtClean="0"/>
              <a:t>1</a:t>
            </a:r>
            <a:r>
              <a:rPr lang="pt-BR" sz="2700" dirty="0" smtClean="0"/>
              <a:t>,a)</a:t>
            </a:r>
            <a:endParaRPr lang="pt-BR" sz="2700" dirty="0"/>
          </a:p>
          <a:p>
            <a:pPr marL="0" indent="0">
              <a:buNone/>
            </a:pPr>
            <a:endParaRPr lang="pt-BR" sz="2700" dirty="0"/>
          </a:p>
          <a:p>
            <a:pPr marL="0" indent="0">
              <a:buNone/>
            </a:pPr>
            <a:endParaRPr lang="pt-BR" sz="2700" dirty="0"/>
          </a:p>
        </p:txBody>
      </p:sp>
    </p:spTree>
    <p:extLst>
      <p:ext uri="{BB962C8B-B14F-4D97-AF65-F5344CB8AC3E}">
        <p14:creationId xmlns:p14="http://schemas.microsoft.com/office/powerpoint/2010/main" val="391052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pt-BR" sz="3800" dirty="0" smtClean="0"/>
              <a:t>Exemplo </a:t>
            </a:r>
            <a:r>
              <a:rPr lang="pt-BR" sz="3800" dirty="0" smtClean="0"/>
              <a:t>6.2.p555:</a:t>
            </a:r>
            <a:br>
              <a:rPr lang="pt-BR" sz="3800" dirty="0" smtClean="0"/>
            </a:br>
            <a:r>
              <a:rPr lang="pt-BR" sz="3800" dirty="0" smtClean="0"/>
              <a:t> L(M</a:t>
            </a:r>
            <a:r>
              <a:rPr lang="pt-BR" sz="3800" dirty="0" smtClean="0"/>
              <a:t>) = { </a:t>
            </a:r>
            <a:r>
              <a:rPr lang="pt-BR" sz="3800" dirty="0" err="1" smtClean="0"/>
              <a:t>ww</a:t>
            </a:r>
            <a:r>
              <a:rPr lang="pt-BR" sz="3800" baseline="30000" dirty="0" err="1" smtClean="0"/>
              <a:t>R</a:t>
            </a:r>
            <a:r>
              <a:rPr lang="pt-BR" sz="3800" dirty="0" smtClean="0"/>
              <a:t> : w</a:t>
            </a:r>
            <a:r>
              <a:rPr lang="pt-BR" sz="3800" dirty="0" smtClean="0">
                <a:sym typeface="Symbol"/>
              </a:rPr>
              <a:t></a:t>
            </a:r>
            <a:r>
              <a:rPr lang="pt-BR" sz="3800" dirty="0" smtClean="0"/>
              <a:t>{a, b}*}</a:t>
            </a:r>
            <a:endParaRPr lang="pt-BR" sz="3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495325"/>
            <a:ext cx="8229600" cy="452596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cxnSp>
        <p:nvCxnSpPr>
          <p:cNvPr id="6" name="Conector de seta reta 5"/>
          <p:cNvCxnSpPr>
            <a:stCxn id="23" idx="7"/>
            <a:endCxn id="10" idx="2"/>
          </p:cNvCxnSpPr>
          <p:nvPr/>
        </p:nvCxnSpPr>
        <p:spPr>
          <a:xfrm flipV="1">
            <a:off x="1876858" y="2564800"/>
            <a:ext cx="1333462" cy="88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526000" y="2572857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(X,D)</a:t>
            </a:r>
            <a:endParaRPr lang="pt-BR" sz="2400" b="1" dirty="0"/>
          </a:p>
        </p:txBody>
      </p:sp>
      <p:cxnSp>
        <p:nvCxnSpPr>
          <p:cNvPr id="8" name="Conector em curva 17"/>
          <p:cNvCxnSpPr>
            <a:stCxn id="20" idx="1"/>
            <a:endCxn id="20" idx="7"/>
          </p:cNvCxnSpPr>
          <p:nvPr/>
        </p:nvCxnSpPr>
        <p:spPr>
          <a:xfrm rot="5400000" flipH="1" flipV="1">
            <a:off x="7103930" y="2188790"/>
            <a:ext cx="12700" cy="360000"/>
          </a:xfrm>
          <a:prstGeom prst="curvedConnector3">
            <a:avLst>
              <a:gd name="adj1" fmla="val 29931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003867" y="1484784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a/(a,E),   b/(b,E)</a:t>
            </a:r>
            <a:endParaRPr lang="pt-BR" sz="2400" b="1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3210320" y="2287600"/>
            <a:ext cx="554400" cy="554400"/>
          </a:xfrm>
          <a:prstGeom prst="ellipse">
            <a:avLst/>
          </a:prstGeom>
          <a:noFill/>
          <a:ln w="38100" cmpd="sng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1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786384" y="2131659"/>
            <a:ext cx="1221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</a:p>
          <a:p>
            <a:r>
              <a:rPr lang="pt-BR" sz="2400" b="1" dirty="0" smtClean="0"/>
              <a:t>B / (B,E)</a:t>
            </a:r>
          </a:p>
          <a:p>
            <a:r>
              <a:rPr lang="pt-BR" sz="2400" b="1" dirty="0" smtClean="0"/>
              <a:t>Y / (Y,E)</a:t>
            </a:r>
            <a:endParaRPr lang="pt-BR" sz="2400" b="1" dirty="0"/>
          </a:p>
        </p:txBody>
      </p:sp>
      <p:cxnSp>
        <p:nvCxnSpPr>
          <p:cNvPr id="14" name="Conector de seta reta 13"/>
          <p:cNvCxnSpPr>
            <a:stCxn id="10" idx="6"/>
            <a:endCxn id="16" idx="2"/>
          </p:cNvCxnSpPr>
          <p:nvPr/>
        </p:nvCxnSpPr>
        <p:spPr>
          <a:xfrm>
            <a:off x="3764720" y="2564800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>
            <a:spLocks noChangeAspect="1"/>
          </p:cNvSpPr>
          <p:nvPr/>
        </p:nvSpPr>
        <p:spPr>
          <a:xfrm>
            <a:off x="5010520" y="2295196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2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586584" y="2093240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  <a:endParaRPr lang="pt-BR" sz="2400" b="1" dirty="0"/>
          </a:p>
        </p:txBody>
      </p:sp>
      <p:cxnSp>
        <p:nvCxnSpPr>
          <p:cNvPr id="18" name="Conector de seta reta 17"/>
          <p:cNvCxnSpPr>
            <a:stCxn id="16" idx="6"/>
            <a:endCxn id="20" idx="2"/>
          </p:cNvCxnSpPr>
          <p:nvPr/>
        </p:nvCxnSpPr>
        <p:spPr>
          <a:xfrm flipV="1">
            <a:off x="5564920" y="2564800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>
            <a:spLocks noChangeAspect="1"/>
          </p:cNvSpPr>
          <p:nvPr/>
        </p:nvSpPr>
        <p:spPr>
          <a:xfrm>
            <a:off x="6810720" y="2287600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3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1403648" y="3363850"/>
            <a:ext cx="554400" cy="554400"/>
          </a:xfrm>
          <a:prstGeom prst="ellipse">
            <a:avLst/>
          </a:prstGeom>
          <a:noFill/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6" name="Conector em curva 17"/>
          <p:cNvCxnSpPr>
            <a:stCxn id="10" idx="1"/>
            <a:endCxn id="10" idx="7"/>
          </p:cNvCxnSpPr>
          <p:nvPr/>
        </p:nvCxnSpPr>
        <p:spPr>
          <a:xfrm rot="5400000" flipH="1" flipV="1">
            <a:off x="3503530" y="2188790"/>
            <a:ext cx="12700" cy="360000"/>
          </a:xfrm>
          <a:prstGeom prst="curvedConnector3">
            <a:avLst>
              <a:gd name="adj1" fmla="val 27715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2390096" y="1492737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</a:t>
            </a:r>
            <a:endParaRPr lang="pt-BR" sz="2400" b="1" dirty="0"/>
          </a:p>
        </p:txBody>
      </p:sp>
      <p:cxnSp>
        <p:nvCxnSpPr>
          <p:cNvPr id="33" name="Conector de seta reta 32"/>
          <p:cNvCxnSpPr>
            <a:stCxn id="23" idx="5"/>
            <a:endCxn id="37" idx="2"/>
          </p:cNvCxnSpPr>
          <p:nvPr/>
        </p:nvCxnSpPr>
        <p:spPr>
          <a:xfrm>
            <a:off x="1876858" y="3837060"/>
            <a:ext cx="1333462" cy="1166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1453992" y="447468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(Y,D)</a:t>
            </a:r>
            <a:endParaRPr lang="pt-BR" sz="2400" b="1" dirty="0"/>
          </a:p>
        </p:txBody>
      </p:sp>
      <p:cxnSp>
        <p:nvCxnSpPr>
          <p:cNvPr id="35" name="Conector em curva 17"/>
          <p:cNvCxnSpPr>
            <a:stCxn id="43" idx="3"/>
            <a:endCxn id="43" idx="5"/>
          </p:cNvCxnSpPr>
          <p:nvPr/>
        </p:nvCxnSpPr>
        <p:spPr>
          <a:xfrm rot="16200000" flipH="1">
            <a:off x="7071910" y="5019648"/>
            <a:ext cx="12700" cy="360000"/>
          </a:xfrm>
          <a:prstGeom prst="curvedConnector3">
            <a:avLst>
              <a:gd name="adj1" fmla="val 2439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6003867" y="5525185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a/(a,E),   b/(b,E)</a:t>
            </a:r>
            <a:endParaRPr lang="pt-BR" sz="2400" b="1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3210320" y="4726438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4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786384" y="4230522"/>
            <a:ext cx="1221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</a:p>
          <a:p>
            <a:r>
              <a:rPr lang="pt-BR" sz="2400" b="1" dirty="0" smtClean="0"/>
              <a:t>B / (B,E)</a:t>
            </a:r>
          </a:p>
          <a:p>
            <a:r>
              <a:rPr lang="pt-BR" sz="2400" b="1" dirty="0" smtClean="0"/>
              <a:t>Y / (Y,E)</a:t>
            </a:r>
            <a:endParaRPr lang="pt-BR" sz="2400" b="1" dirty="0"/>
          </a:p>
        </p:txBody>
      </p:sp>
      <p:cxnSp>
        <p:nvCxnSpPr>
          <p:cNvPr id="39" name="Conector de seta reta 38"/>
          <p:cNvCxnSpPr>
            <a:stCxn id="37" idx="6"/>
            <a:endCxn id="40" idx="2"/>
          </p:cNvCxnSpPr>
          <p:nvPr/>
        </p:nvCxnSpPr>
        <p:spPr>
          <a:xfrm>
            <a:off x="3764720" y="5003638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>
            <a:spLocks noChangeAspect="1"/>
          </p:cNvSpPr>
          <p:nvPr/>
        </p:nvSpPr>
        <p:spPr>
          <a:xfrm>
            <a:off x="5010520" y="4734034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5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5586584" y="4532078"/>
            <a:ext cx="1168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(Y,E</a:t>
            </a:r>
            <a:r>
              <a:rPr lang="pt-BR" sz="2400" b="1" dirty="0" smtClean="0">
                <a:sym typeface="Symbol"/>
              </a:rPr>
              <a:t>)</a:t>
            </a:r>
            <a:endParaRPr lang="pt-BR" sz="2400" b="1" dirty="0"/>
          </a:p>
        </p:txBody>
      </p:sp>
      <p:cxnSp>
        <p:nvCxnSpPr>
          <p:cNvPr id="42" name="Conector de seta reta 41"/>
          <p:cNvCxnSpPr>
            <a:stCxn id="40" idx="6"/>
            <a:endCxn id="43" idx="2"/>
          </p:cNvCxnSpPr>
          <p:nvPr/>
        </p:nvCxnSpPr>
        <p:spPr>
          <a:xfrm flipV="1">
            <a:off x="5564920" y="5003638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>
            <a:spLocks noChangeAspect="1"/>
          </p:cNvSpPr>
          <p:nvPr/>
        </p:nvSpPr>
        <p:spPr>
          <a:xfrm>
            <a:off x="6810720" y="4726438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6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cxnSp>
        <p:nvCxnSpPr>
          <p:cNvPr id="44" name="Conector em curva 17"/>
          <p:cNvCxnSpPr>
            <a:stCxn id="37" idx="3"/>
            <a:endCxn id="37" idx="5"/>
          </p:cNvCxnSpPr>
          <p:nvPr/>
        </p:nvCxnSpPr>
        <p:spPr>
          <a:xfrm rot="16200000" flipH="1">
            <a:off x="3487520" y="5003638"/>
            <a:ext cx="12700" cy="392020"/>
          </a:xfrm>
          <a:prstGeom prst="curvedConnector3">
            <a:avLst>
              <a:gd name="adj1" fmla="val 2439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2390096" y="5525185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</a:t>
            </a:r>
            <a:endParaRPr lang="pt-BR" sz="2400" b="1" dirty="0"/>
          </a:p>
        </p:txBody>
      </p:sp>
      <p:cxnSp>
        <p:nvCxnSpPr>
          <p:cNvPr id="56" name="Forma 55"/>
          <p:cNvCxnSpPr>
            <a:stCxn id="20" idx="3"/>
            <a:endCxn id="23" idx="6"/>
          </p:cNvCxnSpPr>
          <p:nvPr/>
        </p:nvCxnSpPr>
        <p:spPr>
          <a:xfrm rot="5400000">
            <a:off x="3984859" y="733999"/>
            <a:ext cx="880240" cy="493386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Forma 56"/>
          <p:cNvCxnSpPr>
            <a:stCxn id="43" idx="1"/>
          </p:cNvCxnSpPr>
          <p:nvPr/>
        </p:nvCxnSpPr>
        <p:spPr>
          <a:xfrm rot="16200000" flipV="1">
            <a:off x="3915685" y="1831403"/>
            <a:ext cx="1090596" cy="486185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6494552" y="293289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(X,D)</a:t>
            </a:r>
            <a:endParaRPr lang="pt-BR" sz="2400" b="1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6494552" y="4214973"/>
            <a:ext cx="1206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Y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(Y,D)</a:t>
            </a:r>
            <a:endParaRPr lang="pt-BR" sz="24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5636270"/>
            <a:ext cx="2133600" cy="365125"/>
          </a:xfrm>
        </p:spPr>
        <p:txBody>
          <a:bodyPr/>
          <a:lstStyle/>
          <a:p>
            <a:fld id="{EDE3B267-7F79-4E47-B368-35E1FDB7212E}" type="slidenum">
              <a:rPr lang="pt-BR" smtClean="0"/>
              <a:pPr/>
              <a:t>31</a:t>
            </a:fld>
            <a:endParaRPr lang="pt-BR"/>
          </a:p>
        </p:txBody>
      </p:sp>
      <p:sp>
        <p:nvSpPr>
          <p:cNvPr id="46" name="Espaço Reservado para Conteúdo 2"/>
          <p:cNvSpPr txBox="1">
            <a:spLocks/>
          </p:cNvSpPr>
          <p:nvPr/>
        </p:nvSpPr>
        <p:spPr>
          <a:xfrm>
            <a:off x="323528" y="6165304"/>
            <a:ext cx="8568952" cy="62068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700" dirty="0" smtClean="0"/>
              <a:t>Cadeia = 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⊢*</a:t>
            </a:r>
            <a:r>
              <a:rPr lang="pt-BR" sz="2700" dirty="0" smtClean="0"/>
              <a:t>(&lt;Xbbb,q</a:t>
            </a:r>
            <a:r>
              <a:rPr lang="pt-BR" sz="2700" baseline="-25000" dirty="0" smtClean="0"/>
              <a:t>1</a:t>
            </a:r>
            <a:r>
              <a:rPr lang="pt-BR" sz="2700" dirty="0"/>
              <a:t>, </a:t>
            </a:r>
            <a:r>
              <a:rPr lang="pt-BR" sz="2700" dirty="0" err="1" smtClean="0"/>
              <a:t>ba</a:t>
            </a:r>
            <a:r>
              <a:rPr lang="pt-BR" sz="2700" dirty="0" smtClean="0"/>
              <a:t>)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sz="2700" dirty="0"/>
              <a:t>(&lt;</a:t>
            </a:r>
            <a:r>
              <a:rPr lang="pt-BR" sz="2700" dirty="0" smtClean="0"/>
              <a:t>Xbbbb,q</a:t>
            </a:r>
            <a:r>
              <a:rPr lang="pt-BR" sz="2700" baseline="-25000" dirty="0" smtClean="0"/>
              <a:t>1</a:t>
            </a:r>
            <a:r>
              <a:rPr lang="pt-BR" sz="2700" dirty="0" smtClean="0"/>
              <a:t>,a)</a:t>
            </a:r>
            <a:r>
              <a:rPr lang="pt-BR" sz="2700" dirty="0">
                <a:latin typeface="Segoe UI Symbol"/>
                <a:ea typeface="Segoe UI Symbol"/>
                <a:cs typeface="Tahoma"/>
              </a:rPr>
              <a:t> ⊢</a:t>
            </a:r>
            <a:r>
              <a:rPr lang="pt-BR" sz="2700" dirty="0"/>
              <a:t>(&lt;</a:t>
            </a:r>
            <a:r>
              <a:rPr lang="pt-BR" sz="2700" dirty="0" smtClean="0"/>
              <a:t>Xbbbba,q</a:t>
            </a:r>
            <a:r>
              <a:rPr lang="pt-BR" sz="2700" baseline="-25000" dirty="0" smtClean="0"/>
              <a:t>1</a:t>
            </a:r>
            <a:r>
              <a:rPr lang="pt-BR" sz="2700" dirty="0" smtClean="0"/>
              <a:t>,B)</a:t>
            </a:r>
            <a:endParaRPr lang="pt-BR" sz="2700" dirty="0"/>
          </a:p>
          <a:p>
            <a:pPr marL="0" indent="0">
              <a:buNone/>
            </a:pPr>
            <a:endParaRPr lang="pt-BR" sz="2700" dirty="0"/>
          </a:p>
        </p:txBody>
      </p:sp>
    </p:spTree>
    <p:extLst>
      <p:ext uri="{BB962C8B-B14F-4D97-AF65-F5344CB8AC3E}">
        <p14:creationId xmlns:p14="http://schemas.microsoft.com/office/powerpoint/2010/main" val="303965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pt-BR" sz="3800" dirty="0" smtClean="0"/>
              <a:t>Exemplo </a:t>
            </a:r>
            <a:r>
              <a:rPr lang="pt-BR" sz="3800" dirty="0" smtClean="0"/>
              <a:t>6.2.p555:</a:t>
            </a:r>
            <a:br>
              <a:rPr lang="pt-BR" sz="3800" dirty="0" smtClean="0"/>
            </a:br>
            <a:r>
              <a:rPr lang="pt-BR" sz="3800" dirty="0" smtClean="0"/>
              <a:t> L(M</a:t>
            </a:r>
            <a:r>
              <a:rPr lang="pt-BR" sz="3800" dirty="0" smtClean="0"/>
              <a:t>) = { </a:t>
            </a:r>
            <a:r>
              <a:rPr lang="pt-BR" sz="3800" dirty="0" err="1" smtClean="0"/>
              <a:t>ww</a:t>
            </a:r>
            <a:r>
              <a:rPr lang="pt-BR" sz="3800" baseline="30000" dirty="0" err="1" smtClean="0"/>
              <a:t>R</a:t>
            </a:r>
            <a:r>
              <a:rPr lang="pt-BR" sz="3800" dirty="0" smtClean="0"/>
              <a:t> : w</a:t>
            </a:r>
            <a:r>
              <a:rPr lang="pt-BR" sz="3800" dirty="0" smtClean="0">
                <a:sym typeface="Symbol"/>
              </a:rPr>
              <a:t></a:t>
            </a:r>
            <a:r>
              <a:rPr lang="pt-BR" sz="3800" dirty="0" smtClean="0"/>
              <a:t>{a, b}*}</a:t>
            </a:r>
            <a:endParaRPr lang="pt-BR" sz="3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495325"/>
            <a:ext cx="8229600" cy="452596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cxnSp>
        <p:nvCxnSpPr>
          <p:cNvPr id="6" name="Conector de seta reta 5"/>
          <p:cNvCxnSpPr>
            <a:stCxn id="23" idx="7"/>
            <a:endCxn id="10" idx="2"/>
          </p:cNvCxnSpPr>
          <p:nvPr/>
        </p:nvCxnSpPr>
        <p:spPr>
          <a:xfrm flipV="1">
            <a:off x="1876858" y="2564800"/>
            <a:ext cx="1333462" cy="88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526000" y="2572857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(X,D)</a:t>
            </a:r>
            <a:endParaRPr lang="pt-BR" sz="2400" b="1" dirty="0"/>
          </a:p>
        </p:txBody>
      </p:sp>
      <p:cxnSp>
        <p:nvCxnSpPr>
          <p:cNvPr id="8" name="Conector em curva 17"/>
          <p:cNvCxnSpPr>
            <a:stCxn id="20" idx="1"/>
            <a:endCxn id="20" idx="7"/>
          </p:cNvCxnSpPr>
          <p:nvPr/>
        </p:nvCxnSpPr>
        <p:spPr>
          <a:xfrm rot="5400000" flipH="1" flipV="1">
            <a:off x="7103930" y="2188790"/>
            <a:ext cx="12700" cy="360000"/>
          </a:xfrm>
          <a:prstGeom prst="curvedConnector3">
            <a:avLst>
              <a:gd name="adj1" fmla="val 29931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003867" y="1484784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a/(a,E),   b/(b,E)</a:t>
            </a:r>
            <a:endParaRPr lang="pt-BR" sz="2400" b="1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3210320" y="2287600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1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786384" y="2131659"/>
            <a:ext cx="1221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</a:p>
          <a:p>
            <a:r>
              <a:rPr lang="pt-BR" sz="2400" b="1" dirty="0" smtClean="0"/>
              <a:t>B / (B,E)</a:t>
            </a:r>
          </a:p>
          <a:p>
            <a:r>
              <a:rPr lang="pt-BR" sz="2400" b="1" dirty="0" smtClean="0"/>
              <a:t>Y / (Y,E)</a:t>
            </a:r>
            <a:endParaRPr lang="pt-BR" sz="2400" b="1" dirty="0"/>
          </a:p>
        </p:txBody>
      </p:sp>
      <p:cxnSp>
        <p:nvCxnSpPr>
          <p:cNvPr id="14" name="Conector de seta reta 13"/>
          <p:cNvCxnSpPr>
            <a:stCxn id="10" idx="6"/>
            <a:endCxn id="16" idx="2"/>
          </p:cNvCxnSpPr>
          <p:nvPr/>
        </p:nvCxnSpPr>
        <p:spPr>
          <a:xfrm>
            <a:off x="3764720" y="2564800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>
            <a:spLocks noChangeAspect="1"/>
          </p:cNvSpPr>
          <p:nvPr/>
        </p:nvSpPr>
        <p:spPr>
          <a:xfrm>
            <a:off x="5010520" y="2295196"/>
            <a:ext cx="554400" cy="554400"/>
          </a:xfrm>
          <a:prstGeom prst="ellipse">
            <a:avLst/>
          </a:prstGeom>
          <a:noFill/>
          <a:ln w="38100" cmpd="sng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2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586584" y="2093240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  <a:endParaRPr lang="pt-BR" sz="2400" b="1" dirty="0"/>
          </a:p>
        </p:txBody>
      </p:sp>
      <p:cxnSp>
        <p:nvCxnSpPr>
          <p:cNvPr id="18" name="Conector de seta reta 17"/>
          <p:cNvCxnSpPr>
            <a:stCxn id="16" idx="6"/>
            <a:endCxn id="20" idx="2"/>
          </p:cNvCxnSpPr>
          <p:nvPr/>
        </p:nvCxnSpPr>
        <p:spPr>
          <a:xfrm flipV="1">
            <a:off x="5564920" y="2564800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>
            <a:spLocks noChangeAspect="1"/>
          </p:cNvSpPr>
          <p:nvPr/>
        </p:nvSpPr>
        <p:spPr>
          <a:xfrm>
            <a:off x="6810720" y="2287600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3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1403648" y="3363850"/>
            <a:ext cx="554400" cy="554400"/>
          </a:xfrm>
          <a:prstGeom prst="ellipse">
            <a:avLst/>
          </a:prstGeom>
          <a:noFill/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6" name="Conector em curva 17"/>
          <p:cNvCxnSpPr>
            <a:stCxn id="10" idx="1"/>
            <a:endCxn id="10" idx="7"/>
          </p:cNvCxnSpPr>
          <p:nvPr/>
        </p:nvCxnSpPr>
        <p:spPr>
          <a:xfrm rot="5400000" flipH="1" flipV="1">
            <a:off x="3503530" y="2188790"/>
            <a:ext cx="12700" cy="360000"/>
          </a:xfrm>
          <a:prstGeom prst="curvedConnector3">
            <a:avLst>
              <a:gd name="adj1" fmla="val 27715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2390096" y="1492737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</a:t>
            </a:r>
            <a:endParaRPr lang="pt-BR" sz="2400" b="1" dirty="0"/>
          </a:p>
        </p:txBody>
      </p:sp>
      <p:cxnSp>
        <p:nvCxnSpPr>
          <p:cNvPr id="33" name="Conector de seta reta 32"/>
          <p:cNvCxnSpPr>
            <a:stCxn id="23" idx="5"/>
            <a:endCxn id="37" idx="2"/>
          </p:cNvCxnSpPr>
          <p:nvPr/>
        </p:nvCxnSpPr>
        <p:spPr>
          <a:xfrm>
            <a:off x="1876858" y="3837060"/>
            <a:ext cx="1333462" cy="1166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1453992" y="447468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(Y,D)</a:t>
            </a:r>
            <a:endParaRPr lang="pt-BR" sz="2400" b="1" dirty="0"/>
          </a:p>
        </p:txBody>
      </p:sp>
      <p:cxnSp>
        <p:nvCxnSpPr>
          <p:cNvPr id="35" name="Conector em curva 17"/>
          <p:cNvCxnSpPr>
            <a:stCxn id="43" idx="3"/>
            <a:endCxn id="43" idx="5"/>
          </p:cNvCxnSpPr>
          <p:nvPr/>
        </p:nvCxnSpPr>
        <p:spPr>
          <a:xfrm rot="16200000" flipH="1">
            <a:off x="7071910" y="5019648"/>
            <a:ext cx="12700" cy="360000"/>
          </a:xfrm>
          <a:prstGeom prst="curvedConnector3">
            <a:avLst>
              <a:gd name="adj1" fmla="val 2439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6003867" y="5525185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a/(a,E),   b/(b,E)</a:t>
            </a:r>
            <a:endParaRPr lang="pt-BR" sz="2400" b="1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3210320" y="4726438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4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786384" y="4230522"/>
            <a:ext cx="1221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</a:p>
          <a:p>
            <a:r>
              <a:rPr lang="pt-BR" sz="2400" b="1" dirty="0" smtClean="0"/>
              <a:t>B / (B,E)</a:t>
            </a:r>
          </a:p>
          <a:p>
            <a:r>
              <a:rPr lang="pt-BR" sz="2400" b="1" dirty="0" smtClean="0"/>
              <a:t>Y / (Y,E)</a:t>
            </a:r>
            <a:endParaRPr lang="pt-BR" sz="2400" b="1" dirty="0"/>
          </a:p>
        </p:txBody>
      </p:sp>
      <p:cxnSp>
        <p:nvCxnSpPr>
          <p:cNvPr id="39" name="Conector de seta reta 38"/>
          <p:cNvCxnSpPr>
            <a:stCxn id="37" idx="6"/>
            <a:endCxn id="40" idx="2"/>
          </p:cNvCxnSpPr>
          <p:nvPr/>
        </p:nvCxnSpPr>
        <p:spPr>
          <a:xfrm>
            <a:off x="3764720" y="5003638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>
            <a:spLocks noChangeAspect="1"/>
          </p:cNvSpPr>
          <p:nvPr/>
        </p:nvSpPr>
        <p:spPr>
          <a:xfrm>
            <a:off x="5010520" y="4734034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5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5586584" y="4532078"/>
            <a:ext cx="1168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(Y,E</a:t>
            </a:r>
            <a:r>
              <a:rPr lang="pt-BR" sz="2400" b="1" dirty="0" smtClean="0">
                <a:sym typeface="Symbol"/>
              </a:rPr>
              <a:t>)</a:t>
            </a:r>
            <a:endParaRPr lang="pt-BR" sz="2400" b="1" dirty="0"/>
          </a:p>
        </p:txBody>
      </p:sp>
      <p:cxnSp>
        <p:nvCxnSpPr>
          <p:cNvPr id="42" name="Conector de seta reta 41"/>
          <p:cNvCxnSpPr/>
          <p:nvPr/>
        </p:nvCxnSpPr>
        <p:spPr>
          <a:xfrm flipV="1">
            <a:off x="5597724" y="5011234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>
            <a:spLocks noChangeAspect="1"/>
          </p:cNvSpPr>
          <p:nvPr/>
        </p:nvSpPr>
        <p:spPr>
          <a:xfrm>
            <a:off x="6810720" y="4726438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6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cxnSp>
        <p:nvCxnSpPr>
          <p:cNvPr id="44" name="Conector em curva 17"/>
          <p:cNvCxnSpPr>
            <a:stCxn id="37" idx="3"/>
            <a:endCxn id="37" idx="5"/>
          </p:cNvCxnSpPr>
          <p:nvPr/>
        </p:nvCxnSpPr>
        <p:spPr>
          <a:xfrm rot="16200000" flipH="1">
            <a:off x="3487520" y="5003638"/>
            <a:ext cx="12700" cy="392020"/>
          </a:xfrm>
          <a:prstGeom prst="curvedConnector3">
            <a:avLst>
              <a:gd name="adj1" fmla="val 2439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2390096" y="5525185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</a:t>
            </a:r>
            <a:endParaRPr lang="pt-BR" sz="2400" b="1" dirty="0"/>
          </a:p>
        </p:txBody>
      </p:sp>
      <p:cxnSp>
        <p:nvCxnSpPr>
          <p:cNvPr id="56" name="Forma 55"/>
          <p:cNvCxnSpPr>
            <a:stCxn id="20" idx="3"/>
            <a:endCxn id="23" idx="6"/>
          </p:cNvCxnSpPr>
          <p:nvPr/>
        </p:nvCxnSpPr>
        <p:spPr>
          <a:xfrm rot="5400000">
            <a:off x="3984859" y="733999"/>
            <a:ext cx="880240" cy="493386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Forma 56"/>
          <p:cNvCxnSpPr>
            <a:stCxn id="43" idx="1"/>
          </p:cNvCxnSpPr>
          <p:nvPr/>
        </p:nvCxnSpPr>
        <p:spPr>
          <a:xfrm rot="16200000" flipV="1">
            <a:off x="3915685" y="1831403"/>
            <a:ext cx="1090596" cy="486185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6494552" y="293289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(X,D)</a:t>
            </a:r>
            <a:endParaRPr lang="pt-BR" sz="2400" b="1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6494552" y="4214973"/>
            <a:ext cx="1206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Y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(Y,D)</a:t>
            </a:r>
            <a:endParaRPr lang="pt-BR" sz="24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5636270"/>
            <a:ext cx="2133600" cy="365125"/>
          </a:xfrm>
        </p:spPr>
        <p:txBody>
          <a:bodyPr/>
          <a:lstStyle/>
          <a:p>
            <a:fld id="{EDE3B267-7F79-4E47-B368-35E1FDB7212E}" type="slidenum">
              <a:rPr lang="pt-BR" smtClean="0"/>
              <a:pPr/>
              <a:t>32</a:t>
            </a:fld>
            <a:endParaRPr lang="pt-BR"/>
          </a:p>
        </p:txBody>
      </p:sp>
      <p:sp>
        <p:nvSpPr>
          <p:cNvPr id="46" name="Espaço Reservado para Conteúdo 2"/>
          <p:cNvSpPr txBox="1">
            <a:spLocks/>
          </p:cNvSpPr>
          <p:nvPr/>
        </p:nvSpPr>
        <p:spPr>
          <a:xfrm>
            <a:off x="323528" y="6165304"/>
            <a:ext cx="8568952" cy="62068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700" dirty="0" smtClean="0"/>
              <a:t>Cadeia = 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⊢*</a:t>
            </a:r>
            <a:r>
              <a:rPr lang="pt-BR" sz="2700" dirty="0" smtClean="0"/>
              <a:t>(&lt;Xbbbba,q</a:t>
            </a:r>
            <a:r>
              <a:rPr lang="pt-BR" sz="2700" baseline="-25000" dirty="0" smtClean="0"/>
              <a:t>1</a:t>
            </a:r>
            <a:r>
              <a:rPr lang="pt-BR" sz="2700" dirty="0" smtClean="0"/>
              <a:t>,B)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sz="2700" dirty="0"/>
              <a:t>(&lt;</a:t>
            </a:r>
            <a:r>
              <a:rPr lang="pt-BR" sz="2700" dirty="0" smtClean="0"/>
              <a:t>Xbbbba,q</a:t>
            </a:r>
            <a:r>
              <a:rPr lang="pt-BR" sz="2700" baseline="-25000" dirty="0" smtClean="0"/>
              <a:t>1</a:t>
            </a:r>
            <a:r>
              <a:rPr lang="pt-BR" sz="2700" dirty="0" smtClean="0"/>
              <a:t>,B)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sz="2700" dirty="0"/>
              <a:t>(&lt;</a:t>
            </a:r>
            <a:r>
              <a:rPr lang="pt-BR" sz="2700" dirty="0" smtClean="0"/>
              <a:t>Xbbbb,q</a:t>
            </a:r>
            <a:r>
              <a:rPr lang="pt-BR" sz="2700" baseline="-25000" dirty="0" smtClean="0"/>
              <a:t>2</a:t>
            </a:r>
            <a:r>
              <a:rPr lang="pt-BR" sz="2700" dirty="0" smtClean="0"/>
              <a:t>,a)</a:t>
            </a:r>
            <a:endParaRPr lang="pt-BR" sz="2700" dirty="0"/>
          </a:p>
        </p:txBody>
      </p:sp>
    </p:spTree>
    <p:extLst>
      <p:ext uri="{BB962C8B-B14F-4D97-AF65-F5344CB8AC3E}">
        <p14:creationId xmlns:p14="http://schemas.microsoft.com/office/powerpoint/2010/main" val="37588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pt-BR" sz="3800" dirty="0" smtClean="0"/>
              <a:t>Exemplo </a:t>
            </a:r>
            <a:r>
              <a:rPr lang="pt-BR" sz="3800" dirty="0" smtClean="0"/>
              <a:t>6.2.p555:</a:t>
            </a:r>
            <a:br>
              <a:rPr lang="pt-BR" sz="3800" dirty="0" smtClean="0"/>
            </a:br>
            <a:r>
              <a:rPr lang="pt-BR" sz="3800" dirty="0" smtClean="0"/>
              <a:t> L(M</a:t>
            </a:r>
            <a:r>
              <a:rPr lang="pt-BR" sz="3800" dirty="0" smtClean="0"/>
              <a:t>) = { </a:t>
            </a:r>
            <a:r>
              <a:rPr lang="pt-BR" sz="3800" dirty="0" err="1" smtClean="0"/>
              <a:t>ww</a:t>
            </a:r>
            <a:r>
              <a:rPr lang="pt-BR" sz="3800" baseline="30000" dirty="0" err="1" smtClean="0"/>
              <a:t>R</a:t>
            </a:r>
            <a:r>
              <a:rPr lang="pt-BR" sz="3800" dirty="0" smtClean="0"/>
              <a:t> : w</a:t>
            </a:r>
            <a:r>
              <a:rPr lang="pt-BR" sz="3800" dirty="0" smtClean="0">
                <a:sym typeface="Symbol"/>
              </a:rPr>
              <a:t></a:t>
            </a:r>
            <a:r>
              <a:rPr lang="pt-BR" sz="3800" dirty="0" smtClean="0"/>
              <a:t>{a, b}*}</a:t>
            </a:r>
            <a:endParaRPr lang="pt-BR" sz="3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495325"/>
            <a:ext cx="8229600" cy="452596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cxnSp>
        <p:nvCxnSpPr>
          <p:cNvPr id="6" name="Conector de seta reta 5"/>
          <p:cNvCxnSpPr>
            <a:stCxn id="23" idx="7"/>
            <a:endCxn id="10" idx="2"/>
          </p:cNvCxnSpPr>
          <p:nvPr/>
        </p:nvCxnSpPr>
        <p:spPr>
          <a:xfrm flipV="1">
            <a:off x="1876858" y="2564800"/>
            <a:ext cx="1333462" cy="88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526000" y="2572857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(X,D)</a:t>
            </a:r>
            <a:endParaRPr lang="pt-BR" sz="2400" b="1" dirty="0"/>
          </a:p>
        </p:txBody>
      </p:sp>
      <p:cxnSp>
        <p:nvCxnSpPr>
          <p:cNvPr id="8" name="Conector em curva 17"/>
          <p:cNvCxnSpPr>
            <a:stCxn id="20" idx="1"/>
            <a:endCxn id="20" idx="7"/>
          </p:cNvCxnSpPr>
          <p:nvPr/>
        </p:nvCxnSpPr>
        <p:spPr>
          <a:xfrm rot="5400000" flipH="1" flipV="1">
            <a:off x="7103930" y="2188790"/>
            <a:ext cx="12700" cy="360000"/>
          </a:xfrm>
          <a:prstGeom prst="curvedConnector3">
            <a:avLst>
              <a:gd name="adj1" fmla="val 29931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003867" y="1484784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a/(a,E),   b/(b,E)</a:t>
            </a:r>
            <a:endParaRPr lang="pt-BR" sz="2400" b="1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3210320" y="2287600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1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786384" y="2131659"/>
            <a:ext cx="1221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</a:p>
          <a:p>
            <a:r>
              <a:rPr lang="pt-BR" sz="2400" b="1" dirty="0" smtClean="0"/>
              <a:t>B / (B,E)</a:t>
            </a:r>
          </a:p>
          <a:p>
            <a:r>
              <a:rPr lang="pt-BR" sz="2400" b="1" dirty="0" smtClean="0"/>
              <a:t>Y / (Y,E)</a:t>
            </a:r>
            <a:endParaRPr lang="pt-BR" sz="2400" b="1" dirty="0"/>
          </a:p>
        </p:txBody>
      </p:sp>
      <p:cxnSp>
        <p:nvCxnSpPr>
          <p:cNvPr id="14" name="Conector de seta reta 13"/>
          <p:cNvCxnSpPr>
            <a:stCxn id="10" idx="6"/>
            <a:endCxn id="16" idx="2"/>
          </p:cNvCxnSpPr>
          <p:nvPr/>
        </p:nvCxnSpPr>
        <p:spPr>
          <a:xfrm>
            <a:off x="3764720" y="2564800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>
            <a:spLocks noChangeAspect="1"/>
          </p:cNvSpPr>
          <p:nvPr/>
        </p:nvSpPr>
        <p:spPr>
          <a:xfrm>
            <a:off x="5010520" y="2295196"/>
            <a:ext cx="554400" cy="554400"/>
          </a:xfrm>
          <a:prstGeom prst="ellipse">
            <a:avLst/>
          </a:prstGeom>
          <a:noFill/>
          <a:ln w="38100" cmpd="sng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2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586584" y="2093240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  <a:endParaRPr lang="pt-BR" sz="2400" b="1" dirty="0"/>
          </a:p>
        </p:txBody>
      </p:sp>
      <p:cxnSp>
        <p:nvCxnSpPr>
          <p:cNvPr id="18" name="Conector de seta reta 17"/>
          <p:cNvCxnSpPr>
            <a:stCxn id="16" idx="6"/>
            <a:endCxn id="20" idx="2"/>
          </p:cNvCxnSpPr>
          <p:nvPr/>
        </p:nvCxnSpPr>
        <p:spPr>
          <a:xfrm flipV="1">
            <a:off x="5564920" y="2564800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>
            <a:spLocks noChangeAspect="1"/>
          </p:cNvSpPr>
          <p:nvPr/>
        </p:nvSpPr>
        <p:spPr>
          <a:xfrm>
            <a:off x="6810720" y="2287600"/>
            <a:ext cx="554400" cy="554400"/>
          </a:xfrm>
          <a:prstGeom prst="ellipse">
            <a:avLst/>
          </a:prstGeom>
          <a:noFill/>
          <a:ln w="38100" cmpd="sng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3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1403648" y="3363850"/>
            <a:ext cx="554400" cy="554400"/>
          </a:xfrm>
          <a:prstGeom prst="ellipse">
            <a:avLst/>
          </a:prstGeom>
          <a:noFill/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6" name="Conector em curva 17"/>
          <p:cNvCxnSpPr>
            <a:stCxn id="10" idx="1"/>
            <a:endCxn id="10" idx="7"/>
          </p:cNvCxnSpPr>
          <p:nvPr/>
        </p:nvCxnSpPr>
        <p:spPr>
          <a:xfrm rot="5400000" flipH="1" flipV="1">
            <a:off x="3503530" y="2188790"/>
            <a:ext cx="12700" cy="360000"/>
          </a:xfrm>
          <a:prstGeom prst="curvedConnector3">
            <a:avLst>
              <a:gd name="adj1" fmla="val 27715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2390096" y="1492737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</a:t>
            </a:r>
            <a:endParaRPr lang="pt-BR" sz="2400" b="1" dirty="0"/>
          </a:p>
        </p:txBody>
      </p:sp>
      <p:cxnSp>
        <p:nvCxnSpPr>
          <p:cNvPr id="33" name="Conector de seta reta 32"/>
          <p:cNvCxnSpPr>
            <a:stCxn id="23" idx="5"/>
            <a:endCxn id="37" idx="2"/>
          </p:cNvCxnSpPr>
          <p:nvPr/>
        </p:nvCxnSpPr>
        <p:spPr>
          <a:xfrm>
            <a:off x="1876858" y="3837060"/>
            <a:ext cx="1333462" cy="1166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1453992" y="447468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(Y,D)</a:t>
            </a:r>
            <a:endParaRPr lang="pt-BR" sz="2400" b="1" dirty="0"/>
          </a:p>
        </p:txBody>
      </p:sp>
      <p:cxnSp>
        <p:nvCxnSpPr>
          <p:cNvPr id="35" name="Conector em curva 17"/>
          <p:cNvCxnSpPr>
            <a:stCxn id="43" idx="3"/>
            <a:endCxn id="43" idx="5"/>
          </p:cNvCxnSpPr>
          <p:nvPr/>
        </p:nvCxnSpPr>
        <p:spPr>
          <a:xfrm rot="16200000" flipH="1">
            <a:off x="7071910" y="5019648"/>
            <a:ext cx="12700" cy="360000"/>
          </a:xfrm>
          <a:prstGeom prst="curvedConnector3">
            <a:avLst>
              <a:gd name="adj1" fmla="val 2439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6003867" y="5525185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a/(a,E),   b/(b,E)</a:t>
            </a:r>
            <a:endParaRPr lang="pt-BR" sz="2400" b="1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3210320" y="4726438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4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786384" y="4230522"/>
            <a:ext cx="1221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</a:p>
          <a:p>
            <a:r>
              <a:rPr lang="pt-BR" sz="2400" b="1" dirty="0" smtClean="0"/>
              <a:t>B / (B,E)</a:t>
            </a:r>
          </a:p>
          <a:p>
            <a:r>
              <a:rPr lang="pt-BR" sz="2400" b="1" dirty="0" smtClean="0"/>
              <a:t>Y / (Y,E)</a:t>
            </a:r>
            <a:endParaRPr lang="pt-BR" sz="2400" b="1" dirty="0"/>
          </a:p>
        </p:txBody>
      </p:sp>
      <p:cxnSp>
        <p:nvCxnSpPr>
          <p:cNvPr id="39" name="Conector de seta reta 38"/>
          <p:cNvCxnSpPr>
            <a:stCxn id="37" idx="6"/>
            <a:endCxn id="40" idx="2"/>
          </p:cNvCxnSpPr>
          <p:nvPr/>
        </p:nvCxnSpPr>
        <p:spPr>
          <a:xfrm>
            <a:off x="3764720" y="5003638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>
            <a:spLocks noChangeAspect="1"/>
          </p:cNvSpPr>
          <p:nvPr/>
        </p:nvSpPr>
        <p:spPr>
          <a:xfrm>
            <a:off x="5010520" y="4734034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5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5586584" y="4532078"/>
            <a:ext cx="1168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(Y,E</a:t>
            </a:r>
            <a:r>
              <a:rPr lang="pt-BR" sz="2400" b="1" dirty="0" smtClean="0">
                <a:sym typeface="Symbol"/>
              </a:rPr>
              <a:t>)</a:t>
            </a:r>
            <a:endParaRPr lang="pt-BR" sz="2400" b="1" dirty="0"/>
          </a:p>
        </p:txBody>
      </p:sp>
      <p:cxnSp>
        <p:nvCxnSpPr>
          <p:cNvPr id="42" name="Conector de seta reta 41"/>
          <p:cNvCxnSpPr/>
          <p:nvPr/>
        </p:nvCxnSpPr>
        <p:spPr>
          <a:xfrm flipV="1">
            <a:off x="5597724" y="5011234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>
            <a:spLocks noChangeAspect="1"/>
          </p:cNvSpPr>
          <p:nvPr/>
        </p:nvSpPr>
        <p:spPr>
          <a:xfrm>
            <a:off x="6810720" y="4726438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6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cxnSp>
        <p:nvCxnSpPr>
          <p:cNvPr id="44" name="Conector em curva 17"/>
          <p:cNvCxnSpPr>
            <a:stCxn id="37" idx="3"/>
            <a:endCxn id="37" idx="5"/>
          </p:cNvCxnSpPr>
          <p:nvPr/>
        </p:nvCxnSpPr>
        <p:spPr>
          <a:xfrm rot="16200000" flipH="1">
            <a:off x="3487520" y="5003638"/>
            <a:ext cx="12700" cy="392020"/>
          </a:xfrm>
          <a:prstGeom prst="curvedConnector3">
            <a:avLst>
              <a:gd name="adj1" fmla="val 2439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2390096" y="5525185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</a:t>
            </a:r>
            <a:endParaRPr lang="pt-BR" sz="2400" b="1" dirty="0"/>
          </a:p>
        </p:txBody>
      </p:sp>
      <p:cxnSp>
        <p:nvCxnSpPr>
          <p:cNvPr id="56" name="Forma 55"/>
          <p:cNvCxnSpPr>
            <a:stCxn id="20" idx="3"/>
            <a:endCxn id="23" idx="6"/>
          </p:cNvCxnSpPr>
          <p:nvPr/>
        </p:nvCxnSpPr>
        <p:spPr>
          <a:xfrm rot="5400000">
            <a:off x="3984859" y="733999"/>
            <a:ext cx="880240" cy="493386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Forma 56"/>
          <p:cNvCxnSpPr>
            <a:stCxn id="43" idx="1"/>
          </p:cNvCxnSpPr>
          <p:nvPr/>
        </p:nvCxnSpPr>
        <p:spPr>
          <a:xfrm rot="16200000" flipV="1">
            <a:off x="3915685" y="1831403"/>
            <a:ext cx="1090596" cy="486185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6494552" y="293289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(X,D)</a:t>
            </a:r>
            <a:endParaRPr lang="pt-BR" sz="2400" b="1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6494552" y="4214973"/>
            <a:ext cx="1206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Y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(Y,D)</a:t>
            </a:r>
            <a:endParaRPr lang="pt-BR" sz="24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5636270"/>
            <a:ext cx="2133600" cy="365125"/>
          </a:xfrm>
        </p:spPr>
        <p:txBody>
          <a:bodyPr/>
          <a:lstStyle/>
          <a:p>
            <a:fld id="{EDE3B267-7F79-4E47-B368-35E1FDB7212E}" type="slidenum">
              <a:rPr lang="pt-BR" smtClean="0"/>
              <a:pPr/>
              <a:t>33</a:t>
            </a:fld>
            <a:endParaRPr lang="pt-BR"/>
          </a:p>
        </p:txBody>
      </p:sp>
      <p:sp>
        <p:nvSpPr>
          <p:cNvPr id="46" name="Espaço Reservado para Conteúdo 2"/>
          <p:cNvSpPr txBox="1">
            <a:spLocks/>
          </p:cNvSpPr>
          <p:nvPr/>
        </p:nvSpPr>
        <p:spPr>
          <a:xfrm>
            <a:off x="323528" y="6165304"/>
            <a:ext cx="8568952" cy="62068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700" dirty="0" smtClean="0"/>
              <a:t>Cadeia = 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⊢*</a:t>
            </a:r>
            <a:r>
              <a:rPr lang="pt-BR" sz="2700" dirty="0" smtClean="0"/>
              <a:t>(&lt;Xbbbba,q</a:t>
            </a:r>
            <a:r>
              <a:rPr lang="pt-BR" sz="2700" baseline="-25000" dirty="0" smtClean="0"/>
              <a:t>1</a:t>
            </a:r>
            <a:r>
              <a:rPr lang="pt-BR" sz="2700" dirty="0" smtClean="0"/>
              <a:t>,B)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sz="2700" dirty="0"/>
              <a:t>(&lt;</a:t>
            </a:r>
            <a:r>
              <a:rPr lang="pt-BR" sz="2700" dirty="0" smtClean="0"/>
              <a:t>Xbbbb,q</a:t>
            </a:r>
            <a:r>
              <a:rPr lang="pt-BR" sz="2700" baseline="-25000" dirty="0" smtClean="0"/>
              <a:t>2</a:t>
            </a:r>
            <a:r>
              <a:rPr lang="pt-BR" sz="2700" dirty="0" smtClean="0"/>
              <a:t>,a)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sz="2700" dirty="0"/>
              <a:t>(&lt;</a:t>
            </a:r>
            <a:r>
              <a:rPr lang="pt-BR" sz="2700" dirty="0" smtClean="0"/>
              <a:t>Xbbb,q</a:t>
            </a:r>
            <a:r>
              <a:rPr lang="pt-BR" sz="2700" baseline="-25000" dirty="0"/>
              <a:t>3</a:t>
            </a:r>
            <a:r>
              <a:rPr lang="pt-BR" sz="2700" dirty="0" smtClean="0"/>
              <a:t>,bX)</a:t>
            </a:r>
            <a:endParaRPr lang="pt-BR" sz="2700" dirty="0"/>
          </a:p>
        </p:txBody>
      </p:sp>
    </p:spTree>
    <p:extLst>
      <p:ext uri="{BB962C8B-B14F-4D97-AF65-F5344CB8AC3E}">
        <p14:creationId xmlns:p14="http://schemas.microsoft.com/office/powerpoint/2010/main" val="106120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pt-BR" sz="3800" dirty="0" smtClean="0"/>
              <a:t>Exemplo </a:t>
            </a:r>
            <a:r>
              <a:rPr lang="pt-BR" sz="3800" dirty="0" smtClean="0"/>
              <a:t>6.2.p555:</a:t>
            </a:r>
            <a:br>
              <a:rPr lang="pt-BR" sz="3800" dirty="0" smtClean="0"/>
            </a:br>
            <a:r>
              <a:rPr lang="pt-BR" sz="3800" dirty="0" smtClean="0"/>
              <a:t> L(M</a:t>
            </a:r>
            <a:r>
              <a:rPr lang="pt-BR" sz="3800" dirty="0" smtClean="0"/>
              <a:t>) = { </a:t>
            </a:r>
            <a:r>
              <a:rPr lang="pt-BR" sz="3800" dirty="0" err="1" smtClean="0"/>
              <a:t>ww</a:t>
            </a:r>
            <a:r>
              <a:rPr lang="pt-BR" sz="3800" baseline="30000" dirty="0" err="1" smtClean="0"/>
              <a:t>R</a:t>
            </a:r>
            <a:r>
              <a:rPr lang="pt-BR" sz="3800" dirty="0" smtClean="0"/>
              <a:t> : w</a:t>
            </a:r>
            <a:r>
              <a:rPr lang="pt-BR" sz="3800" dirty="0" smtClean="0">
                <a:sym typeface="Symbol"/>
              </a:rPr>
              <a:t></a:t>
            </a:r>
            <a:r>
              <a:rPr lang="pt-BR" sz="3800" dirty="0" smtClean="0"/>
              <a:t>{a, b}*}</a:t>
            </a:r>
            <a:endParaRPr lang="pt-BR" sz="3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495325"/>
            <a:ext cx="8229600" cy="452596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cxnSp>
        <p:nvCxnSpPr>
          <p:cNvPr id="6" name="Conector de seta reta 5"/>
          <p:cNvCxnSpPr>
            <a:stCxn id="23" idx="7"/>
            <a:endCxn id="10" idx="2"/>
          </p:cNvCxnSpPr>
          <p:nvPr/>
        </p:nvCxnSpPr>
        <p:spPr>
          <a:xfrm flipV="1">
            <a:off x="1876858" y="2564800"/>
            <a:ext cx="1333462" cy="88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526000" y="2572857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(X,D)</a:t>
            </a:r>
            <a:endParaRPr lang="pt-BR" sz="2400" b="1" dirty="0"/>
          </a:p>
        </p:txBody>
      </p:sp>
      <p:cxnSp>
        <p:nvCxnSpPr>
          <p:cNvPr id="8" name="Conector em curva 17"/>
          <p:cNvCxnSpPr>
            <a:stCxn id="20" idx="1"/>
            <a:endCxn id="20" idx="7"/>
          </p:cNvCxnSpPr>
          <p:nvPr/>
        </p:nvCxnSpPr>
        <p:spPr>
          <a:xfrm rot="5400000" flipH="1" flipV="1">
            <a:off x="7103930" y="2188790"/>
            <a:ext cx="12700" cy="360000"/>
          </a:xfrm>
          <a:prstGeom prst="curvedConnector3">
            <a:avLst>
              <a:gd name="adj1" fmla="val 29931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003867" y="1484784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a/(a,E),   b/(b,E)</a:t>
            </a:r>
            <a:endParaRPr lang="pt-BR" sz="2400" b="1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3210320" y="2287600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1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786384" y="2131659"/>
            <a:ext cx="1221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</a:p>
          <a:p>
            <a:r>
              <a:rPr lang="pt-BR" sz="2400" b="1" dirty="0" smtClean="0"/>
              <a:t>B / (B,E)</a:t>
            </a:r>
          </a:p>
          <a:p>
            <a:r>
              <a:rPr lang="pt-BR" sz="2400" b="1" dirty="0" smtClean="0"/>
              <a:t>Y / (Y,E)</a:t>
            </a:r>
            <a:endParaRPr lang="pt-BR" sz="2400" b="1" dirty="0"/>
          </a:p>
        </p:txBody>
      </p:sp>
      <p:cxnSp>
        <p:nvCxnSpPr>
          <p:cNvPr id="14" name="Conector de seta reta 13"/>
          <p:cNvCxnSpPr>
            <a:stCxn id="10" idx="6"/>
            <a:endCxn id="16" idx="2"/>
          </p:cNvCxnSpPr>
          <p:nvPr/>
        </p:nvCxnSpPr>
        <p:spPr>
          <a:xfrm>
            <a:off x="3764720" y="2564800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>
            <a:spLocks noChangeAspect="1"/>
          </p:cNvSpPr>
          <p:nvPr/>
        </p:nvSpPr>
        <p:spPr>
          <a:xfrm>
            <a:off x="5010520" y="2295196"/>
            <a:ext cx="554400" cy="554400"/>
          </a:xfrm>
          <a:prstGeom prst="ellipse">
            <a:avLst/>
          </a:prstGeom>
          <a:noFill/>
          <a:ln w="38100" cmpd="sng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2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586584" y="2093240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  <a:endParaRPr lang="pt-BR" sz="2400" b="1" dirty="0"/>
          </a:p>
        </p:txBody>
      </p:sp>
      <p:cxnSp>
        <p:nvCxnSpPr>
          <p:cNvPr id="18" name="Conector de seta reta 17"/>
          <p:cNvCxnSpPr>
            <a:stCxn id="16" idx="6"/>
            <a:endCxn id="20" idx="2"/>
          </p:cNvCxnSpPr>
          <p:nvPr/>
        </p:nvCxnSpPr>
        <p:spPr>
          <a:xfrm flipV="1">
            <a:off x="5564920" y="2564800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>
            <a:spLocks noChangeAspect="1"/>
          </p:cNvSpPr>
          <p:nvPr/>
        </p:nvSpPr>
        <p:spPr>
          <a:xfrm>
            <a:off x="6810720" y="2287600"/>
            <a:ext cx="554400" cy="554400"/>
          </a:xfrm>
          <a:prstGeom prst="ellipse">
            <a:avLst/>
          </a:prstGeom>
          <a:noFill/>
          <a:ln w="38100" cmpd="sng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3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1403648" y="3363850"/>
            <a:ext cx="554400" cy="554400"/>
          </a:xfrm>
          <a:prstGeom prst="ellipse">
            <a:avLst/>
          </a:prstGeom>
          <a:noFill/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6" name="Conector em curva 17"/>
          <p:cNvCxnSpPr>
            <a:stCxn id="10" idx="1"/>
            <a:endCxn id="10" idx="7"/>
          </p:cNvCxnSpPr>
          <p:nvPr/>
        </p:nvCxnSpPr>
        <p:spPr>
          <a:xfrm rot="5400000" flipH="1" flipV="1">
            <a:off x="3503530" y="2188790"/>
            <a:ext cx="12700" cy="360000"/>
          </a:xfrm>
          <a:prstGeom prst="curvedConnector3">
            <a:avLst>
              <a:gd name="adj1" fmla="val 27715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2390096" y="1492737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</a:t>
            </a:r>
            <a:endParaRPr lang="pt-BR" sz="2400" b="1" dirty="0"/>
          </a:p>
        </p:txBody>
      </p:sp>
      <p:cxnSp>
        <p:nvCxnSpPr>
          <p:cNvPr id="33" name="Conector de seta reta 32"/>
          <p:cNvCxnSpPr>
            <a:stCxn id="23" idx="5"/>
            <a:endCxn id="37" idx="2"/>
          </p:cNvCxnSpPr>
          <p:nvPr/>
        </p:nvCxnSpPr>
        <p:spPr>
          <a:xfrm>
            <a:off x="1876858" y="3837060"/>
            <a:ext cx="1333462" cy="1166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1453992" y="447468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(Y,D)</a:t>
            </a:r>
            <a:endParaRPr lang="pt-BR" sz="2400" b="1" dirty="0"/>
          </a:p>
        </p:txBody>
      </p:sp>
      <p:cxnSp>
        <p:nvCxnSpPr>
          <p:cNvPr id="35" name="Conector em curva 17"/>
          <p:cNvCxnSpPr>
            <a:stCxn id="43" idx="3"/>
            <a:endCxn id="43" idx="5"/>
          </p:cNvCxnSpPr>
          <p:nvPr/>
        </p:nvCxnSpPr>
        <p:spPr>
          <a:xfrm rot="16200000" flipH="1">
            <a:off x="7071910" y="5019648"/>
            <a:ext cx="12700" cy="360000"/>
          </a:xfrm>
          <a:prstGeom prst="curvedConnector3">
            <a:avLst>
              <a:gd name="adj1" fmla="val 2439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6003867" y="5525185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a/(a,E),   b/(b,E)</a:t>
            </a:r>
            <a:endParaRPr lang="pt-BR" sz="2400" b="1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3210320" y="4726438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4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786384" y="4230522"/>
            <a:ext cx="1221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</a:p>
          <a:p>
            <a:r>
              <a:rPr lang="pt-BR" sz="2400" b="1" dirty="0" smtClean="0"/>
              <a:t>B / (B,E)</a:t>
            </a:r>
          </a:p>
          <a:p>
            <a:r>
              <a:rPr lang="pt-BR" sz="2400" b="1" dirty="0" smtClean="0"/>
              <a:t>Y / (Y,E)</a:t>
            </a:r>
            <a:endParaRPr lang="pt-BR" sz="2400" b="1" dirty="0"/>
          </a:p>
        </p:txBody>
      </p:sp>
      <p:cxnSp>
        <p:nvCxnSpPr>
          <p:cNvPr id="39" name="Conector de seta reta 38"/>
          <p:cNvCxnSpPr>
            <a:stCxn id="37" idx="6"/>
            <a:endCxn id="40" idx="2"/>
          </p:cNvCxnSpPr>
          <p:nvPr/>
        </p:nvCxnSpPr>
        <p:spPr>
          <a:xfrm>
            <a:off x="3764720" y="5003638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>
            <a:spLocks noChangeAspect="1"/>
          </p:cNvSpPr>
          <p:nvPr/>
        </p:nvSpPr>
        <p:spPr>
          <a:xfrm>
            <a:off x="5010520" y="4734034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5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5586584" y="4532078"/>
            <a:ext cx="1168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(Y,E</a:t>
            </a:r>
            <a:r>
              <a:rPr lang="pt-BR" sz="2400" b="1" dirty="0" smtClean="0">
                <a:sym typeface="Symbol"/>
              </a:rPr>
              <a:t>)</a:t>
            </a:r>
            <a:endParaRPr lang="pt-BR" sz="2400" b="1" dirty="0"/>
          </a:p>
        </p:txBody>
      </p:sp>
      <p:cxnSp>
        <p:nvCxnSpPr>
          <p:cNvPr id="42" name="Conector de seta reta 41"/>
          <p:cNvCxnSpPr/>
          <p:nvPr/>
        </p:nvCxnSpPr>
        <p:spPr>
          <a:xfrm flipV="1">
            <a:off x="5597724" y="5011234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>
            <a:spLocks noChangeAspect="1"/>
          </p:cNvSpPr>
          <p:nvPr/>
        </p:nvSpPr>
        <p:spPr>
          <a:xfrm>
            <a:off x="6810720" y="4726438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6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cxnSp>
        <p:nvCxnSpPr>
          <p:cNvPr id="44" name="Conector em curva 17"/>
          <p:cNvCxnSpPr>
            <a:stCxn id="37" idx="3"/>
            <a:endCxn id="37" idx="5"/>
          </p:cNvCxnSpPr>
          <p:nvPr/>
        </p:nvCxnSpPr>
        <p:spPr>
          <a:xfrm rot="16200000" flipH="1">
            <a:off x="3487520" y="5003638"/>
            <a:ext cx="12700" cy="392020"/>
          </a:xfrm>
          <a:prstGeom prst="curvedConnector3">
            <a:avLst>
              <a:gd name="adj1" fmla="val 2439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2390096" y="5525185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</a:t>
            </a:r>
            <a:endParaRPr lang="pt-BR" sz="2400" b="1" dirty="0"/>
          </a:p>
        </p:txBody>
      </p:sp>
      <p:cxnSp>
        <p:nvCxnSpPr>
          <p:cNvPr id="56" name="Forma 55"/>
          <p:cNvCxnSpPr>
            <a:stCxn id="20" idx="3"/>
            <a:endCxn id="23" idx="6"/>
          </p:cNvCxnSpPr>
          <p:nvPr/>
        </p:nvCxnSpPr>
        <p:spPr>
          <a:xfrm rot="5400000">
            <a:off x="3984859" y="733999"/>
            <a:ext cx="880240" cy="493386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Forma 56"/>
          <p:cNvCxnSpPr>
            <a:stCxn id="43" idx="1"/>
          </p:cNvCxnSpPr>
          <p:nvPr/>
        </p:nvCxnSpPr>
        <p:spPr>
          <a:xfrm rot="16200000" flipV="1">
            <a:off x="3915685" y="1831403"/>
            <a:ext cx="1090596" cy="486185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6494552" y="293289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(X,D)</a:t>
            </a:r>
            <a:endParaRPr lang="pt-BR" sz="2400" b="1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6494552" y="4214973"/>
            <a:ext cx="1206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Y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(Y,D)</a:t>
            </a:r>
            <a:endParaRPr lang="pt-BR" sz="24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5636270"/>
            <a:ext cx="2133600" cy="365125"/>
          </a:xfrm>
        </p:spPr>
        <p:txBody>
          <a:bodyPr/>
          <a:lstStyle/>
          <a:p>
            <a:fld id="{EDE3B267-7F79-4E47-B368-35E1FDB7212E}" type="slidenum">
              <a:rPr lang="pt-BR" smtClean="0"/>
              <a:pPr/>
              <a:t>34</a:t>
            </a:fld>
            <a:endParaRPr lang="pt-BR"/>
          </a:p>
        </p:txBody>
      </p:sp>
      <p:sp>
        <p:nvSpPr>
          <p:cNvPr id="46" name="Espaço Reservado para Conteúdo 2"/>
          <p:cNvSpPr txBox="1">
            <a:spLocks/>
          </p:cNvSpPr>
          <p:nvPr/>
        </p:nvSpPr>
        <p:spPr>
          <a:xfrm>
            <a:off x="323528" y="6165304"/>
            <a:ext cx="8568952" cy="62068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700" dirty="0" smtClean="0"/>
              <a:t>Cadeia = 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⊢*</a:t>
            </a:r>
            <a:r>
              <a:rPr lang="pt-BR" sz="2700" dirty="0" smtClean="0"/>
              <a:t>(&lt;Xbbbb,q</a:t>
            </a:r>
            <a:r>
              <a:rPr lang="pt-BR" sz="2700" baseline="-25000" dirty="0" smtClean="0"/>
              <a:t>2</a:t>
            </a:r>
            <a:r>
              <a:rPr lang="pt-BR" sz="2700" dirty="0" smtClean="0"/>
              <a:t>,a)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sz="2700" dirty="0"/>
              <a:t>(&lt;</a:t>
            </a:r>
            <a:r>
              <a:rPr lang="pt-BR" sz="2700" dirty="0" smtClean="0"/>
              <a:t>Xbbb,q</a:t>
            </a:r>
            <a:r>
              <a:rPr lang="pt-BR" sz="2700" baseline="-25000" dirty="0"/>
              <a:t>3</a:t>
            </a:r>
            <a:r>
              <a:rPr lang="pt-BR" sz="2700" dirty="0" smtClean="0"/>
              <a:t>,bX)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sz="2700" dirty="0"/>
              <a:t>(&lt;</a:t>
            </a:r>
            <a:r>
              <a:rPr lang="pt-BR" sz="2700" dirty="0" smtClean="0"/>
              <a:t>Xbb,q</a:t>
            </a:r>
            <a:r>
              <a:rPr lang="pt-BR" sz="2700" baseline="-25000" dirty="0" smtClean="0"/>
              <a:t>3</a:t>
            </a:r>
            <a:r>
              <a:rPr lang="pt-BR" sz="2700" dirty="0" smtClean="0"/>
              <a:t>,bbX</a:t>
            </a:r>
            <a:r>
              <a:rPr lang="pt-BR" sz="27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14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pt-BR" sz="3800" dirty="0" smtClean="0"/>
              <a:t>Exemplo </a:t>
            </a:r>
            <a:r>
              <a:rPr lang="pt-BR" sz="3800" dirty="0" smtClean="0"/>
              <a:t>6.2.p555:</a:t>
            </a:r>
            <a:br>
              <a:rPr lang="pt-BR" sz="3800" dirty="0" smtClean="0"/>
            </a:br>
            <a:r>
              <a:rPr lang="pt-BR" sz="3800" dirty="0" smtClean="0"/>
              <a:t> L(M</a:t>
            </a:r>
            <a:r>
              <a:rPr lang="pt-BR" sz="3800" dirty="0" smtClean="0"/>
              <a:t>) = { </a:t>
            </a:r>
            <a:r>
              <a:rPr lang="pt-BR" sz="3800" dirty="0" err="1" smtClean="0"/>
              <a:t>ww</a:t>
            </a:r>
            <a:r>
              <a:rPr lang="pt-BR" sz="3800" baseline="30000" dirty="0" err="1" smtClean="0"/>
              <a:t>R</a:t>
            </a:r>
            <a:r>
              <a:rPr lang="pt-BR" sz="3800" dirty="0" smtClean="0"/>
              <a:t> : w</a:t>
            </a:r>
            <a:r>
              <a:rPr lang="pt-BR" sz="3800" dirty="0" smtClean="0">
                <a:sym typeface="Symbol"/>
              </a:rPr>
              <a:t></a:t>
            </a:r>
            <a:r>
              <a:rPr lang="pt-BR" sz="3800" dirty="0" smtClean="0"/>
              <a:t>{a, b}*}</a:t>
            </a:r>
            <a:endParaRPr lang="pt-BR" sz="3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495325"/>
            <a:ext cx="8229600" cy="452596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cxnSp>
        <p:nvCxnSpPr>
          <p:cNvPr id="6" name="Conector de seta reta 5"/>
          <p:cNvCxnSpPr>
            <a:stCxn id="23" idx="7"/>
            <a:endCxn id="10" idx="2"/>
          </p:cNvCxnSpPr>
          <p:nvPr/>
        </p:nvCxnSpPr>
        <p:spPr>
          <a:xfrm flipV="1">
            <a:off x="1876858" y="2564800"/>
            <a:ext cx="1333462" cy="88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526000" y="2572857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(X,D)</a:t>
            </a:r>
            <a:endParaRPr lang="pt-BR" sz="2400" b="1" dirty="0"/>
          </a:p>
        </p:txBody>
      </p:sp>
      <p:cxnSp>
        <p:nvCxnSpPr>
          <p:cNvPr id="8" name="Conector em curva 17"/>
          <p:cNvCxnSpPr>
            <a:stCxn id="20" idx="1"/>
            <a:endCxn id="20" idx="7"/>
          </p:cNvCxnSpPr>
          <p:nvPr/>
        </p:nvCxnSpPr>
        <p:spPr>
          <a:xfrm rot="5400000" flipH="1" flipV="1">
            <a:off x="7103930" y="2188790"/>
            <a:ext cx="12700" cy="360000"/>
          </a:xfrm>
          <a:prstGeom prst="curvedConnector3">
            <a:avLst>
              <a:gd name="adj1" fmla="val 29931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003867" y="1484784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a/(a,E),   b/(b,E)</a:t>
            </a:r>
            <a:endParaRPr lang="pt-BR" sz="2400" b="1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3210320" y="2287600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1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786384" y="2131659"/>
            <a:ext cx="1221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</a:p>
          <a:p>
            <a:r>
              <a:rPr lang="pt-BR" sz="2400" b="1" dirty="0" smtClean="0"/>
              <a:t>B / (B,E)</a:t>
            </a:r>
          </a:p>
          <a:p>
            <a:r>
              <a:rPr lang="pt-BR" sz="2400" b="1" dirty="0" smtClean="0"/>
              <a:t>Y / (Y,E)</a:t>
            </a:r>
            <a:endParaRPr lang="pt-BR" sz="2400" b="1" dirty="0"/>
          </a:p>
        </p:txBody>
      </p:sp>
      <p:cxnSp>
        <p:nvCxnSpPr>
          <p:cNvPr id="14" name="Conector de seta reta 13"/>
          <p:cNvCxnSpPr>
            <a:stCxn id="10" idx="6"/>
            <a:endCxn id="16" idx="2"/>
          </p:cNvCxnSpPr>
          <p:nvPr/>
        </p:nvCxnSpPr>
        <p:spPr>
          <a:xfrm>
            <a:off x="3764720" y="2564800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>
            <a:spLocks noChangeAspect="1"/>
          </p:cNvSpPr>
          <p:nvPr/>
        </p:nvSpPr>
        <p:spPr>
          <a:xfrm>
            <a:off x="5010520" y="2295196"/>
            <a:ext cx="554400" cy="554400"/>
          </a:xfrm>
          <a:prstGeom prst="ellipse">
            <a:avLst/>
          </a:prstGeom>
          <a:noFill/>
          <a:ln w="38100" cmpd="sng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2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586584" y="2093240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  <a:endParaRPr lang="pt-BR" sz="2400" b="1" dirty="0"/>
          </a:p>
        </p:txBody>
      </p:sp>
      <p:cxnSp>
        <p:nvCxnSpPr>
          <p:cNvPr id="18" name="Conector de seta reta 17"/>
          <p:cNvCxnSpPr>
            <a:stCxn id="16" idx="6"/>
            <a:endCxn id="20" idx="2"/>
          </p:cNvCxnSpPr>
          <p:nvPr/>
        </p:nvCxnSpPr>
        <p:spPr>
          <a:xfrm flipV="1">
            <a:off x="5564920" y="2564800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>
            <a:spLocks noChangeAspect="1"/>
          </p:cNvSpPr>
          <p:nvPr/>
        </p:nvSpPr>
        <p:spPr>
          <a:xfrm>
            <a:off x="6810720" y="2287600"/>
            <a:ext cx="554400" cy="554400"/>
          </a:xfrm>
          <a:prstGeom prst="ellipse">
            <a:avLst/>
          </a:prstGeom>
          <a:noFill/>
          <a:ln w="38100" cmpd="sng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3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1403648" y="3363850"/>
            <a:ext cx="554400" cy="554400"/>
          </a:xfrm>
          <a:prstGeom prst="ellipse">
            <a:avLst/>
          </a:prstGeom>
          <a:noFill/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6" name="Conector em curva 17"/>
          <p:cNvCxnSpPr>
            <a:stCxn id="10" idx="1"/>
            <a:endCxn id="10" idx="7"/>
          </p:cNvCxnSpPr>
          <p:nvPr/>
        </p:nvCxnSpPr>
        <p:spPr>
          <a:xfrm rot="5400000" flipH="1" flipV="1">
            <a:off x="3503530" y="2188790"/>
            <a:ext cx="12700" cy="360000"/>
          </a:xfrm>
          <a:prstGeom prst="curvedConnector3">
            <a:avLst>
              <a:gd name="adj1" fmla="val 27715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2390096" y="1492737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</a:t>
            </a:r>
            <a:endParaRPr lang="pt-BR" sz="2400" b="1" dirty="0"/>
          </a:p>
        </p:txBody>
      </p:sp>
      <p:cxnSp>
        <p:nvCxnSpPr>
          <p:cNvPr id="33" name="Conector de seta reta 32"/>
          <p:cNvCxnSpPr>
            <a:stCxn id="23" idx="5"/>
            <a:endCxn id="37" idx="2"/>
          </p:cNvCxnSpPr>
          <p:nvPr/>
        </p:nvCxnSpPr>
        <p:spPr>
          <a:xfrm>
            <a:off x="1876858" y="3837060"/>
            <a:ext cx="1333462" cy="1166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1453992" y="447468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(Y,D)</a:t>
            </a:r>
            <a:endParaRPr lang="pt-BR" sz="2400" b="1" dirty="0"/>
          </a:p>
        </p:txBody>
      </p:sp>
      <p:cxnSp>
        <p:nvCxnSpPr>
          <p:cNvPr id="35" name="Conector em curva 17"/>
          <p:cNvCxnSpPr>
            <a:stCxn id="43" idx="3"/>
            <a:endCxn id="43" idx="5"/>
          </p:cNvCxnSpPr>
          <p:nvPr/>
        </p:nvCxnSpPr>
        <p:spPr>
          <a:xfrm rot="16200000" flipH="1">
            <a:off x="7071910" y="5019648"/>
            <a:ext cx="12700" cy="360000"/>
          </a:xfrm>
          <a:prstGeom prst="curvedConnector3">
            <a:avLst>
              <a:gd name="adj1" fmla="val 2439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6003867" y="5525185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a/(a,E),   b/(b,E)</a:t>
            </a:r>
            <a:endParaRPr lang="pt-BR" sz="2400" b="1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3210320" y="4726438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4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786384" y="4230522"/>
            <a:ext cx="1221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</a:p>
          <a:p>
            <a:r>
              <a:rPr lang="pt-BR" sz="2400" b="1" dirty="0" smtClean="0"/>
              <a:t>B / (B,E)</a:t>
            </a:r>
          </a:p>
          <a:p>
            <a:r>
              <a:rPr lang="pt-BR" sz="2400" b="1" dirty="0" smtClean="0"/>
              <a:t>Y / (Y,E)</a:t>
            </a:r>
            <a:endParaRPr lang="pt-BR" sz="2400" b="1" dirty="0"/>
          </a:p>
        </p:txBody>
      </p:sp>
      <p:cxnSp>
        <p:nvCxnSpPr>
          <p:cNvPr id="39" name="Conector de seta reta 38"/>
          <p:cNvCxnSpPr>
            <a:stCxn id="37" idx="6"/>
            <a:endCxn id="40" idx="2"/>
          </p:cNvCxnSpPr>
          <p:nvPr/>
        </p:nvCxnSpPr>
        <p:spPr>
          <a:xfrm>
            <a:off x="3764720" y="5003638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>
            <a:spLocks noChangeAspect="1"/>
          </p:cNvSpPr>
          <p:nvPr/>
        </p:nvSpPr>
        <p:spPr>
          <a:xfrm>
            <a:off x="5010520" y="4734034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5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5586584" y="4532078"/>
            <a:ext cx="1168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(Y,E</a:t>
            </a:r>
            <a:r>
              <a:rPr lang="pt-BR" sz="2400" b="1" dirty="0" smtClean="0">
                <a:sym typeface="Symbol"/>
              </a:rPr>
              <a:t>)</a:t>
            </a:r>
            <a:endParaRPr lang="pt-BR" sz="2400" b="1" dirty="0"/>
          </a:p>
        </p:txBody>
      </p:sp>
      <p:cxnSp>
        <p:nvCxnSpPr>
          <p:cNvPr id="42" name="Conector de seta reta 41"/>
          <p:cNvCxnSpPr/>
          <p:nvPr/>
        </p:nvCxnSpPr>
        <p:spPr>
          <a:xfrm flipV="1">
            <a:off x="5597724" y="5011234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>
            <a:spLocks noChangeAspect="1"/>
          </p:cNvSpPr>
          <p:nvPr/>
        </p:nvSpPr>
        <p:spPr>
          <a:xfrm>
            <a:off x="6810720" y="4726438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6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cxnSp>
        <p:nvCxnSpPr>
          <p:cNvPr id="44" name="Conector em curva 17"/>
          <p:cNvCxnSpPr>
            <a:stCxn id="37" idx="3"/>
            <a:endCxn id="37" idx="5"/>
          </p:cNvCxnSpPr>
          <p:nvPr/>
        </p:nvCxnSpPr>
        <p:spPr>
          <a:xfrm rot="16200000" flipH="1">
            <a:off x="3487520" y="5003638"/>
            <a:ext cx="12700" cy="392020"/>
          </a:xfrm>
          <a:prstGeom prst="curvedConnector3">
            <a:avLst>
              <a:gd name="adj1" fmla="val 2439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2390096" y="5525185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</a:t>
            </a:r>
            <a:endParaRPr lang="pt-BR" sz="2400" b="1" dirty="0"/>
          </a:p>
        </p:txBody>
      </p:sp>
      <p:cxnSp>
        <p:nvCxnSpPr>
          <p:cNvPr id="56" name="Forma 55"/>
          <p:cNvCxnSpPr>
            <a:stCxn id="20" idx="3"/>
            <a:endCxn id="23" idx="6"/>
          </p:cNvCxnSpPr>
          <p:nvPr/>
        </p:nvCxnSpPr>
        <p:spPr>
          <a:xfrm rot="5400000">
            <a:off x="3984859" y="733999"/>
            <a:ext cx="880240" cy="493386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Forma 56"/>
          <p:cNvCxnSpPr>
            <a:stCxn id="43" idx="1"/>
          </p:cNvCxnSpPr>
          <p:nvPr/>
        </p:nvCxnSpPr>
        <p:spPr>
          <a:xfrm rot="16200000" flipV="1">
            <a:off x="3915685" y="1831403"/>
            <a:ext cx="1090596" cy="486185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6494552" y="293289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(X,D)</a:t>
            </a:r>
            <a:endParaRPr lang="pt-BR" sz="2400" b="1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6494552" y="4214973"/>
            <a:ext cx="1206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Y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(Y,D)</a:t>
            </a:r>
            <a:endParaRPr lang="pt-BR" sz="24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5636270"/>
            <a:ext cx="2133600" cy="365125"/>
          </a:xfrm>
        </p:spPr>
        <p:txBody>
          <a:bodyPr/>
          <a:lstStyle/>
          <a:p>
            <a:fld id="{EDE3B267-7F79-4E47-B368-35E1FDB7212E}" type="slidenum">
              <a:rPr lang="pt-BR" smtClean="0"/>
              <a:pPr/>
              <a:t>35</a:t>
            </a:fld>
            <a:endParaRPr lang="pt-BR"/>
          </a:p>
        </p:txBody>
      </p:sp>
      <p:sp>
        <p:nvSpPr>
          <p:cNvPr id="46" name="Espaço Reservado para Conteúdo 2"/>
          <p:cNvSpPr txBox="1">
            <a:spLocks/>
          </p:cNvSpPr>
          <p:nvPr/>
        </p:nvSpPr>
        <p:spPr>
          <a:xfrm>
            <a:off x="323528" y="6165304"/>
            <a:ext cx="8568952" cy="62068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700" dirty="0" smtClean="0"/>
              <a:t>Cadeia = 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⊢*</a:t>
            </a:r>
            <a:r>
              <a:rPr lang="pt-BR" sz="2700" dirty="0" smtClean="0"/>
              <a:t>(&lt;Xbbb,q</a:t>
            </a:r>
            <a:r>
              <a:rPr lang="pt-BR" sz="2700" baseline="-25000" dirty="0"/>
              <a:t>3</a:t>
            </a:r>
            <a:r>
              <a:rPr lang="pt-BR" sz="2700" dirty="0" smtClean="0"/>
              <a:t>,bX)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sz="2700" dirty="0"/>
              <a:t>(&lt;</a:t>
            </a:r>
            <a:r>
              <a:rPr lang="pt-BR" sz="2700" dirty="0" smtClean="0"/>
              <a:t>Xbb,q</a:t>
            </a:r>
            <a:r>
              <a:rPr lang="pt-BR" sz="2700" baseline="-25000" dirty="0" smtClean="0"/>
              <a:t>3</a:t>
            </a:r>
            <a:r>
              <a:rPr lang="pt-BR" sz="2700" dirty="0" smtClean="0"/>
              <a:t>,bbX)</a:t>
            </a:r>
            <a:r>
              <a:rPr lang="pt-BR" sz="2700" dirty="0">
                <a:latin typeface="Segoe UI Symbol"/>
                <a:ea typeface="Segoe UI Symbol"/>
                <a:cs typeface="Tahoma"/>
              </a:rPr>
              <a:t> ⊢</a:t>
            </a:r>
            <a:r>
              <a:rPr lang="pt-BR" sz="2700" dirty="0"/>
              <a:t>(&lt;</a:t>
            </a:r>
            <a:r>
              <a:rPr lang="pt-BR" sz="2700" dirty="0" smtClean="0"/>
              <a:t>Xb,q</a:t>
            </a:r>
            <a:r>
              <a:rPr lang="pt-BR" sz="2700" baseline="-25000" dirty="0" smtClean="0"/>
              <a:t>3</a:t>
            </a:r>
            <a:r>
              <a:rPr lang="pt-BR" sz="2700" dirty="0" smtClean="0"/>
              <a:t>,bbbX</a:t>
            </a:r>
            <a:r>
              <a:rPr lang="pt-BR" sz="27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221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pt-BR" sz="3800" dirty="0" smtClean="0"/>
              <a:t>Exemplo </a:t>
            </a:r>
            <a:r>
              <a:rPr lang="pt-BR" sz="3800" dirty="0" smtClean="0"/>
              <a:t>6.2.p555:</a:t>
            </a:r>
            <a:br>
              <a:rPr lang="pt-BR" sz="3800" dirty="0" smtClean="0"/>
            </a:br>
            <a:r>
              <a:rPr lang="pt-BR" sz="3800" dirty="0" smtClean="0"/>
              <a:t> L(M</a:t>
            </a:r>
            <a:r>
              <a:rPr lang="pt-BR" sz="3800" dirty="0" smtClean="0"/>
              <a:t>) = { </a:t>
            </a:r>
            <a:r>
              <a:rPr lang="pt-BR" sz="3800" dirty="0" err="1" smtClean="0"/>
              <a:t>ww</a:t>
            </a:r>
            <a:r>
              <a:rPr lang="pt-BR" sz="3800" baseline="30000" dirty="0" err="1" smtClean="0"/>
              <a:t>R</a:t>
            </a:r>
            <a:r>
              <a:rPr lang="pt-BR" sz="3800" dirty="0" smtClean="0"/>
              <a:t> : w</a:t>
            </a:r>
            <a:r>
              <a:rPr lang="pt-BR" sz="3800" dirty="0" smtClean="0">
                <a:sym typeface="Symbol"/>
              </a:rPr>
              <a:t></a:t>
            </a:r>
            <a:r>
              <a:rPr lang="pt-BR" sz="3800" dirty="0" smtClean="0"/>
              <a:t>{a, b}*}</a:t>
            </a:r>
            <a:endParaRPr lang="pt-BR" sz="3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495325"/>
            <a:ext cx="8229600" cy="452596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cxnSp>
        <p:nvCxnSpPr>
          <p:cNvPr id="6" name="Conector de seta reta 5"/>
          <p:cNvCxnSpPr>
            <a:stCxn id="23" idx="7"/>
            <a:endCxn id="10" idx="2"/>
          </p:cNvCxnSpPr>
          <p:nvPr/>
        </p:nvCxnSpPr>
        <p:spPr>
          <a:xfrm flipV="1">
            <a:off x="1876858" y="2564800"/>
            <a:ext cx="1333462" cy="88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526000" y="2572857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(X,D)</a:t>
            </a:r>
            <a:endParaRPr lang="pt-BR" sz="2400" b="1" dirty="0"/>
          </a:p>
        </p:txBody>
      </p:sp>
      <p:cxnSp>
        <p:nvCxnSpPr>
          <p:cNvPr id="8" name="Conector em curva 17"/>
          <p:cNvCxnSpPr>
            <a:stCxn id="20" idx="1"/>
            <a:endCxn id="20" idx="7"/>
          </p:cNvCxnSpPr>
          <p:nvPr/>
        </p:nvCxnSpPr>
        <p:spPr>
          <a:xfrm rot="5400000" flipH="1" flipV="1">
            <a:off x="7103930" y="2188790"/>
            <a:ext cx="12700" cy="360000"/>
          </a:xfrm>
          <a:prstGeom prst="curvedConnector3">
            <a:avLst>
              <a:gd name="adj1" fmla="val 29931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003867" y="1484784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a/(a,E),   b/(b,E)</a:t>
            </a:r>
            <a:endParaRPr lang="pt-BR" sz="2400" b="1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3210320" y="2287600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1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786384" y="2131659"/>
            <a:ext cx="1221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</a:p>
          <a:p>
            <a:r>
              <a:rPr lang="pt-BR" sz="2400" b="1" dirty="0" smtClean="0"/>
              <a:t>B / (B,E)</a:t>
            </a:r>
          </a:p>
          <a:p>
            <a:r>
              <a:rPr lang="pt-BR" sz="2400" b="1" dirty="0" smtClean="0"/>
              <a:t>Y / (Y,E)</a:t>
            </a:r>
            <a:endParaRPr lang="pt-BR" sz="2400" b="1" dirty="0"/>
          </a:p>
        </p:txBody>
      </p:sp>
      <p:cxnSp>
        <p:nvCxnSpPr>
          <p:cNvPr id="14" name="Conector de seta reta 13"/>
          <p:cNvCxnSpPr>
            <a:stCxn id="10" idx="6"/>
            <a:endCxn id="16" idx="2"/>
          </p:cNvCxnSpPr>
          <p:nvPr/>
        </p:nvCxnSpPr>
        <p:spPr>
          <a:xfrm>
            <a:off x="3764720" y="2564800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>
            <a:spLocks noChangeAspect="1"/>
          </p:cNvSpPr>
          <p:nvPr/>
        </p:nvSpPr>
        <p:spPr>
          <a:xfrm>
            <a:off x="5010520" y="2295196"/>
            <a:ext cx="554400" cy="554400"/>
          </a:xfrm>
          <a:prstGeom prst="ellipse">
            <a:avLst/>
          </a:prstGeom>
          <a:noFill/>
          <a:ln w="38100" cmpd="sng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2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586584" y="2093240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  <a:endParaRPr lang="pt-BR" sz="2400" b="1" dirty="0"/>
          </a:p>
        </p:txBody>
      </p:sp>
      <p:cxnSp>
        <p:nvCxnSpPr>
          <p:cNvPr id="18" name="Conector de seta reta 17"/>
          <p:cNvCxnSpPr>
            <a:stCxn id="16" idx="6"/>
            <a:endCxn id="20" idx="2"/>
          </p:cNvCxnSpPr>
          <p:nvPr/>
        </p:nvCxnSpPr>
        <p:spPr>
          <a:xfrm flipV="1">
            <a:off x="5564920" y="2564800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>
            <a:spLocks noChangeAspect="1"/>
          </p:cNvSpPr>
          <p:nvPr/>
        </p:nvSpPr>
        <p:spPr>
          <a:xfrm>
            <a:off x="6810720" y="2287600"/>
            <a:ext cx="554400" cy="554400"/>
          </a:xfrm>
          <a:prstGeom prst="ellipse">
            <a:avLst/>
          </a:prstGeom>
          <a:noFill/>
          <a:ln w="38100" cmpd="sng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3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1403648" y="3363850"/>
            <a:ext cx="554400" cy="554400"/>
          </a:xfrm>
          <a:prstGeom prst="ellipse">
            <a:avLst/>
          </a:prstGeom>
          <a:noFill/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6" name="Conector em curva 17"/>
          <p:cNvCxnSpPr>
            <a:stCxn id="10" idx="1"/>
            <a:endCxn id="10" idx="7"/>
          </p:cNvCxnSpPr>
          <p:nvPr/>
        </p:nvCxnSpPr>
        <p:spPr>
          <a:xfrm rot="5400000" flipH="1" flipV="1">
            <a:off x="3503530" y="2188790"/>
            <a:ext cx="12700" cy="360000"/>
          </a:xfrm>
          <a:prstGeom prst="curvedConnector3">
            <a:avLst>
              <a:gd name="adj1" fmla="val 27715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2390096" y="1492737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</a:t>
            </a:r>
            <a:endParaRPr lang="pt-BR" sz="2400" b="1" dirty="0"/>
          </a:p>
        </p:txBody>
      </p:sp>
      <p:cxnSp>
        <p:nvCxnSpPr>
          <p:cNvPr id="33" name="Conector de seta reta 32"/>
          <p:cNvCxnSpPr>
            <a:stCxn id="23" idx="5"/>
            <a:endCxn id="37" idx="2"/>
          </p:cNvCxnSpPr>
          <p:nvPr/>
        </p:nvCxnSpPr>
        <p:spPr>
          <a:xfrm>
            <a:off x="1876858" y="3837060"/>
            <a:ext cx="1333462" cy="1166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1453992" y="447468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(Y,D)</a:t>
            </a:r>
            <a:endParaRPr lang="pt-BR" sz="2400" b="1" dirty="0"/>
          </a:p>
        </p:txBody>
      </p:sp>
      <p:cxnSp>
        <p:nvCxnSpPr>
          <p:cNvPr id="35" name="Conector em curva 17"/>
          <p:cNvCxnSpPr>
            <a:stCxn id="43" idx="3"/>
            <a:endCxn id="43" idx="5"/>
          </p:cNvCxnSpPr>
          <p:nvPr/>
        </p:nvCxnSpPr>
        <p:spPr>
          <a:xfrm rot="16200000" flipH="1">
            <a:off x="7071910" y="5019648"/>
            <a:ext cx="12700" cy="360000"/>
          </a:xfrm>
          <a:prstGeom prst="curvedConnector3">
            <a:avLst>
              <a:gd name="adj1" fmla="val 2439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6003867" y="5525185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a/(a,E),   b/(b,E)</a:t>
            </a:r>
            <a:endParaRPr lang="pt-BR" sz="2400" b="1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3210320" y="4726438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4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786384" y="4230522"/>
            <a:ext cx="1221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</a:p>
          <a:p>
            <a:r>
              <a:rPr lang="pt-BR" sz="2400" b="1" dirty="0" smtClean="0"/>
              <a:t>B / (B,E)</a:t>
            </a:r>
          </a:p>
          <a:p>
            <a:r>
              <a:rPr lang="pt-BR" sz="2400" b="1" dirty="0" smtClean="0"/>
              <a:t>Y / (Y,E)</a:t>
            </a:r>
            <a:endParaRPr lang="pt-BR" sz="2400" b="1" dirty="0"/>
          </a:p>
        </p:txBody>
      </p:sp>
      <p:cxnSp>
        <p:nvCxnSpPr>
          <p:cNvPr id="39" name="Conector de seta reta 38"/>
          <p:cNvCxnSpPr>
            <a:stCxn id="37" idx="6"/>
            <a:endCxn id="40" idx="2"/>
          </p:cNvCxnSpPr>
          <p:nvPr/>
        </p:nvCxnSpPr>
        <p:spPr>
          <a:xfrm>
            <a:off x="3764720" y="5003638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>
            <a:spLocks noChangeAspect="1"/>
          </p:cNvSpPr>
          <p:nvPr/>
        </p:nvSpPr>
        <p:spPr>
          <a:xfrm>
            <a:off x="5010520" y="4734034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5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5586584" y="4532078"/>
            <a:ext cx="1168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(Y,E</a:t>
            </a:r>
            <a:r>
              <a:rPr lang="pt-BR" sz="2400" b="1" dirty="0" smtClean="0">
                <a:sym typeface="Symbol"/>
              </a:rPr>
              <a:t>)</a:t>
            </a:r>
            <a:endParaRPr lang="pt-BR" sz="2400" b="1" dirty="0"/>
          </a:p>
        </p:txBody>
      </p:sp>
      <p:cxnSp>
        <p:nvCxnSpPr>
          <p:cNvPr id="42" name="Conector de seta reta 41"/>
          <p:cNvCxnSpPr/>
          <p:nvPr/>
        </p:nvCxnSpPr>
        <p:spPr>
          <a:xfrm flipV="1">
            <a:off x="5597724" y="5011234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>
            <a:spLocks noChangeAspect="1"/>
          </p:cNvSpPr>
          <p:nvPr/>
        </p:nvSpPr>
        <p:spPr>
          <a:xfrm>
            <a:off x="6810720" y="4726438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6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cxnSp>
        <p:nvCxnSpPr>
          <p:cNvPr id="44" name="Conector em curva 17"/>
          <p:cNvCxnSpPr>
            <a:stCxn id="37" idx="3"/>
            <a:endCxn id="37" idx="5"/>
          </p:cNvCxnSpPr>
          <p:nvPr/>
        </p:nvCxnSpPr>
        <p:spPr>
          <a:xfrm rot="16200000" flipH="1">
            <a:off x="3487520" y="5003638"/>
            <a:ext cx="12700" cy="392020"/>
          </a:xfrm>
          <a:prstGeom prst="curvedConnector3">
            <a:avLst>
              <a:gd name="adj1" fmla="val 2439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2390096" y="5525185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</a:t>
            </a:r>
            <a:endParaRPr lang="pt-BR" sz="2400" b="1" dirty="0"/>
          </a:p>
        </p:txBody>
      </p:sp>
      <p:cxnSp>
        <p:nvCxnSpPr>
          <p:cNvPr id="56" name="Forma 55"/>
          <p:cNvCxnSpPr>
            <a:stCxn id="20" idx="3"/>
            <a:endCxn id="23" idx="6"/>
          </p:cNvCxnSpPr>
          <p:nvPr/>
        </p:nvCxnSpPr>
        <p:spPr>
          <a:xfrm rot="5400000">
            <a:off x="3984859" y="733999"/>
            <a:ext cx="880240" cy="493386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Forma 56"/>
          <p:cNvCxnSpPr>
            <a:stCxn id="43" idx="1"/>
          </p:cNvCxnSpPr>
          <p:nvPr/>
        </p:nvCxnSpPr>
        <p:spPr>
          <a:xfrm rot="16200000" flipV="1">
            <a:off x="3915685" y="1831403"/>
            <a:ext cx="1090596" cy="486185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6494552" y="293289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(X,D)</a:t>
            </a:r>
            <a:endParaRPr lang="pt-BR" sz="2400" b="1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6494552" y="4214973"/>
            <a:ext cx="1206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Y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(Y,D)</a:t>
            </a:r>
            <a:endParaRPr lang="pt-BR" sz="24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5636270"/>
            <a:ext cx="2133600" cy="365125"/>
          </a:xfrm>
        </p:spPr>
        <p:txBody>
          <a:bodyPr/>
          <a:lstStyle/>
          <a:p>
            <a:fld id="{EDE3B267-7F79-4E47-B368-35E1FDB7212E}" type="slidenum">
              <a:rPr lang="pt-BR" smtClean="0"/>
              <a:pPr/>
              <a:t>36</a:t>
            </a:fld>
            <a:endParaRPr lang="pt-BR"/>
          </a:p>
        </p:txBody>
      </p:sp>
      <p:sp>
        <p:nvSpPr>
          <p:cNvPr id="46" name="Espaço Reservado para Conteúdo 2"/>
          <p:cNvSpPr txBox="1">
            <a:spLocks/>
          </p:cNvSpPr>
          <p:nvPr/>
        </p:nvSpPr>
        <p:spPr>
          <a:xfrm>
            <a:off x="323528" y="6165304"/>
            <a:ext cx="8568952" cy="62068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700" dirty="0" smtClean="0"/>
              <a:t>Cadeia = 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⊢*</a:t>
            </a:r>
            <a:r>
              <a:rPr lang="pt-BR" sz="2700" dirty="0" smtClean="0"/>
              <a:t>(&lt;Xb,q</a:t>
            </a:r>
            <a:r>
              <a:rPr lang="pt-BR" sz="2700" baseline="-25000" dirty="0" smtClean="0"/>
              <a:t>3</a:t>
            </a:r>
            <a:r>
              <a:rPr lang="pt-BR" sz="2700" dirty="0" smtClean="0"/>
              <a:t>,bbbX)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sz="2700" dirty="0"/>
              <a:t>(&lt;</a:t>
            </a:r>
            <a:r>
              <a:rPr lang="pt-BR" sz="2700" dirty="0" smtClean="0"/>
              <a:t>X,q</a:t>
            </a:r>
            <a:r>
              <a:rPr lang="pt-BR" sz="2700" baseline="-25000" dirty="0" smtClean="0"/>
              <a:t>3</a:t>
            </a:r>
            <a:r>
              <a:rPr lang="pt-BR" sz="2700" dirty="0" smtClean="0"/>
              <a:t>,bbbbX)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sz="2700" dirty="0" smtClean="0"/>
              <a:t>(&lt;,q</a:t>
            </a:r>
            <a:r>
              <a:rPr lang="pt-BR" sz="2700" baseline="-25000" dirty="0" smtClean="0"/>
              <a:t>3</a:t>
            </a:r>
            <a:r>
              <a:rPr lang="pt-BR" sz="2700" dirty="0" smtClean="0"/>
              <a:t>,XbbbbX</a:t>
            </a:r>
            <a:r>
              <a:rPr lang="pt-BR" sz="27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629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pt-BR" sz="3800" dirty="0" smtClean="0"/>
              <a:t>Exemplo </a:t>
            </a:r>
            <a:r>
              <a:rPr lang="pt-BR" sz="3800" dirty="0" smtClean="0"/>
              <a:t>6.2.p555:</a:t>
            </a:r>
            <a:br>
              <a:rPr lang="pt-BR" sz="3800" dirty="0" smtClean="0"/>
            </a:br>
            <a:r>
              <a:rPr lang="pt-BR" sz="3800" dirty="0" smtClean="0"/>
              <a:t> L(M</a:t>
            </a:r>
            <a:r>
              <a:rPr lang="pt-BR" sz="3800" dirty="0" smtClean="0"/>
              <a:t>) = { </a:t>
            </a:r>
            <a:r>
              <a:rPr lang="pt-BR" sz="3800" dirty="0" err="1" smtClean="0"/>
              <a:t>ww</a:t>
            </a:r>
            <a:r>
              <a:rPr lang="pt-BR" sz="3800" baseline="30000" dirty="0" err="1" smtClean="0"/>
              <a:t>R</a:t>
            </a:r>
            <a:r>
              <a:rPr lang="pt-BR" sz="3800" dirty="0" smtClean="0"/>
              <a:t> : w</a:t>
            </a:r>
            <a:r>
              <a:rPr lang="pt-BR" sz="3800" dirty="0" smtClean="0">
                <a:sym typeface="Symbol"/>
              </a:rPr>
              <a:t></a:t>
            </a:r>
            <a:r>
              <a:rPr lang="pt-BR" sz="3800" dirty="0" smtClean="0"/>
              <a:t>{a, b}*}</a:t>
            </a:r>
            <a:endParaRPr lang="pt-BR" sz="3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495325"/>
            <a:ext cx="8229600" cy="452596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cxnSp>
        <p:nvCxnSpPr>
          <p:cNvPr id="6" name="Conector de seta reta 5"/>
          <p:cNvCxnSpPr>
            <a:stCxn id="23" idx="7"/>
            <a:endCxn id="10" idx="2"/>
          </p:cNvCxnSpPr>
          <p:nvPr/>
        </p:nvCxnSpPr>
        <p:spPr>
          <a:xfrm flipV="1">
            <a:off x="1876858" y="2564800"/>
            <a:ext cx="1333462" cy="88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526000" y="2572857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(X,D)</a:t>
            </a:r>
            <a:endParaRPr lang="pt-BR" sz="2400" b="1" dirty="0"/>
          </a:p>
        </p:txBody>
      </p:sp>
      <p:cxnSp>
        <p:nvCxnSpPr>
          <p:cNvPr id="8" name="Conector em curva 17"/>
          <p:cNvCxnSpPr>
            <a:stCxn id="20" idx="1"/>
            <a:endCxn id="20" idx="7"/>
          </p:cNvCxnSpPr>
          <p:nvPr/>
        </p:nvCxnSpPr>
        <p:spPr>
          <a:xfrm rot="5400000" flipH="1" flipV="1">
            <a:off x="7103930" y="2188790"/>
            <a:ext cx="12700" cy="360000"/>
          </a:xfrm>
          <a:prstGeom prst="curvedConnector3">
            <a:avLst>
              <a:gd name="adj1" fmla="val 29931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003867" y="1484784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a/(a,E),   b/(b,E)</a:t>
            </a:r>
            <a:endParaRPr lang="pt-BR" sz="2400" b="1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3210320" y="2287600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1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786384" y="2131659"/>
            <a:ext cx="1221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</a:p>
          <a:p>
            <a:r>
              <a:rPr lang="pt-BR" sz="2400" b="1" dirty="0" smtClean="0"/>
              <a:t>B / (B,E)</a:t>
            </a:r>
          </a:p>
          <a:p>
            <a:r>
              <a:rPr lang="pt-BR" sz="2400" b="1" dirty="0" smtClean="0"/>
              <a:t>Y / (Y,E)</a:t>
            </a:r>
            <a:endParaRPr lang="pt-BR" sz="2400" b="1" dirty="0"/>
          </a:p>
        </p:txBody>
      </p:sp>
      <p:cxnSp>
        <p:nvCxnSpPr>
          <p:cNvPr id="14" name="Conector de seta reta 13"/>
          <p:cNvCxnSpPr>
            <a:stCxn id="10" idx="6"/>
            <a:endCxn id="16" idx="2"/>
          </p:cNvCxnSpPr>
          <p:nvPr/>
        </p:nvCxnSpPr>
        <p:spPr>
          <a:xfrm>
            <a:off x="3764720" y="2564800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>
            <a:spLocks noChangeAspect="1"/>
          </p:cNvSpPr>
          <p:nvPr/>
        </p:nvSpPr>
        <p:spPr>
          <a:xfrm>
            <a:off x="5010520" y="2295196"/>
            <a:ext cx="554400" cy="554400"/>
          </a:xfrm>
          <a:prstGeom prst="ellipse">
            <a:avLst/>
          </a:prstGeom>
          <a:noFill/>
          <a:ln w="38100" cmpd="sng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2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586584" y="2093240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  <a:endParaRPr lang="pt-BR" sz="2400" b="1" dirty="0"/>
          </a:p>
        </p:txBody>
      </p:sp>
      <p:cxnSp>
        <p:nvCxnSpPr>
          <p:cNvPr id="18" name="Conector de seta reta 17"/>
          <p:cNvCxnSpPr>
            <a:stCxn id="16" idx="6"/>
            <a:endCxn id="20" idx="2"/>
          </p:cNvCxnSpPr>
          <p:nvPr/>
        </p:nvCxnSpPr>
        <p:spPr>
          <a:xfrm flipV="1">
            <a:off x="5564920" y="2564800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>
            <a:spLocks noChangeAspect="1"/>
          </p:cNvSpPr>
          <p:nvPr/>
        </p:nvSpPr>
        <p:spPr>
          <a:xfrm>
            <a:off x="6810720" y="2287600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3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1403648" y="3363850"/>
            <a:ext cx="554400" cy="554400"/>
          </a:xfrm>
          <a:prstGeom prst="ellipse">
            <a:avLst/>
          </a:prstGeom>
          <a:noFill/>
          <a:ln w="76200" cmpd="dbl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6" name="Conector em curva 17"/>
          <p:cNvCxnSpPr>
            <a:stCxn id="10" idx="1"/>
            <a:endCxn id="10" idx="7"/>
          </p:cNvCxnSpPr>
          <p:nvPr/>
        </p:nvCxnSpPr>
        <p:spPr>
          <a:xfrm rot="5400000" flipH="1" flipV="1">
            <a:off x="3503530" y="2188790"/>
            <a:ext cx="12700" cy="360000"/>
          </a:xfrm>
          <a:prstGeom prst="curvedConnector3">
            <a:avLst>
              <a:gd name="adj1" fmla="val 27715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2390096" y="1492737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</a:t>
            </a:r>
            <a:endParaRPr lang="pt-BR" sz="2400" b="1" dirty="0"/>
          </a:p>
        </p:txBody>
      </p:sp>
      <p:cxnSp>
        <p:nvCxnSpPr>
          <p:cNvPr id="33" name="Conector de seta reta 32"/>
          <p:cNvCxnSpPr>
            <a:stCxn id="23" idx="5"/>
            <a:endCxn id="37" idx="2"/>
          </p:cNvCxnSpPr>
          <p:nvPr/>
        </p:nvCxnSpPr>
        <p:spPr>
          <a:xfrm>
            <a:off x="1876858" y="3837060"/>
            <a:ext cx="1333462" cy="1166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1453992" y="447468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(Y,D)</a:t>
            </a:r>
            <a:endParaRPr lang="pt-BR" sz="2400" b="1" dirty="0"/>
          </a:p>
        </p:txBody>
      </p:sp>
      <p:cxnSp>
        <p:nvCxnSpPr>
          <p:cNvPr id="35" name="Conector em curva 17"/>
          <p:cNvCxnSpPr>
            <a:stCxn id="43" idx="3"/>
            <a:endCxn id="43" idx="5"/>
          </p:cNvCxnSpPr>
          <p:nvPr/>
        </p:nvCxnSpPr>
        <p:spPr>
          <a:xfrm rot="16200000" flipH="1">
            <a:off x="7071910" y="5019648"/>
            <a:ext cx="12700" cy="360000"/>
          </a:xfrm>
          <a:prstGeom prst="curvedConnector3">
            <a:avLst>
              <a:gd name="adj1" fmla="val 2439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6003867" y="5525185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a/(a,E),   b/(b,E)</a:t>
            </a:r>
            <a:endParaRPr lang="pt-BR" sz="2400" b="1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3210320" y="4726438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4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786384" y="4230522"/>
            <a:ext cx="1221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</a:p>
          <a:p>
            <a:r>
              <a:rPr lang="pt-BR" sz="2400" b="1" dirty="0" smtClean="0"/>
              <a:t>B / (B,E)</a:t>
            </a:r>
          </a:p>
          <a:p>
            <a:r>
              <a:rPr lang="pt-BR" sz="2400" b="1" dirty="0" smtClean="0"/>
              <a:t>Y / (Y,E)</a:t>
            </a:r>
            <a:endParaRPr lang="pt-BR" sz="2400" b="1" dirty="0"/>
          </a:p>
        </p:txBody>
      </p:sp>
      <p:cxnSp>
        <p:nvCxnSpPr>
          <p:cNvPr id="39" name="Conector de seta reta 38"/>
          <p:cNvCxnSpPr>
            <a:stCxn id="37" idx="6"/>
            <a:endCxn id="40" idx="2"/>
          </p:cNvCxnSpPr>
          <p:nvPr/>
        </p:nvCxnSpPr>
        <p:spPr>
          <a:xfrm>
            <a:off x="3764720" y="5003638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>
            <a:spLocks noChangeAspect="1"/>
          </p:cNvSpPr>
          <p:nvPr/>
        </p:nvSpPr>
        <p:spPr>
          <a:xfrm>
            <a:off x="5010520" y="4734034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5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5586584" y="4532078"/>
            <a:ext cx="1168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(Y,E</a:t>
            </a:r>
            <a:r>
              <a:rPr lang="pt-BR" sz="2400" b="1" dirty="0" smtClean="0">
                <a:sym typeface="Symbol"/>
              </a:rPr>
              <a:t>)</a:t>
            </a:r>
            <a:endParaRPr lang="pt-BR" sz="2400" b="1" dirty="0"/>
          </a:p>
        </p:txBody>
      </p:sp>
      <p:cxnSp>
        <p:nvCxnSpPr>
          <p:cNvPr id="42" name="Conector de seta reta 41"/>
          <p:cNvCxnSpPr/>
          <p:nvPr/>
        </p:nvCxnSpPr>
        <p:spPr>
          <a:xfrm flipV="1">
            <a:off x="5597724" y="5011234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>
            <a:spLocks noChangeAspect="1"/>
          </p:cNvSpPr>
          <p:nvPr/>
        </p:nvSpPr>
        <p:spPr>
          <a:xfrm>
            <a:off x="6810720" y="4726438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6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cxnSp>
        <p:nvCxnSpPr>
          <p:cNvPr id="44" name="Conector em curva 17"/>
          <p:cNvCxnSpPr>
            <a:stCxn id="37" idx="3"/>
            <a:endCxn id="37" idx="5"/>
          </p:cNvCxnSpPr>
          <p:nvPr/>
        </p:nvCxnSpPr>
        <p:spPr>
          <a:xfrm rot="16200000" flipH="1">
            <a:off x="3487520" y="5003638"/>
            <a:ext cx="12700" cy="392020"/>
          </a:xfrm>
          <a:prstGeom prst="curvedConnector3">
            <a:avLst>
              <a:gd name="adj1" fmla="val 2439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2390096" y="5525185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</a:t>
            </a:r>
            <a:endParaRPr lang="pt-BR" sz="2400" b="1" dirty="0"/>
          </a:p>
        </p:txBody>
      </p:sp>
      <p:cxnSp>
        <p:nvCxnSpPr>
          <p:cNvPr id="56" name="Forma 55"/>
          <p:cNvCxnSpPr>
            <a:stCxn id="20" idx="3"/>
            <a:endCxn id="23" idx="6"/>
          </p:cNvCxnSpPr>
          <p:nvPr/>
        </p:nvCxnSpPr>
        <p:spPr>
          <a:xfrm rot="5400000">
            <a:off x="3984859" y="733999"/>
            <a:ext cx="880240" cy="493386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Forma 56"/>
          <p:cNvCxnSpPr>
            <a:stCxn id="43" idx="1"/>
          </p:cNvCxnSpPr>
          <p:nvPr/>
        </p:nvCxnSpPr>
        <p:spPr>
          <a:xfrm rot="16200000" flipV="1">
            <a:off x="3915685" y="1831403"/>
            <a:ext cx="1090596" cy="486185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6494552" y="293289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(X,D)</a:t>
            </a:r>
            <a:endParaRPr lang="pt-BR" sz="2400" b="1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6494552" y="4214973"/>
            <a:ext cx="1206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Y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(Y,D)</a:t>
            </a:r>
            <a:endParaRPr lang="pt-BR" sz="24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5636270"/>
            <a:ext cx="2133600" cy="365125"/>
          </a:xfrm>
        </p:spPr>
        <p:txBody>
          <a:bodyPr/>
          <a:lstStyle/>
          <a:p>
            <a:fld id="{EDE3B267-7F79-4E47-B368-35E1FDB7212E}" type="slidenum">
              <a:rPr lang="pt-BR" smtClean="0"/>
              <a:pPr/>
              <a:t>37</a:t>
            </a:fld>
            <a:endParaRPr lang="pt-BR"/>
          </a:p>
        </p:txBody>
      </p:sp>
      <p:sp>
        <p:nvSpPr>
          <p:cNvPr id="46" name="Espaço Reservado para Conteúdo 2"/>
          <p:cNvSpPr txBox="1">
            <a:spLocks/>
          </p:cNvSpPr>
          <p:nvPr/>
        </p:nvSpPr>
        <p:spPr>
          <a:xfrm>
            <a:off x="323528" y="6165304"/>
            <a:ext cx="8568952" cy="62068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700" dirty="0" smtClean="0"/>
              <a:t>Cadeia = 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⊢*</a:t>
            </a:r>
            <a:r>
              <a:rPr lang="pt-BR" sz="2700" dirty="0" smtClean="0"/>
              <a:t>(&lt;X,q</a:t>
            </a:r>
            <a:r>
              <a:rPr lang="pt-BR" sz="2700" baseline="-25000" dirty="0" smtClean="0"/>
              <a:t>3</a:t>
            </a:r>
            <a:r>
              <a:rPr lang="pt-BR" sz="2700" dirty="0" smtClean="0"/>
              <a:t>,bbbbX)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sz="2700" dirty="0" smtClean="0"/>
              <a:t>(&lt;,q</a:t>
            </a:r>
            <a:r>
              <a:rPr lang="pt-BR" sz="2700" baseline="-25000" dirty="0" smtClean="0"/>
              <a:t>3</a:t>
            </a:r>
            <a:r>
              <a:rPr lang="pt-BR" sz="2700" dirty="0" smtClean="0"/>
              <a:t>,XbbbbX)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sz="2700" dirty="0" smtClean="0"/>
              <a:t>(&lt;X,q</a:t>
            </a:r>
            <a:r>
              <a:rPr lang="pt-BR" sz="2700" baseline="-25000" dirty="0" smtClean="0"/>
              <a:t>0</a:t>
            </a:r>
            <a:r>
              <a:rPr lang="pt-BR" sz="2700" dirty="0" smtClean="0"/>
              <a:t>,bbbbX)</a:t>
            </a:r>
            <a:endParaRPr lang="pt-BR" sz="2700" dirty="0"/>
          </a:p>
        </p:txBody>
      </p:sp>
    </p:spTree>
    <p:extLst>
      <p:ext uri="{BB962C8B-B14F-4D97-AF65-F5344CB8AC3E}">
        <p14:creationId xmlns:p14="http://schemas.microsoft.com/office/powerpoint/2010/main" val="186486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pt-BR" sz="3800" dirty="0" smtClean="0"/>
              <a:t>Exemplo </a:t>
            </a:r>
            <a:r>
              <a:rPr lang="pt-BR" sz="3800" dirty="0" smtClean="0"/>
              <a:t>6.2.p555:</a:t>
            </a:r>
            <a:br>
              <a:rPr lang="pt-BR" sz="3800" dirty="0" smtClean="0"/>
            </a:br>
            <a:r>
              <a:rPr lang="pt-BR" sz="3800" dirty="0" smtClean="0"/>
              <a:t> L(M</a:t>
            </a:r>
            <a:r>
              <a:rPr lang="pt-BR" sz="3800" dirty="0" smtClean="0"/>
              <a:t>) = { </a:t>
            </a:r>
            <a:r>
              <a:rPr lang="pt-BR" sz="3800" dirty="0" err="1" smtClean="0"/>
              <a:t>ww</a:t>
            </a:r>
            <a:r>
              <a:rPr lang="pt-BR" sz="3800" baseline="30000" dirty="0" err="1" smtClean="0"/>
              <a:t>R</a:t>
            </a:r>
            <a:r>
              <a:rPr lang="pt-BR" sz="3800" dirty="0" smtClean="0"/>
              <a:t> : w</a:t>
            </a:r>
            <a:r>
              <a:rPr lang="pt-BR" sz="3800" dirty="0" smtClean="0">
                <a:sym typeface="Symbol"/>
              </a:rPr>
              <a:t></a:t>
            </a:r>
            <a:r>
              <a:rPr lang="pt-BR" sz="3800" dirty="0" smtClean="0"/>
              <a:t>{a, b}*}</a:t>
            </a:r>
            <a:endParaRPr lang="pt-BR" sz="3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495325"/>
            <a:ext cx="8229600" cy="452596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cxnSp>
        <p:nvCxnSpPr>
          <p:cNvPr id="6" name="Conector de seta reta 5"/>
          <p:cNvCxnSpPr>
            <a:stCxn id="23" idx="7"/>
            <a:endCxn id="10" idx="2"/>
          </p:cNvCxnSpPr>
          <p:nvPr/>
        </p:nvCxnSpPr>
        <p:spPr>
          <a:xfrm flipV="1">
            <a:off x="1876858" y="2564800"/>
            <a:ext cx="1333462" cy="88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526000" y="2572857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(X,D)</a:t>
            </a:r>
            <a:endParaRPr lang="pt-BR" sz="2400" b="1" dirty="0"/>
          </a:p>
        </p:txBody>
      </p:sp>
      <p:cxnSp>
        <p:nvCxnSpPr>
          <p:cNvPr id="8" name="Conector em curva 17"/>
          <p:cNvCxnSpPr>
            <a:stCxn id="20" idx="1"/>
            <a:endCxn id="20" idx="7"/>
          </p:cNvCxnSpPr>
          <p:nvPr/>
        </p:nvCxnSpPr>
        <p:spPr>
          <a:xfrm rot="5400000" flipH="1" flipV="1">
            <a:off x="7103930" y="2188790"/>
            <a:ext cx="12700" cy="360000"/>
          </a:xfrm>
          <a:prstGeom prst="curvedConnector3">
            <a:avLst>
              <a:gd name="adj1" fmla="val 29931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003867" y="1484784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a/(a,E),   b/(b,E)</a:t>
            </a:r>
            <a:endParaRPr lang="pt-BR" sz="2400" b="1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3210320" y="2287600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1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786384" y="2131659"/>
            <a:ext cx="1221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</a:p>
          <a:p>
            <a:r>
              <a:rPr lang="pt-BR" sz="2400" b="1" dirty="0" smtClean="0"/>
              <a:t>B / (B,E)</a:t>
            </a:r>
          </a:p>
          <a:p>
            <a:r>
              <a:rPr lang="pt-BR" sz="2400" b="1" dirty="0" smtClean="0"/>
              <a:t>Y / (Y,E)</a:t>
            </a:r>
            <a:endParaRPr lang="pt-BR" sz="2400" b="1" dirty="0"/>
          </a:p>
        </p:txBody>
      </p:sp>
      <p:cxnSp>
        <p:nvCxnSpPr>
          <p:cNvPr id="14" name="Conector de seta reta 13"/>
          <p:cNvCxnSpPr>
            <a:stCxn id="10" idx="6"/>
            <a:endCxn id="16" idx="2"/>
          </p:cNvCxnSpPr>
          <p:nvPr/>
        </p:nvCxnSpPr>
        <p:spPr>
          <a:xfrm>
            <a:off x="3764720" y="2564800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>
            <a:spLocks noChangeAspect="1"/>
          </p:cNvSpPr>
          <p:nvPr/>
        </p:nvSpPr>
        <p:spPr>
          <a:xfrm>
            <a:off x="5010520" y="2295196"/>
            <a:ext cx="554400" cy="554400"/>
          </a:xfrm>
          <a:prstGeom prst="ellipse">
            <a:avLst/>
          </a:prstGeom>
          <a:noFill/>
          <a:ln w="38100" cmpd="sng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2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586584" y="2093240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  <a:endParaRPr lang="pt-BR" sz="2400" b="1" dirty="0"/>
          </a:p>
        </p:txBody>
      </p:sp>
      <p:cxnSp>
        <p:nvCxnSpPr>
          <p:cNvPr id="18" name="Conector de seta reta 17"/>
          <p:cNvCxnSpPr>
            <a:stCxn id="16" idx="6"/>
            <a:endCxn id="20" idx="2"/>
          </p:cNvCxnSpPr>
          <p:nvPr/>
        </p:nvCxnSpPr>
        <p:spPr>
          <a:xfrm flipV="1">
            <a:off x="5564920" y="2564800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>
            <a:spLocks noChangeAspect="1"/>
          </p:cNvSpPr>
          <p:nvPr/>
        </p:nvSpPr>
        <p:spPr>
          <a:xfrm>
            <a:off x="6810720" y="2287600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3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1403648" y="3363850"/>
            <a:ext cx="554400" cy="554400"/>
          </a:xfrm>
          <a:prstGeom prst="ellipse">
            <a:avLst/>
          </a:prstGeom>
          <a:noFill/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6" name="Conector em curva 17"/>
          <p:cNvCxnSpPr>
            <a:stCxn id="10" idx="1"/>
            <a:endCxn id="10" idx="7"/>
          </p:cNvCxnSpPr>
          <p:nvPr/>
        </p:nvCxnSpPr>
        <p:spPr>
          <a:xfrm rot="5400000" flipH="1" flipV="1">
            <a:off x="3503530" y="2188790"/>
            <a:ext cx="12700" cy="360000"/>
          </a:xfrm>
          <a:prstGeom prst="curvedConnector3">
            <a:avLst>
              <a:gd name="adj1" fmla="val 27715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2390096" y="1492737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</a:t>
            </a:r>
            <a:endParaRPr lang="pt-BR" sz="2400" b="1" dirty="0"/>
          </a:p>
        </p:txBody>
      </p:sp>
      <p:cxnSp>
        <p:nvCxnSpPr>
          <p:cNvPr id="33" name="Conector de seta reta 32"/>
          <p:cNvCxnSpPr>
            <a:stCxn id="23" idx="5"/>
            <a:endCxn id="37" idx="2"/>
          </p:cNvCxnSpPr>
          <p:nvPr/>
        </p:nvCxnSpPr>
        <p:spPr>
          <a:xfrm>
            <a:off x="1876858" y="3837060"/>
            <a:ext cx="1333462" cy="1166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1453992" y="447468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(Y,D)</a:t>
            </a:r>
            <a:endParaRPr lang="pt-BR" sz="2400" b="1" dirty="0"/>
          </a:p>
        </p:txBody>
      </p:sp>
      <p:cxnSp>
        <p:nvCxnSpPr>
          <p:cNvPr id="35" name="Conector em curva 17"/>
          <p:cNvCxnSpPr>
            <a:stCxn id="43" idx="3"/>
            <a:endCxn id="43" idx="5"/>
          </p:cNvCxnSpPr>
          <p:nvPr/>
        </p:nvCxnSpPr>
        <p:spPr>
          <a:xfrm rot="16200000" flipH="1">
            <a:off x="7071910" y="5019648"/>
            <a:ext cx="12700" cy="360000"/>
          </a:xfrm>
          <a:prstGeom prst="curvedConnector3">
            <a:avLst>
              <a:gd name="adj1" fmla="val 2439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6003867" y="5525185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a/(a,E),   b/(b,E)</a:t>
            </a:r>
            <a:endParaRPr lang="pt-BR" sz="2400" b="1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3210320" y="4726438"/>
            <a:ext cx="554400" cy="554400"/>
          </a:xfrm>
          <a:prstGeom prst="ellipse">
            <a:avLst/>
          </a:prstGeom>
          <a:noFill/>
          <a:ln w="38100" cmpd="sng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4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786384" y="4230522"/>
            <a:ext cx="1221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</a:p>
          <a:p>
            <a:r>
              <a:rPr lang="pt-BR" sz="2400" b="1" dirty="0" smtClean="0"/>
              <a:t>B / (B,E)</a:t>
            </a:r>
          </a:p>
          <a:p>
            <a:r>
              <a:rPr lang="pt-BR" sz="2400" b="1" dirty="0" smtClean="0"/>
              <a:t>Y / (Y,E)</a:t>
            </a:r>
            <a:endParaRPr lang="pt-BR" sz="2400" b="1" dirty="0"/>
          </a:p>
        </p:txBody>
      </p:sp>
      <p:cxnSp>
        <p:nvCxnSpPr>
          <p:cNvPr id="39" name="Conector de seta reta 38"/>
          <p:cNvCxnSpPr>
            <a:stCxn id="37" idx="6"/>
            <a:endCxn id="40" idx="2"/>
          </p:cNvCxnSpPr>
          <p:nvPr/>
        </p:nvCxnSpPr>
        <p:spPr>
          <a:xfrm>
            <a:off x="3764720" y="5003638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>
            <a:spLocks noChangeAspect="1"/>
          </p:cNvSpPr>
          <p:nvPr/>
        </p:nvSpPr>
        <p:spPr>
          <a:xfrm>
            <a:off x="5010520" y="4734034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5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5586584" y="4532078"/>
            <a:ext cx="1168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(Y,E</a:t>
            </a:r>
            <a:r>
              <a:rPr lang="pt-BR" sz="2400" b="1" dirty="0" smtClean="0">
                <a:sym typeface="Symbol"/>
              </a:rPr>
              <a:t>)</a:t>
            </a:r>
            <a:endParaRPr lang="pt-BR" sz="2400" b="1" dirty="0"/>
          </a:p>
        </p:txBody>
      </p:sp>
      <p:cxnSp>
        <p:nvCxnSpPr>
          <p:cNvPr id="42" name="Conector de seta reta 41"/>
          <p:cNvCxnSpPr/>
          <p:nvPr/>
        </p:nvCxnSpPr>
        <p:spPr>
          <a:xfrm flipV="1">
            <a:off x="5597724" y="5011234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>
            <a:spLocks noChangeAspect="1"/>
          </p:cNvSpPr>
          <p:nvPr/>
        </p:nvSpPr>
        <p:spPr>
          <a:xfrm>
            <a:off x="6810720" y="4726438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6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cxnSp>
        <p:nvCxnSpPr>
          <p:cNvPr id="44" name="Conector em curva 17"/>
          <p:cNvCxnSpPr>
            <a:stCxn id="37" idx="3"/>
            <a:endCxn id="37" idx="5"/>
          </p:cNvCxnSpPr>
          <p:nvPr/>
        </p:nvCxnSpPr>
        <p:spPr>
          <a:xfrm rot="16200000" flipH="1">
            <a:off x="3487520" y="5003638"/>
            <a:ext cx="12700" cy="392020"/>
          </a:xfrm>
          <a:prstGeom prst="curvedConnector3">
            <a:avLst>
              <a:gd name="adj1" fmla="val 2439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2390096" y="5525185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</a:t>
            </a:r>
            <a:endParaRPr lang="pt-BR" sz="2400" b="1" dirty="0"/>
          </a:p>
        </p:txBody>
      </p:sp>
      <p:cxnSp>
        <p:nvCxnSpPr>
          <p:cNvPr id="56" name="Forma 55"/>
          <p:cNvCxnSpPr>
            <a:stCxn id="20" idx="3"/>
            <a:endCxn id="23" idx="6"/>
          </p:cNvCxnSpPr>
          <p:nvPr/>
        </p:nvCxnSpPr>
        <p:spPr>
          <a:xfrm rot="5400000">
            <a:off x="3984859" y="733999"/>
            <a:ext cx="880240" cy="493386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Forma 56"/>
          <p:cNvCxnSpPr>
            <a:stCxn id="43" idx="1"/>
          </p:cNvCxnSpPr>
          <p:nvPr/>
        </p:nvCxnSpPr>
        <p:spPr>
          <a:xfrm rot="16200000" flipV="1">
            <a:off x="3915685" y="1831403"/>
            <a:ext cx="1090596" cy="486185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6494552" y="293289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(X,D)</a:t>
            </a:r>
            <a:endParaRPr lang="pt-BR" sz="2400" b="1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6494552" y="4214973"/>
            <a:ext cx="1206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Y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(Y,D)</a:t>
            </a:r>
            <a:endParaRPr lang="pt-BR" sz="24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5636270"/>
            <a:ext cx="2133600" cy="365125"/>
          </a:xfrm>
        </p:spPr>
        <p:txBody>
          <a:bodyPr/>
          <a:lstStyle/>
          <a:p>
            <a:fld id="{EDE3B267-7F79-4E47-B368-35E1FDB7212E}" type="slidenum">
              <a:rPr lang="pt-BR" smtClean="0"/>
              <a:pPr/>
              <a:t>38</a:t>
            </a:fld>
            <a:endParaRPr lang="pt-BR"/>
          </a:p>
        </p:txBody>
      </p:sp>
      <p:sp>
        <p:nvSpPr>
          <p:cNvPr id="46" name="Espaço Reservado para Conteúdo 2"/>
          <p:cNvSpPr txBox="1">
            <a:spLocks/>
          </p:cNvSpPr>
          <p:nvPr/>
        </p:nvSpPr>
        <p:spPr>
          <a:xfrm>
            <a:off x="323528" y="6165304"/>
            <a:ext cx="8568952" cy="62068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700" dirty="0" smtClean="0"/>
              <a:t>Cadeia = 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⊢*</a:t>
            </a:r>
            <a:r>
              <a:rPr lang="pt-BR" sz="2700" dirty="0" smtClean="0"/>
              <a:t>(&lt;X,q</a:t>
            </a:r>
            <a:r>
              <a:rPr lang="pt-BR" sz="2700" baseline="-25000" dirty="0"/>
              <a:t>0</a:t>
            </a:r>
            <a:r>
              <a:rPr lang="pt-BR" sz="2700" dirty="0" smtClean="0"/>
              <a:t>,bbbbX)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sz="2700" dirty="0"/>
              <a:t>(&lt;</a:t>
            </a:r>
            <a:r>
              <a:rPr lang="pt-BR" sz="2700" dirty="0" smtClean="0"/>
              <a:t>XY,q</a:t>
            </a:r>
            <a:r>
              <a:rPr lang="pt-BR" sz="2700" baseline="-25000" dirty="0" smtClean="0"/>
              <a:t>4</a:t>
            </a:r>
            <a:r>
              <a:rPr lang="pt-BR" sz="2700" dirty="0" smtClean="0"/>
              <a:t>,bbbX)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sz="2700" dirty="0"/>
              <a:t>(&lt;</a:t>
            </a:r>
            <a:r>
              <a:rPr lang="pt-BR" sz="2700" dirty="0" smtClean="0"/>
              <a:t>XYb,q</a:t>
            </a:r>
            <a:r>
              <a:rPr lang="pt-BR" sz="2700" baseline="-25000" dirty="0" smtClean="0"/>
              <a:t>4</a:t>
            </a:r>
            <a:r>
              <a:rPr lang="pt-BR" sz="2700" dirty="0" smtClean="0"/>
              <a:t>,bbX</a:t>
            </a:r>
            <a:r>
              <a:rPr lang="pt-BR" sz="2700" dirty="0"/>
              <a:t>)</a:t>
            </a:r>
          </a:p>
        </p:txBody>
      </p:sp>
      <p:sp>
        <p:nvSpPr>
          <p:cNvPr id="5" name="Retângulo 4"/>
          <p:cNvSpPr/>
          <p:nvPr/>
        </p:nvSpPr>
        <p:spPr>
          <a:xfrm>
            <a:off x="3736675" y="3244334"/>
            <a:ext cx="1670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Segoe UI Symbol"/>
                <a:ea typeface="Segoe UI Symbol"/>
                <a:cs typeface="Tahoma"/>
              </a:rPr>
              <a:t>⊢</a:t>
            </a:r>
            <a:r>
              <a:rPr lang="pt-BR" dirty="0"/>
              <a:t>(&lt;X,q</a:t>
            </a:r>
            <a:r>
              <a:rPr lang="pt-BR" baseline="-25000" dirty="0"/>
              <a:t>0</a:t>
            </a:r>
            <a:r>
              <a:rPr lang="pt-BR" dirty="0"/>
              <a:t>,bbbbX)</a:t>
            </a:r>
          </a:p>
        </p:txBody>
      </p:sp>
    </p:spTree>
    <p:extLst>
      <p:ext uri="{BB962C8B-B14F-4D97-AF65-F5344CB8AC3E}">
        <p14:creationId xmlns:p14="http://schemas.microsoft.com/office/powerpoint/2010/main" val="299813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pt-BR" sz="3800" dirty="0" smtClean="0"/>
              <a:t>Exemplo </a:t>
            </a:r>
            <a:r>
              <a:rPr lang="pt-BR" sz="3800" dirty="0" smtClean="0"/>
              <a:t>6.2.p555:</a:t>
            </a:r>
            <a:br>
              <a:rPr lang="pt-BR" sz="3800" dirty="0" smtClean="0"/>
            </a:br>
            <a:r>
              <a:rPr lang="pt-BR" sz="3800" dirty="0" smtClean="0"/>
              <a:t> L(M</a:t>
            </a:r>
            <a:r>
              <a:rPr lang="pt-BR" sz="3800" dirty="0" smtClean="0"/>
              <a:t>) = { </a:t>
            </a:r>
            <a:r>
              <a:rPr lang="pt-BR" sz="3800" dirty="0" err="1" smtClean="0"/>
              <a:t>ww</a:t>
            </a:r>
            <a:r>
              <a:rPr lang="pt-BR" sz="3800" baseline="30000" dirty="0" err="1" smtClean="0"/>
              <a:t>R</a:t>
            </a:r>
            <a:r>
              <a:rPr lang="pt-BR" sz="3800" dirty="0" smtClean="0"/>
              <a:t> : w</a:t>
            </a:r>
            <a:r>
              <a:rPr lang="pt-BR" sz="3800" dirty="0" smtClean="0">
                <a:sym typeface="Symbol"/>
              </a:rPr>
              <a:t></a:t>
            </a:r>
            <a:r>
              <a:rPr lang="pt-BR" sz="3800" dirty="0" smtClean="0"/>
              <a:t>{a, b}*}</a:t>
            </a:r>
            <a:endParaRPr lang="pt-BR" sz="3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495325"/>
            <a:ext cx="8229600" cy="452596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cxnSp>
        <p:nvCxnSpPr>
          <p:cNvPr id="6" name="Conector de seta reta 5"/>
          <p:cNvCxnSpPr>
            <a:stCxn id="23" idx="7"/>
            <a:endCxn id="10" idx="2"/>
          </p:cNvCxnSpPr>
          <p:nvPr/>
        </p:nvCxnSpPr>
        <p:spPr>
          <a:xfrm flipV="1">
            <a:off x="1876858" y="2564800"/>
            <a:ext cx="1333462" cy="88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526000" y="2572857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(X,D)</a:t>
            </a:r>
            <a:endParaRPr lang="pt-BR" sz="2400" b="1" dirty="0"/>
          </a:p>
        </p:txBody>
      </p:sp>
      <p:cxnSp>
        <p:nvCxnSpPr>
          <p:cNvPr id="8" name="Conector em curva 17"/>
          <p:cNvCxnSpPr>
            <a:stCxn id="20" idx="1"/>
            <a:endCxn id="20" idx="7"/>
          </p:cNvCxnSpPr>
          <p:nvPr/>
        </p:nvCxnSpPr>
        <p:spPr>
          <a:xfrm rot="5400000" flipH="1" flipV="1">
            <a:off x="7103930" y="2188790"/>
            <a:ext cx="12700" cy="360000"/>
          </a:xfrm>
          <a:prstGeom prst="curvedConnector3">
            <a:avLst>
              <a:gd name="adj1" fmla="val 29931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003867" y="1484784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a/(a,E),   b/(b,E)</a:t>
            </a:r>
            <a:endParaRPr lang="pt-BR" sz="2400" b="1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3210320" y="2287600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1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786384" y="2131659"/>
            <a:ext cx="1221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</a:p>
          <a:p>
            <a:r>
              <a:rPr lang="pt-BR" sz="2400" b="1" dirty="0" smtClean="0"/>
              <a:t>B / (B,E)</a:t>
            </a:r>
          </a:p>
          <a:p>
            <a:r>
              <a:rPr lang="pt-BR" sz="2400" b="1" dirty="0" smtClean="0"/>
              <a:t>Y / (Y,E)</a:t>
            </a:r>
            <a:endParaRPr lang="pt-BR" sz="2400" b="1" dirty="0"/>
          </a:p>
        </p:txBody>
      </p:sp>
      <p:cxnSp>
        <p:nvCxnSpPr>
          <p:cNvPr id="14" name="Conector de seta reta 13"/>
          <p:cNvCxnSpPr>
            <a:stCxn id="10" idx="6"/>
            <a:endCxn id="16" idx="2"/>
          </p:cNvCxnSpPr>
          <p:nvPr/>
        </p:nvCxnSpPr>
        <p:spPr>
          <a:xfrm>
            <a:off x="3764720" y="2564800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>
            <a:spLocks noChangeAspect="1"/>
          </p:cNvSpPr>
          <p:nvPr/>
        </p:nvSpPr>
        <p:spPr>
          <a:xfrm>
            <a:off x="5010520" y="2295196"/>
            <a:ext cx="554400" cy="554400"/>
          </a:xfrm>
          <a:prstGeom prst="ellipse">
            <a:avLst/>
          </a:prstGeom>
          <a:noFill/>
          <a:ln w="38100" cmpd="sng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2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586584" y="2093240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  <a:endParaRPr lang="pt-BR" sz="2400" b="1" dirty="0"/>
          </a:p>
        </p:txBody>
      </p:sp>
      <p:cxnSp>
        <p:nvCxnSpPr>
          <p:cNvPr id="18" name="Conector de seta reta 17"/>
          <p:cNvCxnSpPr>
            <a:stCxn id="16" idx="6"/>
            <a:endCxn id="20" idx="2"/>
          </p:cNvCxnSpPr>
          <p:nvPr/>
        </p:nvCxnSpPr>
        <p:spPr>
          <a:xfrm flipV="1">
            <a:off x="5564920" y="2564800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>
            <a:spLocks noChangeAspect="1"/>
          </p:cNvSpPr>
          <p:nvPr/>
        </p:nvSpPr>
        <p:spPr>
          <a:xfrm>
            <a:off x="6810720" y="2287600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3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1403648" y="3363850"/>
            <a:ext cx="554400" cy="554400"/>
          </a:xfrm>
          <a:prstGeom prst="ellipse">
            <a:avLst/>
          </a:prstGeom>
          <a:noFill/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6" name="Conector em curva 17"/>
          <p:cNvCxnSpPr>
            <a:stCxn id="10" idx="1"/>
            <a:endCxn id="10" idx="7"/>
          </p:cNvCxnSpPr>
          <p:nvPr/>
        </p:nvCxnSpPr>
        <p:spPr>
          <a:xfrm rot="5400000" flipH="1" flipV="1">
            <a:off x="3503530" y="2188790"/>
            <a:ext cx="12700" cy="360000"/>
          </a:xfrm>
          <a:prstGeom prst="curvedConnector3">
            <a:avLst>
              <a:gd name="adj1" fmla="val 27715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2390096" y="1492737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</a:t>
            </a:r>
            <a:endParaRPr lang="pt-BR" sz="2400" b="1" dirty="0"/>
          </a:p>
        </p:txBody>
      </p:sp>
      <p:cxnSp>
        <p:nvCxnSpPr>
          <p:cNvPr id="33" name="Conector de seta reta 32"/>
          <p:cNvCxnSpPr>
            <a:stCxn id="23" idx="5"/>
            <a:endCxn id="37" idx="2"/>
          </p:cNvCxnSpPr>
          <p:nvPr/>
        </p:nvCxnSpPr>
        <p:spPr>
          <a:xfrm>
            <a:off x="1876858" y="3837060"/>
            <a:ext cx="1333462" cy="1166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1453992" y="447468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(Y,D)</a:t>
            </a:r>
            <a:endParaRPr lang="pt-BR" sz="2400" b="1" dirty="0"/>
          </a:p>
        </p:txBody>
      </p:sp>
      <p:cxnSp>
        <p:nvCxnSpPr>
          <p:cNvPr id="35" name="Conector em curva 17"/>
          <p:cNvCxnSpPr>
            <a:stCxn id="43" idx="3"/>
            <a:endCxn id="43" idx="5"/>
          </p:cNvCxnSpPr>
          <p:nvPr/>
        </p:nvCxnSpPr>
        <p:spPr>
          <a:xfrm rot="16200000" flipH="1">
            <a:off x="7071910" y="5019648"/>
            <a:ext cx="12700" cy="360000"/>
          </a:xfrm>
          <a:prstGeom prst="curvedConnector3">
            <a:avLst>
              <a:gd name="adj1" fmla="val 2439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6003867" y="5525185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a/(a,E),   b/(b,E)</a:t>
            </a:r>
            <a:endParaRPr lang="pt-BR" sz="2400" b="1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3210320" y="4726438"/>
            <a:ext cx="554400" cy="554400"/>
          </a:xfrm>
          <a:prstGeom prst="ellipse">
            <a:avLst/>
          </a:prstGeom>
          <a:noFill/>
          <a:ln w="38100" cmpd="sng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4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786384" y="4230522"/>
            <a:ext cx="1221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</a:p>
          <a:p>
            <a:r>
              <a:rPr lang="pt-BR" sz="2400" b="1" dirty="0" smtClean="0"/>
              <a:t>B / (B,E)</a:t>
            </a:r>
          </a:p>
          <a:p>
            <a:r>
              <a:rPr lang="pt-BR" sz="2400" b="1" dirty="0" smtClean="0"/>
              <a:t>Y / (Y,E)</a:t>
            </a:r>
            <a:endParaRPr lang="pt-BR" sz="2400" b="1" dirty="0"/>
          </a:p>
        </p:txBody>
      </p:sp>
      <p:cxnSp>
        <p:nvCxnSpPr>
          <p:cNvPr id="39" name="Conector de seta reta 38"/>
          <p:cNvCxnSpPr>
            <a:stCxn id="37" idx="6"/>
            <a:endCxn id="40" idx="2"/>
          </p:cNvCxnSpPr>
          <p:nvPr/>
        </p:nvCxnSpPr>
        <p:spPr>
          <a:xfrm>
            <a:off x="3764720" y="5003638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>
            <a:spLocks noChangeAspect="1"/>
          </p:cNvSpPr>
          <p:nvPr/>
        </p:nvSpPr>
        <p:spPr>
          <a:xfrm>
            <a:off x="5010520" y="4734034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5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5586584" y="4532078"/>
            <a:ext cx="1168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(Y,E</a:t>
            </a:r>
            <a:r>
              <a:rPr lang="pt-BR" sz="2400" b="1" dirty="0" smtClean="0">
                <a:sym typeface="Symbol"/>
              </a:rPr>
              <a:t>)</a:t>
            </a:r>
            <a:endParaRPr lang="pt-BR" sz="2400" b="1" dirty="0"/>
          </a:p>
        </p:txBody>
      </p:sp>
      <p:cxnSp>
        <p:nvCxnSpPr>
          <p:cNvPr id="42" name="Conector de seta reta 41"/>
          <p:cNvCxnSpPr/>
          <p:nvPr/>
        </p:nvCxnSpPr>
        <p:spPr>
          <a:xfrm flipV="1">
            <a:off x="5597724" y="5011234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>
            <a:spLocks noChangeAspect="1"/>
          </p:cNvSpPr>
          <p:nvPr/>
        </p:nvSpPr>
        <p:spPr>
          <a:xfrm>
            <a:off x="6810720" y="4726438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6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cxnSp>
        <p:nvCxnSpPr>
          <p:cNvPr id="44" name="Conector em curva 17"/>
          <p:cNvCxnSpPr>
            <a:stCxn id="37" idx="3"/>
            <a:endCxn id="37" idx="5"/>
          </p:cNvCxnSpPr>
          <p:nvPr/>
        </p:nvCxnSpPr>
        <p:spPr>
          <a:xfrm rot="16200000" flipH="1">
            <a:off x="3487520" y="5003638"/>
            <a:ext cx="12700" cy="392020"/>
          </a:xfrm>
          <a:prstGeom prst="curvedConnector3">
            <a:avLst>
              <a:gd name="adj1" fmla="val 2439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2390096" y="5525185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</a:t>
            </a:r>
            <a:endParaRPr lang="pt-BR" sz="2400" b="1" dirty="0"/>
          </a:p>
        </p:txBody>
      </p:sp>
      <p:cxnSp>
        <p:nvCxnSpPr>
          <p:cNvPr id="56" name="Forma 55"/>
          <p:cNvCxnSpPr>
            <a:stCxn id="20" idx="3"/>
            <a:endCxn id="23" idx="6"/>
          </p:cNvCxnSpPr>
          <p:nvPr/>
        </p:nvCxnSpPr>
        <p:spPr>
          <a:xfrm rot="5400000">
            <a:off x="3984859" y="733999"/>
            <a:ext cx="880240" cy="493386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Forma 56"/>
          <p:cNvCxnSpPr>
            <a:stCxn id="43" idx="1"/>
          </p:cNvCxnSpPr>
          <p:nvPr/>
        </p:nvCxnSpPr>
        <p:spPr>
          <a:xfrm rot="16200000" flipV="1">
            <a:off x="3915685" y="1831403"/>
            <a:ext cx="1090596" cy="486185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6494552" y="293289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(X,D)</a:t>
            </a:r>
            <a:endParaRPr lang="pt-BR" sz="2400" b="1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6494552" y="4214973"/>
            <a:ext cx="1206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Y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(Y,D)</a:t>
            </a:r>
            <a:endParaRPr lang="pt-BR" sz="24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5636270"/>
            <a:ext cx="2133600" cy="365125"/>
          </a:xfrm>
        </p:spPr>
        <p:txBody>
          <a:bodyPr/>
          <a:lstStyle/>
          <a:p>
            <a:fld id="{EDE3B267-7F79-4E47-B368-35E1FDB7212E}" type="slidenum">
              <a:rPr lang="pt-BR" smtClean="0"/>
              <a:pPr/>
              <a:t>39</a:t>
            </a:fld>
            <a:endParaRPr lang="pt-BR"/>
          </a:p>
        </p:txBody>
      </p:sp>
      <p:sp>
        <p:nvSpPr>
          <p:cNvPr id="46" name="Espaço Reservado para Conteúdo 2"/>
          <p:cNvSpPr txBox="1">
            <a:spLocks/>
          </p:cNvSpPr>
          <p:nvPr/>
        </p:nvSpPr>
        <p:spPr>
          <a:xfrm>
            <a:off x="323528" y="6165304"/>
            <a:ext cx="8568952" cy="62068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700" dirty="0" smtClean="0"/>
              <a:t>Cadeia = 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⊢*</a:t>
            </a:r>
            <a:r>
              <a:rPr lang="pt-BR" sz="2700" dirty="0" smtClean="0"/>
              <a:t>(&lt;XY,q</a:t>
            </a:r>
            <a:r>
              <a:rPr lang="pt-BR" sz="2700" baseline="-25000" dirty="0" smtClean="0"/>
              <a:t>4</a:t>
            </a:r>
            <a:r>
              <a:rPr lang="pt-BR" sz="2700" dirty="0" smtClean="0"/>
              <a:t>,bbbX)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sz="2700" dirty="0" smtClean="0"/>
              <a:t>(&lt;XYb,q</a:t>
            </a:r>
            <a:r>
              <a:rPr lang="pt-BR" sz="2700" baseline="-25000" dirty="0" smtClean="0"/>
              <a:t>4</a:t>
            </a:r>
            <a:r>
              <a:rPr lang="pt-BR" sz="2700" dirty="0" smtClean="0"/>
              <a:t>,bbX)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sz="2700" dirty="0"/>
              <a:t>(&lt;</a:t>
            </a:r>
            <a:r>
              <a:rPr lang="pt-BR" sz="2700" dirty="0" smtClean="0"/>
              <a:t>XYbb,q</a:t>
            </a:r>
            <a:r>
              <a:rPr lang="pt-BR" sz="2700" baseline="-25000" dirty="0" smtClean="0"/>
              <a:t>4</a:t>
            </a:r>
            <a:r>
              <a:rPr lang="pt-BR" sz="2700" dirty="0" smtClean="0"/>
              <a:t>,bX</a:t>
            </a:r>
            <a:r>
              <a:rPr lang="pt-BR" sz="2700" dirty="0"/>
              <a:t>)</a:t>
            </a:r>
          </a:p>
          <a:p>
            <a:pPr marL="0" indent="0">
              <a:buNone/>
            </a:pPr>
            <a:endParaRPr lang="pt-BR" sz="2700" dirty="0"/>
          </a:p>
        </p:txBody>
      </p:sp>
      <p:sp>
        <p:nvSpPr>
          <p:cNvPr id="5" name="Retângulo 4"/>
          <p:cNvSpPr/>
          <p:nvPr/>
        </p:nvSpPr>
        <p:spPr>
          <a:xfrm>
            <a:off x="3736675" y="3244334"/>
            <a:ext cx="1670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Segoe UI Symbol"/>
                <a:ea typeface="Segoe UI Symbol"/>
                <a:cs typeface="Tahoma"/>
              </a:rPr>
              <a:t>⊢</a:t>
            </a:r>
            <a:r>
              <a:rPr lang="pt-BR" dirty="0"/>
              <a:t>(&lt;X,q</a:t>
            </a:r>
            <a:r>
              <a:rPr lang="pt-BR" baseline="-25000" dirty="0"/>
              <a:t>0</a:t>
            </a:r>
            <a:r>
              <a:rPr lang="pt-BR" dirty="0"/>
              <a:t>,bbbbX)</a:t>
            </a:r>
          </a:p>
        </p:txBody>
      </p:sp>
    </p:spTree>
    <p:extLst>
      <p:ext uri="{BB962C8B-B14F-4D97-AF65-F5344CB8AC3E}">
        <p14:creationId xmlns:p14="http://schemas.microsoft.com/office/powerpoint/2010/main" val="9193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Exemplos </a:t>
            </a:r>
            <a:r>
              <a:rPr lang="pt-BR" smtClean="0"/>
              <a:t>Linguagens Recursivas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Capítulo 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553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pt-BR" sz="3800" dirty="0" smtClean="0"/>
              <a:t>Exemplo </a:t>
            </a:r>
            <a:r>
              <a:rPr lang="pt-BR" sz="3800" dirty="0" smtClean="0"/>
              <a:t>6.2.p555:</a:t>
            </a:r>
            <a:br>
              <a:rPr lang="pt-BR" sz="3800" dirty="0" smtClean="0"/>
            </a:br>
            <a:r>
              <a:rPr lang="pt-BR" sz="3800" dirty="0" smtClean="0"/>
              <a:t> L(M</a:t>
            </a:r>
            <a:r>
              <a:rPr lang="pt-BR" sz="3800" dirty="0" smtClean="0"/>
              <a:t>) = { </a:t>
            </a:r>
            <a:r>
              <a:rPr lang="pt-BR" sz="3800" dirty="0" err="1" smtClean="0"/>
              <a:t>ww</a:t>
            </a:r>
            <a:r>
              <a:rPr lang="pt-BR" sz="3800" baseline="30000" dirty="0" err="1" smtClean="0"/>
              <a:t>R</a:t>
            </a:r>
            <a:r>
              <a:rPr lang="pt-BR" sz="3800" dirty="0" smtClean="0"/>
              <a:t> : w</a:t>
            </a:r>
            <a:r>
              <a:rPr lang="pt-BR" sz="3800" dirty="0" smtClean="0">
                <a:sym typeface="Symbol"/>
              </a:rPr>
              <a:t></a:t>
            </a:r>
            <a:r>
              <a:rPr lang="pt-BR" sz="3800" dirty="0" smtClean="0"/>
              <a:t>{a, b}*}</a:t>
            </a:r>
            <a:endParaRPr lang="pt-BR" sz="3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495325"/>
            <a:ext cx="8229600" cy="452596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cxnSp>
        <p:nvCxnSpPr>
          <p:cNvPr id="6" name="Conector de seta reta 5"/>
          <p:cNvCxnSpPr>
            <a:stCxn id="23" idx="7"/>
            <a:endCxn id="10" idx="2"/>
          </p:cNvCxnSpPr>
          <p:nvPr/>
        </p:nvCxnSpPr>
        <p:spPr>
          <a:xfrm flipV="1">
            <a:off x="1876858" y="2564800"/>
            <a:ext cx="1333462" cy="88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526000" y="2572857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(X,D)</a:t>
            </a:r>
            <a:endParaRPr lang="pt-BR" sz="2400" b="1" dirty="0"/>
          </a:p>
        </p:txBody>
      </p:sp>
      <p:cxnSp>
        <p:nvCxnSpPr>
          <p:cNvPr id="8" name="Conector em curva 17"/>
          <p:cNvCxnSpPr>
            <a:stCxn id="20" idx="1"/>
            <a:endCxn id="20" idx="7"/>
          </p:cNvCxnSpPr>
          <p:nvPr/>
        </p:nvCxnSpPr>
        <p:spPr>
          <a:xfrm rot="5400000" flipH="1" flipV="1">
            <a:off x="7103930" y="2188790"/>
            <a:ext cx="12700" cy="360000"/>
          </a:xfrm>
          <a:prstGeom prst="curvedConnector3">
            <a:avLst>
              <a:gd name="adj1" fmla="val 29931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003867" y="1484784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a/(a,E),   b/(b,E)</a:t>
            </a:r>
            <a:endParaRPr lang="pt-BR" sz="2400" b="1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3210320" y="2287600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1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786384" y="2131659"/>
            <a:ext cx="1221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</a:p>
          <a:p>
            <a:r>
              <a:rPr lang="pt-BR" sz="2400" b="1" dirty="0" smtClean="0"/>
              <a:t>B / (B,E)</a:t>
            </a:r>
          </a:p>
          <a:p>
            <a:r>
              <a:rPr lang="pt-BR" sz="2400" b="1" dirty="0" smtClean="0"/>
              <a:t>Y / (Y,E)</a:t>
            </a:r>
            <a:endParaRPr lang="pt-BR" sz="2400" b="1" dirty="0"/>
          </a:p>
        </p:txBody>
      </p:sp>
      <p:cxnSp>
        <p:nvCxnSpPr>
          <p:cNvPr id="14" name="Conector de seta reta 13"/>
          <p:cNvCxnSpPr>
            <a:stCxn id="10" idx="6"/>
            <a:endCxn id="16" idx="2"/>
          </p:cNvCxnSpPr>
          <p:nvPr/>
        </p:nvCxnSpPr>
        <p:spPr>
          <a:xfrm>
            <a:off x="3764720" y="2564800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>
            <a:spLocks noChangeAspect="1"/>
          </p:cNvSpPr>
          <p:nvPr/>
        </p:nvSpPr>
        <p:spPr>
          <a:xfrm>
            <a:off x="5010520" y="2295196"/>
            <a:ext cx="554400" cy="554400"/>
          </a:xfrm>
          <a:prstGeom prst="ellipse">
            <a:avLst/>
          </a:prstGeom>
          <a:noFill/>
          <a:ln w="38100" cmpd="sng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2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586584" y="2093240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  <a:endParaRPr lang="pt-BR" sz="2400" b="1" dirty="0"/>
          </a:p>
        </p:txBody>
      </p:sp>
      <p:cxnSp>
        <p:nvCxnSpPr>
          <p:cNvPr id="18" name="Conector de seta reta 17"/>
          <p:cNvCxnSpPr>
            <a:stCxn id="16" idx="6"/>
            <a:endCxn id="20" idx="2"/>
          </p:cNvCxnSpPr>
          <p:nvPr/>
        </p:nvCxnSpPr>
        <p:spPr>
          <a:xfrm flipV="1">
            <a:off x="5564920" y="2564800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>
            <a:spLocks noChangeAspect="1"/>
          </p:cNvSpPr>
          <p:nvPr/>
        </p:nvSpPr>
        <p:spPr>
          <a:xfrm>
            <a:off x="6810720" y="2287600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3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1403648" y="3363850"/>
            <a:ext cx="554400" cy="554400"/>
          </a:xfrm>
          <a:prstGeom prst="ellipse">
            <a:avLst/>
          </a:prstGeom>
          <a:noFill/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6" name="Conector em curva 17"/>
          <p:cNvCxnSpPr>
            <a:stCxn id="10" idx="1"/>
            <a:endCxn id="10" idx="7"/>
          </p:cNvCxnSpPr>
          <p:nvPr/>
        </p:nvCxnSpPr>
        <p:spPr>
          <a:xfrm rot="5400000" flipH="1" flipV="1">
            <a:off x="3503530" y="2188790"/>
            <a:ext cx="12700" cy="360000"/>
          </a:xfrm>
          <a:prstGeom prst="curvedConnector3">
            <a:avLst>
              <a:gd name="adj1" fmla="val 27715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2390096" y="1492737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</a:t>
            </a:r>
            <a:endParaRPr lang="pt-BR" sz="2400" b="1" dirty="0"/>
          </a:p>
        </p:txBody>
      </p:sp>
      <p:cxnSp>
        <p:nvCxnSpPr>
          <p:cNvPr id="33" name="Conector de seta reta 32"/>
          <p:cNvCxnSpPr>
            <a:stCxn id="23" idx="5"/>
            <a:endCxn id="37" idx="2"/>
          </p:cNvCxnSpPr>
          <p:nvPr/>
        </p:nvCxnSpPr>
        <p:spPr>
          <a:xfrm>
            <a:off x="1876858" y="3837060"/>
            <a:ext cx="1333462" cy="1166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1453992" y="447468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(Y,D)</a:t>
            </a:r>
            <a:endParaRPr lang="pt-BR" sz="2400" b="1" dirty="0"/>
          </a:p>
        </p:txBody>
      </p:sp>
      <p:cxnSp>
        <p:nvCxnSpPr>
          <p:cNvPr id="35" name="Conector em curva 17"/>
          <p:cNvCxnSpPr>
            <a:stCxn id="43" idx="3"/>
            <a:endCxn id="43" idx="5"/>
          </p:cNvCxnSpPr>
          <p:nvPr/>
        </p:nvCxnSpPr>
        <p:spPr>
          <a:xfrm rot="16200000" flipH="1">
            <a:off x="7071910" y="5019648"/>
            <a:ext cx="12700" cy="360000"/>
          </a:xfrm>
          <a:prstGeom prst="curvedConnector3">
            <a:avLst>
              <a:gd name="adj1" fmla="val 2439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6003867" y="5525185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a/(a,E),   b/(b,E)</a:t>
            </a:r>
            <a:endParaRPr lang="pt-BR" sz="2400" b="1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3210320" y="4726438"/>
            <a:ext cx="554400" cy="554400"/>
          </a:xfrm>
          <a:prstGeom prst="ellipse">
            <a:avLst/>
          </a:prstGeom>
          <a:noFill/>
          <a:ln w="38100" cmpd="sng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4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786384" y="4230522"/>
            <a:ext cx="1221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</a:p>
          <a:p>
            <a:r>
              <a:rPr lang="pt-BR" sz="2400" b="1" dirty="0" smtClean="0"/>
              <a:t>B / (B,E)</a:t>
            </a:r>
          </a:p>
          <a:p>
            <a:r>
              <a:rPr lang="pt-BR" sz="2400" b="1" dirty="0" smtClean="0"/>
              <a:t>Y / (Y,E)</a:t>
            </a:r>
            <a:endParaRPr lang="pt-BR" sz="2400" b="1" dirty="0"/>
          </a:p>
        </p:txBody>
      </p:sp>
      <p:cxnSp>
        <p:nvCxnSpPr>
          <p:cNvPr id="39" name="Conector de seta reta 38"/>
          <p:cNvCxnSpPr>
            <a:stCxn id="37" idx="6"/>
            <a:endCxn id="40" idx="2"/>
          </p:cNvCxnSpPr>
          <p:nvPr/>
        </p:nvCxnSpPr>
        <p:spPr>
          <a:xfrm>
            <a:off x="3764720" y="5003638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>
            <a:spLocks noChangeAspect="1"/>
          </p:cNvSpPr>
          <p:nvPr/>
        </p:nvSpPr>
        <p:spPr>
          <a:xfrm>
            <a:off x="5010520" y="4734034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5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5586584" y="4532078"/>
            <a:ext cx="1168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(Y,E</a:t>
            </a:r>
            <a:r>
              <a:rPr lang="pt-BR" sz="2400" b="1" dirty="0" smtClean="0">
                <a:sym typeface="Symbol"/>
              </a:rPr>
              <a:t>)</a:t>
            </a:r>
            <a:endParaRPr lang="pt-BR" sz="2400" b="1" dirty="0"/>
          </a:p>
        </p:txBody>
      </p:sp>
      <p:cxnSp>
        <p:nvCxnSpPr>
          <p:cNvPr id="42" name="Conector de seta reta 41"/>
          <p:cNvCxnSpPr/>
          <p:nvPr/>
        </p:nvCxnSpPr>
        <p:spPr>
          <a:xfrm flipV="1">
            <a:off x="5597724" y="5011234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>
            <a:spLocks noChangeAspect="1"/>
          </p:cNvSpPr>
          <p:nvPr/>
        </p:nvSpPr>
        <p:spPr>
          <a:xfrm>
            <a:off x="6810720" y="4726438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6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cxnSp>
        <p:nvCxnSpPr>
          <p:cNvPr id="44" name="Conector em curva 17"/>
          <p:cNvCxnSpPr>
            <a:stCxn id="37" idx="3"/>
            <a:endCxn id="37" idx="5"/>
          </p:cNvCxnSpPr>
          <p:nvPr/>
        </p:nvCxnSpPr>
        <p:spPr>
          <a:xfrm rot="16200000" flipH="1">
            <a:off x="3487520" y="5003638"/>
            <a:ext cx="12700" cy="392020"/>
          </a:xfrm>
          <a:prstGeom prst="curvedConnector3">
            <a:avLst>
              <a:gd name="adj1" fmla="val 2439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2390096" y="5525185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</a:t>
            </a:r>
            <a:endParaRPr lang="pt-BR" sz="2400" b="1" dirty="0"/>
          </a:p>
        </p:txBody>
      </p:sp>
      <p:cxnSp>
        <p:nvCxnSpPr>
          <p:cNvPr id="56" name="Forma 55"/>
          <p:cNvCxnSpPr>
            <a:stCxn id="20" idx="3"/>
            <a:endCxn id="23" idx="6"/>
          </p:cNvCxnSpPr>
          <p:nvPr/>
        </p:nvCxnSpPr>
        <p:spPr>
          <a:xfrm rot="5400000">
            <a:off x="3984859" y="733999"/>
            <a:ext cx="880240" cy="493386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Forma 56"/>
          <p:cNvCxnSpPr>
            <a:stCxn id="43" idx="1"/>
          </p:cNvCxnSpPr>
          <p:nvPr/>
        </p:nvCxnSpPr>
        <p:spPr>
          <a:xfrm rot="16200000" flipV="1">
            <a:off x="3915685" y="1831403"/>
            <a:ext cx="1090596" cy="486185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6494552" y="293289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(X,D)</a:t>
            </a:r>
            <a:endParaRPr lang="pt-BR" sz="2400" b="1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6494552" y="4214973"/>
            <a:ext cx="1206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Y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(Y,D)</a:t>
            </a:r>
            <a:endParaRPr lang="pt-BR" sz="24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5636270"/>
            <a:ext cx="2133600" cy="365125"/>
          </a:xfrm>
        </p:spPr>
        <p:txBody>
          <a:bodyPr/>
          <a:lstStyle/>
          <a:p>
            <a:fld id="{EDE3B267-7F79-4E47-B368-35E1FDB7212E}" type="slidenum">
              <a:rPr lang="pt-BR" smtClean="0"/>
              <a:pPr/>
              <a:t>40</a:t>
            </a:fld>
            <a:endParaRPr lang="pt-BR"/>
          </a:p>
        </p:txBody>
      </p:sp>
      <p:sp>
        <p:nvSpPr>
          <p:cNvPr id="46" name="Espaço Reservado para Conteúdo 2"/>
          <p:cNvSpPr txBox="1">
            <a:spLocks/>
          </p:cNvSpPr>
          <p:nvPr/>
        </p:nvSpPr>
        <p:spPr>
          <a:xfrm>
            <a:off x="323528" y="6165304"/>
            <a:ext cx="8568952" cy="62068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700" dirty="0" smtClean="0"/>
              <a:t>Cadeia = 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⊢*</a:t>
            </a:r>
            <a:r>
              <a:rPr lang="pt-BR" sz="2700" dirty="0" smtClean="0"/>
              <a:t>(&lt;XYb,q</a:t>
            </a:r>
            <a:r>
              <a:rPr lang="pt-BR" sz="2700" baseline="-25000" dirty="0" smtClean="0"/>
              <a:t>4</a:t>
            </a:r>
            <a:r>
              <a:rPr lang="pt-BR" sz="2700" dirty="0" smtClean="0"/>
              <a:t>,bbX)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sz="2700" dirty="0"/>
              <a:t>(&lt;</a:t>
            </a:r>
            <a:r>
              <a:rPr lang="pt-BR" sz="2700" dirty="0" smtClean="0"/>
              <a:t>XYbb,q</a:t>
            </a:r>
            <a:r>
              <a:rPr lang="pt-BR" sz="2700" baseline="-25000" dirty="0" smtClean="0"/>
              <a:t>4</a:t>
            </a:r>
            <a:r>
              <a:rPr lang="pt-BR" sz="2700" dirty="0" smtClean="0"/>
              <a:t>,bX)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sz="2700" dirty="0"/>
              <a:t>(&lt;</a:t>
            </a:r>
            <a:r>
              <a:rPr lang="pt-BR" sz="2700" dirty="0" smtClean="0"/>
              <a:t>XYbbb,q</a:t>
            </a:r>
            <a:r>
              <a:rPr lang="pt-BR" sz="2700" baseline="-25000" dirty="0" smtClean="0"/>
              <a:t>4</a:t>
            </a:r>
            <a:r>
              <a:rPr lang="pt-BR" sz="2700" dirty="0" smtClean="0"/>
              <a:t>,X</a:t>
            </a:r>
            <a:r>
              <a:rPr lang="pt-BR" sz="2700" dirty="0"/>
              <a:t>)</a:t>
            </a:r>
          </a:p>
          <a:p>
            <a:pPr marL="0" indent="0">
              <a:buNone/>
            </a:pPr>
            <a:endParaRPr lang="pt-BR" sz="2700" dirty="0"/>
          </a:p>
        </p:txBody>
      </p:sp>
      <p:sp>
        <p:nvSpPr>
          <p:cNvPr id="5" name="Retângulo 4"/>
          <p:cNvSpPr/>
          <p:nvPr/>
        </p:nvSpPr>
        <p:spPr>
          <a:xfrm>
            <a:off x="3736675" y="3244334"/>
            <a:ext cx="1670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Segoe UI Symbol"/>
                <a:ea typeface="Segoe UI Symbol"/>
                <a:cs typeface="Tahoma"/>
              </a:rPr>
              <a:t>⊢</a:t>
            </a:r>
            <a:r>
              <a:rPr lang="pt-BR" dirty="0"/>
              <a:t>(&lt;X,q</a:t>
            </a:r>
            <a:r>
              <a:rPr lang="pt-BR" baseline="-25000" dirty="0"/>
              <a:t>0</a:t>
            </a:r>
            <a:r>
              <a:rPr lang="pt-BR" dirty="0"/>
              <a:t>,bbbbX)</a:t>
            </a:r>
          </a:p>
        </p:txBody>
      </p:sp>
    </p:spTree>
    <p:extLst>
      <p:ext uri="{BB962C8B-B14F-4D97-AF65-F5344CB8AC3E}">
        <p14:creationId xmlns:p14="http://schemas.microsoft.com/office/powerpoint/2010/main" val="27980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pt-BR" sz="3800" dirty="0" smtClean="0"/>
              <a:t>Exemplo </a:t>
            </a:r>
            <a:r>
              <a:rPr lang="pt-BR" sz="3800" dirty="0" smtClean="0"/>
              <a:t>6.2.p555:</a:t>
            </a:r>
            <a:br>
              <a:rPr lang="pt-BR" sz="3800" dirty="0" smtClean="0"/>
            </a:br>
            <a:r>
              <a:rPr lang="pt-BR" sz="3800" dirty="0" smtClean="0"/>
              <a:t> L(M</a:t>
            </a:r>
            <a:r>
              <a:rPr lang="pt-BR" sz="3800" dirty="0" smtClean="0"/>
              <a:t>) = { </a:t>
            </a:r>
            <a:r>
              <a:rPr lang="pt-BR" sz="3800" dirty="0" err="1" smtClean="0"/>
              <a:t>ww</a:t>
            </a:r>
            <a:r>
              <a:rPr lang="pt-BR" sz="3800" baseline="30000" dirty="0" err="1" smtClean="0"/>
              <a:t>R</a:t>
            </a:r>
            <a:r>
              <a:rPr lang="pt-BR" sz="3800" dirty="0" smtClean="0"/>
              <a:t> : w</a:t>
            </a:r>
            <a:r>
              <a:rPr lang="pt-BR" sz="3800" dirty="0" smtClean="0">
                <a:sym typeface="Symbol"/>
              </a:rPr>
              <a:t></a:t>
            </a:r>
            <a:r>
              <a:rPr lang="pt-BR" sz="3800" dirty="0" smtClean="0"/>
              <a:t>{a, b}*}</a:t>
            </a:r>
            <a:endParaRPr lang="pt-BR" sz="3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495325"/>
            <a:ext cx="8229600" cy="452596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cxnSp>
        <p:nvCxnSpPr>
          <p:cNvPr id="6" name="Conector de seta reta 5"/>
          <p:cNvCxnSpPr>
            <a:stCxn id="23" idx="7"/>
            <a:endCxn id="10" idx="2"/>
          </p:cNvCxnSpPr>
          <p:nvPr/>
        </p:nvCxnSpPr>
        <p:spPr>
          <a:xfrm flipV="1">
            <a:off x="1876858" y="2564800"/>
            <a:ext cx="1333462" cy="88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526000" y="2572857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(X,D)</a:t>
            </a:r>
            <a:endParaRPr lang="pt-BR" sz="2400" b="1" dirty="0"/>
          </a:p>
        </p:txBody>
      </p:sp>
      <p:cxnSp>
        <p:nvCxnSpPr>
          <p:cNvPr id="8" name="Conector em curva 17"/>
          <p:cNvCxnSpPr>
            <a:stCxn id="20" idx="1"/>
            <a:endCxn id="20" idx="7"/>
          </p:cNvCxnSpPr>
          <p:nvPr/>
        </p:nvCxnSpPr>
        <p:spPr>
          <a:xfrm rot="5400000" flipH="1" flipV="1">
            <a:off x="7103930" y="2188790"/>
            <a:ext cx="12700" cy="360000"/>
          </a:xfrm>
          <a:prstGeom prst="curvedConnector3">
            <a:avLst>
              <a:gd name="adj1" fmla="val 29931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003867" y="1484784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a/(a,E),   b/(b,E)</a:t>
            </a:r>
            <a:endParaRPr lang="pt-BR" sz="2400" b="1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3210320" y="2287600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1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786384" y="2131659"/>
            <a:ext cx="1221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</a:p>
          <a:p>
            <a:r>
              <a:rPr lang="pt-BR" sz="2400" b="1" dirty="0" smtClean="0"/>
              <a:t>B / (B,E)</a:t>
            </a:r>
          </a:p>
          <a:p>
            <a:r>
              <a:rPr lang="pt-BR" sz="2400" b="1" dirty="0" smtClean="0"/>
              <a:t>Y / (Y,E)</a:t>
            </a:r>
            <a:endParaRPr lang="pt-BR" sz="2400" b="1" dirty="0"/>
          </a:p>
        </p:txBody>
      </p:sp>
      <p:cxnSp>
        <p:nvCxnSpPr>
          <p:cNvPr id="14" name="Conector de seta reta 13"/>
          <p:cNvCxnSpPr>
            <a:stCxn id="10" idx="6"/>
            <a:endCxn id="16" idx="2"/>
          </p:cNvCxnSpPr>
          <p:nvPr/>
        </p:nvCxnSpPr>
        <p:spPr>
          <a:xfrm>
            <a:off x="3764720" y="2564800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>
            <a:spLocks noChangeAspect="1"/>
          </p:cNvSpPr>
          <p:nvPr/>
        </p:nvSpPr>
        <p:spPr>
          <a:xfrm>
            <a:off x="5010520" y="2295196"/>
            <a:ext cx="554400" cy="554400"/>
          </a:xfrm>
          <a:prstGeom prst="ellipse">
            <a:avLst/>
          </a:prstGeom>
          <a:noFill/>
          <a:ln w="38100" cmpd="sng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2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586584" y="2093240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  <a:endParaRPr lang="pt-BR" sz="2400" b="1" dirty="0"/>
          </a:p>
        </p:txBody>
      </p:sp>
      <p:cxnSp>
        <p:nvCxnSpPr>
          <p:cNvPr id="18" name="Conector de seta reta 17"/>
          <p:cNvCxnSpPr>
            <a:stCxn id="16" idx="6"/>
            <a:endCxn id="20" idx="2"/>
          </p:cNvCxnSpPr>
          <p:nvPr/>
        </p:nvCxnSpPr>
        <p:spPr>
          <a:xfrm flipV="1">
            <a:off x="5564920" y="2564800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>
            <a:spLocks noChangeAspect="1"/>
          </p:cNvSpPr>
          <p:nvPr/>
        </p:nvSpPr>
        <p:spPr>
          <a:xfrm>
            <a:off x="6810720" y="2287600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3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1403648" y="3363850"/>
            <a:ext cx="554400" cy="554400"/>
          </a:xfrm>
          <a:prstGeom prst="ellipse">
            <a:avLst/>
          </a:prstGeom>
          <a:noFill/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6" name="Conector em curva 17"/>
          <p:cNvCxnSpPr>
            <a:stCxn id="10" idx="1"/>
            <a:endCxn id="10" idx="7"/>
          </p:cNvCxnSpPr>
          <p:nvPr/>
        </p:nvCxnSpPr>
        <p:spPr>
          <a:xfrm rot="5400000" flipH="1" flipV="1">
            <a:off x="3503530" y="2188790"/>
            <a:ext cx="12700" cy="360000"/>
          </a:xfrm>
          <a:prstGeom prst="curvedConnector3">
            <a:avLst>
              <a:gd name="adj1" fmla="val 27715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2390096" y="1492737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</a:t>
            </a:r>
            <a:endParaRPr lang="pt-BR" sz="2400" b="1" dirty="0"/>
          </a:p>
        </p:txBody>
      </p:sp>
      <p:cxnSp>
        <p:nvCxnSpPr>
          <p:cNvPr id="33" name="Conector de seta reta 32"/>
          <p:cNvCxnSpPr>
            <a:stCxn id="23" idx="5"/>
            <a:endCxn id="37" idx="2"/>
          </p:cNvCxnSpPr>
          <p:nvPr/>
        </p:nvCxnSpPr>
        <p:spPr>
          <a:xfrm>
            <a:off x="1876858" y="3837060"/>
            <a:ext cx="1333462" cy="1166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1453992" y="447468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(Y,D)</a:t>
            </a:r>
            <a:endParaRPr lang="pt-BR" sz="2400" b="1" dirty="0"/>
          </a:p>
        </p:txBody>
      </p:sp>
      <p:cxnSp>
        <p:nvCxnSpPr>
          <p:cNvPr id="35" name="Conector em curva 17"/>
          <p:cNvCxnSpPr>
            <a:stCxn id="43" idx="3"/>
            <a:endCxn id="43" idx="5"/>
          </p:cNvCxnSpPr>
          <p:nvPr/>
        </p:nvCxnSpPr>
        <p:spPr>
          <a:xfrm rot="16200000" flipH="1">
            <a:off x="7071910" y="5019648"/>
            <a:ext cx="12700" cy="360000"/>
          </a:xfrm>
          <a:prstGeom prst="curvedConnector3">
            <a:avLst>
              <a:gd name="adj1" fmla="val 2439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6003867" y="5525185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a/(a,E),   b/(b,E)</a:t>
            </a:r>
            <a:endParaRPr lang="pt-BR" sz="2400" b="1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3210320" y="4726438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4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786384" y="4230522"/>
            <a:ext cx="1221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</a:p>
          <a:p>
            <a:r>
              <a:rPr lang="pt-BR" sz="2400" b="1" dirty="0" smtClean="0"/>
              <a:t>B / (B,E)</a:t>
            </a:r>
          </a:p>
          <a:p>
            <a:r>
              <a:rPr lang="pt-BR" sz="2400" b="1" dirty="0" smtClean="0"/>
              <a:t>Y / (Y,E)</a:t>
            </a:r>
            <a:endParaRPr lang="pt-BR" sz="2400" b="1" dirty="0"/>
          </a:p>
        </p:txBody>
      </p:sp>
      <p:cxnSp>
        <p:nvCxnSpPr>
          <p:cNvPr id="39" name="Conector de seta reta 38"/>
          <p:cNvCxnSpPr>
            <a:stCxn id="37" idx="6"/>
            <a:endCxn id="40" idx="2"/>
          </p:cNvCxnSpPr>
          <p:nvPr/>
        </p:nvCxnSpPr>
        <p:spPr>
          <a:xfrm>
            <a:off x="3764720" y="5003638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>
            <a:spLocks noChangeAspect="1"/>
          </p:cNvSpPr>
          <p:nvPr/>
        </p:nvSpPr>
        <p:spPr>
          <a:xfrm>
            <a:off x="5010520" y="4734034"/>
            <a:ext cx="554400" cy="554400"/>
          </a:xfrm>
          <a:prstGeom prst="ellipse">
            <a:avLst/>
          </a:prstGeom>
          <a:noFill/>
          <a:ln w="38100" cmpd="sng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5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5586584" y="4532078"/>
            <a:ext cx="1168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(Y,E</a:t>
            </a:r>
            <a:r>
              <a:rPr lang="pt-BR" sz="2400" b="1" dirty="0" smtClean="0">
                <a:sym typeface="Symbol"/>
              </a:rPr>
              <a:t>)</a:t>
            </a:r>
            <a:endParaRPr lang="pt-BR" sz="2400" b="1" dirty="0"/>
          </a:p>
        </p:txBody>
      </p:sp>
      <p:cxnSp>
        <p:nvCxnSpPr>
          <p:cNvPr id="42" name="Conector de seta reta 41"/>
          <p:cNvCxnSpPr/>
          <p:nvPr/>
        </p:nvCxnSpPr>
        <p:spPr>
          <a:xfrm flipV="1">
            <a:off x="5597724" y="5011234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>
            <a:spLocks noChangeAspect="1"/>
          </p:cNvSpPr>
          <p:nvPr/>
        </p:nvSpPr>
        <p:spPr>
          <a:xfrm>
            <a:off x="6810720" y="4726438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6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cxnSp>
        <p:nvCxnSpPr>
          <p:cNvPr id="44" name="Conector em curva 17"/>
          <p:cNvCxnSpPr>
            <a:stCxn id="37" idx="3"/>
            <a:endCxn id="37" idx="5"/>
          </p:cNvCxnSpPr>
          <p:nvPr/>
        </p:nvCxnSpPr>
        <p:spPr>
          <a:xfrm rot="16200000" flipH="1">
            <a:off x="3487520" y="5003638"/>
            <a:ext cx="12700" cy="392020"/>
          </a:xfrm>
          <a:prstGeom prst="curvedConnector3">
            <a:avLst>
              <a:gd name="adj1" fmla="val 2439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2390096" y="5525185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</a:t>
            </a:r>
            <a:endParaRPr lang="pt-BR" sz="2400" b="1" dirty="0"/>
          </a:p>
        </p:txBody>
      </p:sp>
      <p:cxnSp>
        <p:nvCxnSpPr>
          <p:cNvPr id="56" name="Forma 55"/>
          <p:cNvCxnSpPr>
            <a:stCxn id="20" idx="3"/>
            <a:endCxn id="23" idx="6"/>
          </p:cNvCxnSpPr>
          <p:nvPr/>
        </p:nvCxnSpPr>
        <p:spPr>
          <a:xfrm rot="5400000">
            <a:off x="3984859" y="733999"/>
            <a:ext cx="880240" cy="493386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Forma 56"/>
          <p:cNvCxnSpPr>
            <a:stCxn id="43" idx="1"/>
          </p:cNvCxnSpPr>
          <p:nvPr/>
        </p:nvCxnSpPr>
        <p:spPr>
          <a:xfrm rot="16200000" flipV="1">
            <a:off x="3915685" y="1831403"/>
            <a:ext cx="1090596" cy="486185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6494552" y="293289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(X,D)</a:t>
            </a:r>
            <a:endParaRPr lang="pt-BR" sz="2400" b="1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6494552" y="4214973"/>
            <a:ext cx="1206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Y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(Y,D)</a:t>
            </a:r>
            <a:endParaRPr lang="pt-BR" sz="24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5636270"/>
            <a:ext cx="2133600" cy="365125"/>
          </a:xfrm>
        </p:spPr>
        <p:txBody>
          <a:bodyPr/>
          <a:lstStyle/>
          <a:p>
            <a:fld id="{EDE3B267-7F79-4E47-B368-35E1FDB7212E}" type="slidenum">
              <a:rPr lang="pt-BR" smtClean="0"/>
              <a:pPr/>
              <a:t>41</a:t>
            </a:fld>
            <a:endParaRPr lang="pt-BR"/>
          </a:p>
        </p:txBody>
      </p:sp>
      <p:sp>
        <p:nvSpPr>
          <p:cNvPr id="46" name="Espaço Reservado para Conteúdo 2"/>
          <p:cNvSpPr txBox="1">
            <a:spLocks/>
          </p:cNvSpPr>
          <p:nvPr/>
        </p:nvSpPr>
        <p:spPr>
          <a:xfrm>
            <a:off x="323528" y="6165304"/>
            <a:ext cx="8568952" cy="62068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700" dirty="0" smtClean="0"/>
              <a:t>Cadeia = 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⊢*</a:t>
            </a:r>
            <a:r>
              <a:rPr lang="pt-BR" sz="2700" dirty="0" smtClean="0"/>
              <a:t>(&lt;XYbb,q</a:t>
            </a:r>
            <a:r>
              <a:rPr lang="pt-BR" sz="2700" baseline="-25000" dirty="0" smtClean="0"/>
              <a:t>4</a:t>
            </a:r>
            <a:r>
              <a:rPr lang="pt-BR" sz="2700" dirty="0" smtClean="0"/>
              <a:t>,bX)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sz="2700" dirty="0"/>
              <a:t>(&lt;</a:t>
            </a:r>
            <a:r>
              <a:rPr lang="pt-BR" sz="2700" dirty="0" smtClean="0"/>
              <a:t>XYbbb,q</a:t>
            </a:r>
            <a:r>
              <a:rPr lang="pt-BR" sz="2700" baseline="-25000" dirty="0" smtClean="0"/>
              <a:t>4</a:t>
            </a:r>
            <a:r>
              <a:rPr lang="pt-BR" sz="2700" dirty="0" smtClean="0"/>
              <a:t>,X)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sz="2700" dirty="0" smtClean="0"/>
              <a:t>	</a:t>
            </a:r>
            <a:endParaRPr lang="pt-BR" sz="2700" dirty="0"/>
          </a:p>
          <a:p>
            <a:pPr marL="0" indent="0">
              <a:buNone/>
            </a:pPr>
            <a:endParaRPr lang="pt-BR" sz="2700" dirty="0"/>
          </a:p>
        </p:txBody>
      </p:sp>
      <p:sp>
        <p:nvSpPr>
          <p:cNvPr id="5" name="Retângulo 4"/>
          <p:cNvSpPr/>
          <p:nvPr/>
        </p:nvSpPr>
        <p:spPr>
          <a:xfrm>
            <a:off x="3736675" y="3244334"/>
            <a:ext cx="1670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Segoe UI Symbol"/>
                <a:ea typeface="Segoe UI Symbol"/>
                <a:cs typeface="Tahoma"/>
              </a:rPr>
              <a:t>⊢</a:t>
            </a:r>
            <a:r>
              <a:rPr lang="pt-BR" dirty="0"/>
              <a:t>(&lt;X,q</a:t>
            </a:r>
            <a:r>
              <a:rPr lang="pt-BR" baseline="-25000" dirty="0"/>
              <a:t>0</a:t>
            </a:r>
            <a:r>
              <a:rPr lang="pt-BR" dirty="0"/>
              <a:t>,bbbbX)</a:t>
            </a:r>
          </a:p>
        </p:txBody>
      </p:sp>
    </p:spTree>
    <p:extLst>
      <p:ext uri="{BB962C8B-B14F-4D97-AF65-F5344CB8AC3E}">
        <p14:creationId xmlns:p14="http://schemas.microsoft.com/office/powerpoint/2010/main" val="192555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pt-BR" sz="3800" dirty="0" smtClean="0"/>
              <a:t>Exemplo </a:t>
            </a:r>
            <a:r>
              <a:rPr lang="pt-BR" sz="3800" dirty="0" smtClean="0"/>
              <a:t>6.2.p555:</a:t>
            </a:r>
            <a:br>
              <a:rPr lang="pt-BR" sz="3800" dirty="0" smtClean="0"/>
            </a:br>
            <a:r>
              <a:rPr lang="pt-BR" sz="3800" dirty="0" smtClean="0"/>
              <a:t> L(M</a:t>
            </a:r>
            <a:r>
              <a:rPr lang="pt-BR" sz="3800" dirty="0" smtClean="0"/>
              <a:t>) = { </a:t>
            </a:r>
            <a:r>
              <a:rPr lang="pt-BR" sz="3800" dirty="0" err="1" smtClean="0"/>
              <a:t>ww</a:t>
            </a:r>
            <a:r>
              <a:rPr lang="pt-BR" sz="3800" baseline="30000" dirty="0" err="1" smtClean="0"/>
              <a:t>R</a:t>
            </a:r>
            <a:r>
              <a:rPr lang="pt-BR" sz="3800" dirty="0" smtClean="0"/>
              <a:t> : w</a:t>
            </a:r>
            <a:r>
              <a:rPr lang="pt-BR" sz="3800" dirty="0" smtClean="0">
                <a:sym typeface="Symbol"/>
              </a:rPr>
              <a:t></a:t>
            </a:r>
            <a:r>
              <a:rPr lang="pt-BR" sz="3800" dirty="0" smtClean="0"/>
              <a:t>{a, b}*}</a:t>
            </a:r>
            <a:endParaRPr lang="pt-BR" sz="3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495325"/>
            <a:ext cx="8229600" cy="452596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cxnSp>
        <p:nvCxnSpPr>
          <p:cNvPr id="6" name="Conector de seta reta 5"/>
          <p:cNvCxnSpPr>
            <a:stCxn id="23" idx="7"/>
            <a:endCxn id="10" idx="2"/>
          </p:cNvCxnSpPr>
          <p:nvPr/>
        </p:nvCxnSpPr>
        <p:spPr>
          <a:xfrm flipV="1">
            <a:off x="1876858" y="2564800"/>
            <a:ext cx="1333462" cy="88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526000" y="2572857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(X,D)</a:t>
            </a:r>
            <a:endParaRPr lang="pt-BR" sz="2400" b="1" dirty="0"/>
          </a:p>
        </p:txBody>
      </p:sp>
      <p:cxnSp>
        <p:nvCxnSpPr>
          <p:cNvPr id="8" name="Conector em curva 17"/>
          <p:cNvCxnSpPr>
            <a:stCxn id="20" idx="1"/>
            <a:endCxn id="20" idx="7"/>
          </p:cNvCxnSpPr>
          <p:nvPr/>
        </p:nvCxnSpPr>
        <p:spPr>
          <a:xfrm rot="5400000" flipH="1" flipV="1">
            <a:off x="7103930" y="2188790"/>
            <a:ext cx="12700" cy="360000"/>
          </a:xfrm>
          <a:prstGeom prst="curvedConnector3">
            <a:avLst>
              <a:gd name="adj1" fmla="val 29931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003867" y="1484784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a/(a,E),   b/(b,E)</a:t>
            </a:r>
            <a:endParaRPr lang="pt-BR" sz="2400" b="1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3210320" y="2287600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1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786384" y="2131659"/>
            <a:ext cx="1221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</a:p>
          <a:p>
            <a:r>
              <a:rPr lang="pt-BR" sz="2400" b="1" dirty="0" smtClean="0"/>
              <a:t>B / (B,E)</a:t>
            </a:r>
          </a:p>
          <a:p>
            <a:r>
              <a:rPr lang="pt-BR" sz="2400" b="1" dirty="0" smtClean="0"/>
              <a:t>Y / (Y,E)</a:t>
            </a:r>
            <a:endParaRPr lang="pt-BR" sz="2400" b="1" dirty="0"/>
          </a:p>
        </p:txBody>
      </p:sp>
      <p:cxnSp>
        <p:nvCxnSpPr>
          <p:cNvPr id="14" name="Conector de seta reta 13"/>
          <p:cNvCxnSpPr>
            <a:stCxn id="10" idx="6"/>
            <a:endCxn id="16" idx="2"/>
          </p:cNvCxnSpPr>
          <p:nvPr/>
        </p:nvCxnSpPr>
        <p:spPr>
          <a:xfrm>
            <a:off x="3764720" y="2564800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>
            <a:spLocks noChangeAspect="1"/>
          </p:cNvSpPr>
          <p:nvPr/>
        </p:nvSpPr>
        <p:spPr>
          <a:xfrm>
            <a:off x="5010520" y="2295196"/>
            <a:ext cx="554400" cy="554400"/>
          </a:xfrm>
          <a:prstGeom prst="ellipse">
            <a:avLst/>
          </a:prstGeom>
          <a:noFill/>
          <a:ln w="38100" cmpd="sng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2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586584" y="2093240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  <a:endParaRPr lang="pt-BR" sz="2400" b="1" dirty="0"/>
          </a:p>
        </p:txBody>
      </p:sp>
      <p:cxnSp>
        <p:nvCxnSpPr>
          <p:cNvPr id="18" name="Conector de seta reta 17"/>
          <p:cNvCxnSpPr>
            <a:stCxn id="16" idx="6"/>
            <a:endCxn id="20" idx="2"/>
          </p:cNvCxnSpPr>
          <p:nvPr/>
        </p:nvCxnSpPr>
        <p:spPr>
          <a:xfrm flipV="1">
            <a:off x="5564920" y="2564800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>
            <a:spLocks noChangeAspect="1"/>
          </p:cNvSpPr>
          <p:nvPr/>
        </p:nvSpPr>
        <p:spPr>
          <a:xfrm>
            <a:off x="6810720" y="2287600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3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1403648" y="3363850"/>
            <a:ext cx="554400" cy="554400"/>
          </a:xfrm>
          <a:prstGeom prst="ellipse">
            <a:avLst/>
          </a:prstGeom>
          <a:noFill/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6" name="Conector em curva 17"/>
          <p:cNvCxnSpPr>
            <a:stCxn id="10" idx="1"/>
            <a:endCxn id="10" idx="7"/>
          </p:cNvCxnSpPr>
          <p:nvPr/>
        </p:nvCxnSpPr>
        <p:spPr>
          <a:xfrm rot="5400000" flipH="1" flipV="1">
            <a:off x="3503530" y="2188790"/>
            <a:ext cx="12700" cy="360000"/>
          </a:xfrm>
          <a:prstGeom prst="curvedConnector3">
            <a:avLst>
              <a:gd name="adj1" fmla="val 27715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2390096" y="1492737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</a:t>
            </a:r>
            <a:endParaRPr lang="pt-BR" sz="2400" b="1" dirty="0"/>
          </a:p>
        </p:txBody>
      </p:sp>
      <p:cxnSp>
        <p:nvCxnSpPr>
          <p:cNvPr id="33" name="Conector de seta reta 32"/>
          <p:cNvCxnSpPr>
            <a:stCxn id="23" idx="5"/>
            <a:endCxn id="37" idx="2"/>
          </p:cNvCxnSpPr>
          <p:nvPr/>
        </p:nvCxnSpPr>
        <p:spPr>
          <a:xfrm>
            <a:off x="1876858" y="3837060"/>
            <a:ext cx="1333462" cy="1166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1453992" y="447468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(Y,D)</a:t>
            </a:r>
            <a:endParaRPr lang="pt-BR" sz="2400" b="1" dirty="0"/>
          </a:p>
        </p:txBody>
      </p:sp>
      <p:cxnSp>
        <p:nvCxnSpPr>
          <p:cNvPr id="35" name="Conector em curva 17"/>
          <p:cNvCxnSpPr>
            <a:stCxn id="43" idx="3"/>
            <a:endCxn id="43" idx="5"/>
          </p:cNvCxnSpPr>
          <p:nvPr/>
        </p:nvCxnSpPr>
        <p:spPr>
          <a:xfrm rot="16200000" flipH="1">
            <a:off x="7071910" y="5019648"/>
            <a:ext cx="12700" cy="360000"/>
          </a:xfrm>
          <a:prstGeom prst="curvedConnector3">
            <a:avLst>
              <a:gd name="adj1" fmla="val 2439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6003867" y="5525185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a/(a,E),   b/(b,E)</a:t>
            </a:r>
            <a:endParaRPr lang="pt-BR" sz="2400" b="1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3210320" y="4726438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4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786384" y="4230522"/>
            <a:ext cx="1221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</a:p>
          <a:p>
            <a:r>
              <a:rPr lang="pt-BR" sz="2400" b="1" dirty="0" smtClean="0"/>
              <a:t>B / (B,E)</a:t>
            </a:r>
          </a:p>
          <a:p>
            <a:r>
              <a:rPr lang="pt-BR" sz="2400" b="1" dirty="0" smtClean="0"/>
              <a:t>Y / (Y,E)</a:t>
            </a:r>
            <a:endParaRPr lang="pt-BR" sz="2400" b="1" dirty="0"/>
          </a:p>
        </p:txBody>
      </p:sp>
      <p:cxnSp>
        <p:nvCxnSpPr>
          <p:cNvPr id="39" name="Conector de seta reta 38"/>
          <p:cNvCxnSpPr>
            <a:stCxn id="37" idx="6"/>
            <a:endCxn id="40" idx="2"/>
          </p:cNvCxnSpPr>
          <p:nvPr/>
        </p:nvCxnSpPr>
        <p:spPr>
          <a:xfrm>
            <a:off x="3764720" y="5003638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>
            <a:spLocks noChangeAspect="1"/>
          </p:cNvSpPr>
          <p:nvPr/>
        </p:nvSpPr>
        <p:spPr>
          <a:xfrm>
            <a:off x="5010520" y="4734034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5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5586584" y="4532078"/>
            <a:ext cx="1168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(Y,E</a:t>
            </a:r>
            <a:r>
              <a:rPr lang="pt-BR" sz="2400" b="1" dirty="0" smtClean="0">
                <a:sym typeface="Symbol"/>
              </a:rPr>
              <a:t>)</a:t>
            </a:r>
            <a:endParaRPr lang="pt-BR" sz="2400" b="1" dirty="0"/>
          </a:p>
        </p:txBody>
      </p:sp>
      <p:cxnSp>
        <p:nvCxnSpPr>
          <p:cNvPr id="42" name="Conector de seta reta 41"/>
          <p:cNvCxnSpPr/>
          <p:nvPr/>
        </p:nvCxnSpPr>
        <p:spPr>
          <a:xfrm flipV="1">
            <a:off x="5597724" y="5011234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>
            <a:spLocks noChangeAspect="1"/>
          </p:cNvSpPr>
          <p:nvPr/>
        </p:nvSpPr>
        <p:spPr>
          <a:xfrm>
            <a:off x="6810720" y="4726438"/>
            <a:ext cx="554400" cy="554400"/>
          </a:xfrm>
          <a:prstGeom prst="ellipse">
            <a:avLst/>
          </a:prstGeom>
          <a:noFill/>
          <a:ln w="38100" cmpd="sng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6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cxnSp>
        <p:nvCxnSpPr>
          <p:cNvPr id="44" name="Conector em curva 17"/>
          <p:cNvCxnSpPr>
            <a:stCxn id="37" idx="3"/>
            <a:endCxn id="37" idx="5"/>
          </p:cNvCxnSpPr>
          <p:nvPr/>
        </p:nvCxnSpPr>
        <p:spPr>
          <a:xfrm rot="16200000" flipH="1">
            <a:off x="3487520" y="5003638"/>
            <a:ext cx="12700" cy="392020"/>
          </a:xfrm>
          <a:prstGeom prst="curvedConnector3">
            <a:avLst>
              <a:gd name="adj1" fmla="val 2439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2390096" y="5525185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</a:t>
            </a:r>
            <a:endParaRPr lang="pt-BR" sz="2400" b="1" dirty="0"/>
          </a:p>
        </p:txBody>
      </p:sp>
      <p:cxnSp>
        <p:nvCxnSpPr>
          <p:cNvPr id="56" name="Forma 55"/>
          <p:cNvCxnSpPr>
            <a:stCxn id="20" idx="3"/>
            <a:endCxn id="23" idx="6"/>
          </p:cNvCxnSpPr>
          <p:nvPr/>
        </p:nvCxnSpPr>
        <p:spPr>
          <a:xfrm rot="5400000">
            <a:off x="3984859" y="733999"/>
            <a:ext cx="880240" cy="493386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Forma 56"/>
          <p:cNvCxnSpPr>
            <a:stCxn id="43" idx="1"/>
          </p:cNvCxnSpPr>
          <p:nvPr/>
        </p:nvCxnSpPr>
        <p:spPr>
          <a:xfrm rot="16200000" flipV="1">
            <a:off x="3915685" y="1831403"/>
            <a:ext cx="1090596" cy="486185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6494552" y="293289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(X,D)</a:t>
            </a:r>
            <a:endParaRPr lang="pt-BR" sz="2400" b="1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6494552" y="4214973"/>
            <a:ext cx="1206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Y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(Y,D)</a:t>
            </a:r>
            <a:endParaRPr lang="pt-BR" sz="24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5636270"/>
            <a:ext cx="2133600" cy="365125"/>
          </a:xfrm>
        </p:spPr>
        <p:txBody>
          <a:bodyPr/>
          <a:lstStyle/>
          <a:p>
            <a:fld id="{EDE3B267-7F79-4E47-B368-35E1FDB7212E}" type="slidenum">
              <a:rPr lang="pt-BR" smtClean="0"/>
              <a:pPr/>
              <a:t>42</a:t>
            </a:fld>
            <a:endParaRPr lang="pt-BR"/>
          </a:p>
        </p:txBody>
      </p:sp>
      <p:sp>
        <p:nvSpPr>
          <p:cNvPr id="46" name="Espaço Reservado para Conteúdo 2"/>
          <p:cNvSpPr txBox="1">
            <a:spLocks/>
          </p:cNvSpPr>
          <p:nvPr/>
        </p:nvSpPr>
        <p:spPr>
          <a:xfrm>
            <a:off x="323528" y="6165304"/>
            <a:ext cx="8568952" cy="62068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700" dirty="0" smtClean="0"/>
              <a:t>Cadeia = 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sz="2700" dirty="0" smtClean="0"/>
              <a:t>*(&lt;</a:t>
            </a:r>
            <a:r>
              <a:rPr lang="pt-BR" sz="2700" dirty="0"/>
              <a:t>XYbbb,q</a:t>
            </a:r>
            <a:r>
              <a:rPr lang="pt-BR" sz="2700" baseline="-25000" dirty="0"/>
              <a:t>4</a:t>
            </a:r>
            <a:r>
              <a:rPr lang="pt-BR" sz="2700" dirty="0"/>
              <a:t>,X)</a:t>
            </a:r>
            <a:r>
              <a:rPr lang="pt-BR" sz="2700" dirty="0">
                <a:latin typeface="Segoe UI Symbol"/>
                <a:ea typeface="Segoe UI Symbol"/>
                <a:cs typeface="Tahoma"/>
              </a:rPr>
              <a:t>⊢</a:t>
            </a:r>
            <a:r>
              <a:rPr lang="pt-BR" sz="2700" dirty="0"/>
              <a:t>(&lt;XYbb,q</a:t>
            </a:r>
            <a:r>
              <a:rPr lang="pt-BR" sz="2700" baseline="-25000" dirty="0"/>
              <a:t>5</a:t>
            </a:r>
            <a:r>
              <a:rPr lang="pt-BR" sz="2700" dirty="0"/>
              <a:t>,bX) 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sz="2700" dirty="0"/>
              <a:t>(&lt;</a:t>
            </a:r>
            <a:r>
              <a:rPr lang="pt-BR" sz="2700" dirty="0" smtClean="0"/>
              <a:t>XYb,q</a:t>
            </a:r>
            <a:r>
              <a:rPr lang="pt-BR" sz="2700" baseline="-25000" dirty="0"/>
              <a:t>6</a:t>
            </a:r>
            <a:r>
              <a:rPr lang="pt-BR" sz="2700" dirty="0" smtClean="0"/>
              <a:t>,bYX</a:t>
            </a:r>
            <a:r>
              <a:rPr lang="pt-BR" sz="2700" dirty="0"/>
              <a:t>)</a:t>
            </a:r>
          </a:p>
          <a:p>
            <a:pPr marL="0" indent="0">
              <a:buNone/>
            </a:pPr>
            <a:endParaRPr lang="pt-BR" sz="2700" dirty="0"/>
          </a:p>
        </p:txBody>
      </p:sp>
      <p:sp>
        <p:nvSpPr>
          <p:cNvPr id="5" name="Retângulo 4"/>
          <p:cNvSpPr/>
          <p:nvPr/>
        </p:nvSpPr>
        <p:spPr>
          <a:xfrm>
            <a:off x="3736675" y="3244334"/>
            <a:ext cx="1670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Segoe UI Symbol"/>
                <a:ea typeface="Segoe UI Symbol"/>
                <a:cs typeface="Tahoma"/>
              </a:rPr>
              <a:t>⊢</a:t>
            </a:r>
            <a:r>
              <a:rPr lang="pt-BR" dirty="0"/>
              <a:t>(&lt;X,q</a:t>
            </a:r>
            <a:r>
              <a:rPr lang="pt-BR" baseline="-25000" dirty="0"/>
              <a:t>0</a:t>
            </a:r>
            <a:r>
              <a:rPr lang="pt-BR" dirty="0"/>
              <a:t>,bbbbX)</a:t>
            </a:r>
          </a:p>
        </p:txBody>
      </p:sp>
    </p:spTree>
    <p:extLst>
      <p:ext uri="{BB962C8B-B14F-4D97-AF65-F5344CB8AC3E}">
        <p14:creationId xmlns:p14="http://schemas.microsoft.com/office/powerpoint/2010/main" val="303779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pt-BR" sz="3800" dirty="0" smtClean="0"/>
              <a:t>Exemplo </a:t>
            </a:r>
            <a:r>
              <a:rPr lang="pt-BR" sz="3800" dirty="0" smtClean="0"/>
              <a:t>6.2.p555:</a:t>
            </a:r>
            <a:br>
              <a:rPr lang="pt-BR" sz="3800" dirty="0" smtClean="0"/>
            </a:br>
            <a:r>
              <a:rPr lang="pt-BR" sz="3800" dirty="0" smtClean="0"/>
              <a:t> L(M</a:t>
            </a:r>
            <a:r>
              <a:rPr lang="pt-BR" sz="3800" dirty="0" smtClean="0"/>
              <a:t>) = { </a:t>
            </a:r>
            <a:r>
              <a:rPr lang="pt-BR" sz="3800" dirty="0" err="1" smtClean="0"/>
              <a:t>ww</a:t>
            </a:r>
            <a:r>
              <a:rPr lang="pt-BR" sz="3800" baseline="30000" dirty="0" err="1" smtClean="0"/>
              <a:t>R</a:t>
            </a:r>
            <a:r>
              <a:rPr lang="pt-BR" sz="3800" dirty="0" smtClean="0"/>
              <a:t> : w</a:t>
            </a:r>
            <a:r>
              <a:rPr lang="pt-BR" sz="3800" dirty="0" smtClean="0">
                <a:sym typeface="Symbol"/>
              </a:rPr>
              <a:t></a:t>
            </a:r>
            <a:r>
              <a:rPr lang="pt-BR" sz="3800" dirty="0" smtClean="0"/>
              <a:t>{a, b}*}</a:t>
            </a:r>
            <a:endParaRPr lang="pt-BR" sz="3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495325"/>
            <a:ext cx="8229600" cy="452596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cxnSp>
        <p:nvCxnSpPr>
          <p:cNvPr id="6" name="Conector de seta reta 5"/>
          <p:cNvCxnSpPr>
            <a:stCxn id="23" idx="7"/>
            <a:endCxn id="10" idx="2"/>
          </p:cNvCxnSpPr>
          <p:nvPr/>
        </p:nvCxnSpPr>
        <p:spPr>
          <a:xfrm flipV="1">
            <a:off x="1876858" y="2564800"/>
            <a:ext cx="1333462" cy="88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526000" y="2572857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(X,D)</a:t>
            </a:r>
            <a:endParaRPr lang="pt-BR" sz="2400" b="1" dirty="0"/>
          </a:p>
        </p:txBody>
      </p:sp>
      <p:cxnSp>
        <p:nvCxnSpPr>
          <p:cNvPr id="8" name="Conector em curva 17"/>
          <p:cNvCxnSpPr>
            <a:stCxn id="20" idx="1"/>
            <a:endCxn id="20" idx="7"/>
          </p:cNvCxnSpPr>
          <p:nvPr/>
        </p:nvCxnSpPr>
        <p:spPr>
          <a:xfrm rot="5400000" flipH="1" flipV="1">
            <a:off x="7103930" y="2188790"/>
            <a:ext cx="12700" cy="360000"/>
          </a:xfrm>
          <a:prstGeom prst="curvedConnector3">
            <a:avLst>
              <a:gd name="adj1" fmla="val 29931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003867" y="1484784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a/(a,E),   b/(b,E)</a:t>
            </a:r>
            <a:endParaRPr lang="pt-BR" sz="2400" b="1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3210320" y="2287600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1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786384" y="2131659"/>
            <a:ext cx="1221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</a:p>
          <a:p>
            <a:r>
              <a:rPr lang="pt-BR" sz="2400" b="1" dirty="0" smtClean="0"/>
              <a:t>B / (B,E)</a:t>
            </a:r>
          </a:p>
          <a:p>
            <a:r>
              <a:rPr lang="pt-BR" sz="2400" b="1" dirty="0" smtClean="0"/>
              <a:t>Y / (Y,E)</a:t>
            </a:r>
            <a:endParaRPr lang="pt-BR" sz="2400" b="1" dirty="0"/>
          </a:p>
        </p:txBody>
      </p:sp>
      <p:cxnSp>
        <p:nvCxnSpPr>
          <p:cNvPr id="14" name="Conector de seta reta 13"/>
          <p:cNvCxnSpPr>
            <a:stCxn id="10" idx="6"/>
            <a:endCxn id="16" idx="2"/>
          </p:cNvCxnSpPr>
          <p:nvPr/>
        </p:nvCxnSpPr>
        <p:spPr>
          <a:xfrm>
            <a:off x="3764720" y="2564800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>
            <a:spLocks noChangeAspect="1"/>
          </p:cNvSpPr>
          <p:nvPr/>
        </p:nvSpPr>
        <p:spPr>
          <a:xfrm>
            <a:off x="5010520" y="2295196"/>
            <a:ext cx="554400" cy="554400"/>
          </a:xfrm>
          <a:prstGeom prst="ellipse">
            <a:avLst/>
          </a:prstGeom>
          <a:noFill/>
          <a:ln w="38100" cmpd="sng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2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586584" y="2093240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  <a:endParaRPr lang="pt-BR" sz="2400" b="1" dirty="0"/>
          </a:p>
        </p:txBody>
      </p:sp>
      <p:cxnSp>
        <p:nvCxnSpPr>
          <p:cNvPr id="18" name="Conector de seta reta 17"/>
          <p:cNvCxnSpPr>
            <a:stCxn id="16" idx="6"/>
            <a:endCxn id="20" idx="2"/>
          </p:cNvCxnSpPr>
          <p:nvPr/>
        </p:nvCxnSpPr>
        <p:spPr>
          <a:xfrm flipV="1">
            <a:off x="5564920" y="2564800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>
            <a:spLocks noChangeAspect="1"/>
          </p:cNvSpPr>
          <p:nvPr/>
        </p:nvSpPr>
        <p:spPr>
          <a:xfrm>
            <a:off x="6810720" y="2287600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3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1403648" y="3363850"/>
            <a:ext cx="554400" cy="554400"/>
          </a:xfrm>
          <a:prstGeom prst="ellipse">
            <a:avLst/>
          </a:prstGeom>
          <a:noFill/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6" name="Conector em curva 17"/>
          <p:cNvCxnSpPr>
            <a:stCxn id="10" idx="1"/>
            <a:endCxn id="10" idx="7"/>
          </p:cNvCxnSpPr>
          <p:nvPr/>
        </p:nvCxnSpPr>
        <p:spPr>
          <a:xfrm rot="5400000" flipH="1" flipV="1">
            <a:off x="3503530" y="2188790"/>
            <a:ext cx="12700" cy="360000"/>
          </a:xfrm>
          <a:prstGeom prst="curvedConnector3">
            <a:avLst>
              <a:gd name="adj1" fmla="val 27715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2390096" y="1492737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</a:t>
            </a:r>
            <a:endParaRPr lang="pt-BR" sz="2400" b="1" dirty="0"/>
          </a:p>
        </p:txBody>
      </p:sp>
      <p:cxnSp>
        <p:nvCxnSpPr>
          <p:cNvPr id="33" name="Conector de seta reta 32"/>
          <p:cNvCxnSpPr>
            <a:stCxn id="23" idx="5"/>
            <a:endCxn id="37" idx="2"/>
          </p:cNvCxnSpPr>
          <p:nvPr/>
        </p:nvCxnSpPr>
        <p:spPr>
          <a:xfrm>
            <a:off x="1876858" y="3837060"/>
            <a:ext cx="1333462" cy="1166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1453992" y="447468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(Y,D)</a:t>
            </a:r>
            <a:endParaRPr lang="pt-BR" sz="2400" b="1" dirty="0"/>
          </a:p>
        </p:txBody>
      </p:sp>
      <p:cxnSp>
        <p:nvCxnSpPr>
          <p:cNvPr id="35" name="Conector em curva 17"/>
          <p:cNvCxnSpPr>
            <a:stCxn id="43" idx="3"/>
            <a:endCxn id="43" idx="5"/>
          </p:cNvCxnSpPr>
          <p:nvPr/>
        </p:nvCxnSpPr>
        <p:spPr>
          <a:xfrm rot="16200000" flipH="1">
            <a:off x="7071910" y="5019648"/>
            <a:ext cx="12700" cy="360000"/>
          </a:xfrm>
          <a:prstGeom prst="curvedConnector3">
            <a:avLst>
              <a:gd name="adj1" fmla="val 2439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6003867" y="5525185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a/(a,E),   b/(b,E)</a:t>
            </a:r>
            <a:endParaRPr lang="pt-BR" sz="2400" b="1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3210320" y="4726438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4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786384" y="4230522"/>
            <a:ext cx="1221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</a:p>
          <a:p>
            <a:r>
              <a:rPr lang="pt-BR" sz="2400" b="1" dirty="0" smtClean="0"/>
              <a:t>B / (B,E)</a:t>
            </a:r>
          </a:p>
          <a:p>
            <a:r>
              <a:rPr lang="pt-BR" sz="2400" b="1" dirty="0" smtClean="0"/>
              <a:t>Y / (Y,E)</a:t>
            </a:r>
            <a:endParaRPr lang="pt-BR" sz="2400" b="1" dirty="0"/>
          </a:p>
        </p:txBody>
      </p:sp>
      <p:cxnSp>
        <p:nvCxnSpPr>
          <p:cNvPr id="39" name="Conector de seta reta 38"/>
          <p:cNvCxnSpPr>
            <a:stCxn id="37" idx="6"/>
            <a:endCxn id="40" idx="2"/>
          </p:cNvCxnSpPr>
          <p:nvPr/>
        </p:nvCxnSpPr>
        <p:spPr>
          <a:xfrm>
            <a:off x="3764720" y="5003638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>
            <a:spLocks noChangeAspect="1"/>
          </p:cNvSpPr>
          <p:nvPr/>
        </p:nvSpPr>
        <p:spPr>
          <a:xfrm>
            <a:off x="5010520" y="4734034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5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5586584" y="4532078"/>
            <a:ext cx="1168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(Y,E</a:t>
            </a:r>
            <a:r>
              <a:rPr lang="pt-BR" sz="2400" b="1" dirty="0" smtClean="0">
                <a:sym typeface="Symbol"/>
              </a:rPr>
              <a:t>)</a:t>
            </a:r>
            <a:endParaRPr lang="pt-BR" sz="2400" b="1" dirty="0"/>
          </a:p>
        </p:txBody>
      </p:sp>
      <p:cxnSp>
        <p:nvCxnSpPr>
          <p:cNvPr id="42" name="Conector de seta reta 41"/>
          <p:cNvCxnSpPr/>
          <p:nvPr/>
        </p:nvCxnSpPr>
        <p:spPr>
          <a:xfrm flipV="1">
            <a:off x="5597724" y="5011234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>
            <a:spLocks noChangeAspect="1"/>
          </p:cNvSpPr>
          <p:nvPr/>
        </p:nvSpPr>
        <p:spPr>
          <a:xfrm>
            <a:off x="6810720" y="4726438"/>
            <a:ext cx="554400" cy="554400"/>
          </a:xfrm>
          <a:prstGeom prst="ellipse">
            <a:avLst/>
          </a:prstGeom>
          <a:noFill/>
          <a:ln w="38100" cmpd="sng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6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cxnSp>
        <p:nvCxnSpPr>
          <p:cNvPr id="44" name="Conector em curva 17"/>
          <p:cNvCxnSpPr>
            <a:stCxn id="37" idx="3"/>
            <a:endCxn id="37" idx="5"/>
          </p:cNvCxnSpPr>
          <p:nvPr/>
        </p:nvCxnSpPr>
        <p:spPr>
          <a:xfrm rot="16200000" flipH="1">
            <a:off x="3487520" y="5003638"/>
            <a:ext cx="12700" cy="392020"/>
          </a:xfrm>
          <a:prstGeom prst="curvedConnector3">
            <a:avLst>
              <a:gd name="adj1" fmla="val 2439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2390096" y="5525185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</a:t>
            </a:r>
            <a:endParaRPr lang="pt-BR" sz="2400" b="1" dirty="0"/>
          </a:p>
        </p:txBody>
      </p:sp>
      <p:cxnSp>
        <p:nvCxnSpPr>
          <p:cNvPr id="56" name="Forma 55"/>
          <p:cNvCxnSpPr>
            <a:stCxn id="20" idx="3"/>
            <a:endCxn id="23" idx="6"/>
          </p:cNvCxnSpPr>
          <p:nvPr/>
        </p:nvCxnSpPr>
        <p:spPr>
          <a:xfrm rot="5400000">
            <a:off x="3984859" y="733999"/>
            <a:ext cx="880240" cy="493386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Forma 56"/>
          <p:cNvCxnSpPr>
            <a:stCxn id="43" idx="1"/>
          </p:cNvCxnSpPr>
          <p:nvPr/>
        </p:nvCxnSpPr>
        <p:spPr>
          <a:xfrm rot="16200000" flipV="1">
            <a:off x="3915685" y="1831403"/>
            <a:ext cx="1090596" cy="486185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6494552" y="293289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(X,D)</a:t>
            </a:r>
            <a:endParaRPr lang="pt-BR" sz="2400" b="1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6494552" y="4214973"/>
            <a:ext cx="1206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Y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(Y,D)</a:t>
            </a:r>
            <a:endParaRPr lang="pt-BR" sz="24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5636270"/>
            <a:ext cx="2133600" cy="365125"/>
          </a:xfrm>
        </p:spPr>
        <p:txBody>
          <a:bodyPr/>
          <a:lstStyle/>
          <a:p>
            <a:fld id="{EDE3B267-7F79-4E47-B368-35E1FDB7212E}" type="slidenum">
              <a:rPr lang="pt-BR" smtClean="0"/>
              <a:pPr/>
              <a:t>43</a:t>
            </a:fld>
            <a:endParaRPr lang="pt-BR"/>
          </a:p>
        </p:txBody>
      </p:sp>
      <p:sp>
        <p:nvSpPr>
          <p:cNvPr id="46" name="Espaço Reservado para Conteúdo 2"/>
          <p:cNvSpPr txBox="1">
            <a:spLocks/>
          </p:cNvSpPr>
          <p:nvPr/>
        </p:nvSpPr>
        <p:spPr>
          <a:xfrm>
            <a:off x="323528" y="6165304"/>
            <a:ext cx="8568952" cy="62068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700" dirty="0" smtClean="0"/>
              <a:t>Cadeia = 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⊢*</a:t>
            </a:r>
            <a:r>
              <a:rPr lang="pt-BR" sz="2700" dirty="0" smtClean="0"/>
              <a:t>(&lt;</a:t>
            </a:r>
            <a:r>
              <a:rPr lang="pt-BR" sz="2700" dirty="0"/>
              <a:t>XYbb,q</a:t>
            </a:r>
            <a:r>
              <a:rPr lang="pt-BR" sz="2700" baseline="-25000" dirty="0"/>
              <a:t>5</a:t>
            </a:r>
            <a:r>
              <a:rPr lang="pt-BR" sz="2700" dirty="0"/>
              <a:t>,bX) </a:t>
            </a:r>
            <a:r>
              <a:rPr lang="pt-BR" sz="2700" dirty="0">
                <a:latin typeface="Segoe UI Symbol"/>
                <a:ea typeface="Segoe UI Symbol"/>
                <a:cs typeface="Tahoma"/>
              </a:rPr>
              <a:t>⊢</a:t>
            </a:r>
            <a:r>
              <a:rPr lang="pt-BR" sz="2700" dirty="0"/>
              <a:t>(&lt;XYb,q</a:t>
            </a:r>
            <a:r>
              <a:rPr lang="pt-BR" sz="2700" baseline="-25000" dirty="0"/>
              <a:t>6</a:t>
            </a:r>
            <a:r>
              <a:rPr lang="pt-BR" sz="2700" dirty="0"/>
              <a:t>,bYX</a:t>
            </a:r>
            <a:r>
              <a:rPr lang="pt-BR" sz="2700" dirty="0" smtClean="0"/>
              <a:t>)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sz="2700" dirty="0" smtClean="0"/>
              <a:t>(&lt;XY,q</a:t>
            </a:r>
            <a:r>
              <a:rPr lang="pt-BR" sz="2700" baseline="-25000" dirty="0" smtClean="0"/>
              <a:t>6</a:t>
            </a:r>
            <a:r>
              <a:rPr lang="pt-BR" sz="2700" dirty="0" smtClean="0"/>
              <a:t>,bbYX</a:t>
            </a:r>
            <a:r>
              <a:rPr lang="pt-BR" sz="2700" dirty="0"/>
              <a:t>)</a:t>
            </a:r>
          </a:p>
        </p:txBody>
      </p:sp>
      <p:sp>
        <p:nvSpPr>
          <p:cNvPr id="5" name="Retângulo 4"/>
          <p:cNvSpPr/>
          <p:nvPr/>
        </p:nvSpPr>
        <p:spPr>
          <a:xfrm>
            <a:off x="3736675" y="3244334"/>
            <a:ext cx="1670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Segoe UI Symbol"/>
                <a:ea typeface="Segoe UI Symbol"/>
                <a:cs typeface="Tahoma"/>
              </a:rPr>
              <a:t>⊢</a:t>
            </a:r>
            <a:r>
              <a:rPr lang="pt-BR" dirty="0"/>
              <a:t>(&lt;X,q</a:t>
            </a:r>
            <a:r>
              <a:rPr lang="pt-BR" baseline="-25000" dirty="0"/>
              <a:t>0</a:t>
            </a:r>
            <a:r>
              <a:rPr lang="pt-BR" dirty="0"/>
              <a:t>,bbbbX)</a:t>
            </a:r>
          </a:p>
        </p:txBody>
      </p:sp>
    </p:spTree>
    <p:extLst>
      <p:ext uri="{BB962C8B-B14F-4D97-AF65-F5344CB8AC3E}">
        <p14:creationId xmlns:p14="http://schemas.microsoft.com/office/powerpoint/2010/main" val="355808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pt-BR" sz="3800" dirty="0" smtClean="0"/>
              <a:t>Exemplo </a:t>
            </a:r>
            <a:r>
              <a:rPr lang="pt-BR" sz="3800" dirty="0" smtClean="0"/>
              <a:t>6.2.p555:</a:t>
            </a:r>
            <a:br>
              <a:rPr lang="pt-BR" sz="3800" dirty="0" smtClean="0"/>
            </a:br>
            <a:r>
              <a:rPr lang="pt-BR" sz="3800" dirty="0" smtClean="0"/>
              <a:t> L(M</a:t>
            </a:r>
            <a:r>
              <a:rPr lang="pt-BR" sz="3800" dirty="0" smtClean="0"/>
              <a:t>) = { </a:t>
            </a:r>
            <a:r>
              <a:rPr lang="pt-BR" sz="3800" dirty="0" err="1" smtClean="0"/>
              <a:t>ww</a:t>
            </a:r>
            <a:r>
              <a:rPr lang="pt-BR" sz="3800" baseline="30000" dirty="0" err="1" smtClean="0"/>
              <a:t>R</a:t>
            </a:r>
            <a:r>
              <a:rPr lang="pt-BR" sz="3800" dirty="0" smtClean="0"/>
              <a:t> : w</a:t>
            </a:r>
            <a:r>
              <a:rPr lang="pt-BR" sz="3800" dirty="0" smtClean="0">
                <a:sym typeface="Symbol"/>
              </a:rPr>
              <a:t></a:t>
            </a:r>
            <a:r>
              <a:rPr lang="pt-BR" sz="3800" dirty="0" smtClean="0"/>
              <a:t>{a, b}*}</a:t>
            </a:r>
            <a:endParaRPr lang="pt-BR" sz="3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495325"/>
            <a:ext cx="8229600" cy="452596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cxnSp>
        <p:nvCxnSpPr>
          <p:cNvPr id="6" name="Conector de seta reta 5"/>
          <p:cNvCxnSpPr>
            <a:stCxn id="23" idx="7"/>
            <a:endCxn id="10" idx="2"/>
          </p:cNvCxnSpPr>
          <p:nvPr/>
        </p:nvCxnSpPr>
        <p:spPr>
          <a:xfrm flipV="1">
            <a:off x="1876858" y="2564800"/>
            <a:ext cx="1333462" cy="88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526000" y="2572857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(X,D)</a:t>
            </a:r>
            <a:endParaRPr lang="pt-BR" sz="2400" b="1" dirty="0"/>
          </a:p>
        </p:txBody>
      </p:sp>
      <p:cxnSp>
        <p:nvCxnSpPr>
          <p:cNvPr id="8" name="Conector em curva 17"/>
          <p:cNvCxnSpPr>
            <a:stCxn id="20" idx="1"/>
            <a:endCxn id="20" idx="7"/>
          </p:cNvCxnSpPr>
          <p:nvPr/>
        </p:nvCxnSpPr>
        <p:spPr>
          <a:xfrm rot="5400000" flipH="1" flipV="1">
            <a:off x="7103930" y="2188790"/>
            <a:ext cx="12700" cy="360000"/>
          </a:xfrm>
          <a:prstGeom prst="curvedConnector3">
            <a:avLst>
              <a:gd name="adj1" fmla="val 29931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003867" y="1484784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a/(a,E),   b/(b,E)</a:t>
            </a:r>
            <a:endParaRPr lang="pt-BR" sz="2400" b="1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3210320" y="2287600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1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786384" y="2131659"/>
            <a:ext cx="1221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</a:p>
          <a:p>
            <a:r>
              <a:rPr lang="pt-BR" sz="2400" b="1" dirty="0" smtClean="0"/>
              <a:t>B / (B,E)</a:t>
            </a:r>
          </a:p>
          <a:p>
            <a:r>
              <a:rPr lang="pt-BR" sz="2400" b="1" dirty="0" smtClean="0"/>
              <a:t>Y / (Y,E)</a:t>
            </a:r>
            <a:endParaRPr lang="pt-BR" sz="2400" b="1" dirty="0"/>
          </a:p>
        </p:txBody>
      </p:sp>
      <p:cxnSp>
        <p:nvCxnSpPr>
          <p:cNvPr id="14" name="Conector de seta reta 13"/>
          <p:cNvCxnSpPr>
            <a:stCxn id="10" idx="6"/>
            <a:endCxn id="16" idx="2"/>
          </p:cNvCxnSpPr>
          <p:nvPr/>
        </p:nvCxnSpPr>
        <p:spPr>
          <a:xfrm>
            <a:off x="3764720" y="2564800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>
            <a:spLocks noChangeAspect="1"/>
          </p:cNvSpPr>
          <p:nvPr/>
        </p:nvSpPr>
        <p:spPr>
          <a:xfrm>
            <a:off x="5010520" y="2295196"/>
            <a:ext cx="554400" cy="554400"/>
          </a:xfrm>
          <a:prstGeom prst="ellipse">
            <a:avLst/>
          </a:prstGeom>
          <a:noFill/>
          <a:ln w="38100" cmpd="sng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2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586584" y="2093240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  <a:endParaRPr lang="pt-BR" sz="2400" b="1" dirty="0"/>
          </a:p>
        </p:txBody>
      </p:sp>
      <p:cxnSp>
        <p:nvCxnSpPr>
          <p:cNvPr id="18" name="Conector de seta reta 17"/>
          <p:cNvCxnSpPr>
            <a:stCxn id="16" idx="6"/>
            <a:endCxn id="20" idx="2"/>
          </p:cNvCxnSpPr>
          <p:nvPr/>
        </p:nvCxnSpPr>
        <p:spPr>
          <a:xfrm flipV="1">
            <a:off x="5564920" y="2564800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>
            <a:spLocks noChangeAspect="1"/>
          </p:cNvSpPr>
          <p:nvPr/>
        </p:nvSpPr>
        <p:spPr>
          <a:xfrm>
            <a:off x="6810720" y="2287600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3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1403648" y="3363850"/>
            <a:ext cx="554400" cy="554400"/>
          </a:xfrm>
          <a:prstGeom prst="ellipse">
            <a:avLst/>
          </a:prstGeom>
          <a:noFill/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6" name="Conector em curva 17"/>
          <p:cNvCxnSpPr>
            <a:stCxn id="10" idx="1"/>
            <a:endCxn id="10" idx="7"/>
          </p:cNvCxnSpPr>
          <p:nvPr/>
        </p:nvCxnSpPr>
        <p:spPr>
          <a:xfrm rot="5400000" flipH="1" flipV="1">
            <a:off x="3503530" y="2188790"/>
            <a:ext cx="12700" cy="360000"/>
          </a:xfrm>
          <a:prstGeom prst="curvedConnector3">
            <a:avLst>
              <a:gd name="adj1" fmla="val 27715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2390096" y="1492737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</a:t>
            </a:r>
            <a:endParaRPr lang="pt-BR" sz="2400" b="1" dirty="0"/>
          </a:p>
        </p:txBody>
      </p:sp>
      <p:cxnSp>
        <p:nvCxnSpPr>
          <p:cNvPr id="33" name="Conector de seta reta 32"/>
          <p:cNvCxnSpPr>
            <a:stCxn id="23" idx="5"/>
            <a:endCxn id="37" idx="2"/>
          </p:cNvCxnSpPr>
          <p:nvPr/>
        </p:nvCxnSpPr>
        <p:spPr>
          <a:xfrm>
            <a:off x="1876858" y="3837060"/>
            <a:ext cx="1333462" cy="1166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1453992" y="447468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(Y,D)</a:t>
            </a:r>
            <a:endParaRPr lang="pt-BR" sz="2400" b="1" dirty="0"/>
          </a:p>
        </p:txBody>
      </p:sp>
      <p:cxnSp>
        <p:nvCxnSpPr>
          <p:cNvPr id="35" name="Conector em curva 17"/>
          <p:cNvCxnSpPr>
            <a:stCxn id="43" idx="3"/>
            <a:endCxn id="43" idx="5"/>
          </p:cNvCxnSpPr>
          <p:nvPr/>
        </p:nvCxnSpPr>
        <p:spPr>
          <a:xfrm rot="16200000" flipH="1">
            <a:off x="7071910" y="5019648"/>
            <a:ext cx="12700" cy="360000"/>
          </a:xfrm>
          <a:prstGeom prst="curvedConnector3">
            <a:avLst>
              <a:gd name="adj1" fmla="val 2439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6003867" y="5525185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a/(a,E),   b/(b,E)</a:t>
            </a:r>
            <a:endParaRPr lang="pt-BR" sz="2400" b="1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3210320" y="4726438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4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786384" y="4230522"/>
            <a:ext cx="1221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</a:p>
          <a:p>
            <a:r>
              <a:rPr lang="pt-BR" sz="2400" b="1" dirty="0" smtClean="0"/>
              <a:t>B / (B,E)</a:t>
            </a:r>
          </a:p>
          <a:p>
            <a:r>
              <a:rPr lang="pt-BR" sz="2400" b="1" dirty="0" smtClean="0"/>
              <a:t>Y / (Y,E)</a:t>
            </a:r>
            <a:endParaRPr lang="pt-BR" sz="2400" b="1" dirty="0"/>
          </a:p>
        </p:txBody>
      </p:sp>
      <p:cxnSp>
        <p:nvCxnSpPr>
          <p:cNvPr id="39" name="Conector de seta reta 38"/>
          <p:cNvCxnSpPr>
            <a:stCxn id="37" idx="6"/>
            <a:endCxn id="40" idx="2"/>
          </p:cNvCxnSpPr>
          <p:nvPr/>
        </p:nvCxnSpPr>
        <p:spPr>
          <a:xfrm>
            <a:off x="3764720" y="5003638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>
            <a:spLocks noChangeAspect="1"/>
          </p:cNvSpPr>
          <p:nvPr/>
        </p:nvSpPr>
        <p:spPr>
          <a:xfrm>
            <a:off x="5010520" y="4734034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5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5586584" y="4532078"/>
            <a:ext cx="1168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(Y,E</a:t>
            </a:r>
            <a:r>
              <a:rPr lang="pt-BR" sz="2400" b="1" dirty="0" smtClean="0">
                <a:sym typeface="Symbol"/>
              </a:rPr>
              <a:t>)</a:t>
            </a:r>
            <a:endParaRPr lang="pt-BR" sz="2400" b="1" dirty="0"/>
          </a:p>
        </p:txBody>
      </p:sp>
      <p:cxnSp>
        <p:nvCxnSpPr>
          <p:cNvPr id="42" name="Conector de seta reta 41"/>
          <p:cNvCxnSpPr/>
          <p:nvPr/>
        </p:nvCxnSpPr>
        <p:spPr>
          <a:xfrm flipV="1">
            <a:off x="5597724" y="5011234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>
            <a:spLocks noChangeAspect="1"/>
          </p:cNvSpPr>
          <p:nvPr/>
        </p:nvSpPr>
        <p:spPr>
          <a:xfrm>
            <a:off x="6810720" y="4726438"/>
            <a:ext cx="554400" cy="554400"/>
          </a:xfrm>
          <a:prstGeom prst="ellipse">
            <a:avLst/>
          </a:prstGeom>
          <a:noFill/>
          <a:ln w="38100" cmpd="sng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6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cxnSp>
        <p:nvCxnSpPr>
          <p:cNvPr id="44" name="Conector em curva 17"/>
          <p:cNvCxnSpPr>
            <a:stCxn id="37" idx="3"/>
            <a:endCxn id="37" idx="5"/>
          </p:cNvCxnSpPr>
          <p:nvPr/>
        </p:nvCxnSpPr>
        <p:spPr>
          <a:xfrm rot="16200000" flipH="1">
            <a:off x="3487520" y="5003638"/>
            <a:ext cx="12700" cy="392020"/>
          </a:xfrm>
          <a:prstGeom prst="curvedConnector3">
            <a:avLst>
              <a:gd name="adj1" fmla="val 2439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2390096" y="5525185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</a:t>
            </a:r>
            <a:endParaRPr lang="pt-BR" sz="2400" b="1" dirty="0"/>
          </a:p>
        </p:txBody>
      </p:sp>
      <p:cxnSp>
        <p:nvCxnSpPr>
          <p:cNvPr id="56" name="Forma 55"/>
          <p:cNvCxnSpPr>
            <a:stCxn id="20" idx="3"/>
            <a:endCxn id="23" idx="6"/>
          </p:cNvCxnSpPr>
          <p:nvPr/>
        </p:nvCxnSpPr>
        <p:spPr>
          <a:xfrm rot="5400000">
            <a:off x="3984859" y="733999"/>
            <a:ext cx="880240" cy="493386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Forma 56"/>
          <p:cNvCxnSpPr>
            <a:stCxn id="43" idx="1"/>
          </p:cNvCxnSpPr>
          <p:nvPr/>
        </p:nvCxnSpPr>
        <p:spPr>
          <a:xfrm rot="16200000" flipV="1">
            <a:off x="3915685" y="1831403"/>
            <a:ext cx="1090596" cy="486185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6494552" y="293289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(X,D)</a:t>
            </a:r>
            <a:endParaRPr lang="pt-BR" sz="2400" b="1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6494552" y="4214973"/>
            <a:ext cx="1206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Y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(Y,D)</a:t>
            </a:r>
            <a:endParaRPr lang="pt-BR" sz="24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5636270"/>
            <a:ext cx="2133600" cy="365125"/>
          </a:xfrm>
        </p:spPr>
        <p:txBody>
          <a:bodyPr/>
          <a:lstStyle/>
          <a:p>
            <a:fld id="{EDE3B267-7F79-4E47-B368-35E1FDB7212E}" type="slidenum">
              <a:rPr lang="pt-BR" smtClean="0"/>
              <a:pPr/>
              <a:t>44</a:t>
            </a:fld>
            <a:endParaRPr lang="pt-BR"/>
          </a:p>
        </p:txBody>
      </p:sp>
      <p:sp>
        <p:nvSpPr>
          <p:cNvPr id="46" name="Espaço Reservado para Conteúdo 2"/>
          <p:cNvSpPr txBox="1">
            <a:spLocks/>
          </p:cNvSpPr>
          <p:nvPr/>
        </p:nvSpPr>
        <p:spPr>
          <a:xfrm>
            <a:off x="323528" y="6165304"/>
            <a:ext cx="8568952" cy="62068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700" dirty="0" smtClean="0"/>
              <a:t>Cadeia = 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⊢*</a:t>
            </a:r>
            <a:r>
              <a:rPr lang="pt-BR" sz="2700" dirty="0" smtClean="0"/>
              <a:t>(&lt;</a:t>
            </a:r>
            <a:r>
              <a:rPr lang="pt-BR" sz="2700" dirty="0"/>
              <a:t>XYbb,q</a:t>
            </a:r>
            <a:r>
              <a:rPr lang="pt-BR" sz="2700" baseline="-25000" dirty="0"/>
              <a:t>5</a:t>
            </a:r>
            <a:r>
              <a:rPr lang="pt-BR" sz="2700" dirty="0"/>
              <a:t>,bX) </a:t>
            </a:r>
            <a:r>
              <a:rPr lang="pt-BR" sz="2700" dirty="0">
                <a:latin typeface="Segoe UI Symbol"/>
                <a:ea typeface="Segoe UI Symbol"/>
                <a:cs typeface="Tahoma"/>
              </a:rPr>
              <a:t>⊢</a:t>
            </a:r>
            <a:r>
              <a:rPr lang="pt-BR" sz="2700" dirty="0"/>
              <a:t>(&lt;XYb,q</a:t>
            </a:r>
            <a:r>
              <a:rPr lang="pt-BR" sz="2700" baseline="-25000" dirty="0"/>
              <a:t>6</a:t>
            </a:r>
            <a:r>
              <a:rPr lang="pt-BR" sz="2700" dirty="0"/>
              <a:t>,bYX</a:t>
            </a:r>
            <a:r>
              <a:rPr lang="pt-BR" sz="2700" dirty="0" smtClean="0"/>
              <a:t>)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sz="2700" dirty="0" smtClean="0"/>
              <a:t>(&lt;X,q</a:t>
            </a:r>
            <a:r>
              <a:rPr lang="pt-BR" sz="2700" baseline="-25000" dirty="0" smtClean="0"/>
              <a:t>6</a:t>
            </a:r>
            <a:r>
              <a:rPr lang="pt-BR" sz="2700" dirty="0" smtClean="0"/>
              <a:t>,YbbYX</a:t>
            </a:r>
            <a:r>
              <a:rPr lang="pt-BR" sz="2700" dirty="0"/>
              <a:t>)</a:t>
            </a:r>
          </a:p>
        </p:txBody>
      </p:sp>
      <p:sp>
        <p:nvSpPr>
          <p:cNvPr id="5" name="Retângulo 4"/>
          <p:cNvSpPr/>
          <p:nvPr/>
        </p:nvSpPr>
        <p:spPr>
          <a:xfrm>
            <a:off x="3736675" y="3244334"/>
            <a:ext cx="1670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Segoe UI Symbol"/>
                <a:ea typeface="Segoe UI Symbol"/>
                <a:cs typeface="Tahoma"/>
              </a:rPr>
              <a:t>⊢</a:t>
            </a:r>
            <a:r>
              <a:rPr lang="pt-BR" dirty="0"/>
              <a:t>(&lt;X,q</a:t>
            </a:r>
            <a:r>
              <a:rPr lang="pt-BR" baseline="-25000" dirty="0"/>
              <a:t>0</a:t>
            </a:r>
            <a:r>
              <a:rPr lang="pt-BR" dirty="0"/>
              <a:t>,bbbbX)</a:t>
            </a:r>
          </a:p>
        </p:txBody>
      </p:sp>
    </p:spTree>
    <p:extLst>
      <p:ext uri="{BB962C8B-B14F-4D97-AF65-F5344CB8AC3E}">
        <p14:creationId xmlns:p14="http://schemas.microsoft.com/office/powerpoint/2010/main" val="312215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pt-BR" sz="3800" dirty="0" smtClean="0"/>
              <a:t>Exemplo </a:t>
            </a:r>
            <a:r>
              <a:rPr lang="pt-BR" sz="3800" dirty="0" smtClean="0"/>
              <a:t>6.2.p555:</a:t>
            </a:r>
            <a:br>
              <a:rPr lang="pt-BR" sz="3800" dirty="0" smtClean="0"/>
            </a:br>
            <a:r>
              <a:rPr lang="pt-BR" sz="3800" dirty="0" smtClean="0"/>
              <a:t> L(M</a:t>
            </a:r>
            <a:r>
              <a:rPr lang="pt-BR" sz="3800" dirty="0" smtClean="0"/>
              <a:t>) = { </a:t>
            </a:r>
            <a:r>
              <a:rPr lang="pt-BR" sz="3800" dirty="0" err="1" smtClean="0"/>
              <a:t>ww</a:t>
            </a:r>
            <a:r>
              <a:rPr lang="pt-BR" sz="3800" baseline="30000" dirty="0" err="1" smtClean="0"/>
              <a:t>R</a:t>
            </a:r>
            <a:r>
              <a:rPr lang="pt-BR" sz="3800" dirty="0" smtClean="0"/>
              <a:t> : w</a:t>
            </a:r>
            <a:r>
              <a:rPr lang="pt-BR" sz="3800" dirty="0" smtClean="0">
                <a:sym typeface="Symbol"/>
              </a:rPr>
              <a:t></a:t>
            </a:r>
            <a:r>
              <a:rPr lang="pt-BR" sz="3800" dirty="0" smtClean="0"/>
              <a:t>{a, b}*}</a:t>
            </a:r>
            <a:endParaRPr lang="pt-BR" sz="3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495325"/>
            <a:ext cx="8229600" cy="452596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cxnSp>
        <p:nvCxnSpPr>
          <p:cNvPr id="6" name="Conector de seta reta 5"/>
          <p:cNvCxnSpPr>
            <a:stCxn id="23" idx="7"/>
            <a:endCxn id="10" idx="2"/>
          </p:cNvCxnSpPr>
          <p:nvPr/>
        </p:nvCxnSpPr>
        <p:spPr>
          <a:xfrm flipV="1">
            <a:off x="1876858" y="2564800"/>
            <a:ext cx="1333462" cy="88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526000" y="2572857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(X,D)</a:t>
            </a:r>
            <a:endParaRPr lang="pt-BR" sz="2400" b="1" dirty="0"/>
          </a:p>
        </p:txBody>
      </p:sp>
      <p:cxnSp>
        <p:nvCxnSpPr>
          <p:cNvPr id="8" name="Conector em curva 17"/>
          <p:cNvCxnSpPr>
            <a:stCxn id="20" idx="1"/>
            <a:endCxn id="20" idx="7"/>
          </p:cNvCxnSpPr>
          <p:nvPr/>
        </p:nvCxnSpPr>
        <p:spPr>
          <a:xfrm rot="5400000" flipH="1" flipV="1">
            <a:off x="7103930" y="2188790"/>
            <a:ext cx="12700" cy="360000"/>
          </a:xfrm>
          <a:prstGeom prst="curvedConnector3">
            <a:avLst>
              <a:gd name="adj1" fmla="val 29931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003867" y="1484784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a/(a,E),   b/(b,E)</a:t>
            </a:r>
            <a:endParaRPr lang="pt-BR" sz="2400" b="1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3210320" y="2287600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1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786384" y="2131659"/>
            <a:ext cx="1221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</a:p>
          <a:p>
            <a:r>
              <a:rPr lang="pt-BR" sz="2400" b="1" dirty="0" smtClean="0"/>
              <a:t>B / (B,E)</a:t>
            </a:r>
          </a:p>
          <a:p>
            <a:r>
              <a:rPr lang="pt-BR" sz="2400" b="1" dirty="0" smtClean="0"/>
              <a:t>Y / (Y,E)</a:t>
            </a:r>
            <a:endParaRPr lang="pt-BR" sz="2400" b="1" dirty="0"/>
          </a:p>
        </p:txBody>
      </p:sp>
      <p:cxnSp>
        <p:nvCxnSpPr>
          <p:cNvPr id="14" name="Conector de seta reta 13"/>
          <p:cNvCxnSpPr>
            <a:stCxn id="10" idx="6"/>
            <a:endCxn id="16" idx="2"/>
          </p:cNvCxnSpPr>
          <p:nvPr/>
        </p:nvCxnSpPr>
        <p:spPr>
          <a:xfrm>
            <a:off x="3764720" y="2564800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>
            <a:spLocks noChangeAspect="1"/>
          </p:cNvSpPr>
          <p:nvPr/>
        </p:nvSpPr>
        <p:spPr>
          <a:xfrm>
            <a:off x="5010520" y="2295196"/>
            <a:ext cx="554400" cy="554400"/>
          </a:xfrm>
          <a:prstGeom prst="ellipse">
            <a:avLst/>
          </a:prstGeom>
          <a:noFill/>
          <a:ln w="38100" cmpd="sng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2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586584" y="2093240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  <a:endParaRPr lang="pt-BR" sz="2400" b="1" dirty="0"/>
          </a:p>
        </p:txBody>
      </p:sp>
      <p:cxnSp>
        <p:nvCxnSpPr>
          <p:cNvPr id="18" name="Conector de seta reta 17"/>
          <p:cNvCxnSpPr>
            <a:stCxn id="16" idx="6"/>
            <a:endCxn id="20" idx="2"/>
          </p:cNvCxnSpPr>
          <p:nvPr/>
        </p:nvCxnSpPr>
        <p:spPr>
          <a:xfrm flipV="1">
            <a:off x="5564920" y="2564800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>
            <a:spLocks noChangeAspect="1"/>
          </p:cNvSpPr>
          <p:nvPr/>
        </p:nvSpPr>
        <p:spPr>
          <a:xfrm>
            <a:off x="6810720" y="2287600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3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1403648" y="3363850"/>
            <a:ext cx="554400" cy="554400"/>
          </a:xfrm>
          <a:prstGeom prst="ellipse">
            <a:avLst/>
          </a:prstGeom>
          <a:noFill/>
          <a:ln w="76200" cmpd="dbl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6" name="Conector em curva 17"/>
          <p:cNvCxnSpPr>
            <a:stCxn id="10" idx="1"/>
            <a:endCxn id="10" idx="7"/>
          </p:cNvCxnSpPr>
          <p:nvPr/>
        </p:nvCxnSpPr>
        <p:spPr>
          <a:xfrm rot="5400000" flipH="1" flipV="1">
            <a:off x="3503530" y="2188790"/>
            <a:ext cx="12700" cy="360000"/>
          </a:xfrm>
          <a:prstGeom prst="curvedConnector3">
            <a:avLst>
              <a:gd name="adj1" fmla="val 27715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2390096" y="1492737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</a:t>
            </a:r>
            <a:endParaRPr lang="pt-BR" sz="2400" b="1" dirty="0"/>
          </a:p>
        </p:txBody>
      </p:sp>
      <p:cxnSp>
        <p:nvCxnSpPr>
          <p:cNvPr id="33" name="Conector de seta reta 32"/>
          <p:cNvCxnSpPr>
            <a:stCxn id="23" idx="5"/>
            <a:endCxn id="37" idx="2"/>
          </p:cNvCxnSpPr>
          <p:nvPr/>
        </p:nvCxnSpPr>
        <p:spPr>
          <a:xfrm>
            <a:off x="1876858" y="3837060"/>
            <a:ext cx="1333462" cy="1166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1453992" y="447468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(Y,D)</a:t>
            </a:r>
            <a:endParaRPr lang="pt-BR" sz="2400" b="1" dirty="0"/>
          </a:p>
        </p:txBody>
      </p:sp>
      <p:cxnSp>
        <p:nvCxnSpPr>
          <p:cNvPr id="35" name="Conector em curva 17"/>
          <p:cNvCxnSpPr>
            <a:stCxn id="43" idx="3"/>
            <a:endCxn id="43" idx="5"/>
          </p:cNvCxnSpPr>
          <p:nvPr/>
        </p:nvCxnSpPr>
        <p:spPr>
          <a:xfrm rot="16200000" flipH="1">
            <a:off x="7071910" y="5019648"/>
            <a:ext cx="12700" cy="360000"/>
          </a:xfrm>
          <a:prstGeom prst="curvedConnector3">
            <a:avLst>
              <a:gd name="adj1" fmla="val 2439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6003867" y="5525185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a/(a,E),   b/(b,E)</a:t>
            </a:r>
            <a:endParaRPr lang="pt-BR" sz="2400" b="1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3210320" y="4726438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4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786384" y="4230522"/>
            <a:ext cx="1221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</a:p>
          <a:p>
            <a:r>
              <a:rPr lang="pt-BR" sz="2400" b="1" dirty="0" smtClean="0"/>
              <a:t>B / (B,E)</a:t>
            </a:r>
          </a:p>
          <a:p>
            <a:r>
              <a:rPr lang="pt-BR" sz="2400" b="1" dirty="0" smtClean="0"/>
              <a:t>Y / (Y,E)</a:t>
            </a:r>
            <a:endParaRPr lang="pt-BR" sz="2400" b="1" dirty="0"/>
          </a:p>
        </p:txBody>
      </p:sp>
      <p:cxnSp>
        <p:nvCxnSpPr>
          <p:cNvPr id="39" name="Conector de seta reta 38"/>
          <p:cNvCxnSpPr>
            <a:stCxn id="37" idx="6"/>
            <a:endCxn id="40" idx="2"/>
          </p:cNvCxnSpPr>
          <p:nvPr/>
        </p:nvCxnSpPr>
        <p:spPr>
          <a:xfrm>
            <a:off x="3764720" y="5003638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>
            <a:spLocks noChangeAspect="1"/>
          </p:cNvSpPr>
          <p:nvPr/>
        </p:nvSpPr>
        <p:spPr>
          <a:xfrm>
            <a:off x="5010520" y="4734034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5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5586584" y="4532078"/>
            <a:ext cx="1168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(Y,E</a:t>
            </a:r>
            <a:r>
              <a:rPr lang="pt-BR" sz="2400" b="1" dirty="0" smtClean="0">
                <a:sym typeface="Symbol"/>
              </a:rPr>
              <a:t>)</a:t>
            </a:r>
            <a:endParaRPr lang="pt-BR" sz="2400" b="1" dirty="0"/>
          </a:p>
        </p:txBody>
      </p:sp>
      <p:cxnSp>
        <p:nvCxnSpPr>
          <p:cNvPr id="42" name="Conector de seta reta 41"/>
          <p:cNvCxnSpPr/>
          <p:nvPr/>
        </p:nvCxnSpPr>
        <p:spPr>
          <a:xfrm flipV="1">
            <a:off x="5597724" y="5011234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>
            <a:spLocks noChangeAspect="1"/>
          </p:cNvSpPr>
          <p:nvPr/>
        </p:nvSpPr>
        <p:spPr>
          <a:xfrm>
            <a:off x="6810720" y="4726438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6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cxnSp>
        <p:nvCxnSpPr>
          <p:cNvPr id="44" name="Conector em curva 17"/>
          <p:cNvCxnSpPr>
            <a:stCxn id="37" idx="3"/>
            <a:endCxn id="37" idx="5"/>
          </p:cNvCxnSpPr>
          <p:nvPr/>
        </p:nvCxnSpPr>
        <p:spPr>
          <a:xfrm rot="16200000" flipH="1">
            <a:off x="3487520" y="5003638"/>
            <a:ext cx="12700" cy="392020"/>
          </a:xfrm>
          <a:prstGeom prst="curvedConnector3">
            <a:avLst>
              <a:gd name="adj1" fmla="val 2439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2390096" y="5525185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</a:t>
            </a:r>
            <a:endParaRPr lang="pt-BR" sz="2400" b="1" dirty="0"/>
          </a:p>
        </p:txBody>
      </p:sp>
      <p:cxnSp>
        <p:nvCxnSpPr>
          <p:cNvPr id="56" name="Forma 55"/>
          <p:cNvCxnSpPr>
            <a:stCxn id="20" idx="3"/>
            <a:endCxn id="23" idx="6"/>
          </p:cNvCxnSpPr>
          <p:nvPr/>
        </p:nvCxnSpPr>
        <p:spPr>
          <a:xfrm rot="5400000">
            <a:off x="3984859" y="733999"/>
            <a:ext cx="880240" cy="493386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Forma 56"/>
          <p:cNvCxnSpPr>
            <a:stCxn id="43" idx="1"/>
          </p:cNvCxnSpPr>
          <p:nvPr/>
        </p:nvCxnSpPr>
        <p:spPr>
          <a:xfrm rot="16200000" flipV="1">
            <a:off x="3915685" y="1831403"/>
            <a:ext cx="1090596" cy="486185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6494552" y="293289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(X,D)</a:t>
            </a:r>
            <a:endParaRPr lang="pt-BR" sz="2400" b="1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6494552" y="4214973"/>
            <a:ext cx="1206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Y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(Y,D)</a:t>
            </a:r>
            <a:endParaRPr lang="pt-BR" sz="24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5636270"/>
            <a:ext cx="2133600" cy="365125"/>
          </a:xfrm>
        </p:spPr>
        <p:txBody>
          <a:bodyPr/>
          <a:lstStyle/>
          <a:p>
            <a:fld id="{EDE3B267-7F79-4E47-B368-35E1FDB7212E}" type="slidenum">
              <a:rPr lang="pt-BR" smtClean="0"/>
              <a:pPr/>
              <a:t>45</a:t>
            </a:fld>
            <a:endParaRPr lang="pt-BR"/>
          </a:p>
        </p:txBody>
      </p:sp>
      <p:sp>
        <p:nvSpPr>
          <p:cNvPr id="46" name="Espaço Reservado para Conteúdo 2"/>
          <p:cNvSpPr txBox="1">
            <a:spLocks/>
          </p:cNvSpPr>
          <p:nvPr/>
        </p:nvSpPr>
        <p:spPr>
          <a:xfrm>
            <a:off x="323528" y="6165304"/>
            <a:ext cx="8568952" cy="62068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700" dirty="0" smtClean="0"/>
              <a:t>Cadeia = 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⊢*</a:t>
            </a:r>
            <a:r>
              <a:rPr lang="pt-BR" sz="2700" dirty="0" smtClean="0"/>
              <a:t>(&lt;</a:t>
            </a:r>
            <a:r>
              <a:rPr lang="pt-BR" sz="2700" dirty="0"/>
              <a:t>XYb,q</a:t>
            </a:r>
            <a:r>
              <a:rPr lang="pt-BR" sz="2700" baseline="-25000" dirty="0"/>
              <a:t>6</a:t>
            </a:r>
            <a:r>
              <a:rPr lang="pt-BR" sz="2700" dirty="0"/>
              <a:t>,bYX</a:t>
            </a:r>
            <a:r>
              <a:rPr lang="pt-BR" sz="2700" dirty="0" smtClean="0"/>
              <a:t>)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sz="2700" dirty="0" smtClean="0"/>
              <a:t>(&lt;X,q</a:t>
            </a:r>
            <a:r>
              <a:rPr lang="pt-BR" sz="2700" baseline="-25000" dirty="0" smtClean="0"/>
              <a:t>6</a:t>
            </a:r>
            <a:r>
              <a:rPr lang="pt-BR" sz="2700" dirty="0" smtClean="0"/>
              <a:t>,YbbYX)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sz="2700" dirty="0"/>
              <a:t>(&lt;</a:t>
            </a:r>
            <a:r>
              <a:rPr lang="pt-BR" sz="2700" dirty="0" smtClean="0"/>
              <a:t>XY,q</a:t>
            </a:r>
            <a:r>
              <a:rPr lang="pt-BR" sz="2700" baseline="-25000" dirty="0" smtClean="0"/>
              <a:t>0</a:t>
            </a:r>
            <a:r>
              <a:rPr lang="pt-BR" sz="2700" dirty="0" smtClean="0"/>
              <a:t>,bbYX</a:t>
            </a:r>
            <a:r>
              <a:rPr lang="pt-BR" sz="2700" dirty="0"/>
              <a:t>)</a:t>
            </a:r>
          </a:p>
          <a:p>
            <a:pPr marL="0" indent="0">
              <a:buNone/>
            </a:pPr>
            <a:endParaRPr lang="pt-BR" sz="2700" dirty="0"/>
          </a:p>
        </p:txBody>
      </p:sp>
      <p:sp>
        <p:nvSpPr>
          <p:cNvPr id="5" name="Retângulo 4"/>
          <p:cNvSpPr/>
          <p:nvPr/>
        </p:nvSpPr>
        <p:spPr>
          <a:xfrm>
            <a:off x="3736675" y="3244334"/>
            <a:ext cx="1670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Segoe UI Symbol"/>
                <a:ea typeface="Segoe UI Symbol"/>
                <a:cs typeface="Tahoma"/>
              </a:rPr>
              <a:t>⊢</a:t>
            </a:r>
            <a:r>
              <a:rPr lang="pt-BR" dirty="0"/>
              <a:t>(&lt;X,q</a:t>
            </a:r>
            <a:r>
              <a:rPr lang="pt-BR" baseline="-25000" dirty="0"/>
              <a:t>0</a:t>
            </a:r>
            <a:r>
              <a:rPr lang="pt-BR" dirty="0"/>
              <a:t>,bbbbX)</a:t>
            </a:r>
          </a:p>
        </p:txBody>
      </p:sp>
    </p:spTree>
    <p:extLst>
      <p:ext uri="{BB962C8B-B14F-4D97-AF65-F5344CB8AC3E}">
        <p14:creationId xmlns:p14="http://schemas.microsoft.com/office/powerpoint/2010/main" val="167327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pt-BR" sz="3800" dirty="0" smtClean="0"/>
              <a:t>Exemplo </a:t>
            </a:r>
            <a:r>
              <a:rPr lang="pt-BR" sz="3800" dirty="0" smtClean="0"/>
              <a:t>6.2.p555:</a:t>
            </a:r>
            <a:br>
              <a:rPr lang="pt-BR" sz="3800" dirty="0" smtClean="0"/>
            </a:br>
            <a:r>
              <a:rPr lang="pt-BR" sz="3800" dirty="0" smtClean="0"/>
              <a:t> L(M</a:t>
            </a:r>
            <a:r>
              <a:rPr lang="pt-BR" sz="3800" dirty="0" smtClean="0"/>
              <a:t>) = { </a:t>
            </a:r>
            <a:r>
              <a:rPr lang="pt-BR" sz="3800" dirty="0" err="1" smtClean="0"/>
              <a:t>ww</a:t>
            </a:r>
            <a:r>
              <a:rPr lang="pt-BR" sz="3800" baseline="30000" dirty="0" err="1" smtClean="0"/>
              <a:t>R</a:t>
            </a:r>
            <a:r>
              <a:rPr lang="pt-BR" sz="3800" dirty="0" smtClean="0"/>
              <a:t> : w</a:t>
            </a:r>
            <a:r>
              <a:rPr lang="pt-BR" sz="3800" dirty="0" smtClean="0">
                <a:sym typeface="Symbol"/>
              </a:rPr>
              <a:t></a:t>
            </a:r>
            <a:r>
              <a:rPr lang="pt-BR" sz="3800" dirty="0" smtClean="0"/>
              <a:t>{a, b}*}</a:t>
            </a:r>
            <a:endParaRPr lang="pt-BR" sz="3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495325"/>
            <a:ext cx="8229600" cy="452596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cxnSp>
        <p:nvCxnSpPr>
          <p:cNvPr id="6" name="Conector de seta reta 5"/>
          <p:cNvCxnSpPr>
            <a:stCxn id="23" idx="7"/>
            <a:endCxn id="10" idx="2"/>
          </p:cNvCxnSpPr>
          <p:nvPr/>
        </p:nvCxnSpPr>
        <p:spPr>
          <a:xfrm flipV="1">
            <a:off x="1876858" y="2564800"/>
            <a:ext cx="1333462" cy="88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526000" y="2572857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(X,D)</a:t>
            </a:r>
            <a:endParaRPr lang="pt-BR" sz="2400" b="1" dirty="0"/>
          </a:p>
        </p:txBody>
      </p:sp>
      <p:cxnSp>
        <p:nvCxnSpPr>
          <p:cNvPr id="8" name="Conector em curva 17"/>
          <p:cNvCxnSpPr>
            <a:stCxn id="20" idx="1"/>
            <a:endCxn id="20" idx="7"/>
          </p:cNvCxnSpPr>
          <p:nvPr/>
        </p:nvCxnSpPr>
        <p:spPr>
          <a:xfrm rot="5400000" flipH="1" flipV="1">
            <a:off x="7103930" y="2188790"/>
            <a:ext cx="12700" cy="360000"/>
          </a:xfrm>
          <a:prstGeom prst="curvedConnector3">
            <a:avLst>
              <a:gd name="adj1" fmla="val 29931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003867" y="1484784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a/(a,E),   b/(b,E)</a:t>
            </a:r>
            <a:endParaRPr lang="pt-BR" sz="2400" b="1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3210320" y="2287600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1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786384" y="2131659"/>
            <a:ext cx="1221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</a:p>
          <a:p>
            <a:r>
              <a:rPr lang="pt-BR" sz="2400" b="1" dirty="0" smtClean="0"/>
              <a:t>B / (B,E)</a:t>
            </a:r>
          </a:p>
          <a:p>
            <a:r>
              <a:rPr lang="pt-BR" sz="2400" b="1" dirty="0" smtClean="0"/>
              <a:t>Y / (Y,E)</a:t>
            </a:r>
            <a:endParaRPr lang="pt-BR" sz="2400" b="1" dirty="0"/>
          </a:p>
        </p:txBody>
      </p:sp>
      <p:cxnSp>
        <p:nvCxnSpPr>
          <p:cNvPr id="14" name="Conector de seta reta 13"/>
          <p:cNvCxnSpPr>
            <a:stCxn id="10" idx="6"/>
            <a:endCxn id="16" idx="2"/>
          </p:cNvCxnSpPr>
          <p:nvPr/>
        </p:nvCxnSpPr>
        <p:spPr>
          <a:xfrm>
            <a:off x="3764720" y="2564800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>
            <a:spLocks noChangeAspect="1"/>
          </p:cNvSpPr>
          <p:nvPr/>
        </p:nvSpPr>
        <p:spPr>
          <a:xfrm>
            <a:off x="5010520" y="2295196"/>
            <a:ext cx="554400" cy="554400"/>
          </a:xfrm>
          <a:prstGeom prst="ellipse">
            <a:avLst/>
          </a:prstGeom>
          <a:noFill/>
          <a:ln w="38100" cmpd="sng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2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586584" y="2093240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  <a:endParaRPr lang="pt-BR" sz="2400" b="1" dirty="0"/>
          </a:p>
        </p:txBody>
      </p:sp>
      <p:cxnSp>
        <p:nvCxnSpPr>
          <p:cNvPr id="18" name="Conector de seta reta 17"/>
          <p:cNvCxnSpPr>
            <a:stCxn id="16" idx="6"/>
            <a:endCxn id="20" idx="2"/>
          </p:cNvCxnSpPr>
          <p:nvPr/>
        </p:nvCxnSpPr>
        <p:spPr>
          <a:xfrm flipV="1">
            <a:off x="5564920" y="2564800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>
            <a:spLocks noChangeAspect="1"/>
          </p:cNvSpPr>
          <p:nvPr/>
        </p:nvSpPr>
        <p:spPr>
          <a:xfrm>
            <a:off x="6810720" y="2287600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3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1403648" y="3363850"/>
            <a:ext cx="554400" cy="554400"/>
          </a:xfrm>
          <a:prstGeom prst="ellipse">
            <a:avLst/>
          </a:prstGeom>
          <a:noFill/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6" name="Conector em curva 17"/>
          <p:cNvCxnSpPr>
            <a:stCxn id="10" idx="1"/>
            <a:endCxn id="10" idx="7"/>
          </p:cNvCxnSpPr>
          <p:nvPr/>
        </p:nvCxnSpPr>
        <p:spPr>
          <a:xfrm rot="5400000" flipH="1" flipV="1">
            <a:off x="3503530" y="2188790"/>
            <a:ext cx="12700" cy="360000"/>
          </a:xfrm>
          <a:prstGeom prst="curvedConnector3">
            <a:avLst>
              <a:gd name="adj1" fmla="val 27715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2390096" y="1492737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</a:t>
            </a:r>
            <a:endParaRPr lang="pt-BR" sz="2400" b="1" dirty="0"/>
          </a:p>
        </p:txBody>
      </p:sp>
      <p:cxnSp>
        <p:nvCxnSpPr>
          <p:cNvPr id="33" name="Conector de seta reta 32"/>
          <p:cNvCxnSpPr>
            <a:stCxn id="23" idx="5"/>
            <a:endCxn id="37" idx="2"/>
          </p:cNvCxnSpPr>
          <p:nvPr/>
        </p:nvCxnSpPr>
        <p:spPr>
          <a:xfrm>
            <a:off x="1876858" y="3837060"/>
            <a:ext cx="1333462" cy="1166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1453992" y="447468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(Y,D)</a:t>
            </a:r>
            <a:endParaRPr lang="pt-BR" sz="2400" b="1" dirty="0"/>
          </a:p>
        </p:txBody>
      </p:sp>
      <p:cxnSp>
        <p:nvCxnSpPr>
          <p:cNvPr id="35" name="Conector em curva 17"/>
          <p:cNvCxnSpPr>
            <a:stCxn id="43" idx="3"/>
            <a:endCxn id="43" idx="5"/>
          </p:cNvCxnSpPr>
          <p:nvPr/>
        </p:nvCxnSpPr>
        <p:spPr>
          <a:xfrm rot="16200000" flipH="1">
            <a:off x="7071910" y="5019648"/>
            <a:ext cx="12700" cy="360000"/>
          </a:xfrm>
          <a:prstGeom prst="curvedConnector3">
            <a:avLst>
              <a:gd name="adj1" fmla="val 2439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6003867" y="5525185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a/(a,E),   b/(b,E)</a:t>
            </a:r>
            <a:endParaRPr lang="pt-BR" sz="2400" b="1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3210320" y="4726438"/>
            <a:ext cx="554400" cy="554400"/>
          </a:xfrm>
          <a:prstGeom prst="ellipse">
            <a:avLst/>
          </a:prstGeom>
          <a:noFill/>
          <a:ln w="38100" cmpd="sng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4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786384" y="4230522"/>
            <a:ext cx="1221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</a:p>
          <a:p>
            <a:r>
              <a:rPr lang="pt-BR" sz="2400" b="1" dirty="0" smtClean="0"/>
              <a:t>B / (B,E)</a:t>
            </a:r>
          </a:p>
          <a:p>
            <a:r>
              <a:rPr lang="pt-BR" sz="2400" b="1" dirty="0" smtClean="0"/>
              <a:t>Y / (Y,E)</a:t>
            </a:r>
            <a:endParaRPr lang="pt-BR" sz="2400" b="1" dirty="0"/>
          </a:p>
        </p:txBody>
      </p:sp>
      <p:cxnSp>
        <p:nvCxnSpPr>
          <p:cNvPr id="39" name="Conector de seta reta 38"/>
          <p:cNvCxnSpPr>
            <a:stCxn id="37" idx="6"/>
            <a:endCxn id="40" idx="2"/>
          </p:cNvCxnSpPr>
          <p:nvPr/>
        </p:nvCxnSpPr>
        <p:spPr>
          <a:xfrm>
            <a:off x="3764720" y="5003638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>
            <a:spLocks noChangeAspect="1"/>
          </p:cNvSpPr>
          <p:nvPr/>
        </p:nvSpPr>
        <p:spPr>
          <a:xfrm>
            <a:off x="5010520" y="4734034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5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5586584" y="4532078"/>
            <a:ext cx="1168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(Y,E</a:t>
            </a:r>
            <a:r>
              <a:rPr lang="pt-BR" sz="2400" b="1" dirty="0" smtClean="0">
                <a:sym typeface="Symbol"/>
              </a:rPr>
              <a:t>)</a:t>
            </a:r>
            <a:endParaRPr lang="pt-BR" sz="2400" b="1" dirty="0"/>
          </a:p>
        </p:txBody>
      </p:sp>
      <p:cxnSp>
        <p:nvCxnSpPr>
          <p:cNvPr id="42" name="Conector de seta reta 41"/>
          <p:cNvCxnSpPr/>
          <p:nvPr/>
        </p:nvCxnSpPr>
        <p:spPr>
          <a:xfrm flipV="1">
            <a:off x="5597724" y="5011234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>
            <a:spLocks noChangeAspect="1"/>
          </p:cNvSpPr>
          <p:nvPr/>
        </p:nvSpPr>
        <p:spPr>
          <a:xfrm>
            <a:off x="6810720" y="4726438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6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cxnSp>
        <p:nvCxnSpPr>
          <p:cNvPr id="44" name="Conector em curva 17"/>
          <p:cNvCxnSpPr>
            <a:stCxn id="37" idx="3"/>
            <a:endCxn id="37" idx="5"/>
          </p:cNvCxnSpPr>
          <p:nvPr/>
        </p:nvCxnSpPr>
        <p:spPr>
          <a:xfrm rot="16200000" flipH="1">
            <a:off x="3487520" y="5003638"/>
            <a:ext cx="12700" cy="392020"/>
          </a:xfrm>
          <a:prstGeom prst="curvedConnector3">
            <a:avLst>
              <a:gd name="adj1" fmla="val 2439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2390096" y="5525185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</a:t>
            </a:r>
            <a:endParaRPr lang="pt-BR" sz="2400" b="1" dirty="0"/>
          </a:p>
        </p:txBody>
      </p:sp>
      <p:cxnSp>
        <p:nvCxnSpPr>
          <p:cNvPr id="56" name="Forma 55"/>
          <p:cNvCxnSpPr>
            <a:stCxn id="20" idx="3"/>
            <a:endCxn id="23" idx="6"/>
          </p:cNvCxnSpPr>
          <p:nvPr/>
        </p:nvCxnSpPr>
        <p:spPr>
          <a:xfrm rot="5400000">
            <a:off x="3984859" y="733999"/>
            <a:ext cx="880240" cy="493386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Forma 56"/>
          <p:cNvCxnSpPr>
            <a:stCxn id="43" idx="1"/>
          </p:cNvCxnSpPr>
          <p:nvPr/>
        </p:nvCxnSpPr>
        <p:spPr>
          <a:xfrm rot="16200000" flipV="1">
            <a:off x="3915685" y="1831403"/>
            <a:ext cx="1090596" cy="486185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6494552" y="293289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(X,D)</a:t>
            </a:r>
            <a:endParaRPr lang="pt-BR" sz="2400" b="1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6494552" y="4214973"/>
            <a:ext cx="1206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Y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(Y,D)</a:t>
            </a:r>
            <a:endParaRPr lang="pt-BR" sz="24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5636270"/>
            <a:ext cx="2133600" cy="365125"/>
          </a:xfrm>
        </p:spPr>
        <p:txBody>
          <a:bodyPr/>
          <a:lstStyle/>
          <a:p>
            <a:fld id="{EDE3B267-7F79-4E47-B368-35E1FDB7212E}" type="slidenum">
              <a:rPr lang="pt-BR" smtClean="0"/>
              <a:pPr/>
              <a:t>46</a:t>
            </a:fld>
            <a:endParaRPr lang="pt-BR"/>
          </a:p>
        </p:txBody>
      </p:sp>
      <p:sp>
        <p:nvSpPr>
          <p:cNvPr id="46" name="Espaço Reservado para Conteúdo 2"/>
          <p:cNvSpPr txBox="1">
            <a:spLocks/>
          </p:cNvSpPr>
          <p:nvPr/>
        </p:nvSpPr>
        <p:spPr>
          <a:xfrm>
            <a:off x="323528" y="6165304"/>
            <a:ext cx="8568952" cy="62068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700" dirty="0" smtClean="0"/>
              <a:t>Cadeia = 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⊢*</a:t>
            </a:r>
            <a:r>
              <a:rPr lang="pt-BR" sz="2700" dirty="0" smtClean="0"/>
              <a:t> (&lt;X,q</a:t>
            </a:r>
            <a:r>
              <a:rPr lang="pt-BR" sz="2700" baseline="-25000" dirty="0" smtClean="0"/>
              <a:t>6</a:t>
            </a:r>
            <a:r>
              <a:rPr lang="pt-BR" sz="2700" dirty="0" smtClean="0"/>
              <a:t>,YbbYX)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sz="2700" dirty="0"/>
              <a:t>(&lt;</a:t>
            </a:r>
            <a:r>
              <a:rPr lang="pt-BR" sz="2700" dirty="0" smtClean="0"/>
              <a:t>XY,q</a:t>
            </a:r>
            <a:r>
              <a:rPr lang="pt-BR" sz="2700" baseline="-25000" dirty="0" smtClean="0"/>
              <a:t>0</a:t>
            </a:r>
            <a:r>
              <a:rPr lang="pt-BR" sz="2700" dirty="0" smtClean="0"/>
              <a:t>,bbYX)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sz="2700" dirty="0"/>
              <a:t>(&lt;</a:t>
            </a:r>
            <a:r>
              <a:rPr lang="pt-BR" sz="2700" dirty="0" smtClean="0"/>
              <a:t>XYY,q</a:t>
            </a:r>
            <a:r>
              <a:rPr lang="pt-BR" sz="2700" baseline="-25000" dirty="0"/>
              <a:t>4</a:t>
            </a:r>
            <a:r>
              <a:rPr lang="pt-BR" sz="2700" dirty="0" smtClean="0"/>
              <a:t>,bYX</a:t>
            </a:r>
            <a:r>
              <a:rPr lang="pt-BR" sz="2700" dirty="0"/>
              <a:t>)</a:t>
            </a:r>
          </a:p>
          <a:p>
            <a:pPr marL="0" indent="0">
              <a:buNone/>
            </a:pPr>
            <a:endParaRPr lang="pt-BR" sz="2700" dirty="0"/>
          </a:p>
        </p:txBody>
      </p:sp>
      <p:sp>
        <p:nvSpPr>
          <p:cNvPr id="5" name="Retângulo 4"/>
          <p:cNvSpPr/>
          <p:nvPr/>
        </p:nvSpPr>
        <p:spPr>
          <a:xfrm>
            <a:off x="3736675" y="3244334"/>
            <a:ext cx="1670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Segoe UI Symbol"/>
                <a:ea typeface="Segoe UI Symbol"/>
                <a:cs typeface="Tahoma"/>
              </a:rPr>
              <a:t>⊢</a:t>
            </a:r>
            <a:r>
              <a:rPr lang="pt-BR" dirty="0"/>
              <a:t>(&lt;X,q</a:t>
            </a:r>
            <a:r>
              <a:rPr lang="pt-BR" baseline="-25000" dirty="0"/>
              <a:t>0</a:t>
            </a:r>
            <a:r>
              <a:rPr lang="pt-BR" dirty="0"/>
              <a:t>,bbbbX)</a:t>
            </a:r>
          </a:p>
        </p:txBody>
      </p:sp>
    </p:spTree>
    <p:extLst>
      <p:ext uri="{BB962C8B-B14F-4D97-AF65-F5344CB8AC3E}">
        <p14:creationId xmlns:p14="http://schemas.microsoft.com/office/powerpoint/2010/main" val="400334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pt-BR" sz="3800" dirty="0" smtClean="0"/>
              <a:t>Exemplo </a:t>
            </a:r>
            <a:r>
              <a:rPr lang="pt-BR" sz="3800" dirty="0" smtClean="0"/>
              <a:t>6.2.p555:</a:t>
            </a:r>
            <a:br>
              <a:rPr lang="pt-BR" sz="3800" dirty="0" smtClean="0"/>
            </a:br>
            <a:r>
              <a:rPr lang="pt-BR" sz="3800" dirty="0" smtClean="0"/>
              <a:t> L(M</a:t>
            </a:r>
            <a:r>
              <a:rPr lang="pt-BR" sz="3800" dirty="0" smtClean="0"/>
              <a:t>) = { </a:t>
            </a:r>
            <a:r>
              <a:rPr lang="pt-BR" sz="3800" dirty="0" err="1" smtClean="0"/>
              <a:t>ww</a:t>
            </a:r>
            <a:r>
              <a:rPr lang="pt-BR" sz="3800" baseline="30000" dirty="0" err="1" smtClean="0"/>
              <a:t>R</a:t>
            </a:r>
            <a:r>
              <a:rPr lang="pt-BR" sz="3800" dirty="0" smtClean="0"/>
              <a:t> : w</a:t>
            </a:r>
            <a:r>
              <a:rPr lang="pt-BR" sz="3800" dirty="0" smtClean="0">
                <a:sym typeface="Symbol"/>
              </a:rPr>
              <a:t></a:t>
            </a:r>
            <a:r>
              <a:rPr lang="pt-BR" sz="3800" dirty="0" smtClean="0"/>
              <a:t>{a, b}*}</a:t>
            </a:r>
            <a:endParaRPr lang="pt-BR" sz="3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495325"/>
            <a:ext cx="8229600" cy="452596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cxnSp>
        <p:nvCxnSpPr>
          <p:cNvPr id="6" name="Conector de seta reta 5"/>
          <p:cNvCxnSpPr>
            <a:stCxn id="23" idx="7"/>
            <a:endCxn id="10" idx="2"/>
          </p:cNvCxnSpPr>
          <p:nvPr/>
        </p:nvCxnSpPr>
        <p:spPr>
          <a:xfrm flipV="1">
            <a:off x="1876858" y="2564800"/>
            <a:ext cx="1333462" cy="88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526000" y="2572857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(X,D)</a:t>
            </a:r>
            <a:endParaRPr lang="pt-BR" sz="2400" b="1" dirty="0"/>
          </a:p>
        </p:txBody>
      </p:sp>
      <p:cxnSp>
        <p:nvCxnSpPr>
          <p:cNvPr id="8" name="Conector em curva 17"/>
          <p:cNvCxnSpPr>
            <a:stCxn id="20" idx="1"/>
            <a:endCxn id="20" idx="7"/>
          </p:cNvCxnSpPr>
          <p:nvPr/>
        </p:nvCxnSpPr>
        <p:spPr>
          <a:xfrm rot="5400000" flipH="1" flipV="1">
            <a:off x="7103930" y="2188790"/>
            <a:ext cx="12700" cy="360000"/>
          </a:xfrm>
          <a:prstGeom prst="curvedConnector3">
            <a:avLst>
              <a:gd name="adj1" fmla="val 29931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003867" y="1484784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a/(a,E),   b/(b,E)</a:t>
            </a:r>
            <a:endParaRPr lang="pt-BR" sz="2400" b="1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3210320" y="2287600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1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786384" y="2131659"/>
            <a:ext cx="1221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</a:p>
          <a:p>
            <a:r>
              <a:rPr lang="pt-BR" sz="2400" b="1" dirty="0" smtClean="0"/>
              <a:t>B / (B,E)</a:t>
            </a:r>
          </a:p>
          <a:p>
            <a:r>
              <a:rPr lang="pt-BR" sz="2400" b="1" dirty="0" smtClean="0"/>
              <a:t>Y / (Y,E)</a:t>
            </a:r>
            <a:endParaRPr lang="pt-BR" sz="2400" b="1" dirty="0"/>
          </a:p>
        </p:txBody>
      </p:sp>
      <p:cxnSp>
        <p:nvCxnSpPr>
          <p:cNvPr id="14" name="Conector de seta reta 13"/>
          <p:cNvCxnSpPr>
            <a:stCxn id="10" idx="6"/>
            <a:endCxn id="16" idx="2"/>
          </p:cNvCxnSpPr>
          <p:nvPr/>
        </p:nvCxnSpPr>
        <p:spPr>
          <a:xfrm>
            <a:off x="3764720" y="2564800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>
            <a:spLocks noChangeAspect="1"/>
          </p:cNvSpPr>
          <p:nvPr/>
        </p:nvSpPr>
        <p:spPr>
          <a:xfrm>
            <a:off x="5010520" y="2295196"/>
            <a:ext cx="554400" cy="554400"/>
          </a:xfrm>
          <a:prstGeom prst="ellipse">
            <a:avLst/>
          </a:prstGeom>
          <a:noFill/>
          <a:ln w="38100" cmpd="sng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2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586584" y="2093240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  <a:endParaRPr lang="pt-BR" sz="2400" b="1" dirty="0"/>
          </a:p>
        </p:txBody>
      </p:sp>
      <p:cxnSp>
        <p:nvCxnSpPr>
          <p:cNvPr id="18" name="Conector de seta reta 17"/>
          <p:cNvCxnSpPr>
            <a:stCxn id="16" idx="6"/>
            <a:endCxn id="20" idx="2"/>
          </p:cNvCxnSpPr>
          <p:nvPr/>
        </p:nvCxnSpPr>
        <p:spPr>
          <a:xfrm flipV="1">
            <a:off x="5564920" y="2564800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>
            <a:spLocks noChangeAspect="1"/>
          </p:cNvSpPr>
          <p:nvPr/>
        </p:nvSpPr>
        <p:spPr>
          <a:xfrm>
            <a:off x="6810720" y="2287600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3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1403648" y="3363850"/>
            <a:ext cx="554400" cy="554400"/>
          </a:xfrm>
          <a:prstGeom prst="ellipse">
            <a:avLst/>
          </a:prstGeom>
          <a:noFill/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6" name="Conector em curva 17"/>
          <p:cNvCxnSpPr>
            <a:stCxn id="10" idx="1"/>
            <a:endCxn id="10" idx="7"/>
          </p:cNvCxnSpPr>
          <p:nvPr/>
        </p:nvCxnSpPr>
        <p:spPr>
          <a:xfrm rot="5400000" flipH="1" flipV="1">
            <a:off x="3503530" y="2188790"/>
            <a:ext cx="12700" cy="360000"/>
          </a:xfrm>
          <a:prstGeom prst="curvedConnector3">
            <a:avLst>
              <a:gd name="adj1" fmla="val 27715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2390096" y="1492737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</a:t>
            </a:r>
            <a:endParaRPr lang="pt-BR" sz="2400" b="1" dirty="0"/>
          </a:p>
        </p:txBody>
      </p:sp>
      <p:cxnSp>
        <p:nvCxnSpPr>
          <p:cNvPr id="33" name="Conector de seta reta 32"/>
          <p:cNvCxnSpPr>
            <a:stCxn id="23" idx="5"/>
            <a:endCxn id="37" idx="2"/>
          </p:cNvCxnSpPr>
          <p:nvPr/>
        </p:nvCxnSpPr>
        <p:spPr>
          <a:xfrm>
            <a:off x="1876858" y="3837060"/>
            <a:ext cx="1333462" cy="1166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1453992" y="447468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(Y,D)</a:t>
            </a:r>
            <a:endParaRPr lang="pt-BR" sz="2400" b="1" dirty="0"/>
          </a:p>
        </p:txBody>
      </p:sp>
      <p:cxnSp>
        <p:nvCxnSpPr>
          <p:cNvPr id="35" name="Conector em curva 17"/>
          <p:cNvCxnSpPr>
            <a:stCxn id="43" idx="3"/>
            <a:endCxn id="43" idx="5"/>
          </p:cNvCxnSpPr>
          <p:nvPr/>
        </p:nvCxnSpPr>
        <p:spPr>
          <a:xfrm rot="16200000" flipH="1">
            <a:off x="7071910" y="5019648"/>
            <a:ext cx="12700" cy="360000"/>
          </a:xfrm>
          <a:prstGeom prst="curvedConnector3">
            <a:avLst>
              <a:gd name="adj1" fmla="val 2439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6003867" y="5525185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a/(a,E),   b/(b,E)</a:t>
            </a:r>
            <a:endParaRPr lang="pt-BR" sz="2400" b="1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3210320" y="4726438"/>
            <a:ext cx="554400" cy="554400"/>
          </a:xfrm>
          <a:prstGeom prst="ellipse">
            <a:avLst/>
          </a:prstGeom>
          <a:noFill/>
          <a:ln w="38100" cmpd="sng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4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786384" y="4230522"/>
            <a:ext cx="1221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</a:p>
          <a:p>
            <a:r>
              <a:rPr lang="pt-BR" sz="2400" b="1" dirty="0" smtClean="0"/>
              <a:t>B / (B,E)</a:t>
            </a:r>
          </a:p>
          <a:p>
            <a:r>
              <a:rPr lang="pt-BR" sz="2400" b="1" dirty="0" smtClean="0"/>
              <a:t>Y / (Y,E)</a:t>
            </a:r>
            <a:endParaRPr lang="pt-BR" sz="2400" b="1" dirty="0"/>
          </a:p>
        </p:txBody>
      </p:sp>
      <p:cxnSp>
        <p:nvCxnSpPr>
          <p:cNvPr id="39" name="Conector de seta reta 38"/>
          <p:cNvCxnSpPr>
            <a:stCxn id="37" idx="6"/>
            <a:endCxn id="40" idx="2"/>
          </p:cNvCxnSpPr>
          <p:nvPr/>
        </p:nvCxnSpPr>
        <p:spPr>
          <a:xfrm>
            <a:off x="3764720" y="5003638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>
            <a:spLocks noChangeAspect="1"/>
          </p:cNvSpPr>
          <p:nvPr/>
        </p:nvSpPr>
        <p:spPr>
          <a:xfrm>
            <a:off x="5010520" y="4734034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5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5586584" y="4532078"/>
            <a:ext cx="1168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(Y,E</a:t>
            </a:r>
            <a:r>
              <a:rPr lang="pt-BR" sz="2400" b="1" dirty="0" smtClean="0">
                <a:sym typeface="Symbol"/>
              </a:rPr>
              <a:t>)</a:t>
            </a:r>
            <a:endParaRPr lang="pt-BR" sz="2400" b="1" dirty="0"/>
          </a:p>
        </p:txBody>
      </p:sp>
      <p:cxnSp>
        <p:nvCxnSpPr>
          <p:cNvPr id="42" name="Conector de seta reta 41"/>
          <p:cNvCxnSpPr/>
          <p:nvPr/>
        </p:nvCxnSpPr>
        <p:spPr>
          <a:xfrm flipV="1">
            <a:off x="5597724" y="5011234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>
            <a:spLocks noChangeAspect="1"/>
          </p:cNvSpPr>
          <p:nvPr/>
        </p:nvSpPr>
        <p:spPr>
          <a:xfrm>
            <a:off x="6810720" y="4726438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6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cxnSp>
        <p:nvCxnSpPr>
          <p:cNvPr id="44" name="Conector em curva 17"/>
          <p:cNvCxnSpPr>
            <a:stCxn id="37" idx="3"/>
            <a:endCxn id="37" idx="5"/>
          </p:cNvCxnSpPr>
          <p:nvPr/>
        </p:nvCxnSpPr>
        <p:spPr>
          <a:xfrm rot="16200000" flipH="1">
            <a:off x="3487520" y="5003638"/>
            <a:ext cx="12700" cy="392020"/>
          </a:xfrm>
          <a:prstGeom prst="curvedConnector3">
            <a:avLst>
              <a:gd name="adj1" fmla="val 2439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2390096" y="5525185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</a:t>
            </a:r>
            <a:endParaRPr lang="pt-BR" sz="2400" b="1" dirty="0"/>
          </a:p>
        </p:txBody>
      </p:sp>
      <p:cxnSp>
        <p:nvCxnSpPr>
          <p:cNvPr id="56" name="Forma 55"/>
          <p:cNvCxnSpPr>
            <a:stCxn id="20" idx="3"/>
            <a:endCxn id="23" idx="6"/>
          </p:cNvCxnSpPr>
          <p:nvPr/>
        </p:nvCxnSpPr>
        <p:spPr>
          <a:xfrm rot="5400000">
            <a:off x="3984859" y="733999"/>
            <a:ext cx="880240" cy="493386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Forma 56"/>
          <p:cNvCxnSpPr>
            <a:stCxn id="43" idx="1"/>
          </p:cNvCxnSpPr>
          <p:nvPr/>
        </p:nvCxnSpPr>
        <p:spPr>
          <a:xfrm rot="16200000" flipV="1">
            <a:off x="3915685" y="1831403"/>
            <a:ext cx="1090596" cy="486185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6494552" y="293289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(X,D)</a:t>
            </a:r>
            <a:endParaRPr lang="pt-BR" sz="2400" b="1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6494552" y="4214973"/>
            <a:ext cx="1206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Y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(Y,D)</a:t>
            </a:r>
            <a:endParaRPr lang="pt-BR" sz="24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5636270"/>
            <a:ext cx="2133600" cy="365125"/>
          </a:xfrm>
        </p:spPr>
        <p:txBody>
          <a:bodyPr/>
          <a:lstStyle/>
          <a:p>
            <a:fld id="{EDE3B267-7F79-4E47-B368-35E1FDB7212E}" type="slidenum">
              <a:rPr lang="pt-BR" smtClean="0"/>
              <a:pPr/>
              <a:t>47</a:t>
            </a:fld>
            <a:endParaRPr lang="pt-BR"/>
          </a:p>
        </p:txBody>
      </p:sp>
      <p:sp>
        <p:nvSpPr>
          <p:cNvPr id="46" name="Espaço Reservado para Conteúdo 2"/>
          <p:cNvSpPr txBox="1">
            <a:spLocks/>
          </p:cNvSpPr>
          <p:nvPr/>
        </p:nvSpPr>
        <p:spPr>
          <a:xfrm>
            <a:off x="323528" y="6165304"/>
            <a:ext cx="8568952" cy="62068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700" dirty="0" smtClean="0"/>
              <a:t>Cadeia = 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⊢*</a:t>
            </a:r>
            <a:r>
              <a:rPr lang="pt-BR" sz="2700" dirty="0" smtClean="0"/>
              <a:t>(&lt;XY,q</a:t>
            </a:r>
            <a:r>
              <a:rPr lang="pt-BR" sz="2700" baseline="-25000" dirty="0" smtClean="0"/>
              <a:t>0</a:t>
            </a:r>
            <a:r>
              <a:rPr lang="pt-BR" sz="2700" dirty="0" smtClean="0"/>
              <a:t>,bbYX)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sz="2700" dirty="0"/>
              <a:t>(&lt;</a:t>
            </a:r>
            <a:r>
              <a:rPr lang="pt-BR" sz="2700" dirty="0" smtClean="0"/>
              <a:t>XYY,q</a:t>
            </a:r>
            <a:r>
              <a:rPr lang="pt-BR" sz="2700" baseline="-25000" dirty="0"/>
              <a:t>4</a:t>
            </a:r>
            <a:r>
              <a:rPr lang="pt-BR" sz="2700" dirty="0" smtClean="0"/>
              <a:t>,bYX)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sz="2700" dirty="0"/>
              <a:t>(&lt;</a:t>
            </a:r>
            <a:r>
              <a:rPr lang="pt-BR" sz="2700" dirty="0" smtClean="0"/>
              <a:t>XYYb,q</a:t>
            </a:r>
            <a:r>
              <a:rPr lang="pt-BR" sz="2700" baseline="-25000" dirty="0" smtClean="0"/>
              <a:t>4</a:t>
            </a:r>
            <a:r>
              <a:rPr lang="pt-BR" sz="2700" dirty="0" smtClean="0"/>
              <a:t>,YX</a:t>
            </a:r>
            <a:r>
              <a:rPr lang="pt-BR" sz="2700" dirty="0"/>
              <a:t>)</a:t>
            </a:r>
          </a:p>
          <a:p>
            <a:pPr marL="0" indent="0">
              <a:buNone/>
            </a:pPr>
            <a:endParaRPr lang="pt-BR" sz="2700" dirty="0"/>
          </a:p>
        </p:txBody>
      </p:sp>
      <p:sp>
        <p:nvSpPr>
          <p:cNvPr id="5" name="Retângulo 4"/>
          <p:cNvSpPr/>
          <p:nvPr/>
        </p:nvSpPr>
        <p:spPr>
          <a:xfrm>
            <a:off x="3736675" y="3244334"/>
            <a:ext cx="1670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Segoe UI Symbol"/>
                <a:ea typeface="Segoe UI Symbol"/>
                <a:cs typeface="Tahoma"/>
              </a:rPr>
              <a:t>⊢</a:t>
            </a:r>
            <a:r>
              <a:rPr lang="pt-BR" dirty="0"/>
              <a:t>(&lt;X,q</a:t>
            </a:r>
            <a:r>
              <a:rPr lang="pt-BR" baseline="-25000" dirty="0"/>
              <a:t>0</a:t>
            </a:r>
            <a:r>
              <a:rPr lang="pt-BR" dirty="0"/>
              <a:t>,bbbbX)</a:t>
            </a:r>
          </a:p>
        </p:txBody>
      </p:sp>
    </p:spTree>
    <p:extLst>
      <p:ext uri="{BB962C8B-B14F-4D97-AF65-F5344CB8AC3E}">
        <p14:creationId xmlns:p14="http://schemas.microsoft.com/office/powerpoint/2010/main" val="157890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pt-BR" sz="3800" dirty="0" smtClean="0"/>
              <a:t>Exemplo </a:t>
            </a:r>
            <a:r>
              <a:rPr lang="pt-BR" sz="3800" dirty="0" smtClean="0"/>
              <a:t>6.2.p555:</a:t>
            </a:r>
            <a:br>
              <a:rPr lang="pt-BR" sz="3800" dirty="0" smtClean="0"/>
            </a:br>
            <a:r>
              <a:rPr lang="pt-BR" sz="3800" dirty="0" smtClean="0"/>
              <a:t> L(M</a:t>
            </a:r>
            <a:r>
              <a:rPr lang="pt-BR" sz="3800" dirty="0" smtClean="0"/>
              <a:t>) = { </a:t>
            </a:r>
            <a:r>
              <a:rPr lang="pt-BR" sz="3800" dirty="0" err="1" smtClean="0"/>
              <a:t>ww</a:t>
            </a:r>
            <a:r>
              <a:rPr lang="pt-BR" sz="3800" baseline="30000" dirty="0" err="1" smtClean="0"/>
              <a:t>R</a:t>
            </a:r>
            <a:r>
              <a:rPr lang="pt-BR" sz="3800" dirty="0" smtClean="0"/>
              <a:t> : w</a:t>
            </a:r>
            <a:r>
              <a:rPr lang="pt-BR" sz="3800" dirty="0" smtClean="0">
                <a:sym typeface="Symbol"/>
              </a:rPr>
              <a:t></a:t>
            </a:r>
            <a:r>
              <a:rPr lang="pt-BR" sz="3800" dirty="0" smtClean="0"/>
              <a:t>{a, b}*}</a:t>
            </a:r>
            <a:endParaRPr lang="pt-BR" sz="3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495325"/>
            <a:ext cx="8229600" cy="452596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cxnSp>
        <p:nvCxnSpPr>
          <p:cNvPr id="6" name="Conector de seta reta 5"/>
          <p:cNvCxnSpPr>
            <a:stCxn id="23" idx="7"/>
            <a:endCxn id="10" idx="2"/>
          </p:cNvCxnSpPr>
          <p:nvPr/>
        </p:nvCxnSpPr>
        <p:spPr>
          <a:xfrm flipV="1">
            <a:off x="1876858" y="2564800"/>
            <a:ext cx="1333462" cy="88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526000" y="2572857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(X,D)</a:t>
            </a:r>
            <a:endParaRPr lang="pt-BR" sz="2400" b="1" dirty="0"/>
          </a:p>
        </p:txBody>
      </p:sp>
      <p:cxnSp>
        <p:nvCxnSpPr>
          <p:cNvPr id="8" name="Conector em curva 17"/>
          <p:cNvCxnSpPr>
            <a:stCxn id="20" idx="1"/>
            <a:endCxn id="20" idx="7"/>
          </p:cNvCxnSpPr>
          <p:nvPr/>
        </p:nvCxnSpPr>
        <p:spPr>
          <a:xfrm rot="5400000" flipH="1" flipV="1">
            <a:off x="7103930" y="2188790"/>
            <a:ext cx="12700" cy="360000"/>
          </a:xfrm>
          <a:prstGeom prst="curvedConnector3">
            <a:avLst>
              <a:gd name="adj1" fmla="val 29931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003867" y="1484784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a/(a,E),   b/(b,E)</a:t>
            </a:r>
            <a:endParaRPr lang="pt-BR" sz="2400" b="1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3210320" y="2287600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1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786384" y="2131659"/>
            <a:ext cx="1221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</a:p>
          <a:p>
            <a:r>
              <a:rPr lang="pt-BR" sz="2400" b="1" dirty="0" smtClean="0"/>
              <a:t>B / (B,E)</a:t>
            </a:r>
          </a:p>
          <a:p>
            <a:r>
              <a:rPr lang="pt-BR" sz="2400" b="1" dirty="0" smtClean="0"/>
              <a:t>Y / (Y,E)</a:t>
            </a:r>
            <a:endParaRPr lang="pt-BR" sz="2400" b="1" dirty="0"/>
          </a:p>
        </p:txBody>
      </p:sp>
      <p:cxnSp>
        <p:nvCxnSpPr>
          <p:cNvPr id="14" name="Conector de seta reta 13"/>
          <p:cNvCxnSpPr>
            <a:stCxn id="10" idx="6"/>
            <a:endCxn id="16" idx="2"/>
          </p:cNvCxnSpPr>
          <p:nvPr/>
        </p:nvCxnSpPr>
        <p:spPr>
          <a:xfrm>
            <a:off x="3764720" y="2564800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>
            <a:spLocks noChangeAspect="1"/>
          </p:cNvSpPr>
          <p:nvPr/>
        </p:nvSpPr>
        <p:spPr>
          <a:xfrm>
            <a:off x="5010520" y="2295196"/>
            <a:ext cx="554400" cy="554400"/>
          </a:xfrm>
          <a:prstGeom prst="ellipse">
            <a:avLst/>
          </a:prstGeom>
          <a:noFill/>
          <a:ln w="38100" cmpd="sng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2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586584" y="2093240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  <a:endParaRPr lang="pt-BR" sz="2400" b="1" dirty="0"/>
          </a:p>
        </p:txBody>
      </p:sp>
      <p:cxnSp>
        <p:nvCxnSpPr>
          <p:cNvPr id="18" name="Conector de seta reta 17"/>
          <p:cNvCxnSpPr>
            <a:stCxn id="16" idx="6"/>
            <a:endCxn id="20" idx="2"/>
          </p:cNvCxnSpPr>
          <p:nvPr/>
        </p:nvCxnSpPr>
        <p:spPr>
          <a:xfrm flipV="1">
            <a:off x="5564920" y="2564800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>
            <a:spLocks noChangeAspect="1"/>
          </p:cNvSpPr>
          <p:nvPr/>
        </p:nvSpPr>
        <p:spPr>
          <a:xfrm>
            <a:off x="6810720" y="2287600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3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1403648" y="3363850"/>
            <a:ext cx="554400" cy="554400"/>
          </a:xfrm>
          <a:prstGeom prst="ellipse">
            <a:avLst/>
          </a:prstGeom>
          <a:noFill/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6" name="Conector em curva 17"/>
          <p:cNvCxnSpPr>
            <a:stCxn id="10" idx="1"/>
            <a:endCxn id="10" idx="7"/>
          </p:cNvCxnSpPr>
          <p:nvPr/>
        </p:nvCxnSpPr>
        <p:spPr>
          <a:xfrm rot="5400000" flipH="1" flipV="1">
            <a:off x="3503530" y="2188790"/>
            <a:ext cx="12700" cy="360000"/>
          </a:xfrm>
          <a:prstGeom prst="curvedConnector3">
            <a:avLst>
              <a:gd name="adj1" fmla="val 27715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2390096" y="1492737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</a:t>
            </a:r>
            <a:endParaRPr lang="pt-BR" sz="2400" b="1" dirty="0"/>
          </a:p>
        </p:txBody>
      </p:sp>
      <p:cxnSp>
        <p:nvCxnSpPr>
          <p:cNvPr id="33" name="Conector de seta reta 32"/>
          <p:cNvCxnSpPr>
            <a:stCxn id="23" idx="5"/>
            <a:endCxn id="37" idx="2"/>
          </p:cNvCxnSpPr>
          <p:nvPr/>
        </p:nvCxnSpPr>
        <p:spPr>
          <a:xfrm>
            <a:off x="1876858" y="3837060"/>
            <a:ext cx="1333462" cy="1166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1453992" y="447468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(Y,D)</a:t>
            </a:r>
            <a:endParaRPr lang="pt-BR" sz="2400" b="1" dirty="0"/>
          </a:p>
        </p:txBody>
      </p:sp>
      <p:cxnSp>
        <p:nvCxnSpPr>
          <p:cNvPr id="35" name="Conector em curva 17"/>
          <p:cNvCxnSpPr>
            <a:stCxn id="43" idx="3"/>
            <a:endCxn id="43" idx="5"/>
          </p:cNvCxnSpPr>
          <p:nvPr/>
        </p:nvCxnSpPr>
        <p:spPr>
          <a:xfrm rot="16200000" flipH="1">
            <a:off x="7071910" y="5019648"/>
            <a:ext cx="12700" cy="360000"/>
          </a:xfrm>
          <a:prstGeom prst="curvedConnector3">
            <a:avLst>
              <a:gd name="adj1" fmla="val 2439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6003867" y="5525185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a/(a,E),   b/(b,E)</a:t>
            </a:r>
            <a:endParaRPr lang="pt-BR" sz="2400" b="1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3210320" y="4726438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4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786384" y="4230522"/>
            <a:ext cx="1221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</a:p>
          <a:p>
            <a:r>
              <a:rPr lang="pt-BR" sz="2400" b="1" dirty="0" smtClean="0"/>
              <a:t>B / (B,E)</a:t>
            </a:r>
          </a:p>
          <a:p>
            <a:r>
              <a:rPr lang="pt-BR" sz="2400" b="1" dirty="0" smtClean="0"/>
              <a:t>Y / (Y,E)</a:t>
            </a:r>
            <a:endParaRPr lang="pt-BR" sz="2400" b="1" dirty="0"/>
          </a:p>
        </p:txBody>
      </p:sp>
      <p:cxnSp>
        <p:nvCxnSpPr>
          <p:cNvPr id="39" name="Conector de seta reta 38"/>
          <p:cNvCxnSpPr>
            <a:stCxn id="37" idx="6"/>
            <a:endCxn id="40" idx="2"/>
          </p:cNvCxnSpPr>
          <p:nvPr/>
        </p:nvCxnSpPr>
        <p:spPr>
          <a:xfrm>
            <a:off x="3764720" y="5003638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>
            <a:spLocks noChangeAspect="1"/>
          </p:cNvSpPr>
          <p:nvPr/>
        </p:nvSpPr>
        <p:spPr>
          <a:xfrm>
            <a:off x="5010520" y="4734034"/>
            <a:ext cx="554400" cy="554400"/>
          </a:xfrm>
          <a:prstGeom prst="ellipse">
            <a:avLst/>
          </a:prstGeom>
          <a:noFill/>
          <a:ln w="38100" cmpd="sng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5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5586584" y="4532078"/>
            <a:ext cx="1168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(Y,E</a:t>
            </a:r>
            <a:r>
              <a:rPr lang="pt-BR" sz="2400" b="1" dirty="0" smtClean="0">
                <a:sym typeface="Symbol"/>
              </a:rPr>
              <a:t>)</a:t>
            </a:r>
            <a:endParaRPr lang="pt-BR" sz="2400" b="1" dirty="0"/>
          </a:p>
        </p:txBody>
      </p:sp>
      <p:cxnSp>
        <p:nvCxnSpPr>
          <p:cNvPr id="42" name="Conector de seta reta 41"/>
          <p:cNvCxnSpPr/>
          <p:nvPr/>
        </p:nvCxnSpPr>
        <p:spPr>
          <a:xfrm flipV="1">
            <a:off x="5597724" y="5011234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>
            <a:spLocks noChangeAspect="1"/>
          </p:cNvSpPr>
          <p:nvPr/>
        </p:nvSpPr>
        <p:spPr>
          <a:xfrm>
            <a:off x="6810720" y="4726438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6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cxnSp>
        <p:nvCxnSpPr>
          <p:cNvPr id="44" name="Conector em curva 17"/>
          <p:cNvCxnSpPr>
            <a:stCxn id="37" idx="3"/>
            <a:endCxn id="37" idx="5"/>
          </p:cNvCxnSpPr>
          <p:nvPr/>
        </p:nvCxnSpPr>
        <p:spPr>
          <a:xfrm rot="16200000" flipH="1">
            <a:off x="3487520" y="5003638"/>
            <a:ext cx="12700" cy="392020"/>
          </a:xfrm>
          <a:prstGeom prst="curvedConnector3">
            <a:avLst>
              <a:gd name="adj1" fmla="val 2439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2390096" y="5525185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</a:t>
            </a:r>
            <a:endParaRPr lang="pt-BR" sz="2400" b="1" dirty="0"/>
          </a:p>
        </p:txBody>
      </p:sp>
      <p:cxnSp>
        <p:nvCxnSpPr>
          <p:cNvPr id="56" name="Forma 55"/>
          <p:cNvCxnSpPr>
            <a:stCxn id="20" idx="3"/>
            <a:endCxn id="23" idx="6"/>
          </p:cNvCxnSpPr>
          <p:nvPr/>
        </p:nvCxnSpPr>
        <p:spPr>
          <a:xfrm rot="5400000">
            <a:off x="3984859" y="733999"/>
            <a:ext cx="880240" cy="493386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Forma 56"/>
          <p:cNvCxnSpPr>
            <a:stCxn id="43" idx="1"/>
          </p:cNvCxnSpPr>
          <p:nvPr/>
        </p:nvCxnSpPr>
        <p:spPr>
          <a:xfrm rot="16200000" flipV="1">
            <a:off x="3915685" y="1831403"/>
            <a:ext cx="1090596" cy="486185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6494552" y="293289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(X,D)</a:t>
            </a:r>
            <a:endParaRPr lang="pt-BR" sz="2400" b="1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6494552" y="4214973"/>
            <a:ext cx="1206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Y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(Y,D)</a:t>
            </a:r>
            <a:endParaRPr lang="pt-BR" sz="24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5636270"/>
            <a:ext cx="2133600" cy="365125"/>
          </a:xfrm>
        </p:spPr>
        <p:txBody>
          <a:bodyPr/>
          <a:lstStyle/>
          <a:p>
            <a:fld id="{EDE3B267-7F79-4E47-B368-35E1FDB7212E}" type="slidenum">
              <a:rPr lang="pt-BR" smtClean="0"/>
              <a:pPr/>
              <a:t>48</a:t>
            </a:fld>
            <a:endParaRPr lang="pt-BR"/>
          </a:p>
        </p:txBody>
      </p:sp>
      <p:sp>
        <p:nvSpPr>
          <p:cNvPr id="46" name="Espaço Reservado para Conteúdo 2"/>
          <p:cNvSpPr txBox="1">
            <a:spLocks/>
          </p:cNvSpPr>
          <p:nvPr/>
        </p:nvSpPr>
        <p:spPr>
          <a:xfrm>
            <a:off x="323528" y="6165304"/>
            <a:ext cx="8568952" cy="62068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700" dirty="0" smtClean="0"/>
              <a:t>Cadeia = 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⊢*</a:t>
            </a:r>
            <a:r>
              <a:rPr lang="pt-BR" sz="2700" dirty="0" smtClean="0"/>
              <a:t> (&lt;XYY,q</a:t>
            </a:r>
            <a:r>
              <a:rPr lang="pt-BR" sz="2700" baseline="-25000" dirty="0"/>
              <a:t>4</a:t>
            </a:r>
            <a:r>
              <a:rPr lang="pt-BR" sz="2700" dirty="0" smtClean="0"/>
              <a:t>,bYX)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sz="2700" dirty="0"/>
              <a:t>(&lt;</a:t>
            </a:r>
            <a:r>
              <a:rPr lang="pt-BR" sz="2700" dirty="0" smtClean="0"/>
              <a:t>XYYb,q</a:t>
            </a:r>
            <a:r>
              <a:rPr lang="pt-BR" sz="2700" baseline="-25000" dirty="0" smtClean="0"/>
              <a:t>4</a:t>
            </a:r>
            <a:r>
              <a:rPr lang="pt-BR" sz="2700" dirty="0" smtClean="0"/>
              <a:t>,YX)</a:t>
            </a:r>
            <a:r>
              <a:rPr lang="pt-BR" sz="2700" dirty="0">
                <a:latin typeface="Segoe UI Symbol"/>
                <a:ea typeface="Segoe UI Symbol"/>
                <a:cs typeface="Tahoma"/>
              </a:rPr>
              <a:t> ⊢</a:t>
            </a:r>
            <a:r>
              <a:rPr lang="pt-BR" sz="2700" dirty="0"/>
              <a:t>(&lt;</a:t>
            </a:r>
            <a:r>
              <a:rPr lang="pt-BR" sz="2700" dirty="0" smtClean="0"/>
              <a:t>XYY,q</a:t>
            </a:r>
            <a:r>
              <a:rPr lang="pt-BR" sz="2700" baseline="-25000" dirty="0"/>
              <a:t>5</a:t>
            </a:r>
            <a:r>
              <a:rPr lang="pt-BR" sz="2700" dirty="0" smtClean="0"/>
              <a:t>,bYX</a:t>
            </a:r>
            <a:r>
              <a:rPr lang="pt-BR" sz="2700" dirty="0"/>
              <a:t>)</a:t>
            </a:r>
          </a:p>
          <a:p>
            <a:pPr marL="0" indent="0">
              <a:buNone/>
            </a:pPr>
            <a:endParaRPr lang="pt-BR" sz="2700" dirty="0"/>
          </a:p>
        </p:txBody>
      </p:sp>
      <p:sp>
        <p:nvSpPr>
          <p:cNvPr id="5" name="Retângulo 4"/>
          <p:cNvSpPr/>
          <p:nvPr/>
        </p:nvSpPr>
        <p:spPr>
          <a:xfrm>
            <a:off x="3736675" y="3244334"/>
            <a:ext cx="1670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Segoe UI Symbol"/>
                <a:ea typeface="Segoe UI Symbol"/>
                <a:cs typeface="Tahoma"/>
              </a:rPr>
              <a:t>⊢</a:t>
            </a:r>
            <a:r>
              <a:rPr lang="pt-BR" dirty="0"/>
              <a:t>(&lt;X,q</a:t>
            </a:r>
            <a:r>
              <a:rPr lang="pt-BR" baseline="-25000" dirty="0"/>
              <a:t>0</a:t>
            </a:r>
            <a:r>
              <a:rPr lang="pt-BR" dirty="0"/>
              <a:t>,bbbbX)</a:t>
            </a:r>
          </a:p>
        </p:txBody>
      </p:sp>
    </p:spTree>
    <p:extLst>
      <p:ext uri="{BB962C8B-B14F-4D97-AF65-F5344CB8AC3E}">
        <p14:creationId xmlns:p14="http://schemas.microsoft.com/office/powerpoint/2010/main" val="38255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pt-BR" sz="3800" dirty="0" smtClean="0"/>
              <a:t>Exemplo </a:t>
            </a:r>
            <a:r>
              <a:rPr lang="pt-BR" sz="3800" dirty="0" smtClean="0"/>
              <a:t>6.2.p555:</a:t>
            </a:r>
            <a:br>
              <a:rPr lang="pt-BR" sz="3800" dirty="0" smtClean="0"/>
            </a:br>
            <a:r>
              <a:rPr lang="pt-BR" sz="3800" dirty="0" smtClean="0"/>
              <a:t> L(M</a:t>
            </a:r>
            <a:r>
              <a:rPr lang="pt-BR" sz="3800" dirty="0" smtClean="0"/>
              <a:t>) = { </a:t>
            </a:r>
            <a:r>
              <a:rPr lang="pt-BR" sz="3800" dirty="0" err="1" smtClean="0"/>
              <a:t>ww</a:t>
            </a:r>
            <a:r>
              <a:rPr lang="pt-BR" sz="3800" baseline="30000" dirty="0" err="1" smtClean="0"/>
              <a:t>R</a:t>
            </a:r>
            <a:r>
              <a:rPr lang="pt-BR" sz="3800" dirty="0" smtClean="0"/>
              <a:t> : w</a:t>
            </a:r>
            <a:r>
              <a:rPr lang="pt-BR" sz="3800" dirty="0" smtClean="0">
                <a:sym typeface="Symbol"/>
              </a:rPr>
              <a:t></a:t>
            </a:r>
            <a:r>
              <a:rPr lang="pt-BR" sz="3800" dirty="0" smtClean="0"/>
              <a:t>{a, b}*}</a:t>
            </a:r>
            <a:endParaRPr lang="pt-BR" sz="3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495325"/>
            <a:ext cx="8229600" cy="452596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cxnSp>
        <p:nvCxnSpPr>
          <p:cNvPr id="6" name="Conector de seta reta 5"/>
          <p:cNvCxnSpPr>
            <a:stCxn id="23" idx="7"/>
            <a:endCxn id="10" idx="2"/>
          </p:cNvCxnSpPr>
          <p:nvPr/>
        </p:nvCxnSpPr>
        <p:spPr>
          <a:xfrm flipV="1">
            <a:off x="1876858" y="2564800"/>
            <a:ext cx="1333462" cy="88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526000" y="2572857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(X,D)</a:t>
            </a:r>
            <a:endParaRPr lang="pt-BR" sz="2400" b="1" dirty="0"/>
          </a:p>
        </p:txBody>
      </p:sp>
      <p:cxnSp>
        <p:nvCxnSpPr>
          <p:cNvPr id="8" name="Conector em curva 17"/>
          <p:cNvCxnSpPr>
            <a:stCxn id="20" idx="1"/>
            <a:endCxn id="20" idx="7"/>
          </p:cNvCxnSpPr>
          <p:nvPr/>
        </p:nvCxnSpPr>
        <p:spPr>
          <a:xfrm rot="5400000" flipH="1" flipV="1">
            <a:off x="7103930" y="2188790"/>
            <a:ext cx="12700" cy="360000"/>
          </a:xfrm>
          <a:prstGeom prst="curvedConnector3">
            <a:avLst>
              <a:gd name="adj1" fmla="val 29931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003867" y="1484784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a/(a,E),   b/(b,E)</a:t>
            </a:r>
            <a:endParaRPr lang="pt-BR" sz="2400" b="1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3210320" y="2287600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1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786384" y="2131659"/>
            <a:ext cx="1221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</a:p>
          <a:p>
            <a:r>
              <a:rPr lang="pt-BR" sz="2400" b="1" dirty="0" smtClean="0"/>
              <a:t>B / (B,E)</a:t>
            </a:r>
          </a:p>
          <a:p>
            <a:r>
              <a:rPr lang="pt-BR" sz="2400" b="1" dirty="0" smtClean="0"/>
              <a:t>Y / (Y,E)</a:t>
            </a:r>
            <a:endParaRPr lang="pt-BR" sz="2400" b="1" dirty="0"/>
          </a:p>
        </p:txBody>
      </p:sp>
      <p:cxnSp>
        <p:nvCxnSpPr>
          <p:cNvPr id="14" name="Conector de seta reta 13"/>
          <p:cNvCxnSpPr>
            <a:stCxn id="10" idx="6"/>
            <a:endCxn id="16" idx="2"/>
          </p:cNvCxnSpPr>
          <p:nvPr/>
        </p:nvCxnSpPr>
        <p:spPr>
          <a:xfrm>
            <a:off x="3764720" y="2564800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>
            <a:spLocks noChangeAspect="1"/>
          </p:cNvSpPr>
          <p:nvPr/>
        </p:nvSpPr>
        <p:spPr>
          <a:xfrm>
            <a:off x="5010520" y="2295196"/>
            <a:ext cx="554400" cy="554400"/>
          </a:xfrm>
          <a:prstGeom prst="ellipse">
            <a:avLst/>
          </a:prstGeom>
          <a:noFill/>
          <a:ln w="38100" cmpd="sng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2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586584" y="2093240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  <a:endParaRPr lang="pt-BR" sz="2400" b="1" dirty="0"/>
          </a:p>
        </p:txBody>
      </p:sp>
      <p:cxnSp>
        <p:nvCxnSpPr>
          <p:cNvPr id="18" name="Conector de seta reta 17"/>
          <p:cNvCxnSpPr>
            <a:stCxn id="16" idx="6"/>
            <a:endCxn id="20" idx="2"/>
          </p:cNvCxnSpPr>
          <p:nvPr/>
        </p:nvCxnSpPr>
        <p:spPr>
          <a:xfrm flipV="1">
            <a:off x="5564920" y="2564800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>
            <a:spLocks noChangeAspect="1"/>
          </p:cNvSpPr>
          <p:nvPr/>
        </p:nvSpPr>
        <p:spPr>
          <a:xfrm>
            <a:off x="6810720" y="2287600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3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1403648" y="3363850"/>
            <a:ext cx="554400" cy="554400"/>
          </a:xfrm>
          <a:prstGeom prst="ellipse">
            <a:avLst/>
          </a:prstGeom>
          <a:noFill/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6" name="Conector em curva 17"/>
          <p:cNvCxnSpPr>
            <a:stCxn id="10" idx="1"/>
            <a:endCxn id="10" idx="7"/>
          </p:cNvCxnSpPr>
          <p:nvPr/>
        </p:nvCxnSpPr>
        <p:spPr>
          <a:xfrm rot="5400000" flipH="1" flipV="1">
            <a:off x="3503530" y="2188790"/>
            <a:ext cx="12700" cy="360000"/>
          </a:xfrm>
          <a:prstGeom prst="curvedConnector3">
            <a:avLst>
              <a:gd name="adj1" fmla="val 27715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2390096" y="1492737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</a:t>
            </a:r>
            <a:endParaRPr lang="pt-BR" sz="2400" b="1" dirty="0"/>
          </a:p>
        </p:txBody>
      </p:sp>
      <p:cxnSp>
        <p:nvCxnSpPr>
          <p:cNvPr id="33" name="Conector de seta reta 32"/>
          <p:cNvCxnSpPr>
            <a:stCxn id="23" idx="5"/>
            <a:endCxn id="37" idx="2"/>
          </p:cNvCxnSpPr>
          <p:nvPr/>
        </p:nvCxnSpPr>
        <p:spPr>
          <a:xfrm>
            <a:off x="1876858" y="3837060"/>
            <a:ext cx="1333462" cy="1166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1453992" y="447468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(Y,D)</a:t>
            </a:r>
            <a:endParaRPr lang="pt-BR" sz="2400" b="1" dirty="0"/>
          </a:p>
        </p:txBody>
      </p:sp>
      <p:cxnSp>
        <p:nvCxnSpPr>
          <p:cNvPr id="35" name="Conector em curva 17"/>
          <p:cNvCxnSpPr>
            <a:stCxn id="43" idx="3"/>
            <a:endCxn id="43" idx="5"/>
          </p:cNvCxnSpPr>
          <p:nvPr/>
        </p:nvCxnSpPr>
        <p:spPr>
          <a:xfrm rot="16200000" flipH="1">
            <a:off x="7071910" y="5019648"/>
            <a:ext cx="12700" cy="360000"/>
          </a:xfrm>
          <a:prstGeom prst="curvedConnector3">
            <a:avLst>
              <a:gd name="adj1" fmla="val 2439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6003867" y="5525185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a/(a,E),   b/(b,E)</a:t>
            </a:r>
            <a:endParaRPr lang="pt-BR" sz="2400" b="1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3210320" y="4726438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4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786384" y="4230522"/>
            <a:ext cx="1221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</a:p>
          <a:p>
            <a:r>
              <a:rPr lang="pt-BR" sz="2400" b="1" dirty="0" smtClean="0"/>
              <a:t>B / (B,E)</a:t>
            </a:r>
          </a:p>
          <a:p>
            <a:r>
              <a:rPr lang="pt-BR" sz="2400" b="1" dirty="0" smtClean="0"/>
              <a:t>Y / (Y,E)</a:t>
            </a:r>
            <a:endParaRPr lang="pt-BR" sz="2400" b="1" dirty="0"/>
          </a:p>
        </p:txBody>
      </p:sp>
      <p:cxnSp>
        <p:nvCxnSpPr>
          <p:cNvPr id="39" name="Conector de seta reta 38"/>
          <p:cNvCxnSpPr>
            <a:stCxn id="37" idx="6"/>
            <a:endCxn id="40" idx="2"/>
          </p:cNvCxnSpPr>
          <p:nvPr/>
        </p:nvCxnSpPr>
        <p:spPr>
          <a:xfrm>
            <a:off x="3764720" y="5003638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>
            <a:spLocks noChangeAspect="1"/>
          </p:cNvSpPr>
          <p:nvPr/>
        </p:nvSpPr>
        <p:spPr>
          <a:xfrm>
            <a:off x="5010520" y="4734034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5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5586584" y="4532078"/>
            <a:ext cx="1168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(Y,E</a:t>
            </a:r>
            <a:r>
              <a:rPr lang="pt-BR" sz="2400" b="1" dirty="0" smtClean="0">
                <a:sym typeface="Symbol"/>
              </a:rPr>
              <a:t>)</a:t>
            </a:r>
            <a:endParaRPr lang="pt-BR" sz="2400" b="1" dirty="0"/>
          </a:p>
        </p:txBody>
      </p:sp>
      <p:cxnSp>
        <p:nvCxnSpPr>
          <p:cNvPr id="42" name="Conector de seta reta 41"/>
          <p:cNvCxnSpPr/>
          <p:nvPr/>
        </p:nvCxnSpPr>
        <p:spPr>
          <a:xfrm flipV="1">
            <a:off x="5597724" y="5011234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>
            <a:spLocks noChangeAspect="1"/>
          </p:cNvSpPr>
          <p:nvPr/>
        </p:nvSpPr>
        <p:spPr>
          <a:xfrm>
            <a:off x="6810720" y="4726438"/>
            <a:ext cx="554400" cy="554400"/>
          </a:xfrm>
          <a:prstGeom prst="ellipse">
            <a:avLst/>
          </a:prstGeom>
          <a:noFill/>
          <a:ln w="38100" cmpd="sng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6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cxnSp>
        <p:nvCxnSpPr>
          <p:cNvPr id="44" name="Conector em curva 17"/>
          <p:cNvCxnSpPr>
            <a:stCxn id="37" idx="3"/>
            <a:endCxn id="37" idx="5"/>
          </p:cNvCxnSpPr>
          <p:nvPr/>
        </p:nvCxnSpPr>
        <p:spPr>
          <a:xfrm rot="16200000" flipH="1">
            <a:off x="3487520" y="5003638"/>
            <a:ext cx="12700" cy="392020"/>
          </a:xfrm>
          <a:prstGeom prst="curvedConnector3">
            <a:avLst>
              <a:gd name="adj1" fmla="val 2439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2390096" y="5525185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</a:t>
            </a:r>
            <a:endParaRPr lang="pt-BR" sz="2400" b="1" dirty="0"/>
          </a:p>
        </p:txBody>
      </p:sp>
      <p:cxnSp>
        <p:nvCxnSpPr>
          <p:cNvPr id="56" name="Forma 55"/>
          <p:cNvCxnSpPr>
            <a:stCxn id="20" idx="3"/>
            <a:endCxn id="23" idx="6"/>
          </p:cNvCxnSpPr>
          <p:nvPr/>
        </p:nvCxnSpPr>
        <p:spPr>
          <a:xfrm rot="5400000">
            <a:off x="3984859" y="733999"/>
            <a:ext cx="880240" cy="493386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Forma 56"/>
          <p:cNvCxnSpPr>
            <a:stCxn id="43" idx="1"/>
          </p:cNvCxnSpPr>
          <p:nvPr/>
        </p:nvCxnSpPr>
        <p:spPr>
          <a:xfrm rot="16200000" flipV="1">
            <a:off x="3915685" y="1831403"/>
            <a:ext cx="1090596" cy="486185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6494552" y="293289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(X,D)</a:t>
            </a:r>
            <a:endParaRPr lang="pt-BR" sz="2400" b="1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6494552" y="4214973"/>
            <a:ext cx="1206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Y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(Y,D)</a:t>
            </a:r>
            <a:endParaRPr lang="pt-BR" sz="24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5636270"/>
            <a:ext cx="2133600" cy="365125"/>
          </a:xfrm>
        </p:spPr>
        <p:txBody>
          <a:bodyPr/>
          <a:lstStyle/>
          <a:p>
            <a:fld id="{EDE3B267-7F79-4E47-B368-35E1FDB7212E}" type="slidenum">
              <a:rPr lang="pt-BR" smtClean="0"/>
              <a:pPr/>
              <a:t>49</a:t>
            </a:fld>
            <a:endParaRPr lang="pt-BR"/>
          </a:p>
        </p:txBody>
      </p:sp>
      <p:sp>
        <p:nvSpPr>
          <p:cNvPr id="46" name="Espaço Reservado para Conteúdo 2"/>
          <p:cNvSpPr txBox="1">
            <a:spLocks/>
          </p:cNvSpPr>
          <p:nvPr/>
        </p:nvSpPr>
        <p:spPr>
          <a:xfrm>
            <a:off x="323528" y="6165304"/>
            <a:ext cx="8568952" cy="62068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700" dirty="0" smtClean="0"/>
              <a:t>Cadeia = 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⊢*</a:t>
            </a:r>
            <a:r>
              <a:rPr lang="pt-BR" sz="2700" dirty="0" smtClean="0"/>
              <a:t>(&lt;XYYb,q</a:t>
            </a:r>
            <a:r>
              <a:rPr lang="pt-BR" sz="2700" baseline="-25000" dirty="0" smtClean="0"/>
              <a:t>4</a:t>
            </a:r>
            <a:r>
              <a:rPr lang="pt-BR" sz="2700" dirty="0" smtClean="0"/>
              <a:t>,YX)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sz="2700" dirty="0"/>
              <a:t>(&lt;</a:t>
            </a:r>
            <a:r>
              <a:rPr lang="pt-BR" sz="2700" dirty="0" smtClean="0"/>
              <a:t>XYY,q</a:t>
            </a:r>
            <a:r>
              <a:rPr lang="pt-BR" sz="2700" baseline="-25000" dirty="0"/>
              <a:t>5</a:t>
            </a:r>
            <a:r>
              <a:rPr lang="pt-BR" sz="2700" dirty="0" smtClean="0"/>
              <a:t>,bYX)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sz="2700" dirty="0"/>
              <a:t>(&lt;</a:t>
            </a:r>
            <a:r>
              <a:rPr lang="pt-BR" sz="2700" dirty="0" smtClean="0"/>
              <a:t>XYY,q</a:t>
            </a:r>
            <a:r>
              <a:rPr lang="pt-BR" sz="2700" baseline="-25000" dirty="0" smtClean="0"/>
              <a:t>6</a:t>
            </a:r>
            <a:r>
              <a:rPr lang="pt-BR" sz="2700" dirty="0" smtClean="0"/>
              <a:t>,YYX</a:t>
            </a:r>
            <a:r>
              <a:rPr lang="pt-BR" sz="2700" dirty="0"/>
              <a:t>)</a:t>
            </a:r>
          </a:p>
          <a:p>
            <a:pPr marL="0" indent="0">
              <a:buNone/>
            </a:pPr>
            <a:endParaRPr lang="pt-BR" sz="2700" dirty="0"/>
          </a:p>
        </p:txBody>
      </p:sp>
      <p:sp>
        <p:nvSpPr>
          <p:cNvPr id="5" name="Retângulo 4"/>
          <p:cNvSpPr/>
          <p:nvPr/>
        </p:nvSpPr>
        <p:spPr>
          <a:xfrm>
            <a:off x="3736675" y="3244334"/>
            <a:ext cx="1670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Segoe UI Symbol"/>
                <a:ea typeface="Segoe UI Symbol"/>
                <a:cs typeface="Tahoma"/>
              </a:rPr>
              <a:t>⊢</a:t>
            </a:r>
            <a:r>
              <a:rPr lang="pt-BR" dirty="0"/>
              <a:t>(&lt;X,q</a:t>
            </a:r>
            <a:r>
              <a:rPr lang="pt-BR" baseline="-25000" dirty="0"/>
              <a:t>0</a:t>
            </a:r>
            <a:r>
              <a:rPr lang="pt-BR" dirty="0"/>
              <a:t>,bbbbX)</a:t>
            </a:r>
          </a:p>
        </p:txBody>
      </p:sp>
    </p:spTree>
    <p:extLst>
      <p:ext uri="{BB962C8B-B14F-4D97-AF65-F5344CB8AC3E}">
        <p14:creationId xmlns:p14="http://schemas.microsoft.com/office/powerpoint/2010/main" val="268350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57200" y="1816224"/>
            <a:ext cx="8229600" cy="8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O diagrama de transições do autômato :</a:t>
            </a:r>
            <a:endParaRPr lang="pt-BR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 6.1.p554: L(M) = abc(</a:t>
            </a:r>
            <a:r>
              <a:rPr lang="pt-BR" dirty="0" err="1" smtClean="0"/>
              <a:t>a|b|c</a:t>
            </a:r>
            <a:r>
              <a:rPr lang="pt-BR" dirty="0" smtClean="0"/>
              <a:t>)*</a:t>
            </a:r>
            <a:endParaRPr lang="pt-BR" dirty="0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683568" y="3948605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0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7884368" y="3934537"/>
            <a:ext cx="554400" cy="554400"/>
          </a:xfrm>
          <a:prstGeom prst="ellipse">
            <a:avLst/>
          </a:prstGeom>
          <a:noFill/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9" name="Conector de seta reta 8"/>
          <p:cNvCxnSpPr>
            <a:stCxn id="7" idx="6"/>
            <a:endCxn id="13" idx="2"/>
          </p:cNvCxnSpPr>
          <p:nvPr/>
        </p:nvCxnSpPr>
        <p:spPr>
          <a:xfrm flipV="1">
            <a:off x="1237968" y="4211737"/>
            <a:ext cx="1245800" cy="14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1259632" y="3746649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(a,D)</a:t>
            </a:r>
            <a:endParaRPr lang="pt-BR" sz="2400" b="1" dirty="0"/>
          </a:p>
        </p:txBody>
      </p:sp>
      <p:cxnSp>
        <p:nvCxnSpPr>
          <p:cNvPr id="11" name="Conector em curva 17"/>
          <p:cNvCxnSpPr>
            <a:stCxn id="19" idx="1"/>
            <a:endCxn id="19" idx="7"/>
          </p:cNvCxnSpPr>
          <p:nvPr/>
        </p:nvCxnSpPr>
        <p:spPr>
          <a:xfrm rot="5400000" flipH="1" flipV="1">
            <a:off x="6361368" y="3819717"/>
            <a:ext cx="12700" cy="392020"/>
          </a:xfrm>
          <a:prstGeom prst="curvedConnector3">
            <a:avLst>
              <a:gd name="adj1" fmla="val 58731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4626954" y="2780928"/>
            <a:ext cx="3517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b/(b,D),   c/(c,D) </a:t>
            </a:r>
            <a:endParaRPr lang="pt-BR" sz="2400" b="1" dirty="0"/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2483768" y="3934537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1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059832" y="3732581"/>
            <a:ext cx="1252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(b,D)</a:t>
            </a:r>
            <a:endParaRPr lang="pt-BR" sz="2400" b="1" dirty="0"/>
          </a:p>
        </p:txBody>
      </p:sp>
      <p:cxnSp>
        <p:nvCxnSpPr>
          <p:cNvPr id="15" name="Conector de seta reta 14"/>
          <p:cNvCxnSpPr>
            <a:stCxn id="13" idx="6"/>
            <a:endCxn id="16" idx="2"/>
          </p:cNvCxnSpPr>
          <p:nvPr/>
        </p:nvCxnSpPr>
        <p:spPr>
          <a:xfrm>
            <a:off x="3038168" y="4211737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>
            <a:spLocks noChangeAspect="1"/>
          </p:cNvSpPr>
          <p:nvPr/>
        </p:nvSpPr>
        <p:spPr>
          <a:xfrm>
            <a:off x="4283968" y="3942133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2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860032" y="3740177"/>
            <a:ext cx="117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c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(c,D)</a:t>
            </a:r>
            <a:endParaRPr lang="pt-BR" sz="2400" b="1" dirty="0"/>
          </a:p>
        </p:txBody>
      </p:sp>
      <p:cxnSp>
        <p:nvCxnSpPr>
          <p:cNvPr id="18" name="Conector de seta reta 17"/>
          <p:cNvCxnSpPr>
            <a:stCxn id="16" idx="6"/>
            <a:endCxn id="19" idx="2"/>
          </p:cNvCxnSpPr>
          <p:nvPr/>
        </p:nvCxnSpPr>
        <p:spPr>
          <a:xfrm flipV="1">
            <a:off x="4838368" y="4211737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>
            <a:spLocks noChangeAspect="1"/>
          </p:cNvSpPr>
          <p:nvPr/>
        </p:nvSpPr>
        <p:spPr>
          <a:xfrm>
            <a:off x="6084168" y="3934537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3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6660232" y="3732581"/>
            <a:ext cx="1264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(B,D)</a:t>
            </a:r>
            <a:endParaRPr lang="pt-BR" sz="2400" b="1" dirty="0"/>
          </a:p>
        </p:txBody>
      </p:sp>
      <p:cxnSp>
        <p:nvCxnSpPr>
          <p:cNvPr id="21" name="Conector de seta reta 20"/>
          <p:cNvCxnSpPr>
            <a:stCxn id="19" idx="6"/>
            <a:endCxn id="8" idx="2"/>
          </p:cNvCxnSpPr>
          <p:nvPr/>
        </p:nvCxnSpPr>
        <p:spPr>
          <a:xfrm>
            <a:off x="6638568" y="4211737"/>
            <a:ext cx="124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70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pt-BR" sz="3800" dirty="0" smtClean="0"/>
              <a:t>Exemplo </a:t>
            </a:r>
            <a:r>
              <a:rPr lang="pt-BR" sz="3800" dirty="0" smtClean="0"/>
              <a:t>6.2.p555:</a:t>
            </a:r>
            <a:br>
              <a:rPr lang="pt-BR" sz="3800" dirty="0" smtClean="0"/>
            </a:br>
            <a:r>
              <a:rPr lang="pt-BR" sz="3800" dirty="0" smtClean="0"/>
              <a:t> L(M</a:t>
            </a:r>
            <a:r>
              <a:rPr lang="pt-BR" sz="3800" dirty="0" smtClean="0"/>
              <a:t>) = { </a:t>
            </a:r>
            <a:r>
              <a:rPr lang="pt-BR" sz="3800" dirty="0" err="1" smtClean="0"/>
              <a:t>ww</a:t>
            </a:r>
            <a:r>
              <a:rPr lang="pt-BR" sz="3800" baseline="30000" dirty="0" err="1" smtClean="0"/>
              <a:t>R</a:t>
            </a:r>
            <a:r>
              <a:rPr lang="pt-BR" sz="3800" dirty="0" smtClean="0"/>
              <a:t> : w</a:t>
            </a:r>
            <a:r>
              <a:rPr lang="pt-BR" sz="3800" dirty="0" smtClean="0">
                <a:sym typeface="Symbol"/>
              </a:rPr>
              <a:t></a:t>
            </a:r>
            <a:r>
              <a:rPr lang="pt-BR" sz="3800" dirty="0" smtClean="0"/>
              <a:t>{a, b}*}</a:t>
            </a:r>
            <a:endParaRPr lang="pt-BR" sz="3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495325"/>
            <a:ext cx="8229600" cy="452596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cxnSp>
        <p:nvCxnSpPr>
          <p:cNvPr id="6" name="Conector de seta reta 5"/>
          <p:cNvCxnSpPr>
            <a:stCxn id="23" idx="7"/>
            <a:endCxn id="10" idx="2"/>
          </p:cNvCxnSpPr>
          <p:nvPr/>
        </p:nvCxnSpPr>
        <p:spPr>
          <a:xfrm flipV="1">
            <a:off x="1876858" y="2564800"/>
            <a:ext cx="1333462" cy="88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526000" y="2572857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(X,D)</a:t>
            </a:r>
            <a:endParaRPr lang="pt-BR" sz="2400" b="1" dirty="0"/>
          </a:p>
        </p:txBody>
      </p:sp>
      <p:cxnSp>
        <p:nvCxnSpPr>
          <p:cNvPr id="8" name="Conector em curva 17"/>
          <p:cNvCxnSpPr>
            <a:stCxn id="20" idx="1"/>
            <a:endCxn id="20" idx="7"/>
          </p:cNvCxnSpPr>
          <p:nvPr/>
        </p:nvCxnSpPr>
        <p:spPr>
          <a:xfrm rot="5400000" flipH="1" flipV="1">
            <a:off x="7103930" y="2188790"/>
            <a:ext cx="12700" cy="360000"/>
          </a:xfrm>
          <a:prstGeom prst="curvedConnector3">
            <a:avLst>
              <a:gd name="adj1" fmla="val 29931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003867" y="1484784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a/(a,E),   b/(b,E)</a:t>
            </a:r>
            <a:endParaRPr lang="pt-BR" sz="2400" b="1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3210320" y="2287600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1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786384" y="2131659"/>
            <a:ext cx="1221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</a:p>
          <a:p>
            <a:r>
              <a:rPr lang="pt-BR" sz="2400" b="1" dirty="0" smtClean="0"/>
              <a:t>B / (B,E)</a:t>
            </a:r>
          </a:p>
          <a:p>
            <a:r>
              <a:rPr lang="pt-BR" sz="2400" b="1" dirty="0" smtClean="0"/>
              <a:t>Y / (Y,E)</a:t>
            </a:r>
            <a:endParaRPr lang="pt-BR" sz="2400" b="1" dirty="0"/>
          </a:p>
        </p:txBody>
      </p:sp>
      <p:cxnSp>
        <p:nvCxnSpPr>
          <p:cNvPr id="14" name="Conector de seta reta 13"/>
          <p:cNvCxnSpPr>
            <a:stCxn id="10" idx="6"/>
            <a:endCxn id="16" idx="2"/>
          </p:cNvCxnSpPr>
          <p:nvPr/>
        </p:nvCxnSpPr>
        <p:spPr>
          <a:xfrm>
            <a:off x="3764720" y="2564800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>
            <a:spLocks noChangeAspect="1"/>
          </p:cNvSpPr>
          <p:nvPr/>
        </p:nvSpPr>
        <p:spPr>
          <a:xfrm>
            <a:off x="5010520" y="2295196"/>
            <a:ext cx="554400" cy="554400"/>
          </a:xfrm>
          <a:prstGeom prst="ellipse">
            <a:avLst/>
          </a:prstGeom>
          <a:noFill/>
          <a:ln w="38100" cmpd="sng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2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586584" y="2093240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  <a:endParaRPr lang="pt-BR" sz="2400" b="1" dirty="0"/>
          </a:p>
        </p:txBody>
      </p:sp>
      <p:cxnSp>
        <p:nvCxnSpPr>
          <p:cNvPr id="18" name="Conector de seta reta 17"/>
          <p:cNvCxnSpPr>
            <a:stCxn id="16" idx="6"/>
            <a:endCxn id="20" idx="2"/>
          </p:cNvCxnSpPr>
          <p:nvPr/>
        </p:nvCxnSpPr>
        <p:spPr>
          <a:xfrm flipV="1">
            <a:off x="5564920" y="2564800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>
            <a:spLocks noChangeAspect="1"/>
          </p:cNvSpPr>
          <p:nvPr/>
        </p:nvSpPr>
        <p:spPr>
          <a:xfrm>
            <a:off x="6810720" y="2287600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3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1403648" y="3363850"/>
            <a:ext cx="554400" cy="554400"/>
          </a:xfrm>
          <a:prstGeom prst="ellipse">
            <a:avLst/>
          </a:prstGeom>
          <a:noFill/>
          <a:ln w="76200" cmpd="dbl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6" name="Conector em curva 17"/>
          <p:cNvCxnSpPr>
            <a:stCxn id="10" idx="1"/>
            <a:endCxn id="10" idx="7"/>
          </p:cNvCxnSpPr>
          <p:nvPr/>
        </p:nvCxnSpPr>
        <p:spPr>
          <a:xfrm rot="5400000" flipH="1" flipV="1">
            <a:off x="3503530" y="2188790"/>
            <a:ext cx="12700" cy="360000"/>
          </a:xfrm>
          <a:prstGeom prst="curvedConnector3">
            <a:avLst>
              <a:gd name="adj1" fmla="val 27715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2390096" y="1492737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</a:t>
            </a:r>
            <a:endParaRPr lang="pt-BR" sz="2400" b="1" dirty="0"/>
          </a:p>
        </p:txBody>
      </p:sp>
      <p:cxnSp>
        <p:nvCxnSpPr>
          <p:cNvPr id="33" name="Conector de seta reta 32"/>
          <p:cNvCxnSpPr>
            <a:stCxn id="23" idx="5"/>
            <a:endCxn id="37" idx="2"/>
          </p:cNvCxnSpPr>
          <p:nvPr/>
        </p:nvCxnSpPr>
        <p:spPr>
          <a:xfrm>
            <a:off x="1876858" y="3837060"/>
            <a:ext cx="1333462" cy="1166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1453992" y="447468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(Y,D)</a:t>
            </a:r>
            <a:endParaRPr lang="pt-BR" sz="2400" b="1" dirty="0"/>
          </a:p>
        </p:txBody>
      </p:sp>
      <p:cxnSp>
        <p:nvCxnSpPr>
          <p:cNvPr id="35" name="Conector em curva 17"/>
          <p:cNvCxnSpPr>
            <a:stCxn id="43" idx="3"/>
            <a:endCxn id="43" idx="5"/>
          </p:cNvCxnSpPr>
          <p:nvPr/>
        </p:nvCxnSpPr>
        <p:spPr>
          <a:xfrm rot="16200000" flipH="1">
            <a:off x="7071910" y="5019648"/>
            <a:ext cx="12700" cy="360000"/>
          </a:xfrm>
          <a:prstGeom prst="curvedConnector3">
            <a:avLst>
              <a:gd name="adj1" fmla="val 2439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6003867" y="5525185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a/(a,E),   b/(b,E)</a:t>
            </a:r>
            <a:endParaRPr lang="pt-BR" sz="2400" b="1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3210320" y="4726438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4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786384" y="4230522"/>
            <a:ext cx="1221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(X,E)</a:t>
            </a:r>
          </a:p>
          <a:p>
            <a:r>
              <a:rPr lang="pt-BR" sz="2400" b="1" dirty="0" smtClean="0"/>
              <a:t>B / (B,E)</a:t>
            </a:r>
          </a:p>
          <a:p>
            <a:r>
              <a:rPr lang="pt-BR" sz="2400" b="1" dirty="0" smtClean="0"/>
              <a:t>Y / (Y,E)</a:t>
            </a:r>
            <a:endParaRPr lang="pt-BR" sz="2400" b="1" dirty="0"/>
          </a:p>
        </p:txBody>
      </p:sp>
      <p:cxnSp>
        <p:nvCxnSpPr>
          <p:cNvPr id="39" name="Conector de seta reta 38"/>
          <p:cNvCxnSpPr>
            <a:stCxn id="37" idx="6"/>
            <a:endCxn id="40" idx="2"/>
          </p:cNvCxnSpPr>
          <p:nvPr/>
        </p:nvCxnSpPr>
        <p:spPr>
          <a:xfrm>
            <a:off x="3764720" y="5003638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>
            <a:spLocks noChangeAspect="1"/>
          </p:cNvSpPr>
          <p:nvPr/>
        </p:nvSpPr>
        <p:spPr>
          <a:xfrm>
            <a:off x="5010520" y="4734034"/>
            <a:ext cx="554400" cy="554400"/>
          </a:xfrm>
          <a:prstGeom prst="ellipse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5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5586584" y="4532078"/>
            <a:ext cx="1168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(Y,E</a:t>
            </a:r>
            <a:r>
              <a:rPr lang="pt-BR" sz="2400" b="1" dirty="0" smtClean="0">
                <a:sym typeface="Symbol"/>
              </a:rPr>
              <a:t>)</a:t>
            </a:r>
            <a:endParaRPr lang="pt-BR" sz="2400" b="1" dirty="0"/>
          </a:p>
        </p:txBody>
      </p:sp>
      <p:cxnSp>
        <p:nvCxnSpPr>
          <p:cNvPr id="42" name="Conector de seta reta 41"/>
          <p:cNvCxnSpPr/>
          <p:nvPr/>
        </p:nvCxnSpPr>
        <p:spPr>
          <a:xfrm flipV="1">
            <a:off x="5597724" y="5011234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>
            <a:spLocks noChangeAspect="1"/>
          </p:cNvSpPr>
          <p:nvPr/>
        </p:nvSpPr>
        <p:spPr>
          <a:xfrm>
            <a:off x="6810720" y="4726438"/>
            <a:ext cx="554400" cy="5544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6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cxnSp>
        <p:nvCxnSpPr>
          <p:cNvPr id="44" name="Conector em curva 17"/>
          <p:cNvCxnSpPr>
            <a:stCxn id="37" idx="3"/>
            <a:endCxn id="37" idx="5"/>
          </p:cNvCxnSpPr>
          <p:nvPr/>
        </p:nvCxnSpPr>
        <p:spPr>
          <a:xfrm rot="16200000" flipH="1">
            <a:off x="3487520" y="5003638"/>
            <a:ext cx="12700" cy="392020"/>
          </a:xfrm>
          <a:prstGeom prst="curvedConnector3">
            <a:avLst>
              <a:gd name="adj1" fmla="val 2439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2390096" y="5525185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</a:t>
            </a:r>
            <a:endParaRPr lang="pt-BR" sz="2400" b="1" dirty="0"/>
          </a:p>
        </p:txBody>
      </p:sp>
      <p:cxnSp>
        <p:nvCxnSpPr>
          <p:cNvPr id="56" name="Forma 55"/>
          <p:cNvCxnSpPr>
            <a:stCxn id="20" idx="3"/>
            <a:endCxn id="23" idx="6"/>
          </p:cNvCxnSpPr>
          <p:nvPr/>
        </p:nvCxnSpPr>
        <p:spPr>
          <a:xfrm rot="5400000">
            <a:off x="3984859" y="733999"/>
            <a:ext cx="880240" cy="493386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Forma 56"/>
          <p:cNvCxnSpPr>
            <a:stCxn id="43" idx="1"/>
          </p:cNvCxnSpPr>
          <p:nvPr/>
        </p:nvCxnSpPr>
        <p:spPr>
          <a:xfrm rot="16200000" flipV="1">
            <a:off x="3915685" y="1831403"/>
            <a:ext cx="1090596" cy="486185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6494552" y="293289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X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(X,D)</a:t>
            </a:r>
            <a:endParaRPr lang="pt-BR" sz="2400" b="1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6494552" y="4214973"/>
            <a:ext cx="1206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Y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(Y,D)</a:t>
            </a:r>
            <a:endParaRPr lang="pt-BR" sz="24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5636270"/>
            <a:ext cx="2133600" cy="365125"/>
          </a:xfrm>
        </p:spPr>
        <p:txBody>
          <a:bodyPr/>
          <a:lstStyle/>
          <a:p>
            <a:fld id="{EDE3B267-7F79-4E47-B368-35E1FDB7212E}" type="slidenum">
              <a:rPr lang="pt-BR" smtClean="0"/>
              <a:pPr/>
              <a:t>50</a:t>
            </a:fld>
            <a:endParaRPr lang="pt-BR"/>
          </a:p>
        </p:txBody>
      </p:sp>
      <p:sp>
        <p:nvSpPr>
          <p:cNvPr id="46" name="Espaço Reservado para Conteúdo 2"/>
          <p:cNvSpPr txBox="1">
            <a:spLocks/>
          </p:cNvSpPr>
          <p:nvPr/>
        </p:nvSpPr>
        <p:spPr>
          <a:xfrm>
            <a:off x="323528" y="6165304"/>
            <a:ext cx="8568952" cy="62068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700" dirty="0" smtClean="0"/>
              <a:t>Cadeia = 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⊢*</a:t>
            </a:r>
            <a:r>
              <a:rPr lang="pt-BR" sz="2700" dirty="0" smtClean="0"/>
              <a:t>(&lt;XYY,q</a:t>
            </a:r>
            <a:r>
              <a:rPr lang="pt-BR" sz="2700" baseline="-25000" dirty="0"/>
              <a:t>5</a:t>
            </a:r>
            <a:r>
              <a:rPr lang="pt-BR" sz="2700" dirty="0" smtClean="0"/>
              <a:t>,bYX)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sz="2700" dirty="0"/>
              <a:t>(&lt;</a:t>
            </a:r>
            <a:r>
              <a:rPr lang="pt-BR" sz="2700" dirty="0" smtClean="0"/>
              <a:t>XYY,q</a:t>
            </a:r>
            <a:r>
              <a:rPr lang="pt-BR" sz="2700" baseline="-25000" dirty="0" smtClean="0"/>
              <a:t>6</a:t>
            </a:r>
            <a:r>
              <a:rPr lang="pt-BR" sz="2700" dirty="0" smtClean="0"/>
              <a:t>,YYX)</a:t>
            </a:r>
            <a:r>
              <a:rPr lang="pt-BR" sz="2700" dirty="0" smtClean="0">
                <a:latin typeface="Segoe UI Symbol"/>
                <a:ea typeface="Segoe UI Symbol"/>
                <a:cs typeface="Tahoma"/>
              </a:rPr>
              <a:t>⊢</a:t>
            </a:r>
            <a:r>
              <a:rPr lang="pt-BR" sz="2700" dirty="0"/>
              <a:t>(&lt;</a:t>
            </a:r>
            <a:r>
              <a:rPr lang="pt-BR" sz="2700" dirty="0" smtClean="0"/>
              <a:t>XYYY,q</a:t>
            </a:r>
            <a:r>
              <a:rPr lang="pt-BR" sz="2700" baseline="-25000" dirty="0"/>
              <a:t>0</a:t>
            </a:r>
            <a:r>
              <a:rPr lang="pt-BR" sz="2700" dirty="0" smtClean="0"/>
              <a:t>,YX</a:t>
            </a:r>
            <a:r>
              <a:rPr lang="pt-BR" sz="2700" dirty="0"/>
              <a:t>)</a:t>
            </a:r>
          </a:p>
          <a:p>
            <a:pPr marL="0" indent="0">
              <a:buNone/>
            </a:pPr>
            <a:endParaRPr lang="pt-BR" sz="2700" dirty="0"/>
          </a:p>
        </p:txBody>
      </p:sp>
      <p:sp>
        <p:nvSpPr>
          <p:cNvPr id="5" name="Retângulo 4"/>
          <p:cNvSpPr/>
          <p:nvPr/>
        </p:nvSpPr>
        <p:spPr>
          <a:xfrm>
            <a:off x="3736675" y="3244334"/>
            <a:ext cx="1670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Segoe UI Symbol"/>
                <a:ea typeface="Segoe UI Symbol"/>
                <a:cs typeface="Tahoma"/>
              </a:rPr>
              <a:t>⊢</a:t>
            </a:r>
            <a:r>
              <a:rPr lang="pt-BR" dirty="0"/>
              <a:t>(&lt;X,q</a:t>
            </a:r>
            <a:r>
              <a:rPr lang="pt-BR" baseline="-25000" dirty="0"/>
              <a:t>0</a:t>
            </a:r>
            <a:r>
              <a:rPr lang="pt-BR" dirty="0"/>
              <a:t>,bbbbX)</a:t>
            </a:r>
          </a:p>
        </p:txBody>
      </p:sp>
    </p:spTree>
    <p:extLst>
      <p:ext uri="{BB962C8B-B14F-4D97-AF65-F5344CB8AC3E}">
        <p14:creationId xmlns:p14="http://schemas.microsoft.com/office/powerpoint/2010/main" val="167571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Comparando os resultados com o </a:t>
            </a:r>
            <a:r>
              <a:rPr lang="pt-BR" dirty="0" err="1"/>
              <a:t>Ruby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21398"/>
            <a:ext cx="3384376" cy="5219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427984" y="1268760"/>
            <a:ext cx="4040188" cy="504056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1600" dirty="0"/>
              <a:t>(&lt;,q0,abbbba)</a:t>
            </a:r>
          </a:p>
          <a:p>
            <a:pPr marL="0" indent="0" algn="ctr">
              <a:buNone/>
            </a:pPr>
            <a:r>
              <a:rPr lang="pt-BR" sz="1600" dirty="0"/>
              <a:t>(&lt;X,q1,bbbba)</a:t>
            </a:r>
          </a:p>
          <a:p>
            <a:pPr marL="0" indent="0" algn="ctr">
              <a:buNone/>
            </a:pPr>
            <a:r>
              <a:rPr lang="pt-BR" sz="1600" dirty="0"/>
              <a:t>(&lt;Xb,q1,bbba)</a:t>
            </a:r>
          </a:p>
          <a:p>
            <a:pPr marL="0" indent="0" algn="ctr">
              <a:buNone/>
            </a:pPr>
            <a:r>
              <a:rPr lang="pt-BR" sz="1600" dirty="0"/>
              <a:t>(&lt;Xbb,q1,bba)</a:t>
            </a:r>
          </a:p>
          <a:p>
            <a:pPr marL="0" indent="0" algn="ctr">
              <a:buNone/>
            </a:pPr>
            <a:r>
              <a:rPr lang="pt-BR" sz="1600" dirty="0"/>
              <a:t>(&lt;Xbbb,q1,ba)</a:t>
            </a:r>
          </a:p>
          <a:p>
            <a:pPr marL="0" indent="0" algn="ctr">
              <a:buNone/>
            </a:pPr>
            <a:r>
              <a:rPr lang="pt-BR" sz="1600" dirty="0"/>
              <a:t>(&lt;Xbbbb,q1,a)</a:t>
            </a:r>
          </a:p>
          <a:p>
            <a:pPr marL="0" indent="0" algn="ctr">
              <a:buNone/>
            </a:pPr>
            <a:r>
              <a:rPr lang="pt-BR" sz="1600" dirty="0"/>
              <a:t>(&lt;Xbbbba,q1,B)</a:t>
            </a:r>
          </a:p>
          <a:p>
            <a:pPr marL="0" indent="0" algn="ctr">
              <a:buNone/>
            </a:pPr>
            <a:r>
              <a:rPr lang="pt-BR" sz="1600" dirty="0"/>
              <a:t>(&lt;Xbbbb,q2,a)</a:t>
            </a:r>
          </a:p>
          <a:p>
            <a:pPr marL="0" indent="0" algn="ctr">
              <a:buNone/>
            </a:pPr>
            <a:r>
              <a:rPr lang="pt-BR" sz="1600" dirty="0"/>
              <a:t>(&lt;Xbbb,q3,bX)</a:t>
            </a:r>
          </a:p>
          <a:p>
            <a:pPr marL="0" indent="0" algn="ctr">
              <a:buNone/>
            </a:pPr>
            <a:r>
              <a:rPr lang="pt-BR" sz="1600" dirty="0"/>
              <a:t>(&lt;Xbb,q3,bbX)</a:t>
            </a:r>
          </a:p>
          <a:p>
            <a:pPr marL="0" indent="0" algn="ctr">
              <a:buNone/>
            </a:pPr>
            <a:r>
              <a:rPr lang="pt-BR" sz="1600" dirty="0"/>
              <a:t>(&lt;Xb,q3,bbbX)</a:t>
            </a:r>
          </a:p>
          <a:p>
            <a:pPr marL="0" indent="0" algn="ctr">
              <a:buNone/>
            </a:pPr>
            <a:r>
              <a:rPr lang="pt-BR" sz="1600" dirty="0"/>
              <a:t>(&lt;,q3,XbbbbX)</a:t>
            </a:r>
          </a:p>
          <a:p>
            <a:pPr marL="0" indent="0" algn="ctr">
              <a:buNone/>
            </a:pPr>
            <a:r>
              <a:rPr lang="pt-BR" sz="1600" dirty="0"/>
              <a:t>(&lt;X,q0,bbbbX)</a:t>
            </a:r>
          </a:p>
          <a:p>
            <a:pPr marL="0" indent="0" algn="ctr">
              <a:buNone/>
            </a:pPr>
            <a:r>
              <a:rPr lang="pt-BR" sz="1600" dirty="0"/>
              <a:t>(&lt;XY,q0,bbYX)</a:t>
            </a:r>
          </a:p>
          <a:p>
            <a:pPr marL="0" indent="0" algn="ctr">
              <a:buNone/>
            </a:pPr>
            <a:r>
              <a:rPr lang="pt-BR" sz="1600" dirty="0"/>
              <a:t>(&lt;XYY,q4,bYX)</a:t>
            </a:r>
          </a:p>
          <a:p>
            <a:pPr marL="0" indent="0" algn="ctr">
              <a:buNone/>
            </a:pPr>
            <a:r>
              <a:rPr lang="pt-BR" sz="1600" dirty="0"/>
              <a:t>(&lt;XYYb,q4,YX)</a:t>
            </a:r>
          </a:p>
          <a:p>
            <a:pPr marL="0" indent="0" algn="ctr">
              <a:buNone/>
            </a:pPr>
            <a:r>
              <a:rPr lang="pt-BR" sz="1600" dirty="0"/>
              <a:t>(&lt;XYY,q5,bYX)</a:t>
            </a:r>
          </a:p>
          <a:p>
            <a:pPr marL="0" indent="0" algn="ctr">
              <a:buNone/>
            </a:pPr>
            <a:r>
              <a:rPr lang="pt-BR" sz="1600" dirty="0" smtClean="0"/>
              <a:t>(&lt;</a:t>
            </a:r>
            <a:r>
              <a:rPr lang="pt-BR" sz="1600" dirty="0"/>
              <a:t>XYY,q6,YYX)</a:t>
            </a:r>
          </a:p>
          <a:p>
            <a:pPr marL="0" indent="0" algn="ctr">
              <a:buNone/>
            </a:pPr>
            <a:r>
              <a:rPr lang="pt-BR" sz="1600" dirty="0"/>
              <a:t>(&lt;XYYY,q0,YX)</a:t>
            </a:r>
          </a:p>
        </p:txBody>
      </p:sp>
    </p:spTree>
    <p:extLst>
      <p:ext uri="{BB962C8B-B14F-4D97-AF65-F5344CB8AC3E}">
        <p14:creationId xmlns:p14="http://schemas.microsoft.com/office/powerpoint/2010/main" val="261651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3682752" cy="604664"/>
          </a:xfrm>
        </p:spPr>
        <p:txBody>
          <a:bodyPr/>
          <a:lstStyle/>
          <a:p>
            <a:r>
              <a:rPr lang="pt-BR" dirty="0" smtClean="0"/>
              <a:t>Código em </a:t>
            </a:r>
            <a:r>
              <a:rPr lang="pt-BR" dirty="0" err="1" smtClean="0"/>
              <a:t>Ruby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 6.1.p554: L(M) = abc(</a:t>
            </a:r>
            <a:r>
              <a:rPr lang="pt-BR" dirty="0" err="1" smtClean="0"/>
              <a:t>a|b|c</a:t>
            </a:r>
            <a:r>
              <a:rPr lang="pt-BR" dirty="0" smtClean="0"/>
              <a:t>)*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98" y="2492896"/>
            <a:ext cx="8124825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51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6275040" cy="604664"/>
          </a:xfrm>
        </p:spPr>
        <p:txBody>
          <a:bodyPr>
            <a:normAutofit/>
          </a:bodyPr>
          <a:lstStyle/>
          <a:p>
            <a:r>
              <a:rPr lang="pt-BR" dirty="0" smtClean="0"/>
              <a:t>Código em </a:t>
            </a:r>
            <a:r>
              <a:rPr lang="pt-BR" dirty="0" err="1" smtClean="0"/>
              <a:t>Ruby</a:t>
            </a:r>
            <a:r>
              <a:rPr lang="pt-BR" dirty="0" smtClean="0"/>
              <a:t>: (Continuação)</a:t>
            </a: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 6.1.p554: L(M) = abc(</a:t>
            </a:r>
            <a:r>
              <a:rPr lang="pt-BR" dirty="0" err="1" smtClean="0"/>
              <a:t>a|b|c</a:t>
            </a:r>
            <a:r>
              <a:rPr lang="pt-BR" dirty="0" smtClean="0"/>
              <a:t>)*</a:t>
            </a:r>
            <a:endParaRPr lang="pt-B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673449"/>
            <a:ext cx="803910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394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b="1" dirty="0" smtClean="0"/>
          </a:p>
          <a:p>
            <a:pPr marL="0" indent="0" algn="ctr">
              <a:buNone/>
            </a:pPr>
            <a:r>
              <a:rPr lang="pt-BR" b="1" dirty="0" smtClean="0"/>
              <a:t>Analisando a cadeia “</a:t>
            </a:r>
            <a:r>
              <a:rPr lang="pt-BR" b="1" dirty="0" err="1"/>
              <a:t>abcaaacb</a:t>
            </a:r>
            <a:r>
              <a:rPr lang="pt-BR" b="1" dirty="0" smtClean="0"/>
              <a:t>”</a:t>
            </a:r>
          </a:p>
          <a:p>
            <a:pPr marL="0" indent="0" algn="ctr">
              <a:buNone/>
            </a:pPr>
            <a:endParaRPr lang="pt-BR" dirty="0"/>
          </a:p>
          <a:p>
            <a:r>
              <a:rPr lang="pt-BR" dirty="0" smtClean="0"/>
              <a:t>Através do diagrama de transição do autômato.</a:t>
            </a:r>
            <a:endParaRPr lang="pt-BR" dirty="0"/>
          </a:p>
          <a:p>
            <a:r>
              <a:rPr lang="pt-BR" dirty="0" smtClean="0"/>
              <a:t>Comparando o Resultado com a execução do código em </a:t>
            </a:r>
            <a:r>
              <a:rPr lang="pt-BR" dirty="0" err="1" smtClean="0"/>
              <a:t>Ruby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 6.1.p554: L(M) = abc(</a:t>
            </a:r>
            <a:r>
              <a:rPr lang="pt-BR" dirty="0" err="1" smtClean="0"/>
              <a:t>a|b|c</a:t>
            </a:r>
            <a:r>
              <a:rPr lang="pt-BR" dirty="0" smtClean="0"/>
              <a:t>)*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291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 6.1.p554: L(M) = abc(</a:t>
            </a:r>
            <a:r>
              <a:rPr lang="pt-BR" dirty="0" err="1" smtClean="0"/>
              <a:t>a|b|c</a:t>
            </a:r>
            <a:r>
              <a:rPr lang="pt-BR" dirty="0" smtClean="0"/>
              <a:t>)*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accent1"/>
            </a:solidFill>
          </a:ln>
        </p:spPr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Cadeia = (&lt;,</a:t>
            </a:r>
            <a:r>
              <a:rPr lang="pt-BR" dirty="0" smtClean="0"/>
              <a:t>q</a:t>
            </a:r>
            <a:r>
              <a:rPr lang="pt-BR" baseline="-25000" dirty="0" smtClean="0"/>
              <a:t>0</a:t>
            </a:r>
            <a:r>
              <a:rPr lang="pt-BR" dirty="0" smtClean="0"/>
              <a:t>, </a:t>
            </a:r>
            <a:r>
              <a:rPr lang="pt-BR" dirty="0" err="1" smtClean="0"/>
              <a:t>abcaaacb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Elipse 3"/>
          <p:cNvSpPr>
            <a:spLocks noChangeAspect="1"/>
          </p:cNvSpPr>
          <p:nvPr/>
        </p:nvSpPr>
        <p:spPr>
          <a:xfrm>
            <a:off x="683568" y="2868485"/>
            <a:ext cx="554400" cy="554400"/>
          </a:xfrm>
          <a:prstGeom prst="ellipse">
            <a:avLst/>
          </a:prstGeom>
          <a:noFill/>
          <a:ln w="38100" cmpd="sng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0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7884368" y="2854417"/>
            <a:ext cx="554400" cy="554400"/>
          </a:xfrm>
          <a:prstGeom prst="ellipse">
            <a:avLst/>
          </a:prstGeom>
          <a:noFill/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" name="Conector de seta reta 5"/>
          <p:cNvCxnSpPr>
            <a:stCxn id="4" idx="6"/>
            <a:endCxn id="10" idx="2"/>
          </p:cNvCxnSpPr>
          <p:nvPr/>
        </p:nvCxnSpPr>
        <p:spPr>
          <a:xfrm flipV="1">
            <a:off x="1237968" y="3131617"/>
            <a:ext cx="1245800" cy="14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259632" y="2666529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(a,D)</a:t>
            </a:r>
            <a:endParaRPr lang="pt-BR" sz="2400" b="1" dirty="0"/>
          </a:p>
        </p:txBody>
      </p:sp>
      <p:cxnSp>
        <p:nvCxnSpPr>
          <p:cNvPr id="8" name="Conector em curva 17"/>
          <p:cNvCxnSpPr>
            <a:stCxn id="20" idx="1"/>
            <a:endCxn id="20" idx="7"/>
          </p:cNvCxnSpPr>
          <p:nvPr/>
        </p:nvCxnSpPr>
        <p:spPr>
          <a:xfrm rot="5400000" flipH="1" flipV="1">
            <a:off x="6361368" y="2739597"/>
            <a:ext cx="12700" cy="392020"/>
          </a:xfrm>
          <a:prstGeom prst="curvedConnector3">
            <a:avLst>
              <a:gd name="adj1" fmla="val 58731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26954" y="1700808"/>
            <a:ext cx="3517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a/(a,D),   b/(b,D),   c/(c,D) </a:t>
            </a:r>
            <a:endParaRPr lang="pt-BR" sz="2400" b="1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2483768" y="2854417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1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059832" y="2652461"/>
            <a:ext cx="1252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(b,D)</a:t>
            </a:r>
            <a:endParaRPr lang="pt-BR" sz="2400" b="1" dirty="0"/>
          </a:p>
        </p:txBody>
      </p:sp>
      <p:cxnSp>
        <p:nvCxnSpPr>
          <p:cNvPr id="14" name="Conector de seta reta 13"/>
          <p:cNvCxnSpPr>
            <a:stCxn id="10" idx="6"/>
            <a:endCxn id="16" idx="2"/>
          </p:cNvCxnSpPr>
          <p:nvPr/>
        </p:nvCxnSpPr>
        <p:spPr>
          <a:xfrm>
            <a:off x="3038168" y="3131617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>
            <a:spLocks noChangeAspect="1"/>
          </p:cNvSpPr>
          <p:nvPr/>
        </p:nvSpPr>
        <p:spPr>
          <a:xfrm>
            <a:off x="4283968" y="2862013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2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860032" y="2660057"/>
            <a:ext cx="117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c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(c,D)</a:t>
            </a:r>
            <a:endParaRPr lang="pt-BR" sz="2400" b="1" dirty="0"/>
          </a:p>
        </p:txBody>
      </p:sp>
      <p:cxnSp>
        <p:nvCxnSpPr>
          <p:cNvPr id="18" name="Conector de seta reta 17"/>
          <p:cNvCxnSpPr>
            <a:stCxn id="16" idx="6"/>
            <a:endCxn id="20" idx="2"/>
          </p:cNvCxnSpPr>
          <p:nvPr/>
        </p:nvCxnSpPr>
        <p:spPr>
          <a:xfrm flipV="1">
            <a:off x="4838368" y="3131617"/>
            <a:ext cx="1245800" cy="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>
            <a:spLocks noChangeAspect="1"/>
          </p:cNvSpPr>
          <p:nvPr/>
        </p:nvSpPr>
        <p:spPr>
          <a:xfrm>
            <a:off x="6084168" y="2854417"/>
            <a:ext cx="554400" cy="554400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</a:t>
            </a:r>
            <a:r>
              <a:rPr lang="pt-BR" b="1" baseline="-25000" dirty="0" smtClean="0">
                <a:solidFill>
                  <a:schemeClr val="tx1"/>
                </a:solidFill>
              </a:rPr>
              <a:t>3</a:t>
            </a:r>
            <a:endParaRPr lang="pt-BR" b="1" baseline="-25000" dirty="0">
              <a:solidFill>
                <a:schemeClr val="tx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6660232" y="2652461"/>
            <a:ext cx="1264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ym typeface="Symbol"/>
              </a:rPr>
              <a:t>B </a:t>
            </a:r>
            <a:r>
              <a:rPr lang="pt-BR" sz="2400" b="1" dirty="0" smtClean="0"/>
              <a:t>/</a:t>
            </a:r>
            <a:r>
              <a:rPr lang="pt-BR" sz="2400" b="1" dirty="0">
                <a:sym typeface="Symbol"/>
              </a:rPr>
              <a:t> </a:t>
            </a:r>
            <a:r>
              <a:rPr lang="pt-BR" sz="2400" b="1" dirty="0" smtClean="0">
                <a:sym typeface="Symbol"/>
              </a:rPr>
              <a:t>(B,D)</a:t>
            </a:r>
            <a:endParaRPr lang="pt-BR" sz="2400" b="1" dirty="0"/>
          </a:p>
        </p:txBody>
      </p:sp>
      <p:cxnSp>
        <p:nvCxnSpPr>
          <p:cNvPr id="22" name="Conector de seta reta 21"/>
          <p:cNvCxnSpPr>
            <a:stCxn id="20" idx="6"/>
            <a:endCxn id="5" idx="2"/>
          </p:cNvCxnSpPr>
          <p:nvPr/>
        </p:nvCxnSpPr>
        <p:spPr>
          <a:xfrm>
            <a:off x="6638568" y="3131617"/>
            <a:ext cx="124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B267-7F79-4E47-B368-35E1FDB7212E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9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4175</Words>
  <Application>Microsoft Office PowerPoint</Application>
  <PresentationFormat>Apresentação na tela (4:3)</PresentationFormat>
  <Paragraphs>1013</Paragraphs>
  <Slides>51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2" baseType="lpstr">
      <vt:lpstr>Tema do Office</vt:lpstr>
      <vt:lpstr>Apresentação do PowerPoint</vt:lpstr>
      <vt:lpstr>Instalando</vt:lpstr>
      <vt:lpstr>Exemplo</vt:lpstr>
      <vt:lpstr>Exemplos Linguagens Recursivas</vt:lpstr>
      <vt:lpstr>Exemplo 6.1.p554: L(M) = abc(a|b|c)*</vt:lpstr>
      <vt:lpstr>Exemplo 6.1.p554: L(M) = abc(a|b|c)*</vt:lpstr>
      <vt:lpstr>Exemplo 6.1.p554: L(M) = abc(a|b|c)*</vt:lpstr>
      <vt:lpstr>Exemplo 6.1.p554: L(M) = abc(a|b|c)*</vt:lpstr>
      <vt:lpstr>Exemplo 6.1.p554: L(M) = abc(a|b|c)*</vt:lpstr>
      <vt:lpstr>Exemplo 6.1.p554: L(M) = abc(a|b|c)*</vt:lpstr>
      <vt:lpstr>Exemplo 6.1.p554: L(M) = abc(a|b|c)*</vt:lpstr>
      <vt:lpstr>Exemplo 6.1.p554: L(M) = abc(a|b|c)*</vt:lpstr>
      <vt:lpstr>Exemplo 6.1.p554: L(M) = abc(a|b|c)*</vt:lpstr>
      <vt:lpstr>Exemplo 6.1.p554: L(M) = abc(a|b|c)*</vt:lpstr>
      <vt:lpstr>Exemplo 6.1.p554: L(M) = abc(a|b|c)*</vt:lpstr>
      <vt:lpstr>Exemplo 6.1.p554: L(M) = abc(a|b|c)*</vt:lpstr>
      <vt:lpstr>Exemplo 6.1.p554: L(M) = abc(a|b|c)*</vt:lpstr>
      <vt:lpstr>Exemplo 6.1.p554: L(M) = abc(a|b|c)*</vt:lpstr>
      <vt:lpstr>Comparando os resultados com o Ruby</vt:lpstr>
      <vt:lpstr>Exemplo 6.2.p555:  L(M) = { wwR : w{a, b}*}</vt:lpstr>
      <vt:lpstr>Exemplo 6.2.p555:  L(M) = { wwR : w{a, b}*}</vt:lpstr>
      <vt:lpstr>Exemplo 6.2.p555:  L(M) = { wwR : w{a, b}*}</vt:lpstr>
      <vt:lpstr>Exemplo 6.2.p555:  L(M) = { wwR : w{a, b}*}</vt:lpstr>
      <vt:lpstr>Apresentação do PowerPoint</vt:lpstr>
      <vt:lpstr>Exemplo 6.2.p555:  L(M) = { wwR : w{a, b}*}</vt:lpstr>
      <vt:lpstr>Exemplo 6.2.p555:  L(M) = { wwR : w{a, b}*}</vt:lpstr>
      <vt:lpstr>Exemplo 6.2.p555:  L(M) = { wwR : w{a, b}*}</vt:lpstr>
      <vt:lpstr>Exemplo 6.2.p555:  L(M) = { wwR : w{a, b}*}</vt:lpstr>
      <vt:lpstr>Exemplo 6.2.p555:  L(M) = { wwR : w{a, b}*}</vt:lpstr>
      <vt:lpstr>Exemplo 6.2.p555:  L(M) = { wwR : w{a, b}*}</vt:lpstr>
      <vt:lpstr>Exemplo 6.2.p555:  L(M) = { wwR : w{a, b}*}</vt:lpstr>
      <vt:lpstr>Exemplo 6.2.p555:  L(M) = { wwR : w{a, b}*}</vt:lpstr>
      <vt:lpstr>Exemplo 6.2.p555:  L(M) = { wwR : w{a, b}*}</vt:lpstr>
      <vt:lpstr>Exemplo 6.2.p555:  L(M) = { wwR : w{a, b}*}</vt:lpstr>
      <vt:lpstr>Exemplo 6.2.p555:  L(M) = { wwR : w{a, b}*}</vt:lpstr>
      <vt:lpstr>Exemplo 6.2.p555:  L(M) = { wwR : w{a, b}*}</vt:lpstr>
      <vt:lpstr>Exemplo 6.2.p555:  L(M) = { wwR : w{a, b}*}</vt:lpstr>
      <vt:lpstr>Exemplo 6.2.p555:  L(M) = { wwR : w{a, b}*}</vt:lpstr>
      <vt:lpstr>Exemplo 6.2.p555:  L(M) = { wwR : w{a, b}*}</vt:lpstr>
      <vt:lpstr>Exemplo 6.2.p555:  L(M) = { wwR : w{a, b}*}</vt:lpstr>
      <vt:lpstr>Exemplo 6.2.p555:  L(M) = { wwR : w{a, b}*}</vt:lpstr>
      <vt:lpstr>Exemplo 6.2.p555:  L(M) = { wwR : w{a, b}*}</vt:lpstr>
      <vt:lpstr>Exemplo 6.2.p555:  L(M) = { wwR : w{a, b}*}</vt:lpstr>
      <vt:lpstr>Exemplo 6.2.p555:  L(M) = { wwR : w{a, b}*}</vt:lpstr>
      <vt:lpstr>Exemplo 6.2.p555:  L(M) = { wwR : w{a, b}*}</vt:lpstr>
      <vt:lpstr>Exemplo 6.2.p555:  L(M) = { wwR : w{a, b}*}</vt:lpstr>
      <vt:lpstr>Exemplo 6.2.p555:  L(M) = { wwR : w{a, b}*}</vt:lpstr>
      <vt:lpstr>Exemplo 6.2.p555:  L(M) = { wwR : w{a, b}*}</vt:lpstr>
      <vt:lpstr>Exemplo 6.2.p555:  L(M) = { wwR : w{a, b}*}</vt:lpstr>
      <vt:lpstr>Exemplo 6.2.p555:  L(M) = { wwR : w{a, b}*}</vt:lpstr>
      <vt:lpstr>Comparando os resultados com o Ruby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Icaro</dc:creator>
  <cp:lastModifiedBy>Icaro</cp:lastModifiedBy>
  <cp:revision>106</cp:revision>
  <dcterms:created xsi:type="dcterms:W3CDTF">2013-04-29T19:33:48Z</dcterms:created>
  <dcterms:modified xsi:type="dcterms:W3CDTF">2013-08-14T16:52:16Z</dcterms:modified>
</cp:coreProperties>
</file>