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6E2"/>
    <a:srgbClr val="E61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Arredondado 15"/>
          <p:cNvSpPr/>
          <p:nvPr/>
        </p:nvSpPr>
        <p:spPr>
          <a:xfrm>
            <a:off x="2032986" y="3080551"/>
            <a:ext cx="8087558" cy="25922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437465" y="1854022"/>
            <a:ext cx="768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Projeto: </a:t>
            </a:r>
            <a:r>
              <a:rPr lang="pt-BR" dirty="0" smtClean="0"/>
              <a:t>Almoxarifado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b="1" dirty="0" smtClean="0"/>
              <a:t>RN:</a:t>
            </a:r>
            <a:r>
              <a:rPr lang="pt-BR" dirty="0" smtClean="0"/>
              <a:t>02 - </a:t>
            </a:r>
            <a:r>
              <a:rPr lang="pt-BR" dirty="0"/>
              <a:t>Campos</a:t>
            </a:r>
            <a:endParaRPr lang="pt-BR" dirty="0" smtClean="0"/>
          </a:p>
          <a:p>
            <a:r>
              <a:rPr lang="pt-BR" b="1" dirty="0" smtClean="0"/>
              <a:t>CT:</a:t>
            </a:r>
            <a:r>
              <a:rPr lang="pt-BR" dirty="0" smtClean="0"/>
              <a:t>02</a:t>
            </a:r>
          </a:p>
          <a:p>
            <a:r>
              <a:rPr lang="pt-BR" b="1" dirty="0" smtClean="0"/>
              <a:t>Pré-condição</a:t>
            </a:r>
            <a:r>
              <a:rPr lang="pt-BR" b="1" dirty="0" smtClean="0"/>
              <a:t>: </a:t>
            </a:r>
            <a:r>
              <a:rPr lang="pt-BR" dirty="0" smtClean="0"/>
              <a:t>Tela de almoxarifado, Já estar aberta.</a:t>
            </a:r>
          </a:p>
          <a:p>
            <a:r>
              <a:rPr lang="pt-BR" dirty="0" smtClean="0"/>
              <a:t>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97518"/>
              </p:ext>
            </p:extLst>
          </p:nvPr>
        </p:nvGraphicFramePr>
        <p:xfrm>
          <a:off x="2770992" y="3873771"/>
          <a:ext cx="67914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710">
                  <a:extLst>
                    <a:ext uri="{9D8B030D-6E8A-4147-A177-3AD203B41FA5}">
                      <a16:colId xmlns:a16="http://schemas.microsoft.com/office/drawing/2014/main" val="1612293947"/>
                    </a:ext>
                  </a:extLst>
                </a:gridCol>
                <a:gridCol w="3395710">
                  <a:extLst>
                    <a:ext uri="{9D8B030D-6E8A-4147-A177-3AD203B41FA5}">
                      <a16:colId xmlns:a16="http://schemas.microsoft.com/office/drawing/2014/main" val="2963908074"/>
                    </a:ext>
                  </a:extLst>
                </a:gridCol>
              </a:tblGrid>
              <a:tr h="310361"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Ação(</a:t>
                      </a:r>
                      <a:r>
                        <a:rPr lang="pt-BR" b="1" i="0" baseline="0" dirty="0" smtClean="0">
                          <a:latin typeface="Bahnschrift SemiBold SemiConden" panose="020B0502040204020203" pitchFamily="34" charset="0"/>
                        </a:rPr>
                        <a:t>Passos):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Resultado: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2889"/>
                  </a:ext>
                </a:extLst>
              </a:tr>
              <a:tr h="184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1. </a:t>
                      </a:r>
                      <a:r>
                        <a:rPr lang="pt-BR" dirty="0" smtClean="0"/>
                        <a:t>Clicar</a:t>
                      </a:r>
                      <a:r>
                        <a:rPr lang="pt-BR" baseline="0" dirty="0" smtClean="0"/>
                        <a:t> em um Campo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1. </a:t>
                      </a:r>
                      <a:r>
                        <a:rPr lang="pt-BR" baseline="0" dirty="0" smtClean="0"/>
                        <a:t>O </a:t>
                      </a:r>
                      <a:r>
                        <a:rPr lang="pt-BR" dirty="0" smtClean="0"/>
                        <a:t>fundo do Campo deve ficar com a cor verde.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72558"/>
                  </a:ext>
                </a:extLst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4119093" y="1023025"/>
            <a:ext cx="409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/>
              <a:t>Caso de Teste</a:t>
            </a:r>
          </a:p>
        </p:txBody>
      </p:sp>
    </p:spTree>
    <p:extLst>
      <p:ext uri="{BB962C8B-B14F-4D97-AF65-F5344CB8AC3E}">
        <p14:creationId xmlns:p14="http://schemas.microsoft.com/office/powerpoint/2010/main" val="104747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Arredondado 15"/>
          <p:cNvSpPr/>
          <p:nvPr/>
        </p:nvSpPr>
        <p:spPr>
          <a:xfrm>
            <a:off x="2032986" y="3080551"/>
            <a:ext cx="8087558" cy="25922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437465" y="1854022"/>
            <a:ext cx="768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Projeto: </a:t>
            </a:r>
            <a:r>
              <a:rPr lang="pt-BR" dirty="0" smtClean="0"/>
              <a:t>Almoxarifado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b="1" dirty="0" smtClean="0"/>
              <a:t>RN:</a:t>
            </a:r>
            <a:r>
              <a:rPr lang="pt-BR" dirty="0" smtClean="0"/>
              <a:t>03 </a:t>
            </a:r>
            <a:r>
              <a:rPr lang="pt-BR" dirty="0"/>
              <a:t>- Campos</a:t>
            </a:r>
            <a:endParaRPr lang="pt-BR" dirty="0" smtClean="0"/>
          </a:p>
          <a:p>
            <a:r>
              <a:rPr lang="pt-BR" b="1" dirty="0" smtClean="0"/>
              <a:t>CT:</a:t>
            </a:r>
            <a:r>
              <a:rPr lang="pt-BR" dirty="0" smtClean="0"/>
              <a:t>03</a:t>
            </a:r>
          </a:p>
          <a:p>
            <a:r>
              <a:rPr lang="pt-BR" b="1" dirty="0" smtClean="0"/>
              <a:t>Pré-condição</a:t>
            </a:r>
            <a:r>
              <a:rPr lang="pt-BR" b="1" dirty="0" smtClean="0"/>
              <a:t>: </a:t>
            </a:r>
            <a:r>
              <a:rPr lang="pt-BR" dirty="0" smtClean="0"/>
              <a:t>Tela de almoxarifado, Já estar aberta.</a:t>
            </a:r>
          </a:p>
          <a:p>
            <a:r>
              <a:rPr lang="pt-BR" dirty="0" smtClean="0"/>
              <a:t>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74858"/>
              </p:ext>
            </p:extLst>
          </p:nvPr>
        </p:nvGraphicFramePr>
        <p:xfrm>
          <a:off x="2770992" y="3873771"/>
          <a:ext cx="67914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710">
                  <a:extLst>
                    <a:ext uri="{9D8B030D-6E8A-4147-A177-3AD203B41FA5}">
                      <a16:colId xmlns:a16="http://schemas.microsoft.com/office/drawing/2014/main" val="1612293947"/>
                    </a:ext>
                  </a:extLst>
                </a:gridCol>
                <a:gridCol w="3395710">
                  <a:extLst>
                    <a:ext uri="{9D8B030D-6E8A-4147-A177-3AD203B41FA5}">
                      <a16:colId xmlns:a16="http://schemas.microsoft.com/office/drawing/2014/main" val="2963908074"/>
                    </a:ext>
                  </a:extLst>
                </a:gridCol>
              </a:tblGrid>
              <a:tr h="310361"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Ação(</a:t>
                      </a:r>
                      <a:r>
                        <a:rPr lang="pt-BR" b="1" i="0" baseline="0" dirty="0" smtClean="0">
                          <a:latin typeface="Bahnschrift SemiBold SemiConden" panose="020B0502040204020203" pitchFamily="34" charset="0"/>
                        </a:rPr>
                        <a:t>Passos):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Resultado: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2889"/>
                  </a:ext>
                </a:extLst>
              </a:tr>
              <a:tr h="184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1. </a:t>
                      </a:r>
                      <a:r>
                        <a:rPr lang="pt-BR" dirty="0" smtClean="0"/>
                        <a:t>Adicionar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valores inteiros no</a:t>
                      </a:r>
                      <a:r>
                        <a:rPr lang="pt-BR" baseline="0" dirty="0" smtClean="0"/>
                        <a:t> Campo [ID]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1. Os campos ID, [Quantidade] só aceitarem valores inteiros.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72558"/>
                  </a:ext>
                </a:extLst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4119093" y="1023025"/>
            <a:ext cx="409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/>
              <a:t>Caso de Teste</a:t>
            </a:r>
          </a:p>
        </p:txBody>
      </p:sp>
    </p:spTree>
    <p:extLst>
      <p:ext uri="{BB962C8B-B14F-4D97-AF65-F5344CB8AC3E}">
        <p14:creationId xmlns:p14="http://schemas.microsoft.com/office/powerpoint/2010/main" val="15199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Arredondado 15"/>
          <p:cNvSpPr/>
          <p:nvPr/>
        </p:nvSpPr>
        <p:spPr>
          <a:xfrm>
            <a:off x="2032986" y="3080551"/>
            <a:ext cx="8087558" cy="25922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437465" y="1854022"/>
            <a:ext cx="768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Projeto: </a:t>
            </a:r>
            <a:r>
              <a:rPr lang="pt-BR" dirty="0" smtClean="0"/>
              <a:t>Almoxarifado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b="1" dirty="0" smtClean="0"/>
              <a:t>RN:</a:t>
            </a:r>
            <a:r>
              <a:rPr lang="pt-BR" dirty="0" smtClean="0"/>
              <a:t>04 - Categoria Motivo</a:t>
            </a:r>
          </a:p>
          <a:p>
            <a:r>
              <a:rPr lang="pt-BR" b="1" dirty="0" smtClean="0"/>
              <a:t>CT:</a:t>
            </a:r>
            <a:r>
              <a:rPr lang="pt-BR" dirty="0" smtClean="0"/>
              <a:t>04</a:t>
            </a:r>
          </a:p>
          <a:p>
            <a:r>
              <a:rPr lang="pt-BR" b="1" dirty="0" smtClean="0"/>
              <a:t>Pré-condição</a:t>
            </a:r>
            <a:r>
              <a:rPr lang="pt-BR" b="1" dirty="0" smtClean="0"/>
              <a:t>: </a:t>
            </a:r>
            <a:r>
              <a:rPr lang="pt-BR" dirty="0" smtClean="0"/>
              <a:t>Tela de almoxarifado, Já estar aberta.</a:t>
            </a:r>
          </a:p>
          <a:p>
            <a:r>
              <a:rPr lang="pt-BR" dirty="0" smtClean="0"/>
              <a:t>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956550"/>
              </p:ext>
            </p:extLst>
          </p:nvPr>
        </p:nvGraphicFramePr>
        <p:xfrm>
          <a:off x="2770992" y="3736611"/>
          <a:ext cx="679142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710">
                  <a:extLst>
                    <a:ext uri="{9D8B030D-6E8A-4147-A177-3AD203B41FA5}">
                      <a16:colId xmlns:a16="http://schemas.microsoft.com/office/drawing/2014/main" val="1612293947"/>
                    </a:ext>
                  </a:extLst>
                </a:gridCol>
                <a:gridCol w="3395710">
                  <a:extLst>
                    <a:ext uri="{9D8B030D-6E8A-4147-A177-3AD203B41FA5}">
                      <a16:colId xmlns:a16="http://schemas.microsoft.com/office/drawing/2014/main" val="2963908074"/>
                    </a:ext>
                  </a:extLst>
                </a:gridCol>
              </a:tblGrid>
              <a:tr h="310361"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Ação(</a:t>
                      </a:r>
                      <a:r>
                        <a:rPr lang="pt-BR" b="1" i="0" baseline="0" dirty="0" smtClean="0">
                          <a:latin typeface="Bahnschrift SemiBold SemiConden" panose="020B0502040204020203" pitchFamily="34" charset="0"/>
                        </a:rPr>
                        <a:t>Passos):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Resultado: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2889"/>
                  </a:ext>
                </a:extLst>
              </a:tr>
              <a:tr h="184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1. </a:t>
                      </a:r>
                      <a:r>
                        <a:rPr lang="pt-BR" dirty="0" smtClean="0"/>
                        <a:t>Carregar</a:t>
                      </a:r>
                      <a:r>
                        <a:rPr lang="pt-BR" baseline="0" dirty="0" smtClean="0"/>
                        <a:t> dados da Categoria Motivo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1. Carregar na tela os dados da Categoria Motivo que devem ser carregados da API.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72558"/>
                  </a:ext>
                </a:extLst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4119093" y="1023025"/>
            <a:ext cx="409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/>
              <a:t>Caso de Teste</a:t>
            </a:r>
          </a:p>
        </p:txBody>
      </p:sp>
    </p:spTree>
    <p:extLst>
      <p:ext uri="{BB962C8B-B14F-4D97-AF65-F5344CB8AC3E}">
        <p14:creationId xmlns:p14="http://schemas.microsoft.com/office/powerpoint/2010/main" val="205495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Arredondado 15"/>
          <p:cNvSpPr/>
          <p:nvPr/>
        </p:nvSpPr>
        <p:spPr>
          <a:xfrm>
            <a:off x="1313895" y="3160450"/>
            <a:ext cx="9738804" cy="32669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437465" y="1854022"/>
            <a:ext cx="768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Projeto: </a:t>
            </a:r>
            <a:r>
              <a:rPr lang="pt-BR" dirty="0" smtClean="0"/>
              <a:t>Almoxarifado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b="1" dirty="0" smtClean="0"/>
              <a:t>RN:</a:t>
            </a:r>
            <a:r>
              <a:rPr lang="pt-BR" dirty="0" smtClean="0"/>
              <a:t>05 – Motivo</a:t>
            </a:r>
          </a:p>
          <a:p>
            <a:r>
              <a:rPr lang="pt-BR" b="1" dirty="0" smtClean="0"/>
              <a:t>CT:</a:t>
            </a:r>
            <a:r>
              <a:rPr lang="pt-BR" dirty="0" smtClean="0"/>
              <a:t>05</a:t>
            </a:r>
          </a:p>
          <a:p>
            <a:r>
              <a:rPr lang="pt-BR" b="1" dirty="0" smtClean="0"/>
              <a:t>Pré-condição</a:t>
            </a:r>
            <a:r>
              <a:rPr lang="pt-BR" b="1" dirty="0" smtClean="0"/>
              <a:t>: </a:t>
            </a:r>
            <a:r>
              <a:rPr lang="pt-BR" dirty="0" smtClean="0"/>
              <a:t>Tela de almoxarifado, Já estar aberta.</a:t>
            </a:r>
          </a:p>
          <a:p>
            <a:r>
              <a:rPr lang="pt-BR" dirty="0" smtClean="0"/>
              <a:t>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64313"/>
              </p:ext>
            </p:extLst>
          </p:nvPr>
        </p:nvGraphicFramePr>
        <p:xfrm>
          <a:off x="1708952" y="3366412"/>
          <a:ext cx="895756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784">
                  <a:extLst>
                    <a:ext uri="{9D8B030D-6E8A-4147-A177-3AD203B41FA5}">
                      <a16:colId xmlns:a16="http://schemas.microsoft.com/office/drawing/2014/main" val="1612293947"/>
                    </a:ext>
                  </a:extLst>
                </a:gridCol>
                <a:gridCol w="4478784">
                  <a:extLst>
                    <a:ext uri="{9D8B030D-6E8A-4147-A177-3AD203B41FA5}">
                      <a16:colId xmlns:a16="http://schemas.microsoft.com/office/drawing/2014/main" val="2963908074"/>
                    </a:ext>
                  </a:extLst>
                </a:gridCol>
              </a:tblGrid>
              <a:tr h="213952"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Ação(</a:t>
                      </a:r>
                      <a:r>
                        <a:rPr lang="pt-BR" b="1" i="0" baseline="0" dirty="0" smtClean="0">
                          <a:latin typeface="Bahnschrift SemiBold SemiConden" panose="020B0502040204020203" pitchFamily="34" charset="0"/>
                        </a:rPr>
                        <a:t>Passos):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Resultado: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2889"/>
                  </a:ext>
                </a:extLst>
              </a:tr>
              <a:tr h="1497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1. </a:t>
                      </a:r>
                      <a:r>
                        <a:rPr lang="pt-BR" dirty="0" smtClean="0"/>
                        <a:t>Alterar os dados de uma categoria do motivo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dirty="0" smtClean="0"/>
                        <a:t>Ao alterar os dados de uma categoria do motivo o campo motivo exibirá somente os motivos da categoria selecionada.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dirty="0" smtClean="0"/>
                        <a:t>Se  a categoria não estiver nenhum motivo correspondente o campo [MOTIVO] estará desabilitado e com a cor de fundo cinza.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72558"/>
                  </a:ext>
                </a:extLst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4119093" y="1023025"/>
            <a:ext cx="409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/>
              <a:t>Caso de Teste</a:t>
            </a:r>
          </a:p>
        </p:txBody>
      </p:sp>
    </p:spTree>
    <p:extLst>
      <p:ext uri="{BB962C8B-B14F-4D97-AF65-F5344CB8AC3E}">
        <p14:creationId xmlns:p14="http://schemas.microsoft.com/office/powerpoint/2010/main" val="392994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Arredondado 15"/>
          <p:cNvSpPr/>
          <p:nvPr/>
        </p:nvSpPr>
        <p:spPr>
          <a:xfrm>
            <a:off x="1313895" y="3160450"/>
            <a:ext cx="9738804" cy="32669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437465" y="1854022"/>
            <a:ext cx="768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Projeto: </a:t>
            </a:r>
            <a:r>
              <a:rPr lang="pt-BR" dirty="0" smtClean="0"/>
              <a:t>Almoxarifado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b="1" dirty="0"/>
              <a:t>RN:</a:t>
            </a:r>
            <a:r>
              <a:rPr lang="pt-BR" dirty="0"/>
              <a:t>06 - [ ID] [Departamento]</a:t>
            </a:r>
          </a:p>
          <a:p>
            <a:r>
              <a:rPr lang="pt-BR" b="1" dirty="0"/>
              <a:t>CT:</a:t>
            </a:r>
            <a:r>
              <a:rPr lang="pt-BR" dirty="0"/>
              <a:t>06</a:t>
            </a:r>
          </a:p>
          <a:p>
            <a:r>
              <a:rPr lang="pt-BR" b="1" dirty="0" smtClean="0"/>
              <a:t>Pré-condição</a:t>
            </a:r>
            <a:r>
              <a:rPr lang="pt-BR" b="1" dirty="0" smtClean="0"/>
              <a:t>: </a:t>
            </a:r>
            <a:r>
              <a:rPr lang="pt-BR" dirty="0" smtClean="0"/>
              <a:t>Tela de almoxarifado, Já estar aberta.</a:t>
            </a:r>
          </a:p>
          <a:p>
            <a:r>
              <a:rPr lang="pt-BR" dirty="0" smtClean="0"/>
              <a:t>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18252"/>
              </p:ext>
            </p:extLst>
          </p:nvPr>
        </p:nvGraphicFramePr>
        <p:xfrm>
          <a:off x="1708952" y="3366412"/>
          <a:ext cx="895756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784">
                  <a:extLst>
                    <a:ext uri="{9D8B030D-6E8A-4147-A177-3AD203B41FA5}">
                      <a16:colId xmlns:a16="http://schemas.microsoft.com/office/drawing/2014/main" val="1612293947"/>
                    </a:ext>
                  </a:extLst>
                </a:gridCol>
                <a:gridCol w="4478784">
                  <a:extLst>
                    <a:ext uri="{9D8B030D-6E8A-4147-A177-3AD203B41FA5}">
                      <a16:colId xmlns:a16="http://schemas.microsoft.com/office/drawing/2014/main" val="2963908074"/>
                    </a:ext>
                  </a:extLst>
                </a:gridCol>
              </a:tblGrid>
              <a:tr h="213952"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Ação(</a:t>
                      </a:r>
                      <a:r>
                        <a:rPr lang="pt-BR" b="1" i="0" baseline="0" dirty="0" smtClean="0">
                          <a:latin typeface="Bahnschrift SemiBold SemiConden" panose="020B0502040204020203" pitchFamily="34" charset="0"/>
                        </a:rPr>
                        <a:t>Passos):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Resultado: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2889"/>
                  </a:ext>
                </a:extLst>
              </a:tr>
              <a:tr h="1497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</a:t>
                      </a:r>
                      <a:r>
                        <a:rPr lang="pt-BR" dirty="0" smtClean="0"/>
                        <a:t>. Digitar um código no campo [ID]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dirty="0" smtClean="0"/>
                        <a:t>Ao digitar um código no campo [ID] 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existirá na base de dados ou API.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O sistema exibirá a descrição do departamento no campo Departamento.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dirty="0" smtClean="0"/>
                        <a:t>Se digitar um código, e</a:t>
                      </a:r>
                      <a:r>
                        <a:rPr lang="pt-BR" baseline="0" dirty="0" smtClean="0"/>
                        <a:t> o</a:t>
                      </a:r>
                      <a:r>
                        <a:rPr lang="pt-BR" dirty="0" smtClean="0"/>
                        <a:t> mesmo não existir, logo a descrição estará vazia no campo Departamento.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72558"/>
                  </a:ext>
                </a:extLst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4119093" y="1023025"/>
            <a:ext cx="409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/>
              <a:t>Caso de Teste</a:t>
            </a:r>
          </a:p>
        </p:txBody>
      </p:sp>
    </p:spTree>
    <p:extLst>
      <p:ext uri="{BB962C8B-B14F-4D97-AF65-F5344CB8AC3E}">
        <p14:creationId xmlns:p14="http://schemas.microsoft.com/office/powerpoint/2010/main" val="338349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Arredondado 15"/>
          <p:cNvSpPr/>
          <p:nvPr/>
        </p:nvSpPr>
        <p:spPr>
          <a:xfrm>
            <a:off x="1313895" y="3160450"/>
            <a:ext cx="9738804" cy="32669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437465" y="1854022"/>
            <a:ext cx="768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Projeto: </a:t>
            </a:r>
            <a:r>
              <a:rPr lang="pt-BR" dirty="0" smtClean="0"/>
              <a:t>Almoxarifado</a:t>
            </a:r>
            <a:r>
              <a:rPr lang="pt-BR" dirty="0" smtClean="0"/>
              <a:t>.</a:t>
            </a:r>
            <a:endParaRPr lang="pt-BR" dirty="0" smtClean="0"/>
          </a:p>
          <a:p>
            <a:pPr lvl="0">
              <a:defRPr/>
            </a:pPr>
            <a:r>
              <a:rPr lang="pt-BR" b="1" dirty="0" smtClean="0"/>
              <a:t>RN:</a:t>
            </a:r>
            <a:r>
              <a:rPr lang="pt-BR" dirty="0" smtClean="0"/>
              <a:t>07 - </a:t>
            </a:r>
            <a:r>
              <a:rPr lang="pt-BR" dirty="0"/>
              <a:t>[ ID </a:t>
            </a:r>
            <a:r>
              <a:rPr lang="pt-BR" dirty="0" err="1"/>
              <a:t>Fun</a:t>
            </a:r>
            <a:r>
              <a:rPr lang="pt-BR" dirty="0"/>
              <a:t>] [Nome </a:t>
            </a:r>
            <a:r>
              <a:rPr lang="pt-BR" dirty="0" err="1"/>
              <a:t>Funcionario</a:t>
            </a:r>
            <a:r>
              <a:rPr lang="pt-BR" dirty="0"/>
              <a:t>]</a:t>
            </a:r>
          </a:p>
          <a:p>
            <a:r>
              <a:rPr lang="pt-BR" b="1" dirty="0" smtClean="0"/>
              <a:t>CT:</a:t>
            </a:r>
            <a:r>
              <a:rPr lang="pt-BR" dirty="0" smtClean="0"/>
              <a:t>07</a:t>
            </a:r>
          </a:p>
          <a:p>
            <a:r>
              <a:rPr lang="pt-BR" b="1" dirty="0" smtClean="0"/>
              <a:t>Pré-condição</a:t>
            </a:r>
            <a:r>
              <a:rPr lang="pt-BR" b="1" dirty="0" smtClean="0"/>
              <a:t>: </a:t>
            </a:r>
            <a:r>
              <a:rPr lang="pt-BR" dirty="0" smtClean="0"/>
              <a:t>Tela de almoxarifado, Já estar aberta.</a:t>
            </a:r>
          </a:p>
          <a:p>
            <a:r>
              <a:rPr lang="pt-BR" dirty="0" smtClean="0"/>
              <a:t>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408693"/>
              </p:ext>
            </p:extLst>
          </p:nvPr>
        </p:nvGraphicFramePr>
        <p:xfrm>
          <a:off x="1708952" y="3366412"/>
          <a:ext cx="895756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784">
                  <a:extLst>
                    <a:ext uri="{9D8B030D-6E8A-4147-A177-3AD203B41FA5}">
                      <a16:colId xmlns:a16="http://schemas.microsoft.com/office/drawing/2014/main" val="1612293947"/>
                    </a:ext>
                  </a:extLst>
                </a:gridCol>
                <a:gridCol w="4478784">
                  <a:extLst>
                    <a:ext uri="{9D8B030D-6E8A-4147-A177-3AD203B41FA5}">
                      <a16:colId xmlns:a16="http://schemas.microsoft.com/office/drawing/2014/main" val="2963908074"/>
                    </a:ext>
                  </a:extLst>
                </a:gridCol>
              </a:tblGrid>
              <a:tr h="213952"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Ação(</a:t>
                      </a:r>
                      <a:r>
                        <a:rPr lang="pt-BR" b="1" i="0" baseline="0" dirty="0" smtClean="0">
                          <a:latin typeface="Bahnschrift SemiBold SemiConden" panose="020B0502040204020203" pitchFamily="34" charset="0"/>
                        </a:rPr>
                        <a:t>Passos):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Resultado: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2889"/>
                  </a:ext>
                </a:extLst>
              </a:tr>
              <a:tr h="1497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</a:t>
                      </a:r>
                      <a:r>
                        <a:rPr lang="pt-BR" dirty="0" smtClean="0"/>
                        <a:t>. Digitar um código no campo [ID </a:t>
                      </a:r>
                      <a:r>
                        <a:rPr lang="pt-BR" dirty="0" err="1" smtClean="0"/>
                        <a:t>Func</a:t>
                      </a:r>
                      <a:r>
                        <a:rPr lang="pt-BR" dirty="0" smtClean="0"/>
                        <a:t>]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dirty="0" smtClean="0"/>
                        <a:t>Ao digitar um código no campo ID </a:t>
                      </a:r>
                      <a:r>
                        <a:rPr lang="pt-BR" dirty="0" err="1" smtClean="0"/>
                        <a:t>Func</a:t>
                      </a:r>
                      <a:r>
                        <a:rPr lang="pt-BR" dirty="0" smtClean="0"/>
                        <a:t>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existirá na base de dados ou API o sistema exibirá o nome do funcionário no campo [Nome  </a:t>
                      </a:r>
                      <a:r>
                        <a:rPr lang="pt-BR" dirty="0" err="1" smtClean="0"/>
                        <a:t>Funcionario</a:t>
                      </a:r>
                      <a:r>
                        <a:rPr lang="pt-BR" dirty="0" smtClean="0"/>
                        <a:t>].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dirty="0" smtClean="0"/>
                        <a:t>Se ao digitar um código, o mesmo não existir, logo o campo [Nome </a:t>
                      </a:r>
                      <a:r>
                        <a:rPr lang="pt-BR" dirty="0" err="1" smtClean="0"/>
                        <a:t>Funcionario</a:t>
                      </a:r>
                      <a:r>
                        <a:rPr lang="pt-BR" dirty="0" smtClean="0"/>
                        <a:t>] fica vazio.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72558"/>
                  </a:ext>
                </a:extLst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4119093" y="1023025"/>
            <a:ext cx="409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/>
              <a:t>Caso de Teste</a:t>
            </a:r>
          </a:p>
        </p:txBody>
      </p:sp>
    </p:spTree>
    <p:extLst>
      <p:ext uri="{BB962C8B-B14F-4D97-AF65-F5344CB8AC3E}">
        <p14:creationId xmlns:p14="http://schemas.microsoft.com/office/powerpoint/2010/main" val="252627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Arredondado 15"/>
          <p:cNvSpPr/>
          <p:nvPr/>
        </p:nvSpPr>
        <p:spPr>
          <a:xfrm>
            <a:off x="1313895" y="3160450"/>
            <a:ext cx="9738804" cy="32669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437465" y="1854022"/>
            <a:ext cx="768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Projeto: </a:t>
            </a:r>
            <a:r>
              <a:rPr lang="pt-BR" dirty="0" smtClean="0"/>
              <a:t>Almoxarifado</a:t>
            </a:r>
            <a:r>
              <a:rPr lang="pt-BR" dirty="0" smtClean="0"/>
              <a:t>.</a:t>
            </a:r>
            <a:endParaRPr lang="pt-BR" dirty="0" smtClean="0"/>
          </a:p>
          <a:p>
            <a:pPr lvl="0">
              <a:defRPr/>
            </a:pPr>
            <a:r>
              <a:rPr lang="pt-BR" b="1" dirty="0" smtClean="0"/>
              <a:t>RN:</a:t>
            </a:r>
            <a:r>
              <a:rPr lang="pt-BR" dirty="0" smtClean="0"/>
              <a:t>08 - </a:t>
            </a:r>
            <a:r>
              <a:rPr lang="pt-BR" dirty="0"/>
              <a:t>[ ID] [</a:t>
            </a:r>
            <a:r>
              <a:rPr lang="pt-BR" dirty="0" err="1"/>
              <a:t>Descricao</a:t>
            </a:r>
            <a:r>
              <a:rPr lang="pt-BR" dirty="0"/>
              <a:t> Produto] [Estoque]</a:t>
            </a:r>
          </a:p>
          <a:p>
            <a:r>
              <a:rPr lang="pt-BR" b="1" dirty="0" smtClean="0"/>
              <a:t>CT:</a:t>
            </a:r>
            <a:r>
              <a:rPr lang="pt-BR" dirty="0" smtClean="0"/>
              <a:t>08</a:t>
            </a:r>
          </a:p>
          <a:p>
            <a:r>
              <a:rPr lang="pt-BR" b="1" dirty="0" smtClean="0"/>
              <a:t>Pré-condição</a:t>
            </a:r>
            <a:r>
              <a:rPr lang="pt-BR" b="1" dirty="0" smtClean="0"/>
              <a:t>: </a:t>
            </a:r>
            <a:r>
              <a:rPr lang="pt-BR" dirty="0" smtClean="0"/>
              <a:t>Tela de almoxarifado, Já estar aberta.</a:t>
            </a:r>
          </a:p>
          <a:p>
            <a:r>
              <a:rPr lang="pt-BR" dirty="0" smtClean="0"/>
              <a:t>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67398"/>
              </p:ext>
            </p:extLst>
          </p:nvPr>
        </p:nvGraphicFramePr>
        <p:xfrm>
          <a:off x="1708952" y="3366412"/>
          <a:ext cx="895756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784">
                  <a:extLst>
                    <a:ext uri="{9D8B030D-6E8A-4147-A177-3AD203B41FA5}">
                      <a16:colId xmlns:a16="http://schemas.microsoft.com/office/drawing/2014/main" val="1612293947"/>
                    </a:ext>
                  </a:extLst>
                </a:gridCol>
                <a:gridCol w="4478784">
                  <a:extLst>
                    <a:ext uri="{9D8B030D-6E8A-4147-A177-3AD203B41FA5}">
                      <a16:colId xmlns:a16="http://schemas.microsoft.com/office/drawing/2014/main" val="2963908074"/>
                    </a:ext>
                  </a:extLst>
                </a:gridCol>
              </a:tblGrid>
              <a:tr h="213952"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Ação(</a:t>
                      </a:r>
                      <a:r>
                        <a:rPr lang="pt-BR" b="1" i="0" baseline="0" dirty="0" smtClean="0">
                          <a:latin typeface="Bahnschrift SemiBold SemiConden" panose="020B0502040204020203" pitchFamily="34" charset="0"/>
                        </a:rPr>
                        <a:t>Passos):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Resultado: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2889"/>
                  </a:ext>
                </a:extLst>
              </a:tr>
              <a:tr h="1497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</a:t>
                      </a:r>
                      <a:r>
                        <a:rPr lang="pt-BR" dirty="0" smtClean="0"/>
                        <a:t>. Digitar um código no campo [</a:t>
                      </a:r>
                      <a:r>
                        <a:rPr lang="pt-BR" dirty="0" err="1" smtClean="0"/>
                        <a:t>Cod</a:t>
                      </a:r>
                      <a:r>
                        <a:rPr lang="pt-BR" dirty="0" smtClean="0"/>
                        <a:t> Produto]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dirty="0" smtClean="0"/>
                        <a:t>Ao digitar um código no campo </a:t>
                      </a:r>
                      <a:r>
                        <a:rPr lang="pt-BR" dirty="0" err="1" smtClean="0"/>
                        <a:t>Cod</a:t>
                      </a:r>
                      <a:r>
                        <a:rPr lang="pt-BR" dirty="0" smtClean="0"/>
                        <a:t> Produto 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existirá na base de dados ou API o sistema exibirá o nome do Produto e no campo [Estoque] a quantidade de itens em seu estoque.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dirty="0" smtClean="0"/>
                        <a:t>Se o código não existir, os campos Descrição do Produto e Estoque devem ficar em brancos.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72558"/>
                  </a:ext>
                </a:extLst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4119093" y="1023025"/>
            <a:ext cx="409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/>
              <a:t>Caso de Teste</a:t>
            </a:r>
          </a:p>
        </p:txBody>
      </p:sp>
    </p:spTree>
    <p:extLst>
      <p:ext uri="{BB962C8B-B14F-4D97-AF65-F5344CB8AC3E}">
        <p14:creationId xmlns:p14="http://schemas.microsoft.com/office/powerpoint/2010/main" val="1632160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Arredondado 15"/>
          <p:cNvSpPr/>
          <p:nvPr/>
        </p:nvSpPr>
        <p:spPr>
          <a:xfrm>
            <a:off x="1313895" y="3160450"/>
            <a:ext cx="9738804" cy="32669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437465" y="1854022"/>
            <a:ext cx="768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Projeto: </a:t>
            </a:r>
            <a:r>
              <a:rPr lang="pt-BR" dirty="0" smtClean="0"/>
              <a:t>Almoxarifado</a:t>
            </a:r>
            <a:r>
              <a:rPr lang="pt-BR" dirty="0" smtClean="0"/>
              <a:t>.</a:t>
            </a:r>
            <a:endParaRPr lang="pt-BR" dirty="0" smtClean="0"/>
          </a:p>
          <a:p>
            <a:pPr lvl="0">
              <a:defRPr/>
            </a:pPr>
            <a:r>
              <a:rPr lang="pt-BR" b="1" dirty="0" smtClean="0"/>
              <a:t>RN:</a:t>
            </a:r>
            <a:r>
              <a:rPr lang="pt-BR" dirty="0" smtClean="0"/>
              <a:t>09 - </a:t>
            </a:r>
            <a:r>
              <a:rPr lang="pt-BR" dirty="0"/>
              <a:t>Campo [Quantidade]</a:t>
            </a:r>
          </a:p>
          <a:p>
            <a:r>
              <a:rPr lang="pt-BR" b="1" dirty="0" smtClean="0"/>
              <a:t>CT:</a:t>
            </a:r>
            <a:r>
              <a:rPr lang="pt-BR" dirty="0" smtClean="0"/>
              <a:t>09</a:t>
            </a:r>
          </a:p>
          <a:p>
            <a:r>
              <a:rPr lang="pt-BR" b="1" dirty="0" smtClean="0"/>
              <a:t>Pré-condição</a:t>
            </a:r>
            <a:r>
              <a:rPr lang="pt-BR" b="1" dirty="0" smtClean="0"/>
              <a:t>: </a:t>
            </a:r>
            <a:r>
              <a:rPr lang="pt-BR" dirty="0" smtClean="0"/>
              <a:t>Tela de almoxarifado, Já estar aberta.</a:t>
            </a:r>
          </a:p>
          <a:p>
            <a:r>
              <a:rPr lang="pt-BR" dirty="0" smtClean="0"/>
              <a:t>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151335"/>
              </p:ext>
            </p:extLst>
          </p:nvPr>
        </p:nvGraphicFramePr>
        <p:xfrm>
          <a:off x="1708952" y="3366412"/>
          <a:ext cx="8957568" cy="1863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784">
                  <a:extLst>
                    <a:ext uri="{9D8B030D-6E8A-4147-A177-3AD203B41FA5}">
                      <a16:colId xmlns:a16="http://schemas.microsoft.com/office/drawing/2014/main" val="1612293947"/>
                    </a:ext>
                  </a:extLst>
                </a:gridCol>
                <a:gridCol w="4478784">
                  <a:extLst>
                    <a:ext uri="{9D8B030D-6E8A-4147-A177-3AD203B41FA5}">
                      <a16:colId xmlns:a16="http://schemas.microsoft.com/office/drawing/2014/main" val="2963908074"/>
                    </a:ext>
                  </a:extLst>
                </a:gridCol>
              </a:tblGrid>
              <a:tr h="213952"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Ação(</a:t>
                      </a:r>
                      <a:r>
                        <a:rPr lang="pt-BR" b="1" i="0" baseline="0" dirty="0" smtClean="0">
                          <a:latin typeface="Bahnschrift SemiBold SemiConden" panose="020B0502040204020203" pitchFamily="34" charset="0"/>
                        </a:rPr>
                        <a:t>Passos):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Resultado: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2889"/>
                  </a:ext>
                </a:extLst>
              </a:tr>
              <a:tr h="1497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</a:t>
                      </a:r>
                      <a:r>
                        <a:rPr lang="pt-BR" dirty="0" smtClean="0"/>
                        <a:t>. Digitar um código no campo [</a:t>
                      </a:r>
                      <a:r>
                        <a:rPr lang="pt-BR" dirty="0" err="1" smtClean="0"/>
                        <a:t>Cod</a:t>
                      </a:r>
                      <a:r>
                        <a:rPr lang="pt-BR" dirty="0" smtClean="0"/>
                        <a:t> Produto]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1. Campo quantidade é habilitado, depois que um produto é localizado e quantidade em estoque for maior que zero.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72558"/>
                  </a:ext>
                </a:extLst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4119093" y="1023025"/>
            <a:ext cx="409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/>
              <a:t>Caso de Teste</a:t>
            </a:r>
          </a:p>
        </p:txBody>
      </p:sp>
    </p:spTree>
    <p:extLst>
      <p:ext uri="{BB962C8B-B14F-4D97-AF65-F5344CB8AC3E}">
        <p14:creationId xmlns:p14="http://schemas.microsoft.com/office/powerpoint/2010/main" val="237333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smtClean="0"/>
                        <a:t>Campos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27" y="217900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17900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7" y="2188747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597621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Arredondado 15"/>
          <p:cNvSpPr/>
          <p:nvPr/>
        </p:nvSpPr>
        <p:spPr>
          <a:xfrm>
            <a:off x="2032986" y="3080551"/>
            <a:ext cx="8087558" cy="25922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437465" y="1854022"/>
            <a:ext cx="7683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Projeto: </a:t>
            </a:r>
            <a:r>
              <a:rPr lang="pt-BR" dirty="0" smtClean="0"/>
              <a:t>Almoxarifado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b="1" dirty="0" smtClean="0"/>
              <a:t>RN:</a:t>
            </a:r>
            <a:r>
              <a:rPr lang="pt-BR" dirty="0" smtClean="0"/>
              <a:t>01 - </a:t>
            </a:r>
            <a:r>
              <a:rPr lang="pt-BR" dirty="0"/>
              <a:t>Campos</a:t>
            </a:r>
            <a:endParaRPr lang="pt-BR" dirty="0" smtClean="0"/>
          </a:p>
          <a:p>
            <a:r>
              <a:rPr lang="pt-BR" b="1" dirty="0" smtClean="0"/>
              <a:t>CT:</a:t>
            </a:r>
            <a:r>
              <a:rPr lang="pt-BR" dirty="0" smtClean="0"/>
              <a:t>01 </a:t>
            </a:r>
          </a:p>
          <a:p>
            <a:r>
              <a:rPr lang="pt-BR" b="1" dirty="0" smtClean="0"/>
              <a:t>Pré-condição</a:t>
            </a:r>
            <a:r>
              <a:rPr lang="pt-BR" b="1" dirty="0" smtClean="0"/>
              <a:t>: </a:t>
            </a:r>
            <a:r>
              <a:rPr lang="pt-BR" dirty="0" smtClean="0"/>
              <a:t>Tela de almoxarifado, Já estar aberta.</a:t>
            </a:r>
          </a:p>
          <a:p>
            <a:r>
              <a:rPr lang="pt-BR" dirty="0" smtClean="0"/>
              <a:t>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38731"/>
              </p:ext>
            </p:extLst>
          </p:nvPr>
        </p:nvGraphicFramePr>
        <p:xfrm>
          <a:off x="2770993" y="3331350"/>
          <a:ext cx="67914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710">
                  <a:extLst>
                    <a:ext uri="{9D8B030D-6E8A-4147-A177-3AD203B41FA5}">
                      <a16:colId xmlns:a16="http://schemas.microsoft.com/office/drawing/2014/main" val="1612293947"/>
                    </a:ext>
                  </a:extLst>
                </a:gridCol>
                <a:gridCol w="3395710">
                  <a:extLst>
                    <a:ext uri="{9D8B030D-6E8A-4147-A177-3AD203B41FA5}">
                      <a16:colId xmlns:a16="http://schemas.microsoft.com/office/drawing/2014/main" val="2963908074"/>
                    </a:ext>
                  </a:extLst>
                </a:gridCol>
              </a:tblGrid>
              <a:tr h="310361"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Ação(</a:t>
                      </a:r>
                      <a:r>
                        <a:rPr lang="pt-BR" b="1" i="0" baseline="0" dirty="0" smtClean="0">
                          <a:latin typeface="Bahnschrift SemiBold SemiConden" panose="020B0502040204020203" pitchFamily="34" charset="0"/>
                        </a:rPr>
                        <a:t>Passos):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 smtClean="0">
                          <a:latin typeface="Bahnschrift SemiBold SemiConden" panose="020B0502040204020203" pitchFamily="34" charset="0"/>
                        </a:rPr>
                        <a:t>Resultado:</a:t>
                      </a:r>
                      <a:endParaRPr lang="pt-BR" b="1" i="0" dirty="0">
                        <a:latin typeface="Bahnschrift SemiBold SemiConden" panose="020B0502040204020203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2889"/>
                  </a:ext>
                </a:extLst>
              </a:tr>
              <a:tr h="184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1. </a:t>
                      </a:r>
                      <a:r>
                        <a:rPr lang="pt-BR" dirty="0" smtClean="0"/>
                        <a:t>Todos os campos são obrigatórios, com exceção dos campos: [Nome Funcionário]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1. Campos preenchidos.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7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2.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Sistema deve verificar se existe campos obrigatórios e não preenchidos.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2.</a:t>
                      </a:r>
                      <a:r>
                        <a:rPr lang="pt-BR" baseline="0" dirty="0" smtClean="0"/>
                        <a:t> Validar se os Campos foram preenchidos.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888936"/>
                  </a:ext>
                </a:extLst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4119093" y="1023025"/>
            <a:ext cx="409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/>
              <a:t>Caso de Teste</a:t>
            </a:r>
          </a:p>
        </p:txBody>
      </p:sp>
    </p:spTree>
    <p:extLst>
      <p:ext uri="{BB962C8B-B14F-4D97-AF65-F5344CB8AC3E}">
        <p14:creationId xmlns:p14="http://schemas.microsoft.com/office/powerpoint/2010/main" val="2557296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1239</Words>
  <Application>Microsoft Office PowerPoint</Application>
  <PresentationFormat>Widescreen</PresentationFormat>
  <Paragraphs>173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Bahnschrift SemiBold SemiConden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Tarde Cetafest</cp:lastModifiedBy>
  <cp:revision>12</cp:revision>
  <dcterms:created xsi:type="dcterms:W3CDTF">2023-12-11T13:39:18Z</dcterms:created>
  <dcterms:modified xsi:type="dcterms:W3CDTF">2024-01-24T20:08:29Z</dcterms:modified>
</cp:coreProperties>
</file>