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84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5" r:id="rId13"/>
    <p:sldId id="286" r:id="rId14"/>
    <p:sldId id="287" r:id="rId15"/>
  </p:sldIdLst>
  <p:sldSz cx="12192000" cy="6858000"/>
  <p:notesSz cx="6858000" cy="9144000"/>
  <p:embeddedFontLst>
    <p:embeddedFont>
      <p:font typeface="Roboto Medium" panose="02000000000000000000" pitchFamily="2" charset="0"/>
      <p:regular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Cooper Black" panose="0208090404030B020404" pitchFamily="18" charset="0"/>
      <p:regular r:id="rId22"/>
    </p:embeddedFont>
    <p:embeddedFont>
      <p:font typeface="Roboto Light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pGk6uO2loXRe0TPYvWh5G9/g9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oid" initials="A" lastIdx="1" clrIdx="0">
    <p:extLst>
      <p:ext uri="{19B8F6BF-5375-455C-9EA6-DF929625EA0E}">
        <p15:presenceInfo xmlns:p15="http://schemas.microsoft.com/office/powerpoint/2012/main" userId="Andro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38D2D"/>
    <a:srgbClr val="4AF49B"/>
    <a:srgbClr val="165A1C"/>
    <a:srgbClr val="E15B09"/>
    <a:srgbClr val="FAE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9B9B5-2B96-4B4D-AE9B-ECC9F1DD2C48}">
  <a:tblStyle styleId="{64A9B9B5-2B96-4B4D-AE9B-ECC9F1DD2C4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7EE"/>
          </a:solidFill>
        </a:fill>
      </a:tcStyle>
    </a:wholeTbl>
    <a:band1H>
      <a:tcTxStyle/>
      <a:tcStyle>
        <a:tcBdr/>
        <a:fill>
          <a:solidFill>
            <a:srgbClr val="F4CC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CC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1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54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62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32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3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59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78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60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orbel"/>
              <a:buNone/>
              <a:defRPr sz="9600" b="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 b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8" name="Google Shape;88;p22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pt-BR" sz="8000" b="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22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pt-BR" sz="8000" b="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">
  <p:cSld name="3 Coluna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3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4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5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6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 de Imagem">
  <p:cSld name="3 Colunas de Image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5"/>
          <p:cNvSpPr>
            <a:spLocks noGrp="1"/>
          </p:cNvSpPr>
          <p:nvPr>
            <p:ph type="pic" idx="2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1" name="Google Shape;111;p25"/>
          <p:cNvSpPr txBox="1">
            <a:spLocks noGrp="1"/>
          </p:cNvSpPr>
          <p:nvPr>
            <p:ph type="body" idx="3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4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25"/>
          <p:cNvSpPr>
            <a:spLocks noGrp="1"/>
          </p:cNvSpPr>
          <p:nvPr>
            <p:ph type="pic" idx="5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4" name="Google Shape;114;p25"/>
          <p:cNvSpPr txBox="1">
            <a:spLocks noGrp="1"/>
          </p:cNvSpPr>
          <p:nvPr>
            <p:ph type="body" idx="6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7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5"/>
          <p:cNvSpPr>
            <a:spLocks noGrp="1"/>
          </p:cNvSpPr>
          <p:nvPr>
            <p:ph type="pic" idx="8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7" name="Google Shape;117;p25"/>
          <p:cNvSpPr txBox="1">
            <a:spLocks noGrp="1"/>
          </p:cNvSpPr>
          <p:nvPr>
            <p:ph type="body" idx="9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>
                <a:solidFill>
                  <a:schemeClr val="bg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>
            <a:spLocks noGrp="1"/>
          </p:cNvSpPr>
          <p:nvPr>
            <p:ph type="pic" idx="2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5A1C"/>
            </a:gs>
            <a:gs pos="82000">
              <a:srgbClr val="238D2D"/>
            </a:gs>
            <a:gs pos="11000">
              <a:srgbClr val="165A1C"/>
            </a:gs>
            <a:gs pos="100000">
              <a:srgbClr val="165A1C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972342" y="2464446"/>
            <a:ext cx="10192871" cy="12353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pt-BR" sz="7200" dirty="0">
                <a:solidFill>
                  <a:schemeClr val="bg1"/>
                </a:solidFill>
                <a:latin typeface="Cooper Black" panose="0208090404030B020404" pitchFamily="18" charset="0"/>
                <a:ea typeface="Arial"/>
                <a:cs typeface="Arial"/>
                <a:sym typeface="Arial"/>
              </a:rPr>
              <a:t>Documentação </a:t>
            </a:r>
            <a:br>
              <a:rPr lang="pt-BR" sz="7200" dirty="0">
                <a:solidFill>
                  <a:schemeClr val="bg1"/>
                </a:solidFill>
                <a:latin typeface="Cooper Black" panose="0208090404030B020404" pitchFamily="18" charset="0"/>
                <a:ea typeface="Arial"/>
                <a:cs typeface="Arial"/>
                <a:sym typeface="Arial"/>
              </a:rPr>
            </a:br>
            <a:r>
              <a:rPr lang="pt-BR" sz="7200" dirty="0">
                <a:solidFill>
                  <a:schemeClr val="bg1"/>
                </a:solidFill>
                <a:latin typeface="Cooper Black" panose="0208090404030B020404" pitchFamily="18" charset="0"/>
                <a:ea typeface="Arial"/>
                <a:cs typeface="Arial"/>
                <a:sym typeface="Arial"/>
              </a:rPr>
              <a:t>ZapInfinity</a:t>
            </a:r>
            <a:endParaRPr sz="7200" dirty="0">
              <a:solidFill>
                <a:schemeClr val="bg1"/>
              </a:solidFill>
              <a:latin typeface="Cooper Black" panose="0208090404030B0204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33815" y="5202238"/>
            <a:ext cx="859715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Equipe: Carlos Miguel, Ana Sophia e </a:t>
            </a:r>
            <a:r>
              <a:rPr lang="pt-B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Ícaro</a:t>
            </a:r>
            <a:r>
              <a:rPr lang="pt-B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Gabriel</a:t>
            </a:r>
            <a:endParaRPr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BotsNext- whatsapp Integration for Shop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16" y="962008"/>
            <a:ext cx="1881188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858702"/>
            <a:ext cx="11247692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5400"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R06 – </a:t>
            </a:r>
            <a:r>
              <a:rPr lang="pt-BR" dirty="0">
                <a:latin typeface="Cooper Black" panose="0208090404030B020404" pitchFamily="18" charset="0"/>
                <a:cs typeface="Times New Roman" panose="02020603050405020304" pitchFamily="18" charset="0"/>
              </a:rPr>
              <a:t>Mensagem </a:t>
            </a:r>
            <a:r>
              <a:rPr lang="pt-BR" dirty="0" smtClean="0">
                <a:latin typeface="Cooper Black" panose="0208090404030B020404" pitchFamily="18" charset="0"/>
                <a:cs typeface="Times New Roman" panose="02020603050405020304" pitchFamily="18" charset="0"/>
              </a:rPr>
              <a:t>Personalizada</a:t>
            </a:r>
            <a:br>
              <a:rPr lang="pt-BR" dirty="0" smtClean="0">
                <a:latin typeface="Cooper Black" panose="0208090404030B020404" pitchFamily="18" charset="0"/>
                <a:cs typeface="Times New Roman" panose="02020603050405020304" pitchFamily="18" charset="0"/>
              </a:rPr>
            </a:b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01" y="1421253"/>
            <a:ext cx="10545816" cy="93822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Possibilidade de personalizar nome para cada usuário, se o nome for vazio vai aparecer apenas uma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43DE2B-1EEE-3CA4-4370-7EC7C79F2103}"/>
              </a:ext>
            </a:extLst>
          </p:cNvPr>
          <p:cNvSpPr/>
          <p:nvPr/>
        </p:nvSpPr>
        <p:spPr>
          <a:xfrm>
            <a:off x="2518006" y="3285462"/>
            <a:ext cx="2886933" cy="2357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8345F93-9D2B-5B59-86D2-F86E168B880B}"/>
              </a:ext>
            </a:extLst>
          </p:cNvPr>
          <p:cNvSpPr txBox="1"/>
          <p:nvPr/>
        </p:nvSpPr>
        <p:spPr>
          <a:xfrm>
            <a:off x="2564377" y="3403558"/>
            <a:ext cx="20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Olá,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[nome]</a:t>
            </a:r>
          </a:p>
          <a:p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Bem vindo ao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Z</a:t>
            </a:r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apInfinity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2504046" y="3075658"/>
            <a:ext cx="1470281" cy="2677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ensagem1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Retângulo: Cantos Arredondados 35">
            <a:extLst>
              <a:ext uri="{FF2B5EF4-FFF2-40B4-BE49-F238E27FC236}">
                <a16:creationId xmlns:a16="http://schemas.microsoft.com/office/drawing/2014/main" id="{8CA048A1-06A9-5D0C-B49D-F4371BFA42BD}"/>
              </a:ext>
            </a:extLst>
          </p:cNvPr>
          <p:cNvSpPr/>
          <p:nvPr/>
        </p:nvSpPr>
        <p:spPr>
          <a:xfrm>
            <a:off x="4452407" y="5226888"/>
            <a:ext cx="966492" cy="39326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Add Nome</a:t>
            </a:r>
          </a:p>
        </p:txBody>
      </p:sp>
      <p:sp>
        <p:nvSpPr>
          <p:cNvPr id="29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3974328" y="3076163"/>
            <a:ext cx="1444571" cy="2632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ensagem2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443DE2B-1EEE-3CA4-4370-7EC7C79F2103}"/>
              </a:ext>
            </a:extLst>
          </p:cNvPr>
          <p:cNvSpPr/>
          <p:nvPr/>
        </p:nvSpPr>
        <p:spPr>
          <a:xfrm>
            <a:off x="6218742" y="3285462"/>
            <a:ext cx="2886933" cy="2357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345F93-9D2B-5B59-86D2-F86E168B880B}"/>
              </a:ext>
            </a:extLst>
          </p:cNvPr>
          <p:cNvSpPr txBox="1"/>
          <p:nvPr/>
        </p:nvSpPr>
        <p:spPr>
          <a:xfrm>
            <a:off x="6265113" y="3403558"/>
            <a:ext cx="209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Olá,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[nome]</a:t>
            </a:r>
          </a:p>
          <a:p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Bem vindo ao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Z</a:t>
            </a:r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apInfinity 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2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6204782" y="3075658"/>
            <a:ext cx="1470281" cy="2677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ensagem1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Retângulo: Cantos Arredondados 35">
            <a:extLst>
              <a:ext uri="{FF2B5EF4-FFF2-40B4-BE49-F238E27FC236}">
                <a16:creationId xmlns:a16="http://schemas.microsoft.com/office/drawing/2014/main" id="{8CA048A1-06A9-5D0C-B49D-F4371BFA42BD}"/>
              </a:ext>
            </a:extLst>
          </p:cNvPr>
          <p:cNvSpPr/>
          <p:nvPr/>
        </p:nvSpPr>
        <p:spPr>
          <a:xfrm>
            <a:off x="8153143" y="5226888"/>
            <a:ext cx="966492" cy="39326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Add Nome</a:t>
            </a:r>
          </a:p>
        </p:txBody>
      </p:sp>
      <p:sp>
        <p:nvSpPr>
          <p:cNvPr id="34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7675064" y="3076163"/>
            <a:ext cx="1444571" cy="2632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ensagem2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5575610" y="4464459"/>
            <a:ext cx="4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3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858702"/>
            <a:ext cx="11247692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5400"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R07 – Chats</a:t>
            </a:r>
            <a:r>
              <a:rPr lang="pt-BR" dirty="0" smtClean="0">
                <a:latin typeface="Cooper Black" panose="0208090404030B020404" pitchFamily="18" charset="0"/>
                <a:cs typeface="Times New Roman" panose="02020603050405020304" pitchFamily="18" charset="0"/>
              </a:rPr>
              <a:t/>
            </a:r>
            <a:br>
              <a:rPr lang="pt-BR" dirty="0" smtClean="0">
                <a:latin typeface="Cooper Black" panose="0208090404030B020404" pitchFamily="18" charset="0"/>
                <a:cs typeface="Times New Roman" panose="02020603050405020304" pitchFamily="18" charset="0"/>
              </a:rPr>
            </a:b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01" y="1421253"/>
            <a:ext cx="10545816" cy="93822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uma possibilidade de mensagens para realizar a alternância entre elas com os contatos, para evitar 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reconhecimento 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hatsApp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5575610" y="4464459"/>
            <a:ext cx="4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43DE2B-1EEE-3CA4-4370-7EC7C79F2103}"/>
              </a:ext>
            </a:extLst>
          </p:cNvPr>
          <p:cNvSpPr/>
          <p:nvPr/>
        </p:nvSpPr>
        <p:spPr>
          <a:xfrm>
            <a:off x="2518006" y="3285462"/>
            <a:ext cx="2886933" cy="2357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345F93-9D2B-5B59-86D2-F86E168B880B}"/>
              </a:ext>
            </a:extLst>
          </p:cNvPr>
          <p:cNvSpPr txBox="1"/>
          <p:nvPr/>
        </p:nvSpPr>
        <p:spPr>
          <a:xfrm>
            <a:off x="2564377" y="3403558"/>
            <a:ext cx="209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Olá,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[nome]</a:t>
            </a:r>
          </a:p>
          <a:p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Bem vindo ao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Z</a:t>
            </a:r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apInfinity 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6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2504046" y="3075658"/>
            <a:ext cx="1470281" cy="26777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ensagem1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tângulo: Cantos Arredondados 35">
            <a:extLst>
              <a:ext uri="{FF2B5EF4-FFF2-40B4-BE49-F238E27FC236}">
                <a16:creationId xmlns:a16="http://schemas.microsoft.com/office/drawing/2014/main" id="{8CA048A1-06A9-5D0C-B49D-F4371BFA42BD}"/>
              </a:ext>
            </a:extLst>
          </p:cNvPr>
          <p:cNvSpPr/>
          <p:nvPr/>
        </p:nvSpPr>
        <p:spPr>
          <a:xfrm>
            <a:off x="4452407" y="5226888"/>
            <a:ext cx="966492" cy="39326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Add Nome</a:t>
            </a:r>
          </a:p>
        </p:txBody>
      </p:sp>
      <p:sp>
        <p:nvSpPr>
          <p:cNvPr id="28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3974328" y="3076163"/>
            <a:ext cx="1444571" cy="2632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ensagem2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443DE2B-1EEE-3CA4-4370-7EC7C79F2103}"/>
              </a:ext>
            </a:extLst>
          </p:cNvPr>
          <p:cNvSpPr/>
          <p:nvPr/>
        </p:nvSpPr>
        <p:spPr>
          <a:xfrm>
            <a:off x="6204782" y="3339458"/>
            <a:ext cx="2886933" cy="2303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345F93-9D2B-5B59-86D2-F86E168B880B}"/>
              </a:ext>
            </a:extLst>
          </p:cNvPr>
          <p:cNvSpPr txBox="1"/>
          <p:nvPr/>
        </p:nvSpPr>
        <p:spPr>
          <a:xfrm>
            <a:off x="6251153" y="3457554"/>
            <a:ext cx="20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]</a:t>
            </a:r>
          </a:p>
          <a:p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Bem vindo [nome]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6190822" y="3129654"/>
            <a:ext cx="1470281" cy="2616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ensagem1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Retângulo: Cantos Arredondados 35">
            <a:extLst>
              <a:ext uri="{FF2B5EF4-FFF2-40B4-BE49-F238E27FC236}">
                <a16:creationId xmlns:a16="http://schemas.microsoft.com/office/drawing/2014/main" id="{8CA048A1-06A9-5D0C-B49D-F4371BFA42BD}"/>
              </a:ext>
            </a:extLst>
          </p:cNvPr>
          <p:cNvSpPr/>
          <p:nvPr/>
        </p:nvSpPr>
        <p:spPr>
          <a:xfrm>
            <a:off x="8139183" y="5280884"/>
            <a:ext cx="966492" cy="38426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Add Nome</a:t>
            </a:r>
          </a:p>
        </p:txBody>
      </p:sp>
      <p:sp>
        <p:nvSpPr>
          <p:cNvPr id="33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7661104" y="3130160"/>
            <a:ext cx="1444571" cy="25726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ensagem2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9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317241"/>
            <a:ext cx="9989198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R08 </a:t>
            </a: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– </a:t>
            </a: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Tempo de Mensagem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088" y="1226953"/>
            <a:ext cx="7451271" cy="6410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o tempo estabelecido para cada mensagem</a:t>
            </a:r>
          </a:p>
        </p:txBody>
      </p:sp>
      <p:sp>
        <p:nvSpPr>
          <p:cNvPr id="6" name="Google Shape;166;p5">
            <a:extLst>
              <a:ext uri="{FF2B5EF4-FFF2-40B4-BE49-F238E27FC236}">
                <a16:creationId xmlns:a16="http://schemas.microsoft.com/office/drawing/2014/main" id="{DBE7037B-98EA-0917-14F4-70234CDF6802}"/>
              </a:ext>
            </a:extLst>
          </p:cNvPr>
          <p:cNvSpPr txBox="1">
            <a:spLocks/>
          </p:cNvSpPr>
          <p:nvPr/>
        </p:nvSpPr>
        <p:spPr>
          <a:xfrm>
            <a:off x="5729745" y="3051613"/>
            <a:ext cx="4964910" cy="9803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457200" algn="just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Campo tempo obrigatório (padrão 10 segundos)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Angulado 6"/>
          <p:cNvCxnSpPr/>
          <p:nvPr/>
        </p:nvCxnSpPr>
        <p:spPr>
          <a:xfrm rot="10800000" flipV="1">
            <a:off x="4847887" y="4300234"/>
            <a:ext cx="2129881" cy="411979"/>
          </a:xfrm>
          <a:prstGeom prst="bentConnector3">
            <a:avLst>
              <a:gd name="adj1" fmla="val -2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23" y="4180114"/>
            <a:ext cx="2471807" cy="8047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4245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317241"/>
            <a:ext cx="9989198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R09 </a:t>
            </a: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– </a:t>
            </a: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Automatização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92" y="1201305"/>
            <a:ext cx="8136647" cy="67499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a versão do Chrome e 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 do Selenium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76" y="3245664"/>
            <a:ext cx="1693400" cy="1693400"/>
          </a:xfrm>
          <a:prstGeom prst="rect">
            <a:avLst/>
          </a:prstGeom>
        </p:spPr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 txBox="1">
            <a:spLocks/>
          </p:cNvSpPr>
          <p:nvPr/>
        </p:nvSpPr>
        <p:spPr>
          <a:xfrm>
            <a:off x="7003183" y="3144352"/>
            <a:ext cx="4215740" cy="1794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ambos forem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 vai instalar a versão 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referente a versão do Chrome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37" y="3245664"/>
            <a:ext cx="1620636" cy="1693400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>
            <a:off x="2994956" y="3909357"/>
            <a:ext cx="1045029" cy="2375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2994956" y="4229991"/>
            <a:ext cx="1033153" cy="2177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220012" y="3695601"/>
            <a:ext cx="487464" cy="883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5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317241"/>
            <a:ext cx="9989198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R09 </a:t>
            </a: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– </a:t>
            </a: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Automatização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92" y="1201305"/>
            <a:ext cx="8136647" cy="67499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a versão do Chrome e 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 do Selenium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89" y="3129985"/>
            <a:ext cx="1693400" cy="1693400"/>
          </a:xfrm>
          <a:prstGeom prst="rect">
            <a:avLst/>
          </a:prstGeom>
        </p:spPr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 txBox="1">
            <a:spLocks/>
          </p:cNvSpPr>
          <p:nvPr/>
        </p:nvSpPr>
        <p:spPr>
          <a:xfrm>
            <a:off x="7150133" y="3273677"/>
            <a:ext cx="3526971" cy="1402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ambos forem iguais, não irá acontecer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50" y="3129985"/>
            <a:ext cx="1620636" cy="1693400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2955769" y="3793678"/>
            <a:ext cx="1056904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955769" y="4136083"/>
            <a:ext cx="1049941" cy="197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3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772950" y="289249"/>
            <a:ext cx="10185076" cy="8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Sistema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2" name="Google Shape;166;p5">
            <a:extLst>
              <a:ext uri="{FF2B5EF4-FFF2-40B4-BE49-F238E27FC236}">
                <a16:creationId xmlns:a16="http://schemas.microsoft.com/office/drawing/2014/main" id="{DF4145C1-BB10-D117-A5CB-451A645B0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2950" y="1423027"/>
            <a:ext cx="10646100" cy="14002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mensagem para o W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hatsapp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vários contatos de forma automática.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273FB19-9493-103E-7B32-857CAD2992ED}"/>
              </a:ext>
            </a:extLst>
          </p:cNvPr>
          <p:cNvSpPr/>
          <p:nvPr/>
        </p:nvSpPr>
        <p:spPr>
          <a:xfrm>
            <a:off x="847492" y="1235570"/>
            <a:ext cx="10615961" cy="4997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273FB19-9493-103E-7B32-857CAD2992ED}"/>
              </a:ext>
            </a:extLst>
          </p:cNvPr>
          <p:cNvSpPr/>
          <p:nvPr/>
        </p:nvSpPr>
        <p:spPr>
          <a:xfrm>
            <a:off x="5113257" y="2033667"/>
            <a:ext cx="2884164" cy="3606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273FB19-9493-103E-7B32-857CAD2992ED}"/>
              </a:ext>
            </a:extLst>
          </p:cNvPr>
          <p:cNvSpPr/>
          <p:nvPr/>
        </p:nvSpPr>
        <p:spPr>
          <a:xfrm>
            <a:off x="8417607" y="2033667"/>
            <a:ext cx="2585404" cy="3606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38;p3"/>
          <p:cNvSpPr txBox="1">
            <a:spLocks noGrp="1"/>
          </p:cNvSpPr>
          <p:nvPr>
            <p:ph type="title"/>
          </p:nvPr>
        </p:nvSpPr>
        <p:spPr>
          <a:xfrm>
            <a:off x="747996" y="237796"/>
            <a:ext cx="9187247" cy="8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Wireframe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43DE2B-1EEE-3CA4-4370-7EC7C79F2103}"/>
              </a:ext>
            </a:extLst>
          </p:cNvPr>
          <p:cNvSpPr/>
          <p:nvPr/>
        </p:nvSpPr>
        <p:spPr>
          <a:xfrm>
            <a:off x="5110487" y="2219830"/>
            <a:ext cx="2886933" cy="2357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345F93-9D2B-5B59-86D2-F86E168B880B}"/>
              </a:ext>
            </a:extLst>
          </p:cNvPr>
          <p:cNvSpPr txBox="1"/>
          <p:nvPr/>
        </p:nvSpPr>
        <p:spPr>
          <a:xfrm>
            <a:off x="5156858" y="2337926"/>
            <a:ext cx="209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Olá,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[nome]</a:t>
            </a:r>
          </a:p>
          <a:p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Bem vindo ao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Z</a:t>
            </a:r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apInfinity 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5096527" y="2010026"/>
            <a:ext cx="1470281" cy="2677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ensagem1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28">
            <a:extLst>
              <a:ext uri="{FF2B5EF4-FFF2-40B4-BE49-F238E27FC236}">
                <a16:creationId xmlns:a16="http://schemas.microsoft.com/office/drawing/2014/main" id="{7B962478-9F58-1A6F-694E-432AD3B79832}"/>
              </a:ext>
            </a:extLst>
          </p:cNvPr>
          <p:cNvSpPr/>
          <p:nvPr/>
        </p:nvSpPr>
        <p:spPr>
          <a:xfrm>
            <a:off x="8664383" y="4262163"/>
            <a:ext cx="2002155" cy="35290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dicionar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29">
            <a:extLst>
              <a:ext uri="{FF2B5EF4-FFF2-40B4-BE49-F238E27FC236}">
                <a16:creationId xmlns:a16="http://schemas.microsoft.com/office/drawing/2014/main" id="{7887B4B2-40DC-8B7F-A14B-A696E9CA82BC}"/>
              </a:ext>
            </a:extLst>
          </p:cNvPr>
          <p:cNvSpPr/>
          <p:nvPr/>
        </p:nvSpPr>
        <p:spPr>
          <a:xfrm>
            <a:off x="8664383" y="2240379"/>
            <a:ext cx="889388" cy="57983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A8A53E-0298-8717-F75B-46DBAF52A216}"/>
              </a:ext>
            </a:extLst>
          </p:cNvPr>
          <p:cNvSpPr/>
          <p:nvPr/>
        </p:nvSpPr>
        <p:spPr>
          <a:xfrm>
            <a:off x="8664383" y="3153595"/>
            <a:ext cx="2002155" cy="3723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D74BBC-2E5A-A2B1-F16E-FDDA0C44B0CC}"/>
              </a:ext>
            </a:extLst>
          </p:cNvPr>
          <p:cNvSpPr/>
          <p:nvPr/>
        </p:nvSpPr>
        <p:spPr>
          <a:xfrm>
            <a:off x="8664383" y="3765573"/>
            <a:ext cx="2002155" cy="3723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8575173" y="3498573"/>
            <a:ext cx="70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</a:t>
            </a: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ome</a:t>
            </a:r>
            <a:endParaRPr lang="pt-BR" sz="1200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C58B3D-304A-DD06-1142-3950463467C9}"/>
              </a:ext>
            </a:extLst>
          </p:cNvPr>
          <p:cNvSpPr txBox="1"/>
          <p:nvPr/>
        </p:nvSpPr>
        <p:spPr>
          <a:xfrm>
            <a:off x="8575173" y="2857967"/>
            <a:ext cx="109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Telefone *</a:t>
            </a:r>
            <a:endParaRPr lang="pt-BR" sz="1200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35">
            <a:extLst>
              <a:ext uri="{FF2B5EF4-FFF2-40B4-BE49-F238E27FC236}">
                <a16:creationId xmlns:a16="http://schemas.microsoft.com/office/drawing/2014/main" id="{8CA048A1-06A9-5D0C-B49D-F4371BFA42BD}"/>
              </a:ext>
            </a:extLst>
          </p:cNvPr>
          <p:cNvSpPr/>
          <p:nvPr/>
        </p:nvSpPr>
        <p:spPr>
          <a:xfrm>
            <a:off x="7044888" y="4161256"/>
            <a:ext cx="966492" cy="39326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Add Nome</a:t>
            </a:r>
          </a:p>
        </p:txBody>
      </p:sp>
      <p:sp>
        <p:nvSpPr>
          <p:cNvPr id="17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6566809" y="2010531"/>
            <a:ext cx="1444571" cy="2632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ensagem2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F382DEC-7E49-E795-DECA-8189F535932A}"/>
              </a:ext>
            </a:extLst>
          </p:cNvPr>
          <p:cNvSpPr/>
          <p:nvPr/>
        </p:nvSpPr>
        <p:spPr>
          <a:xfrm>
            <a:off x="1256698" y="2319255"/>
            <a:ext cx="3489960" cy="3320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D6FFB5-A4DB-699B-71FB-3E9940A41912}"/>
              </a:ext>
            </a:extLst>
          </p:cNvPr>
          <p:cNvSpPr txBox="1"/>
          <p:nvPr/>
        </p:nvSpPr>
        <p:spPr>
          <a:xfrm>
            <a:off x="1388863" y="2606990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Enzzo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B905CF-EE41-5D42-DE8B-37DAD44AEC03}"/>
              </a:ext>
            </a:extLst>
          </p:cNvPr>
          <p:cNvSpPr txBox="1"/>
          <p:nvPr/>
        </p:nvSpPr>
        <p:spPr>
          <a:xfrm>
            <a:off x="2108953" y="2625207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D8E956-7FA6-3511-DCE0-2EA26C584822}"/>
              </a:ext>
            </a:extLst>
          </p:cNvPr>
          <p:cNvSpPr txBox="1"/>
          <p:nvPr/>
        </p:nvSpPr>
        <p:spPr>
          <a:xfrm>
            <a:off x="1388863" y="2981319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N/A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B28E0CA-3007-94AC-F589-06A6289E9F85}"/>
              </a:ext>
            </a:extLst>
          </p:cNvPr>
          <p:cNvSpPr txBox="1"/>
          <p:nvPr/>
        </p:nvSpPr>
        <p:spPr>
          <a:xfrm>
            <a:off x="2108953" y="2999536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3747253" y="2999535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7AA8454-EE21-D857-93A6-FC971EBA5608}"/>
              </a:ext>
            </a:extLst>
          </p:cNvPr>
          <p:cNvSpPr txBox="1"/>
          <p:nvPr/>
        </p:nvSpPr>
        <p:spPr>
          <a:xfrm>
            <a:off x="1388863" y="3375891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Carlos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09D34B-5C20-CB8D-54A7-745D2C6B2293}"/>
              </a:ext>
            </a:extLst>
          </p:cNvPr>
          <p:cNvSpPr txBox="1"/>
          <p:nvPr/>
        </p:nvSpPr>
        <p:spPr>
          <a:xfrm>
            <a:off x="2108953" y="3394108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F361E0-2C88-5E9D-6FFC-73E628055D02}"/>
              </a:ext>
            </a:extLst>
          </p:cNvPr>
          <p:cNvSpPr txBox="1"/>
          <p:nvPr/>
        </p:nvSpPr>
        <p:spPr>
          <a:xfrm>
            <a:off x="3747253" y="3394107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Falha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47660A7-5819-7B01-C1DF-FB08AB8AA452}"/>
              </a:ext>
            </a:extLst>
          </p:cNvPr>
          <p:cNvSpPr txBox="1"/>
          <p:nvPr/>
        </p:nvSpPr>
        <p:spPr>
          <a:xfrm>
            <a:off x="1388863" y="3770463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Icaro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F4784C-5841-74D1-32E7-6AFDB8061590}"/>
              </a:ext>
            </a:extLst>
          </p:cNvPr>
          <p:cNvSpPr txBox="1"/>
          <p:nvPr/>
        </p:nvSpPr>
        <p:spPr>
          <a:xfrm>
            <a:off x="2108953" y="3788680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CC9374A-914C-0809-D1ED-4E96D967D39E}"/>
              </a:ext>
            </a:extLst>
          </p:cNvPr>
          <p:cNvSpPr txBox="1"/>
          <p:nvPr/>
        </p:nvSpPr>
        <p:spPr>
          <a:xfrm>
            <a:off x="3747253" y="3755094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6AE79A4-587B-4491-32F2-E8879C547437}"/>
              </a:ext>
            </a:extLst>
          </p:cNvPr>
          <p:cNvSpPr txBox="1"/>
          <p:nvPr/>
        </p:nvSpPr>
        <p:spPr>
          <a:xfrm>
            <a:off x="1388863" y="4165035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Ana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3D4EAB3-F4A4-7763-9F38-C4E810A905C4}"/>
              </a:ext>
            </a:extLst>
          </p:cNvPr>
          <p:cNvSpPr txBox="1"/>
          <p:nvPr/>
        </p:nvSpPr>
        <p:spPr>
          <a:xfrm>
            <a:off x="2108953" y="4183252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4B7B3BF-1C81-5188-9DEE-90E17F2A70A9}"/>
              </a:ext>
            </a:extLst>
          </p:cNvPr>
          <p:cNvSpPr txBox="1"/>
          <p:nvPr/>
        </p:nvSpPr>
        <p:spPr>
          <a:xfrm>
            <a:off x="3747253" y="4183251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93D3E9C-3962-B07B-14C8-D8E795ED4316}"/>
              </a:ext>
            </a:extLst>
          </p:cNvPr>
          <p:cNvSpPr txBox="1"/>
          <p:nvPr/>
        </p:nvSpPr>
        <p:spPr>
          <a:xfrm>
            <a:off x="1388863" y="4559607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Pedro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1A288E9-829C-B285-C646-A120EA68C88E}"/>
              </a:ext>
            </a:extLst>
          </p:cNvPr>
          <p:cNvSpPr txBox="1"/>
          <p:nvPr/>
        </p:nvSpPr>
        <p:spPr>
          <a:xfrm>
            <a:off x="2108953" y="4577824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A3A85FF-E03A-14D7-20C2-39F4E8C863E1}"/>
              </a:ext>
            </a:extLst>
          </p:cNvPr>
          <p:cNvSpPr txBox="1"/>
          <p:nvPr/>
        </p:nvSpPr>
        <p:spPr>
          <a:xfrm>
            <a:off x="3747253" y="4577823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1FEBA1E-B343-CA58-BBE9-ED689B1846E6}"/>
              </a:ext>
            </a:extLst>
          </p:cNvPr>
          <p:cNvSpPr txBox="1"/>
          <p:nvPr/>
        </p:nvSpPr>
        <p:spPr>
          <a:xfrm>
            <a:off x="1388863" y="4954179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Alice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DB42B1F-DF10-1901-B042-2CFDCE8535ED}"/>
              </a:ext>
            </a:extLst>
          </p:cNvPr>
          <p:cNvSpPr txBox="1"/>
          <p:nvPr/>
        </p:nvSpPr>
        <p:spPr>
          <a:xfrm>
            <a:off x="2108953" y="4972396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09F127-836D-DC26-FBAE-4D8FD0FE8ECF}"/>
              </a:ext>
            </a:extLst>
          </p:cNvPr>
          <p:cNvSpPr txBox="1"/>
          <p:nvPr/>
        </p:nvSpPr>
        <p:spPr>
          <a:xfrm>
            <a:off x="3747253" y="4972395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47494" y="1235570"/>
            <a:ext cx="10615960" cy="2890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138;p3"/>
          <p:cNvSpPr txBox="1">
            <a:spLocks/>
          </p:cNvSpPr>
          <p:nvPr/>
        </p:nvSpPr>
        <p:spPr>
          <a:xfrm>
            <a:off x="847492" y="1153480"/>
            <a:ext cx="256478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  <a:defRPr sz="54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  <a:buFont typeface="Arial"/>
              <a:buNone/>
            </a:pPr>
            <a:r>
              <a:rPr lang="pt-BR" sz="20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ZapInfinity</a:t>
            </a:r>
            <a:endParaRPr lang="pt-BR" sz="2000" b="1" dirty="0">
              <a:latin typeface="Roboto Medium" panose="02000000000000000000" pitchFamily="2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2" name="Retângulo: Cantos Arredondados 34">
            <a:extLst>
              <a:ext uri="{FF2B5EF4-FFF2-40B4-BE49-F238E27FC236}">
                <a16:creationId xmlns:a16="http://schemas.microsoft.com/office/drawing/2014/main" id="{6AEA1D88-54C2-48BF-8D78-D918D9578357}"/>
              </a:ext>
            </a:extLst>
          </p:cNvPr>
          <p:cNvSpPr/>
          <p:nvPr/>
        </p:nvSpPr>
        <p:spPr>
          <a:xfrm>
            <a:off x="5315646" y="5152840"/>
            <a:ext cx="2524779" cy="3039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Excluir tudo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Retângulo: Cantos Arredondados 34">
            <a:extLst>
              <a:ext uri="{FF2B5EF4-FFF2-40B4-BE49-F238E27FC236}">
                <a16:creationId xmlns:a16="http://schemas.microsoft.com/office/drawing/2014/main" id="{6AEA1D88-54C2-48BF-8D78-D918D9578357}"/>
              </a:ext>
            </a:extLst>
          </p:cNvPr>
          <p:cNvSpPr/>
          <p:nvPr/>
        </p:nvSpPr>
        <p:spPr>
          <a:xfrm>
            <a:off x="5309432" y="4743052"/>
            <a:ext cx="2537209" cy="27505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Deletar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256698" y="2000082"/>
            <a:ext cx="3489959" cy="29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138;p3"/>
          <p:cNvSpPr txBox="1">
            <a:spLocks/>
          </p:cNvSpPr>
          <p:nvPr/>
        </p:nvSpPr>
        <p:spPr>
          <a:xfrm>
            <a:off x="1248810" y="1969321"/>
            <a:ext cx="2041526" cy="38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  <a:defRPr sz="54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  <a:buFont typeface="Arial"/>
              <a:buNone/>
            </a:pP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Números </a:t>
            </a: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WhatsApp </a:t>
            </a: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(7)</a:t>
            </a:r>
            <a:endParaRPr lang="pt-BR" sz="1200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6" name="Retângulo: Cantos Arredondados 34">
            <a:extLst>
              <a:ext uri="{FF2B5EF4-FFF2-40B4-BE49-F238E27FC236}">
                <a16:creationId xmlns:a16="http://schemas.microsoft.com/office/drawing/2014/main" id="{6AEA1D88-54C2-48BF-8D78-D918D9578357}"/>
              </a:ext>
            </a:extLst>
          </p:cNvPr>
          <p:cNvSpPr/>
          <p:nvPr/>
        </p:nvSpPr>
        <p:spPr>
          <a:xfrm>
            <a:off x="9671847" y="5124146"/>
            <a:ext cx="1155045" cy="36535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Enviar</a:t>
            </a:r>
            <a:endParaRPr lang="pt-BR" sz="1200"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://pluspng.com/img-png/whatsapp-png-wazapp-logo-whats-whatsapp-logo-whatsapp-icon-20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82" y="1204015"/>
            <a:ext cx="334537" cy="3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con-library.com/images/file-import-icon/file-import-icon-22.jp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966"/>
                    </a14:imgEffect>
                    <a14:imgEffect>
                      <a14:saturation sa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69" y="2274352"/>
            <a:ext cx="328979" cy="31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3724512" y="2625207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Retângulo: Cantos Arredondados 29">
            <a:extLst>
              <a:ext uri="{FF2B5EF4-FFF2-40B4-BE49-F238E27FC236}">
                <a16:creationId xmlns:a16="http://schemas.microsoft.com/office/drawing/2014/main" id="{7887B4B2-40DC-8B7F-A14B-A696E9CA82BC}"/>
              </a:ext>
            </a:extLst>
          </p:cNvPr>
          <p:cNvSpPr/>
          <p:nvPr/>
        </p:nvSpPr>
        <p:spPr>
          <a:xfrm>
            <a:off x="9763930" y="2252529"/>
            <a:ext cx="902607" cy="56768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https://www.freeiconspng.com/uploads/export-icon-29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65" y="2276268"/>
            <a:ext cx="309674" cy="30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9857037" y="2530297"/>
            <a:ext cx="806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Exportar</a:t>
            </a:r>
            <a:endParaRPr lang="pt-BR" sz="11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8715610" y="2537981"/>
            <a:ext cx="806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Importar</a:t>
            </a:r>
            <a:endParaRPr lang="pt-BR" sz="11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892686" y="1269861"/>
            <a:ext cx="223826" cy="2242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11186885" y="1268858"/>
            <a:ext cx="223826" cy="2242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11151873" y="1199230"/>
            <a:ext cx="24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x</a:t>
            </a:r>
            <a:endParaRPr lang="pt-BR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10598487" y="1268858"/>
            <a:ext cx="223826" cy="2242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10577011" y="1186788"/>
            <a:ext cx="24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-</a:t>
            </a:r>
            <a:endParaRPr lang="pt-BR" sz="18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0962890" y="1319173"/>
            <a:ext cx="118346" cy="8892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0927529" y="1351417"/>
            <a:ext cx="118346" cy="8892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8652124" y="3199700"/>
            <a:ext cx="193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(__) ____-____</a:t>
            </a:r>
            <a:endParaRPr lang="pt-BR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570569" y="4782653"/>
            <a:ext cx="153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Tempo       s</a:t>
            </a:r>
            <a:endParaRPr lang="pt-BR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236012" y="4836606"/>
            <a:ext cx="251610" cy="21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2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4"/>
          <p:cNvGraphicFramePr/>
          <p:nvPr>
            <p:extLst>
              <p:ext uri="{D42A27DB-BD31-4B8C-83A1-F6EECF244321}">
                <p14:modId xmlns:p14="http://schemas.microsoft.com/office/powerpoint/2010/main" val="232559433"/>
              </p:ext>
            </p:extLst>
          </p:nvPr>
        </p:nvGraphicFramePr>
        <p:xfrm>
          <a:off x="433754" y="1651099"/>
          <a:ext cx="11430001" cy="40445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4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Campo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Atividade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Negócio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RN01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Adicionar contato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Adicionar contatos – basta informar o número do 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celular.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03912234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RN02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Mensagem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Opção para a pessoa colocar 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conteúdo que quer 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mandar.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01342609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RN03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Importar contatos csv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Importar contatos de um arquivo 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54029954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RN04</a:t>
                      </a:r>
                      <a:endParaRPr lang="pt-BR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rbe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Relatório de Envio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Depois de encerrado o envio, deve ser informado a quantidade de sucesso e falha. Persistir resultado em arquivo 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json.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76759367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RN05</a:t>
                      </a:r>
                      <a:endParaRPr lang="pt-BR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rbe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rbe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Exportar contatos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rbe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Exportar contatos de um arquivo 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pt-BR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pt-B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52477636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RN06</a:t>
                      </a:r>
                      <a:endParaRPr lang="pt-BR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rbe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Mensagem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Personalizada</a:t>
                      </a:r>
                      <a:endParaRPr lang="pt-B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Possibilidade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personalizar nome para cada usuário, se o nome for vazio vai aparecer apenas uma </a:t>
                      </a:r>
                      <a:r>
                        <a:rPr lang="pt-BR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vazia.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82030683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RN07</a:t>
                      </a:r>
                      <a:endParaRPr lang="pt-BR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rbe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uma possibilidade de mensagens para realizar a alternância entre elas com os contatos, para evitar o banimento do 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WhatsApp.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76634234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RN08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Mensagem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o tempo estabelecido para cada </a:t>
                      </a: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mensagem.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83184901"/>
                  </a:ext>
                </a:extLst>
              </a:tr>
              <a:tr h="375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RN09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Automatização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 a versão do Chrome e do DLLdo Selenium  se for igual não vai mudar nada e se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diferente vai instalar a versão do 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Chrome.</a:t>
                      </a:r>
                      <a:endParaRPr lang="pt-BR" sz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77514854"/>
                  </a:ext>
                </a:extLst>
              </a:tr>
            </a:tbl>
          </a:graphicData>
        </a:graphic>
      </p:graphicFrame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433754" y="314587"/>
            <a:ext cx="10515600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Regras de negócios</a:t>
            </a:r>
            <a:endParaRPr dirty="0">
              <a:latin typeface="Cooper Black" panose="0208090404030B0204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317241"/>
            <a:ext cx="10767462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R01 – </a:t>
            </a: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Adicionar </a:t>
            </a: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contatos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4" name="Google Shape;166;p5">
            <a:extLst>
              <a:ext uri="{FF2B5EF4-FFF2-40B4-BE49-F238E27FC236}">
                <a16:creationId xmlns:a16="http://schemas.microsoft.com/office/drawing/2014/main" id="{A098F8B9-65E9-27CA-23EA-59D87D42CA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761" y="1366855"/>
            <a:ext cx="8773423" cy="4448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nome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o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de um contato manualmente.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66;p5">
            <a:extLst>
              <a:ext uri="{FF2B5EF4-FFF2-40B4-BE49-F238E27FC236}">
                <a16:creationId xmlns:a16="http://schemas.microsoft.com/office/drawing/2014/main" id="{DBE7037B-98EA-0917-14F4-70234CDF6802}"/>
              </a:ext>
            </a:extLst>
          </p:cNvPr>
          <p:cNvSpPr txBox="1">
            <a:spLocks/>
          </p:cNvSpPr>
          <p:nvPr/>
        </p:nvSpPr>
        <p:spPr>
          <a:xfrm>
            <a:off x="2998519" y="2539610"/>
            <a:ext cx="3948740" cy="31012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457200" algn="just">
              <a:spcBef>
                <a:spcPts val="0"/>
              </a:spcBef>
              <a:buSzPts val="2800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é obrigatório</a:t>
            </a:r>
          </a:p>
          <a:p>
            <a:pPr marL="0" indent="0" algn="just">
              <a:spcBef>
                <a:spcPts val="0"/>
              </a:spcBef>
              <a:buSzPts val="2800"/>
              <a:buFont typeface="Arial"/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é opcional.</a:t>
            </a:r>
          </a:p>
          <a:p>
            <a:pPr marL="0" indent="0" algn="just">
              <a:spcBef>
                <a:spcPts val="0"/>
              </a:spcBef>
              <a:buSzPts val="2800"/>
              <a:buFont typeface="Arial"/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spcBef>
                <a:spcPts val="0"/>
              </a:spcBef>
              <a:buSzPts val="2800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clicar em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adicionar,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e número é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adicionado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lista de envio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D670393-2448-44AA-79EC-2307A88D54AA}"/>
              </a:ext>
            </a:extLst>
          </p:cNvPr>
          <p:cNvCxnSpPr/>
          <p:nvPr/>
        </p:nvCxnSpPr>
        <p:spPr>
          <a:xfrm>
            <a:off x="7118834" y="4828478"/>
            <a:ext cx="868677" cy="3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8" y="2459183"/>
            <a:ext cx="2241875" cy="1880282"/>
          </a:xfrm>
          <a:prstGeom prst="rect">
            <a:avLst/>
          </a:prstGeom>
        </p:spPr>
      </p:pic>
      <p:cxnSp>
        <p:nvCxnSpPr>
          <p:cNvPr id="12" name="Conector Angulado 11"/>
          <p:cNvCxnSpPr/>
          <p:nvPr/>
        </p:nvCxnSpPr>
        <p:spPr>
          <a:xfrm rot="10800000">
            <a:off x="1377538" y="4591040"/>
            <a:ext cx="1187532" cy="824111"/>
          </a:xfrm>
          <a:prstGeom prst="bentConnector3">
            <a:avLst>
              <a:gd name="adj1" fmla="val 102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8F382DEC-7E49-E795-DECA-8189F535932A}"/>
              </a:ext>
            </a:extLst>
          </p:cNvPr>
          <p:cNvSpPr/>
          <p:nvPr/>
        </p:nvSpPr>
        <p:spPr>
          <a:xfrm>
            <a:off x="8175864" y="2710748"/>
            <a:ext cx="3489960" cy="3320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CD6FFB5-A4DB-699B-71FB-3E9940A41912}"/>
              </a:ext>
            </a:extLst>
          </p:cNvPr>
          <p:cNvSpPr txBox="1"/>
          <p:nvPr/>
        </p:nvSpPr>
        <p:spPr>
          <a:xfrm>
            <a:off x="8308029" y="2998483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Enzzo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0B905CF-EE41-5D42-DE8B-37DAD44AEC03}"/>
              </a:ext>
            </a:extLst>
          </p:cNvPr>
          <p:cNvSpPr txBox="1"/>
          <p:nvPr/>
        </p:nvSpPr>
        <p:spPr>
          <a:xfrm>
            <a:off x="9028119" y="3016700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1D8E956-7FA6-3511-DCE0-2EA26C584822}"/>
              </a:ext>
            </a:extLst>
          </p:cNvPr>
          <p:cNvSpPr txBox="1"/>
          <p:nvPr/>
        </p:nvSpPr>
        <p:spPr>
          <a:xfrm>
            <a:off x="8308029" y="3372812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N/A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B28E0CA-3007-94AC-F589-06A6289E9F85}"/>
              </a:ext>
            </a:extLst>
          </p:cNvPr>
          <p:cNvSpPr txBox="1"/>
          <p:nvPr/>
        </p:nvSpPr>
        <p:spPr>
          <a:xfrm>
            <a:off x="9028119" y="3391029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10666419" y="3391028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7AA8454-EE21-D857-93A6-FC971EBA5608}"/>
              </a:ext>
            </a:extLst>
          </p:cNvPr>
          <p:cNvSpPr txBox="1"/>
          <p:nvPr/>
        </p:nvSpPr>
        <p:spPr>
          <a:xfrm>
            <a:off x="8308029" y="3767384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Carlos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E09D34B-5C20-CB8D-54A7-745D2C6B2293}"/>
              </a:ext>
            </a:extLst>
          </p:cNvPr>
          <p:cNvSpPr txBox="1"/>
          <p:nvPr/>
        </p:nvSpPr>
        <p:spPr>
          <a:xfrm>
            <a:off x="9028119" y="3785601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6F361E0-2C88-5E9D-6FFC-73E628055D02}"/>
              </a:ext>
            </a:extLst>
          </p:cNvPr>
          <p:cNvSpPr txBox="1"/>
          <p:nvPr/>
        </p:nvSpPr>
        <p:spPr>
          <a:xfrm>
            <a:off x="10666419" y="3785600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Falha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47660A7-5819-7B01-C1DF-FB08AB8AA452}"/>
              </a:ext>
            </a:extLst>
          </p:cNvPr>
          <p:cNvSpPr txBox="1"/>
          <p:nvPr/>
        </p:nvSpPr>
        <p:spPr>
          <a:xfrm>
            <a:off x="8308029" y="4161956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Icaro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2F4784C-5841-74D1-32E7-6AFDB8061590}"/>
              </a:ext>
            </a:extLst>
          </p:cNvPr>
          <p:cNvSpPr txBox="1"/>
          <p:nvPr/>
        </p:nvSpPr>
        <p:spPr>
          <a:xfrm>
            <a:off x="9028119" y="4180173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CC9374A-914C-0809-D1ED-4E96D967D39E}"/>
              </a:ext>
            </a:extLst>
          </p:cNvPr>
          <p:cNvSpPr txBox="1"/>
          <p:nvPr/>
        </p:nvSpPr>
        <p:spPr>
          <a:xfrm>
            <a:off x="10666419" y="4146587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6AE79A4-587B-4491-32F2-E8879C547437}"/>
              </a:ext>
            </a:extLst>
          </p:cNvPr>
          <p:cNvSpPr txBox="1"/>
          <p:nvPr/>
        </p:nvSpPr>
        <p:spPr>
          <a:xfrm>
            <a:off x="8308029" y="4556528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Ana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3D4EAB3-F4A4-7763-9F38-C4E810A905C4}"/>
              </a:ext>
            </a:extLst>
          </p:cNvPr>
          <p:cNvSpPr txBox="1"/>
          <p:nvPr/>
        </p:nvSpPr>
        <p:spPr>
          <a:xfrm>
            <a:off x="9028119" y="4574745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4B7B3BF-1C81-5188-9DEE-90E17F2A70A9}"/>
              </a:ext>
            </a:extLst>
          </p:cNvPr>
          <p:cNvSpPr txBox="1"/>
          <p:nvPr/>
        </p:nvSpPr>
        <p:spPr>
          <a:xfrm>
            <a:off x="10666419" y="4574744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93D3E9C-3962-B07B-14C8-D8E795ED4316}"/>
              </a:ext>
            </a:extLst>
          </p:cNvPr>
          <p:cNvSpPr txBox="1"/>
          <p:nvPr/>
        </p:nvSpPr>
        <p:spPr>
          <a:xfrm>
            <a:off x="8308029" y="4951100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Pedro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1A288E9-829C-B285-C646-A120EA68C88E}"/>
              </a:ext>
            </a:extLst>
          </p:cNvPr>
          <p:cNvSpPr txBox="1"/>
          <p:nvPr/>
        </p:nvSpPr>
        <p:spPr>
          <a:xfrm>
            <a:off x="9028119" y="4969317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A3A85FF-E03A-14D7-20C2-39F4E8C863E1}"/>
              </a:ext>
            </a:extLst>
          </p:cNvPr>
          <p:cNvSpPr txBox="1"/>
          <p:nvPr/>
        </p:nvSpPr>
        <p:spPr>
          <a:xfrm>
            <a:off x="10666419" y="4969316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1FEBA1E-B343-CA58-BBE9-ED689B1846E6}"/>
              </a:ext>
            </a:extLst>
          </p:cNvPr>
          <p:cNvSpPr txBox="1"/>
          <p:nvPr/>
        </p:nvSpPr>
        <p:spPr>
          <a:xfrm>
            <a:off x="8308029" y="5345672"/>
            <a:ext cx="69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Alice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DB42B1F-DF10-1901-B042-2CFDCE8535ED}"/>
              </a:ext>
            </a:extLst>
          </p:cNvPr>
          <p:cNvSpPr txBox="1"/>
          <p:nvPr/>
        </p:nvSpPr>
        <p:spPr>
          <a:xfrm>
            <a:off x="9028119" y="5363889"/>
            <a:ext cx="1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E09F127-836D-DC26-FBAE-4D8FD0FE8ECF}"/>
              </a:ext>
            </a:extLst>
          </p:cNvPr>
          <p:cNvSpPr txBox="1"/>
          <p:nvPr/>
        </p:nvSpPr>
        <p:spPr>
          <a:xfrm>
            <a:off x="10666419" y="5363888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8175864" y="2391575"/>
            <a:ext cx="3489959" cy="29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38;p3"/>
          <p:cNvSpPr txBox="1">
            <a:spLocks/>
          </p:cNvSpPr>
          <p:nvPr/>
        </p:nvSpPr>
        <p:spPr>
          <a:xfrm>
            <a:off x="8167976" y="2360814"/>
            <a:ext cx="2041526" cy="38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  <a:defRPr sz="54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  <a:buFont typeface="Arial"/>
              <a:buNone/>
            </a:pP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Números Whatsapp (7)</a:t>
            </a:r>
            <a:endParaRPr lang="pt-BR" sz="1200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10643678" y="3016700"/>
            <a:ext cx="92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2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317241"/>
            <a:ext cx="7451271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R02 – </a:t>
            </a: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Mensagem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088" y="1301517"/>
            <a:ext cx="7451271" cy="59419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a mensagem por meio 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66;p5">
            <a:extLst>
              <a:ext uri="{FF2B5EF4-FFF2-40B4-BE49-F238E27FC236}">
                <a16:creationId xmlns:a16="http://schemas.microsoft.com/office/drawing/2014/main" id="{DBE7037B-98EA-0917-14F4-70234CDF6802}"/>
              </a:ext>
            </a:extLst>
          </p:cNvPr>
          <p:cNvSpPr txBox="1">
            <a:spLocks/>
          </p:cNvSpPr>
          <p:nvPr/>
        </p:nvSpPr>
        <p:spPr>
          <a:xfrm>
            <a:off x="5711931" y="3080114"/>
            <a:ext cx="4964910" cy="9803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457200" algn="just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Campo mensagem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obrigatório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Angulado 6"/>
          <p:cNvCxnSpPr/>
          <p:nvPr/>
        </p:nvCxnSpPr>
        <p:spPr>
          <a:xfrm rot="10800000" flipV="1">
            <a:off x="4830073" y="4328735"/>
            <a:ext cx="2129881" cy="411979"/>
          </a:xfrm>
          <a:prstGeom prst="bentConnector3">
            <a:avLst>
              <a:gd name="adj1" fmla="val -2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443DE2B-1EEE-3CA4-4370-7EC7C79F2103}"/>
              </a:ext>
            </a:extLst>
          </p:cNvPr>
          <p:cNvSpPr/>
          <p:nvPr/>
        </p:nvSpPr>
        <p:spPr>
          <a:xfrm>
            <a:off x="1373609" y="3149738"/>
            <a:ext cx="2886933" cy="2357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345F93-9D2B-5B59-86D2-F86E168B880B}"/>
              </a:ext>
            </a:extLst>
          </p:cNvPr>
          <p:cNvSpPr txBox="1"/>
          <p:nvPr/>
        </p:nvSpPr>
        <p:spPr>
          <a:xfrm>
            <a:off x="1419980" y="3267834"/>
            <a:ext cx="209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Olá,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[nome]</a:t>
            </a:r>
          </a:p>
          <a:p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Bem vindo ao 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Z</a:t>
            </a:r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apInfinity </a:t>
            </a:r>
          </a:p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[nome</a:t>
            </a:r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1359649" y="2939934"/>
            <a:ext cx="1470281" cy="2677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ensagem1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35">
            <a:extLst>
              <a:ext uri="{FF2B5EF4-FFF2-40B4-BE49-F238E27FC236}">
                <a16:creationId xmlns:a16="http://schemas.microsoft.com/office/drawing/2014/main" id="{8CA048A1-06A9-5D0C-B49D-F4371BFA42BD}"/>
              </a:ext>
            </a:extLst>
          </p:cNvPr>
          <p:cNvSpPr/>
          <p:nvPr/>
        </p:nvSpPr>
        <p:spPr>
          <a:xfrm>
            <a:off x="3308010" y="5091164"/>
            <a:ext cx="966492" cy="39326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Add Nome</a:t>
            </a:r>
          </a:p>
        </p:txBody>
      </p:sp>
      <p:sp>
        <p:nvSpPr>
          <p:cNvPr id="12" name="Retângulo: Cantos Arredondados 26">
            <a:extLst>
              <a:ext uri="{FF2B5EF4-FFF2-40B4-BE49-F238E27FC236}">
                <a16:creationId xmlns:a16="http://schemas.microsoft.com/office/drawing/2014/main" id="{89285713-8EC3-D1FB-8631-7519CC281599}"/>
              </a:ext>
            </a:extLst>
          </p:cNvPr>
          <p:cNvSpPr/>
          <p:nvPr/>
        </p:nvSpPr>
        <p:spPr>
          <a:xfrm>
            <a:off x="2829931" y="2940439"/>
            <a:ext cx="1444571" cy="2632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pt-BR" sz="12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ensagem2</a:t>
            </a:r>
            <a:endParaRPr lang="pt-BR" sz="12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6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Cantos Arredondados 29">
            <a:extLst>
              <a:ext uri="{FF2B5EF4-FFF2-40B4-BE49-F238E27FC236}">
                <a16:creationId xmlns:a16="http://schemas.microsoft.com/office/drawing/2014/main" id="{7887B4B2-40DC-8B7F-A14B-A696E9CA82BC}"/>
              </a:ext>
            </a:extLst>
          </p:cNvPr>
          <p:cNvSpPr/>
          <p:nvPr/>
        </p:nvSpPr>
        <p:spPr>
          <a:xfrm>
            <a:off x="5501780" y="3734633"/>
            <a:ext cx="1310806" cy="9382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342800"/>
            <a:ext cx="10823946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5400"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R03 </a:t>
            </a: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– </a:t>
            </a:r>
            <a:r>
              <a:rPr lang="pt-BR" dirty="0">
                <a:latin typeface="Cooper Black" panose="0208090404030B020404" pitchFamily="18" charset="0"/>
              </a:rPr>
              <a:t>Importar contatos </a:t>
            </a:r>
            <a:r>
              <a:rPr lang="pt-BR" dirty="0" smtClean="0">
                <a:latin typeface="Cooper Black" panose="0208090404030B020404" pitchFamily="18" charset="0"/>
              </a:rPr>
              <a:t>csv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088" y="1175306"/>
            <a:ext cx="8071796" cy="83471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arquivo de texto simples que armazena informações de planilhas e tabelas.</a:t>
            </a:r>
          </a:p>
        </p:txBody>
      </p:sp>
      <p:sp>
        <p:nvSpPr>
          <p:cNvPr id="30" name="Google Shape;166;p5">
            <a:extLst>
              <a:ext uri="{FF2B5EF4-FFF2-40B4-BE49-F238E27FC236}">
                <a16:creationId xmlns:a16="http://schemas.microsoft.com/office/drawing/2014/main" id="{DBE7037B-98EA-0917-14F4-70234CDF6802}"/>
              </a:ext>
            </a:extLst>
          </p:cNvPr>
          <p:cNvSpPr txBox="1">
            <a:spLocks/>
          </p:cNvSpPr>
          <p:nvPr/>
        </p:nvSpPr>
        <p:spPr>
          <a:xfrm>
            <a:off x="461088" y="2226709"/>
            <a:ext cx="4543003" cy="39520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457200" algn="just">
              <a:spcBef>
                <a:spcPts val="0"/>
              </a:spcBef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selecionar a opção "Importar", o usuário será solicitado a escolher um arquivo CSV em sua máquina. Se a seleção for feita corretamente, as informações contidas no arquivo CSV serão adicionadas à lista de envio.</a:t>
            </a:r>
          </a:p>
        </p:txBody>
      </p:sp>
      <p:pic>
        <p:nvPicPr>
          <p:cNvPr id="34" name="Picture 6" descr="https://icon-library.com/images/file-import-icon/file-import-icon-22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966"/>
                    </a14:imgEffect>
                    <a14:imgEffect>
                      <a14:saturation sa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78" y="3792254"/>
            <a:ext cx="548754" cy="54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5722310" y="4310794"/>
            <a:ext cx="1410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Importar</a:t>
            </a:r>
            <a:endParaRPr lang="pt-BR" sz="16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F382DEC-7E49-E795-DECA-8189F535932A}"/>
              </a:ext>
            </a:extLst>
          </p:cNvPr>
          <p:cNvSpPr/>
          <p:nvPr/>
        </p:nvSpPr>
        <p:spPr>
          <a:xfrm>
            <a:off x="8400718" y="2851929"/>
            <a:ext cx="3447293" cy="318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CD6FFB5-A4DB-699B-71FB-3E9940A41912}"/>
              </a:ext>
            </a:extLst>
          </p:cNvPr>
          <p:cNvSpPr txBox="1"/>
          <p:nvPr/>
        </p:nvSpPr>
        <p:spPr>
          <a:xfrm>
            <a:off x="8532883" y="3139665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Enzzo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0B905CF-EE41-5D42-DE8B-37DAD44AEC03}"/>
              </a:ext>
            </a:extLst>
          </p:cNvPr>
          <p:cNvSpPr txBox="1"/>
          <p:nvPr/>
        </p:nvSpPr>
        <p:spPr>
          <a:xfrm>
            <a:off x="9252973" y="3157882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D8E956-7FA6-3511-DCE0-2EA26C584822}"/>
              </a:ext>
            </a:extLst>
          </p:cNvPr>
          <p:cNvSpPr txBox="1"/>
          <p:nvPr/>
        </p:nvSpPr>
        <p:spPr>
          <a:xfrm>
            <a:off x="8532883" y="3513994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N/A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B28E0CA-3007-94AC-F589-06A6289E9F85}"/>
              </a:ext>
            </a:extLst>
          </p:cNvPr>
          <p:cNvSpPr txBox="1"/>
          <p:nvPr/>
        </p:nvSpPr>
        <p:spPr>
          <a:xfrm>
            <a:off x="9252973" y="3532211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10891273" y="3532210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7AA8454-EE21-D857-93A6-FC971EBA5608}"/>
              </a:ext>
            </a:extLst>
          </p:cNvPr>
          <p:cNvSpPr txBox="1"/>
          <p:nvPr/>
        </p:nvSpPr>
        <p:spPr>
          <a:xfrm>
            <a:off x="8532883" y="3908566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Carlos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E09D34B-5C20-CB8D-54A7-745D2C6B2293}"/>
              </a:ext>
            </a:extLst>
          </p:cNvPr>
          <p:cNvSpPr txBox="1"/>
          <p:nvPr/>
        </p:nvSpPr>
        <p:spPr>
          <a:xfrm>
            <a:off x="9252973" y="3926783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6F361E0-2C88-5E9D-6FFC-73E628055D02}"/>
              </a:ext>
            </a:extLst>
          </p:cNvPr>
          <p:cNvSpPr txBox="1"/>
          <p:nvPr/>
        </p:nvSpPr>
        <p:spPr>
          <a:xfrm>
            <a:off x="10891273" y="3926782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Falha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7660A7-5819-7B01-C1DF-FB08AB8AA452}"/>
              </a:ext>
            </a:extLst>
          </p:cNvPr>
          <p:cNvSpPr txBox="1"/>
          <p:nvPr/>
        </p:nvSpPr>
        <p:spPr>
          <a:xfrm>
            <a:off x="8532883" y="4303138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Icaro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2F4784C-5841-74D1-32E7-6AFDB8061590}"/>
              </a:ext>
            </a:extLst>
          </p:cNvPr>
          <p:cNvSpPr txBox="1"/>
          <p:nvPr/>
        </p:nvSpPr>
        <p:spPr>
          <a:xfrm>
            <a:off x="9252973" y="4321355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CC9374A-914C-0809-D1ED-4E96D967D39E}"/>
              </a:ext>
            </a:extLst>
          </p:cNvPr>
          <p:cNvSpPr txBox="1"/>
          <p:nvPr/>
        </p:nvSpPr>
        <p:spPr>
          <a:xfrm>
            <a:off x="10891273" y="4287769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6AE79A4-587B-4491-32F2-E8879C547437}"/>
              </a:ext>
            </a:extLst>
          </p:cNvPr>
          <p:cNvSpPr txBox="1"/>
          <p:nvPr/>
        </p:nvSpPr>
        <p:spPr>
          <a:xfrm>
            <a:off x="8532883" y="4697710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Ana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3D4EAB3-F4A4-7763-9F38-C4E810A905C4}"/>
              </a:ext>
            </a:extLst>
          </p:cNvPr>
          <p:cNvSpPr txBox="1"/>
          <p:nvPr/>
        </p:nvSpPr>
        <p:spPr>
          <a:xfrm>
            <a:off x="9252973" y="4715927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4B7B3BF-1C81-5188-9DEE-90E17F2A70A9}"/>
              </a:ext>
            </a:extLst>
          </p:cNvPr>
          <p:cNvSpPr txBox="1"/>
          <p:nvPr/>
        </p:nvSpPr>
        <p:spPr>
          <a:xfrm>
            <a:off x="10891273" y="4715926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93D3E9C-3962-B07B-14C8-D8E795ED4316}"/>
              </a:ext>
            </a:extLst>
          </p:cNvPr>
          <p:cNvSpPr txBox="1"/>
          <p:nvPr/>
        </p:nvSpPr>
        <p:spPr>
          <a:xfrm>
            <a:off x="8532883" y="5092282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Pedro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1A288E9-829C-B285-C646-A120EA68C88E}"/>
              </a:ext>
            </a:extLst>
          </p:cNvPr>
          <p:cNvSpPr txBox="1"/>
          <p:nvPr/>
        </p:nvSpPr>
        <p:spPr>
          <a:xfrm>
            <a:off x="9252973" y="5110499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A3A85FF-E03A-14D7-20C2-39F4E8C863E1}"/>
              </a:ext>
            </a:extLst>
          </p:cNvPr>
          <p:cNvSpPr txBox="1"/>
          <p:nvPr/>
        </p:nvSpPr>
        <p:spPr>
          <a:xfrm>
            <a:off x="10891273" y="5110498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1FEBA1E-B343-CA58-BBE9-ED689B1846E6}"/>
              </a:ext>
            </a:extLst>
          </p:cNvPr>
          <p:cNvSpPr txBox="1"/>
          <p:nvPr/>
        </p:nvSpPr>
        <p:spPr>
          <a:xfrm>
            <a:off x="8532883" y="5486854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Alice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DB42B1F-DF10-1901-B042-2CFDCE8535ED}"/>
              </a:ext>
            </a:extLst>
          </p:cNvPr>
          <p:cNvSpPr txBox="1"/>
          <p:nvPr/>
        </p:nvSpPr>
        <p:spPr>
          <a:xfrm>
            <a:off x="9252973" y="5505071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E09F127-836D-DC26-FBAE-4D8FD0FE8ECF}"/>
              </a:ext>
            </a:extLst>
          </p:cNvPr>
          <p:cNvSpPr txBox="1"/>
          <p:nvPr/>
        </p:nvSpPr>
        <p:spPr>
          <a:xfrm>
            <a:off x="10891273" y="5505070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8400719" y="2532756"/>
            <a:ext cx="3447292" cy="28690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138;p3"/>
          <p:cNvSpPr txBox="1">
            <a:spLocks/>
          </p:cNvSpPr>
          <p:nvPr/>
        </p:nvSpPr>
        <p:spPr>
          <a:xfrm>
            <a:off x="8392830" y="2501996"/>
            <a:ext cx="2016567" cy="37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  <a:defRPr sz="54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  <a:buFont typeface="Arial"/>
              <a:buNone/>
            </a:pP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Números Whatsapp (7)</a:t>
            </a:r>
            <a:endParaRPr lang="pt-BR" sz="1200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10868532" y="3157882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7133308" y="4185565"/>
            <a:ext cx="99025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858702"/>
            <a:ext cx="10232932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5400"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R04 – </a:t>
            </a:r>
            <a:r>
              <a:rPr lang="pt-BR" dirty="0">
                <a:latin typeface="Cooper Black" panose="0208090404030B020404" pitchFamily="18" charset="0"/>
              </a:rPr>
              <a:t>Relatório de Envio</a:t>
            </a:r>
            <a:br>
              <a:rPr lang="pt-BR" dirty="0">
                <a:latin typeface="Cooper Black" panose="0208090404030B020404" pitchFamily="18" charset="0"/>
              </a:rPr>
            </a:b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6" name="Google Shape;166;p5">
            <a:extLst>
              <a:ext uri="{FF2B5EF4-FFF2-40B4-BE49-F238E27FC236}">
                <a16:creationId xmlns:a16="http://schemas.microsoft.com/office/drawing/2014/main" id="{DBE7037B-98EA-0917-14F4-70234CDF6802}"/>
              </a:ext>
            </a:extLst>
          </p:cNvPr>
          <p:cNvSpPr txBox="1">
            <a:spLocks/>
          </p:cNvSpPr>
          <p:nvPr/>
        </p:nvSpPr>
        <p:spPr>
          <a:xfrm>
            <a:off x="6417285" y="3525087"/>
            <a:ext cx="4964910" cy="981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457200" algn="just">
              <a:spcBef>
                <a:spcPts val="0"/>
              </a:spcBef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Antes de ser  realizado, este campo estará vazio.</a:t>
            </a:r>
          </a:p>
        </p:txBody>
      </p:sp>
      <p:sp>
        <p:nvSpPr>
          <p:cNvPr id="30" name="Google Shape;166;p5">
            <a:extLst>
              <a:ext uri="{FF2B5EF4-FFF2-40B4-BE49-F238E27FC236}">
                <a16:creationId xmlns:a16="http://schemas.microsoft.com/office/drawing/2014/main" id="{DBE7037B-98EA-0917-14F4-70234CDF6802}"/>
              </a:ext>
            </a:extLst>
          </p:cNvPr>
          <p:cNvSpPr txBox="1">
            <a:spLocks/>
          </p:cNvSpPr>
          <p:nvPr/>
        </p:nvSpPr>
        <p:spPr>
          <a:xfrm>
            <a:off x="445521" y="1291230"/>
            <a:ext cx="10936674" cy="8539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457200" algn="just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Exibição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mostra se foi enviado corretamente ou não na lista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flipH="1">
            <a:off x="5258491" y="4015751"/>
            <a:ext cx="90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8F382DEC-7E49-E795-DECA-8189F535932A}"/>
              </a:ext>
            </a:extLst>
          </p:cNvPr>
          <p:cNvSpPr/>
          <p:nvPr/>
        </p:nvSpPr>
        <p:spPr>
          <a:xfrm>
            <a:off x="1419401" y="2959114"/>
            <a:ext cx="3447293" cy="318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CD6FFB5-A4DB-699B-71FB-3E9940A41912}"/>
              </a:ext>
            </a:extLst>
          </p:cNvPr>
          <p:cNvSpPr txBox="1"/>
          <p:nvPr/>
        </p:nvSpPr>
        <p:spPr>
          <a:xfrm>
            <a:off x="1551566" y="3246850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Enzzo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0B905CF-EE41-5D42-DE8B-37DAD44AEC03}"/>
              </a:ext>
            </a:extLst>
          </p:cNvPr>
          <p:cNvSpPr txBox="1"/>
          <p:nvPr/>
        </p:nvSpPr>
        <p:spPr>
          <a:xfrm>
            <a:off x="2271656" y="3265067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8E956-7FA6-3511-DCE0-2EA26C584822}"/>
              </a:ext>
            </a:extLst>
          </p:cNvPr>
          <p:cNvSpPr txBox="1"/>
          <p:nvPr/>
        </p:nvSpPr>
        <p:spPr>
          <a:xfrm>
            <a:off x="1551566" y="3621179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N/A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B28E0CA-3007-94AC-F589-06A6289E9F85}"/>
              </a:ext>
            </a:extLst>
          </p:cNvPr>
          <p:cNvSpPr txBox="1"/>
          <p:nvPr/>
        </p:nvSpPr>
        <p:spPr>
          <a:xfrm>
            <a:off x="2271656" y="3639396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3909956" y="3639395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7AA8454-EE21-D857-93A6-FC971EBA5608}"/>
              </a:ext>
            </a:extLst>
          </p:cNvPr>
          <p:cNvSpPr txBox="1"/>
          <p:nvPr/>
        </p:nvSpPr>
        <p:spPr>
          <a:xfrm>
            <a:off x="1551566" y="4015751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Carlos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E09D34B-5C20-CB8D-54A7-745D2C6B2293}"/>
              </a:ext>
            </a:extLst>
          </p:cNvPr>
          <p:cNvSpPr txBox="1"/>
          <p:nvPr/>
        </p:nvSpPr>
        <p:spPr>
          <a:xfrm>
            <a:off x="2271656" y="4033968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F361E0-2C88-5E9D-6FFC-73E628055D02}"/>
              </a:ext>
            </a:extLst>
          </p:cNvPr>
          <p:cNvSpPr txBox="1"/>
          <p:nvPr/>
        </p:nvSpPr>
        <p:spPr>
          <a:xfrm>
            <a:off x="3909956" y="4033967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Falha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47660A7-5819-7B01-C1DF-FB08AB8AA452}"/>
              </a:ext>
            </a:extLst>
          </p:cNvPr>
          <p:cNvSpPr txBox="1"/>
          <p:nvPr/>
        </p:nvSpPr>
        <p:spPr>
          <a:xfrm>
            <a:off x="1551566" y="4410323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Icaro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F4784C-5841-74D1-32E7-6AFDB8061590}"/>
              </a:ext>
            </a:extLst>
          </p:cNvPr>
          <p:cNvSpPr txBox="1"/>
          <p:nvPr/>
        </p:nvSpPr>
        <p:spPr>
          <a:xfrm>
            <a:off x="2271656" y="4428540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CC9374A-914C-0809-D1ED-4E96D967D39E}"/>
              </a:ext>
            </a:extLst>
          </p:cNvPr>
          <p:cNvSpPr txBox="1"/>
          <p:nvPr/>
        </p:nvSpPr>
        <p:spPr>
          <a:xfrm>
            <a:off x="3909956" y="4394954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6AE79A4-587B-4491-32F2-E8879C547437}"/>
              </a:ext>
            </a:extLst>
          </p:cNvPr>
          <p:cNvSpPr txBox="1"/>
          <p:nvPr/>
        </p:nvSpPr>
        <p:spPr>
          <a:xfrm>
            <a:off x="1551566" y="4804895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Ana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3D4EAB3-F4A4-7763-9F38-C4E810A905C4}"/>
              </a:ext>
            </a:extLst>
          </p:cNvPr>
          <p:cNvSpPr txBox="1"/>
          <p:nvPr/>
        </p:nvSpPr>
        <p:spPr>
          <a:xfrm>
            <a:off x="2271656" y="4823112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4B7B3BF-1C81-5188-9DEE-90E17F2A70A9}"/>
              </a:ext>
            </a:extLst>
          </p:cNvPr>
          <p:cNvSpPr txBox="1"/>
          <p:nvPr/>
        </p:nvSpPr>
        <p:spPr>
          <a:xfrm>
            <a:off x="3909956" y="4823111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93D3E9C-3962-B07B-14C8-D8E795ED4316}"/>
              </a:ext>
            </a:extLst>
          </p:cNvPr>
          <p:cNvSpPr txBox="1"/>
          <p:nvPr/>
        </p:nvSpPr>
        <p:spPr>
          <a:xfrm>
            <a:off x="1551566" y="5199467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Pedro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1A288E9-829C-B285-C646-A120EA68C88E}"/>
              </a:ext>
            </a:extLst>
          </p:cNvPr>
          <p:cNvSpPr txBox="1"/>
          <p:nvPr/>
        </p:nvSpPr>
        <p:spPr>
          <a:xfrm>
            <a:off x="2271656" y="5217684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A3A85FF-E03A-14D7-20C2-39F4E8C863E1}"/>
              </a:ext>
            </a:extLst>
          </p:cNvPr>
          <p:cNvSpPr txBox="1"/>
          <p:nvPr/>
        </p:nvSpPr>
        <p:spPr>
          <a:xfrm>
            <a:off x="3909956" y="5217683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1FEBA1E-B343-CA58-BBE9-ED689B1846E6}"/>
              </a:ext>
            </a:extLst>
          </p:cNvPr>
          <p:cNvSpPr txBox="1"/>
          <p:nvPr/>
        </p:nvSpPr>
        <p:spPr>
          <a:xfrm>
            <a:off x="1551566" y="5594039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Alice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B42B1F-DF10-1901-B042-2CFDCE8535ED}"/>
              </a:ext>
            </a:extLst>
          </p:cNvPr>
          <p:cNvSpPr txBox="1"/>
          <p:nvPr/>
        </p:nvSpPr>
        <p:spPr>
          <a:xfrm>
            <a:off x="2271656" y="5612256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E09F127-836D-DC26-FBAE-4D8FD0FE8ECF}"/>
              </a:ext>
            </a:extLst>
          </p:cNvPr>
          <p:cNvSpPr txBox="1"/>
          <p:nvPr/>
        </p:nvSpPr>
        <p:spPr>
          <a:xfrm>
            <a:off x="3909956" y="5612255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1419402" y="2639941"/>
            <a:ext cx="3447292" cy="28690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138;p3"/>
          <p:cNvSpPr txBox="1">
            <a:spLocks/>
          </p:cNvSpPr>
          <p:nvPr/>
        </p:nvSpPr>
        <p:spPr>
          <a:xfrm>
            <a:off x="1411513" y="2609181"/>
            <a:ext cx="2016567" cy="37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  <a:defRPr sz="54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  <a:buFont typeface="Arial"/>
              <a:buNone/>
            </a:pP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Números Whatsapp (7)</a:t>
            </a:r>
            <a:endParaRPr lang="pt-BR" sz="1200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3887215" y="3265067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7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8;p3"/>
          <p:cNvSpPr txBox="1">
            <a:spLocks noGrp="1"/>
          </p:cNvSpPr>
          <p:nvPr>
            <p:ph type="title"/>
          </p:nvPr>
        </p:nvSpPr>
        <p:spPr>
          <a:xfrm>
            <a:off x="461088" y="342800"/>
            <a:ext cx="10823946" cy="6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5400"/>
            </a:pPr>
            <a:r>
              <a:rPr lang="pt-BR" dirty="0" smtClean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R05 </a:t>
            </a:r>
            <a:r>
              <a:rPr lang="pt-BR" dirty="0">
                <a:latin typeface="Cooper Black" panose="0208090404030B020404" pitchFamily="18" charset="0"/>
                <a:ea typeface="Arial"/>
                <a:cs typeface="Arial"/>
                <a:sym typeface="Arial"/>
              </a:rPr>
              <a:t>– </a:t>
            </a:r>
            <a:r>
              <a:rPr lang="pt-BR" dirty="0" smtClean="0">
                <a:latin typeface="Cooper Black" panose="0208090404030B020404" pitchFamily="18" charset="0"/>
              </a:rPr>
              <a:t>Exportar </a:t>
            </a:r>
            <a:r>
              <a:rPr lang="pt-BR" dirty="0">
                <a:latin typeface="Cooper Black" panose="0208090404030B020404" pitchFamily="18" charset="0"/>
              </a:rPr>
              <a:t>contatos </a:t>
            </a:r>
            <a:r>
              <a:rPr lang="pt-BR" dirty="0" smtClean="0">
                <a:latin typeface="Cooper Black" panose="0208090404030B020404" pitchFamily="18" charset="0"/>
              </a:rPr>
              <a:t>csv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42F256B-6882-5489-A7DC-0BB16736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088" y="1301517"/>
            <a:ext cx="9231552" cy="89261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arquivo de texto simples que armazena informações de planilhas e tabelas.</a:t>
            </a:r>
          </a:p>
        </p:txBody>
      </p:sp>
      <p:sp>
        <p:nvSpPr>
          <p:cNvPr id="8" name="Google Shape;166;p5">
            <a:extLst>
              <a:ext uri="{FF2B5EF4-FFF2-40B4-BE49-F238E27FC236}">
                <a16:creationId xmlns:a16="http://schemas.microsoft.com/office/drawing/2014/main" id="{DBE7037B-98EA-0917-14F4-70234CDF6802}"/>
              </a:ext>
            </a:extLst>
          </p:cNvPr>
          <p:cNvSpPr txBox="1">
            <a:spLocks/>
          </p:cNvSpPr>
          <p:nvPr/>
        </p:nvSpPr>
        <p:spPr>
          <a:xfrm>
            <a:off x="461087" y="2426881"/>
            <a:ext cx="4076355" cy="18762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457200" algn="just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clicar em Exportar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 dados da lista vai ser salvos na máquina em um arquivo csv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ângulo: Cantos Arredondados 29">
            <a:extLst>
              <a:ext uri="{FF2B5EF4-FFF2-40B4-BE49-F238E27FC236}">
                <a16:creationId xmlns:a16="http://schemas.microsoft.com/office/drawing/2014/main" id="{7887B4B2-40DC-8B7F-A14B-A696E9CA82BC}"/>
              </a:ext>
            </a:extLst>
          </p:cNvPr>
          <p:cNvSpPr/>
          <p:nvPr/>
        </p:nvSpPr>
        <p:spPr>
          <a:xfrm>
            <a:off x="10215835" y="3741805"/>
            <a:ext cx="1384328" cy="9382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6" name="Picture 10" descr="https://www.freeiconspng.com/uploads/export-icon-29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613" y="3831090"/>
            <a:ext cx="557748" cy="5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256618B5-7A3B-8CF3-DF26-4ACC733EF396}"/>
              </a:ext>
            </a:extLst>
          </p:cNvPr>
          <p:cNvSpPr txBox="1"/>
          <p:nvPr/>
        </p:nvSpPr>
        <p:spPr>
          <a:xfrm>
            <a:off x="10406630" y="4347318"/>
            <a:ext cx="106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Exportar</a:t>
            </a:r>
            <a:endParaRPr lang="pt-BR" sz="16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F382DEC-7E49-E795-DECA-8189F535932A}"/>
              </a:ext>
            </a:extLst>
          </p:cNvPr>
          <p:cNvSpPr/>
          <p:nvPr/>
        </p:nvSpPr>
        <p:spPr>
          <a:xfrm>
            <a:off x="5356238" y="2797037"/>
            <a:ext cx="3447293" cy="318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CD6FFB5-A4DB-699B-71FB-3E9940A41912}"/>
              </a:ext>
            </a:extLst>
          </p:cNvPr>
          <p:cNvSpPr txBox="1"/>
          <p:nvPr/>
        </p:nvSpPr>
        <p:spPr>
          <a:xfrm>
            <a:off x="5488403" y="3084773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Enzzo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0B905CF-EE41-5D42-DE8B-37DAD44AEC03}"/>
              </a:ext>
            </a:extLst>
          </p:cNvPr>
          <p:cNvSpPr txBox="1"/>
          <p:nvPr/>
        </p:nvSpPr>
        <p:spPr>
          <a:xfrm>
            <a:off x="6208493" y="3102990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1D8E956-7FA6-3511-DCE0-2EA26C584822}"/>
              </a:ext>
            </a:extLst>
          </p:cNvPr>
          <p:cNvSpPr txBox="1"/>
          <p:nvPr/>
        </p:nvSpPr>
        <p:spPr>
          <a:xfrm>
            <a:off x="5488403" y="3459102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N/A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B28E0CA-3007-94AC-F589-06A6289E9F85}"/>
              </a:ext>
            </a:extLst>
          </p:cNvPr>
          <p:cNvSpPr txBox="1"/>
          <p:nvPr/>
        </p:nvSpPr>
        <p:spPr>
          <a:xfrm>
            <a:off x="6208493" y="3477319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7846793" y="3477318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7AA8454-EE21-D857-93A6-FC971EBA5608}"/>
              </a:ext>
            </a:extLst>
          </p:cNvPr>
          <p:cNvSpPr txBox="1"/>
          <p:nvPr/>
        </p:nvSpPr>
        <p:spPr>
          <a:xfrm>
            <a:off x="5488403" y="3853674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Carlos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E09D34B-5C20-CB8D-54A7-745D2C6B2293}"/>
              </a:ext>
            </a:extLst>
          </p:cNvPr>
          <p:cNvSpPr txBox="1"/>
          <p:nvPr/>
        </p:nvSpPr>
        <p:spPr>
          <a:xfrm>
            <a:off x="6208493" y="3871891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F361E0-2C88-5E9D-6FFC-73E628055D02}"/>
              </a:ext>
            </a:extLst>
          </p:cNvPr>
          <p:cNvSpPr txBox="1"/>
          <p:nvPr/>
        </p:nvSpPr>
        <p:spPr>
          <a:xfrm>
            <a:off x="7846793" y="3871890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Falha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47660A7-5819-7B01-C1DF-FB08AB8AA452}"/>
              </a:ext>
            </a:extLst>
          </p:cNvPr>
          <p:cNvSpPr txBox="1"/>
          <p:nvPr/>
        </p:nvSpPr>
        <p:spPr>
          <a:xfrm>
            <a:off x="5488403" y="4248246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Icaro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2F4784C-5841-74D1-32E7-6AFDB8061590}"/>
              </a:ext>
            </a:extLst>
          </p:cNvPr>
          <p:cNvSpPr txBox="1"/>
          <p:nvPr/>
        </p:nvSpPr>
        <p:spPr>
          <a:xfrm>
            <a:off x="6208493" y="4266463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CC9374A-914C-0809-D1ED-4E96D967D39E}"/>
              </a:ext>
            </a:extLst>
          </p:cNvPr>
          <p:cNvSpPr txBox="1"/>
          <p:nvPr/>
        </p:nvSpPr>
        <p:spPr>
          <a:xfrm>
            <a:off x="7846793" y="4232877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6AE79A4-587B-4491-32F2-E8879C547437}"/>
              </a:ext>
            </a:extLst>
          </p:cNvPr>
          <p:cNvSpPr txBox="1"/>
          <p:nvPr/>
        </p:nvSpPr>
        <p:spPr>
          <a:xfrm>
            <a:off x="5488403" y="4642818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Ana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3D4EAB3-F4A4-7763-9F38-C4E810A905C4}"/>
              </a:ext>
            </a:extLst>
          </p:cNvPr>
          <p:cNvSpPr txBox="1"/>
          <p:nvPr/>
        </p:nvSpPr>
        <p:spPr>
          <a:xfrm>
            <a:off x="6208493" y="4661035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4B7B3BF-1C81-5188-9DEE-90E17F2A70A9}"/>
              </a:ext>
            </a:extLst>
          </p:cNvPr>
          <p:cNvSpPr txBox="1"/>
          <p:nvPr/>
        </p:nvSpPr>
        <p:spPr>
          <a:xfrm>
            <a:off x="7846793" y="4661034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3D3E9C-3962-B07B-14C8-D8E795ED4316}"/>
              </a:ext>
            </a:extLst>
          </p:cNvPr>
          <p:cNvSpPr txBox="1"/>
          <p:nvPr/>
        </p:nvSpPr>
        <p:spPr>
          <a:xfrm>
            <a:off x="5488403" y="5037390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Pedro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1A288E9-829C-B285-C646-A120EA68C88E}"/>
              </a:ext>
            </a:extLst>
          </p:cNvPr>
          <p:cNvSpPr txBox="1"/>
          <p:nvPr/>
        </p:nvSpPr>
        <p:spPr>
          <a:xfrm>
            <a:off x="6208493" y="5055607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A3A85FF-E03A-14D7-20C2-39F4E8C863E1}"/>
              </a:ext>
            </a:extLst>
          </p:cNvPr>
          <p:cNvSpPr txBox="1"/>
          <p:nvPr/>
        </p:nvSpPr>
        <p:spPr>
          <a:xfrm>
            <a:off x="7846793" y="5055606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1FEBA1E-B343-CA58-BBE9-ED689B1846E6}"/>
              </a:ext>
            </a:extLst>
          </p:cNvPr>
          <p:cNvSpPr txBox="1"/>
          <p:nvPr/>
        </p:nvSpPr>
        <p:spPr>
          <a:xfrm>
            <a:off x="5488403" y="5431962"/>
            <a:ext cx="68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Alice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DB42B1F-DF10-1901-B042-2CFDCE8535ED}"/>
              </a:ext>
            </a:extLst>
          </p:cNvPr>
          <p:cNvSpPr txBox="1"/>
          <p:nvPr/>
        </p:nvSpPr>
        <p:spPr>
          <a:xfrm>
            <a:off x="6208493" y="5450179"/>
            <a:ext cx="185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+55 79 99898779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E09F127-836D-DC26-FBAE-4D8FD0FE8ECF}"/>
              </a:ext>
            </a:extLst>
          </p:cNvPr>
          <p:cNvSpPr txBox="1"/>
          <p:nvPr/>
        </p:nvSpPr>
        <p:spPr>
          <a:xfrm>
            <a:off x="7846793" y="5450178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5356239" y="2477864"/>
            <a:ext cx="3447292" cy="28690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138;p3"/>
          <p:cNvSpPr txBox="1">
            <a:spLocks/>
          </p:cNvSpPr>
          <p:nvPr/>
        </p:nvSpPr>
        <p:spPr>
          <a:xfrm>
            <a:off x="5348350" y="2447104"/>
            <a:ext cx="2016567" cy="37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orbel"/>
              <a:buNone/>
              <a:defRPr sz="54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  <a:buFont typeface="Arial"/>
              <a:buNone/>
            </a:pPr>
            <a:r>
              <a:rPr lang="pt-BR" sz="1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Números Whatsapp (7)</a:t>
            </a:r>
            <a:endParaRPr lang="pt-BR" sz="1200" b="1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15BDEBE-3E2E-1F9B-1CE8-701327C2285D}"/>
              </a:ext>
            </a:extLst>
          </p:cNvPr>
          <p:cNvSpPr txBox="1"/>
          <p:nvPr/>
        </p:nvSpPr>
        <p:spPr>
          <a:xfrm>
            <a:off x="7824052" y="3102990"/>
            <a:ext cx="91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38D2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Sucesso</a:t>
            </a:r>
            <a:endParaRPr lang="pt-BR" sz="1200" dirty="0"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9052560" y="4210952"/>
            <a:ext cx="8490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13898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rgbClr val="000000"/>
      </a:dk1>
      <a:lt1>
        <a:srgbClr val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840</Words>
  <Application>Microsoft Office PowerPoint</Application>
  <PresentationFormat>Widescreen</PresentationFormat>
  <Paragraphs>233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Roboto Medium</vt:lpstr>
      <vt:lpstr>Times New Roman</vt:lpstr>
      <vt:lpstr>Corbel</vt:lpstr>
      <vt:lpstr>Cooper Black</vt:lpstr>
      <vt:lpstr>Roboto Light</vt:lpstr>
      <vt:lpstr>Profundidade</vt:lpstr>
      <vt:lpstr>Documentação  ZapInfinity</vt:lpstr>
      <vt:lpstr>Sistema</vt:lpstr>
      <vt:lpstr>Wireframe</vt:lpstr>
      <vt:lpstr>Regras de negócios</vt:lpstr>
      <vt:lpstr>R01 – Adicionar contatos</vt:lpstr>
      <vt:lpstr>R02 – Mensagem</vt:lpstr>
      <vt:lpstr>R03 – Importar contatos csv</vt:lpstr>
      <vt:lpstr>R04 – Relatório de Envio </vt:lpstr>
      <vt:lpstr>R05 – Exportar contatos csv</vt:lpstr>
      <vt:lpstr>R06 – Mensagem Personalizada </vt:lpstr>
      <vt:lpstr>R07 – Chats </vt:lpstr>
      <vt:lpstr>R08 – Tempo de Mensagem</vt:lpstr>
      <vt:lpstr>R09 – Automatização</vt:lpstr>
      <vt:lpstr>R09 – Automatização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CodeCarrer</dc:title>
  <dc:creator>VINICIUS</dc:creator>
  <cp:lastModifiedBy>Android</cp:lastModifiedBy>
  <cp:revision>59</cp:revision>
  <dcterms:created xsi:type="dcterms:W3CDTF">2023-05-02T17:35:03Z</dcterms:created>
  <dcterms:modified xsi:type="dcterms:W3CDTF">2023-10-05T19:36:16Z</dcterms:modified>
</cp:coreProperties>
</file>