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86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52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8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79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42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9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28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34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1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3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E12F-4F50-4DA4-9E68-25927A655FC3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F209-6AE6-4912-A653-12211F9D7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6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BookLeitura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0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0878" y="509052"/>
            <a:ext cx="4319669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9004" y="614584"/>
            <a:ext cx="717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CLASSIFICACAO PALAVRA</a:t>
            </a:r>
            <a:endParaRPr lang="pt-BR" sz="32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64161"/>
              </p:ext>
            </p:extLst>
          </p:nvPr>
        </p:nvGraphicFramePr>
        <p:xfrm>
          <a:off x="460878" y="1683800"/>
          <a:ext cx="987023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99">
                  <a:extLst>
                    <a:ext uri="{9D8B030D-6E8A-4147-A177-3AD203B41FA5}">
                      <a16:colId xmlns:a16="http://schemas.microsoft.com/office/drawing/2014/main" val="349959513"/>
                    </a:ext>
                  </a:extLst>
                </a:gridCol>
                <a:gridCol w="3260996">
                  <a:extLst>
                    <a:ext uri="{9D8B030D-6E8A-4147-A177-3AD203B41FA5}">
                      <a16:colId xmlns:a16="http://schemas.microsoft.com/office/drawing/2014/main" val="2446054605"/>
                    </a:ext>
                  </a:extLst>
                </a:gridCol>
                <a:gridCol w="1974048">
                  <a:extLst>
                    <a:ext uri="{9D8B030D-6E8A-4147-A177-3AD203B41FA5}">
                      <a16:colId xmlns:a16="http://schemas.microsoft.com/office/drawing/2014/main" val="3586345880"/>
                    </a:ext>
                  </a:extLst>
                </a:gridCol>
                <a:gridCol w="1750328">
                  <a:extLst>
                    <a:ext uri="{9D8B030D-6E8A-4147-A177-3AD203B41FA5}">
                      <a16:colId xmlns:a16="http://schemas.microsoft.com/office/drawing/2014/main" val="1087980618"/>
                    </a:ext>
                  </a:extLst>
                </a:gridCol>
                <a:gridCol w="2197768">
                  <a:extLst>
                    <a:ext uri="{9D8B030D-6E8A-4147-A177-3AD203B41FA5}">
                      <a16:colId xmlns:a16="http://schemas.microsoft.com/office/drawing/2014/main" val="287800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automática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2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PALPALAVRA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3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PALRELEVANTE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08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47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 Modelo Conceitual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00457" y="1542486"/>
            <a:ext cx="1716506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220702" y="1519706"/>
            <a:ext cx="1716506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637291" y="1510460"/>
            <a:ext cx="1716506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ecisão 6"/>
          <p:cNvSpPr/>
          <p:nvPr/>
        </p:nvSpPr>
        <p:spPr>
          <a:xfrm>
            <a:off x="3101712" y="1591350"/>
            <a:ext cx="935667" cy="7860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ecisão 8"/>
          <p:cNvSpPr/>
          <p:nvPr/>
        </p:nvSpPr>
        <p:spPr>
          <a:xfrm>
            <a:off x="7784429" y="1581476"/>
            <a:ext cx="936459" cy="7860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81525" y="1625238"/>
            <a:ext cx="174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LIVRO</a:t>
            </a:r>
            <a:endParaRPr lang="pt-BR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37747" y="1688741"/>
            <a:ext cx="183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CAPITULO</a:t>
            </a:r>
            <a:endParaRPr lang="pt-BR" sz="2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758829" y="1656559"/>
            <a:ext cx="179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LISTCARD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002457" y="13735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</a:t>
            </a:r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862607" y="147874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N</a:t>
            </a:r>
            <a:endParaRPr lang="pt-BR" dirty="0"/>
          </a:p>
        </p:txBody>
      </p:sp>
      <p:cxnSp>
        <p:nvCxnSpPr>
          <p:cNvPr id="18" name="Conector reto 17"/>
          <p:cNvCxnSpPr>
            <a:endCxn id="7" idx="1"/>
          </p:cNvCxnSpPr>
          <p:nvPr/>
        </p:nvCxnSpPr>
        <p:spPr>
          <a:xfrm flipV="1">
            <a:off x="2016774" y="1984382"/>
            <a:ext cx="1084938" cy="41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3"/>
          </p:cNvCxnSpPr>
          <p:nvPr/>
        </p:nvCxnSpPr>
        <p:spPr>
          <a:xfrm flipV="1">
            <a:off x="4037379" y="1940405"/>
            <a:ext cx="1200368" cy="43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6949484" y="1974508"/>
            <a:ext cx="855000" cy="9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9" idx="3"/>
          </p:cNvCxnSpPr>
          <p:nvPr/>
        </p:nvCxnSpPr>
        <p:spPr>
          <a:xfrm flipV="1">
            <a:off x="8720888" y="1950351"/>
            <a:ext cx="950496" cy="2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6" idx="2"/>
          </p:cNvCxnSpPr>
          <p:nvPr/>
        </p:nvCxnSpPr>
        <p:spPr>
          <a:xfrm flipH="1">
            <a:off x="10495543" y="2306298"/>
            <a:ext cx="1" cy="52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uxograma: Decisão 30"/>
          <p:cNvSpPr/>
          <p:nvPr/>
        </p:nvSpPr>
        <p:spPr>
          <a:xfrm>
            <a:off x="10027312" y="2642536"/>
            <a:ext cx="936459" cy="7860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9671384" y="3862594"/>
            <a:ext cx="1716506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10495541" y="3332869"/>
            <a:ext cx="1" cy="529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uxograma: Decisão 34"/>
          <p:cNvSpPr/>
          <p:nvPr/>
        </p:nvSpPr>
        <p:spPr>
          <a:xfrm>
            <a:off x="7877678" y="3836267"/>
            <a:ext cx="936459" cy="7860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stCxn id="33" idx="1"/>
          </p:cNvCxnSpPr>
          <p:nvPr/>
        </p:nvCxnSpPr>
        <p:spPr>
          <a:xfrm flipH="1">
            <a:off x="8814137" y="4260513"/>
            <a:ext cx="857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7409448" y="4260513"/>
            <a:ext cx="468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uxograma: Decisão 39"/>
          <p:cNvSpPr/>
          <p:nvPr/>
        </p:nvSpPr>
        <p:spPr>
          <a:xfrm>
            <a:off x="4311153" y="3836267"/>
            <a:ext cx="936459" cy="7860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5692942" y="3862594"/>
            <a:ext cx="1716506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PALAVRACARD</a:t>
            </a:r>
            <a:endParaRPr lang="pt-BR" dirty="0"/>
          </a:p>
        </p:txBody>
      </p:sp>
      <p:cxnSp>
        <p:nvCxnSpPr>
          <p:cNvPr id="42" name="Conector reto 41"/>
          <p:cNvCxnSpPr/>
          <p:nvPr/>
        </p:nvCxnSpPr>
        <p:spPr>
          <a:xfrm>
            <a:off x="5237747" y="4260513"/>
            <a:ext cx="468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3842923" y="4229298"/>
            <a:ext cx="468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2117558" y="3836267"/>
            <a:ext cx="1716506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/>
          <p:cNvCxnSpPr>
            <a:stCxn id="41" idx="2"/>
          </p:cNvCxnSpPr>
          <p:nvPr/>
        </p:nvCxnSpPr>
        <p:spPr>
          <a:xfrm>
            <a:off x="6551195" y="4658432"/>
            <a:ext cx="0" cy="450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uxograma: Decisão 58"/>
          <p:cNvSpPr/>
          <p:nvPr/>
        </p:nvSpPr>
        <p:spPr>
          <a:xfrm>
            <a:off x="6096000" y="4883601"/>
            <a:ext cx="936459" cy="7860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/>
          <p:nvPr/>
        </p:nvCxnSpPr>
        <p:spPr>
          <a:xfrm>
            <a:off x="6590979" y="5669664"/>
            <a:ext cx="0" cy="450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5732726" y="5911146"/>
            <a:ext cx="1716506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296645" y="3956837"/>
            <a:ext cx="149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PALAVRA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3994052" y="38362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</a:t>
            </a:r>
            <a:endParaRPr lang="pt-BR" dirty="0"/>
          </a:p>
        </p:txBody>
      </p:sp>
      <p:sp>
        <p:nvSpPr>
          <p:cNvPr id="67" name="Retângulo 66"/>
          <p:cNvSpPr/>
          <p:nvPr/>
        </p:nvSpPr>
        <p:spPr>
          <a:xfrm>
            <a:off x="5334301" y="3850678"/>
            <a:ext cx="383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N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7385433" y="3784087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N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9282366" y="3862594"/>
            <a:ext cx="29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1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9758829" y="4025973"/>
            <a:ext cx="187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CARDTEXTO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0655181" y="342859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N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0657190" y="2312421"/>
            <a:ext cx="73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1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8587986" y="1478740"/>
            <a:ext cx="581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7032459" y="14705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5783787" y="5911146"/>
            <a:ext cx="2465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CLASSIFICACAO</a:t>
            </a:r>
          </a:p>
          <a:p>
            <a:r>
              <a:rPr lang="pt-BR" sz="2000" dirty="0" smtClean="0"/>
              <a:t>PALAVRA</a:t>
            </a:r>
            <a:endParaRPr lang="pt-BR" sz="20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6951512" y="54849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6937208" y="4658432"/>
            <a:ext cx="43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</a:t>
            </a:r>
            <a:endParaRPr lang="pt-BR" dirty="0"/>
          </a:p>
        </p:txBody>
      </p:sp>
      <p:cxnSp>
        <p:nvCxnSpPr>
          <p:cNvPr id="78" name="Conector reto 77"/>
          <p:cNvCxnSpPr/>
          <p:nvPr/>
        </p:nvCxnSpPr>
        <p:spPr>
          <a:xfrm>
            <a:off x="10529637" y="4669758"/>
            <a:ext cx="0" cy="450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Fluxograma: Decisão 78"/>
          <p:cNvSpPr/>
          <p:nvPr/>
        </p:nvSpPr>
        <p:spPr>
          <a:xfrm>
            <a:off x="10061407" y="4894927"/>
            <a:ext cx="936459" cy="7860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/>
          <p:cNvCxnSpPr/>
          <p:nvPr/>
        </p:nvCxnSpPr>
        <p:spPr>
          <a:xfrm>
            <a:off x="10530703" y="5669663"/>
            <a:ext cx="0" cy="450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9587225" y="5894832"/>
            <a:ext cx="1716506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9671384" y="5946663"/>
            <a:ext cx="168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PALAVRA DESTAQUE</a:t>
            </a:r>
            <a:endParaRPr lang="pt-BR" sz="24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10893910" y="5367659"/>
            <a:ext cx="51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</a:t>
            </a:r>
            <a:endParaRPr lang="pt-BR" sz="280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9805562" y="4754062"/>
            <a:ext cx="44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788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9005" y="509053"/>
            <a:ext cx="1716506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9861" y="614585"/>
            <a:ext cx="174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LIVRO</a:t>
            </a:r>
            <a:endParaRPr lang="pt-BR" sz="32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90631"/>
              </p:ext>
            </p:extLst>
          </p:nvPr>
        </p:nvGraphicFramePr>
        <p:xfrm>
          <a:off x="509003" y="1537813"/>
          <a:ext cx="987023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99">
                  <a:extLst>
                    <a:ext uri="{9D8B030D-6E8A-4147-A177-3AD203B41FA5}">
                      <a16:colId xmlns:a16="http://schemas.microsoft.com/office/drawing/2014/main" val="349959513"/>
                    </a:ext>
                  </a:extLst>
                </a:gridCol>
                <a:gridCol w="3260996">
                  <a:extLst>
                    <a:ext uri="{9D8B030D-6E8A-4147-A177-3AD203B41FA5}">
                      <a16:colId xmlns:a16="http://schemas.microsoft.com/office/drawing/2014/main" val="2446054605"/>
                    </a:ext>
                  </a:extLst>
                </a:gridCol>
                <a:gridCol w="1974048">
                  <a:extLst>
                    <a:ext uri="{9D8B030D-6E8A-4147-A177-3AD203B41FA5}">
                      <a16:colId xmlns:a16="http://schemas.microsoft.com/office/drawing/2014/main" val="3586345880"/>
                    </a:ext>
                  </a:extLst>
                </a:gridCol>
                <a:gridCol w="1750328">
                  <a:extLst>
                    <a:ext uri="{9D8B030D-6E8A-4147-A177-3AD203B41FA5}">
                      <a16:colId xmlns:a16="http://schemas.microsoft.com/office/drawing/2014/main" val="1087980618"/>
                    </a:ext>
                  </a:extLst>
                </a:gridCol>
                <a:gridCol w="2197768">
                  <a:extLst>
                    <a:ext uri="{9D8B030D-6E8A-4147-A177-3AD203B41FA5}">
                      <a16:colId xmlns:a16="http://schemas.microsoft.com/office/drawing/2014/main" val="287800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automática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2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3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Texto(100)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93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9004" y="509053"/>
            <a:ext cx="1945437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9003" y="614584"/>
            <a:ext cx="248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CAPITULO</a:t>
            </a:r>
            <a:endParaRPr lang="pt-BR" sz="32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693054"/>
              </p:ext>
            </p:extLst>
          </p:nvPr>
        </p:nvGraphicFramePr>
        <p:xfrm>
          <a:off x="509003" y="1537813"/>
          <a:ext cx="987023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99">
                  <a:extLst>
                    <a:ext uri="{9D8B030D-6E8A-4147-A177-3AD203B41FA5}">
                      <a16:colId xmlns:a16="http://schemas.microsoft.com/office/drawing/2014/main" val="349959513"/>
                    </a:ext>
                  </a:extLst>
                </a:gridCol>
                <a:gridCol w="3260996">
                  <a:extLst>
                    <a:ext uri="{9D8B030D-6E8A-4147-A177-3AD203B41FA5}">
                      <a16:colId xmlns:a16="http://schemas.microsoft.com/office/drawing/2014/main" val="2446054605"/>
                    </a:ext>
                  </a:extLst>
                </a:gridCol>
                <a:gridCol w="1974048">
                  <a:extLst>
                    <a:ext uri="{9D8B030D-6E8A-4147-A177-3AD203B41FA5}">
                      <a16:colId xmlns:a16="http://schemas.microsoft.com/office/drawing/2014/main" val="3586345880"/>
                    </a:ext>
                  </a:extLst>
                </a:gridCol>
                <a:gridCol w="1750328">
                  <a:extLst>
                    <a:ext uri="{9D8B030D-6E8A-4147-A177-3AD203B41FA5}">
                      <a16:colId xmlns:a16="http://schemas.microsoft.com/office/drawing/2014/main" val="1087980618"/>
                    </a:ext>
                  </a:extLst>
                </a:gridCol>
                <a:gridCol w="2197768">
                  <a:extLst>
                    <a:ext uri="{9D8B030D-6E8A-4147-A177-3AD203B41FA5}">
                      <a16:colId xmlns:a16="http://schemas.microsoft.com/office/drawing/2014/main" val="287800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automática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2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3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9004" y="509053"/>
            <a:ext cx="1945437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9003" y="614584"/>
            <a:ext cx="248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LISTCARD</a:t>
            </a:r>
            <a:endParaRPr lang="pt-BR" sz="32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04104"/>
              </p:ext>
            </p:extLst>
          </p:nvPr>
        </p:nvGraphicFramePr>
        <p:xfrm>
          <a:off x="509003" y="1537813"/>
          <a:ext cx="9870239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99">
                  <a:extLst>
                    <a:ext uri="{9D8B030D-6E8A-4147-A177-3AD203B41FA5}">
                      <a16:colId xmlns:a16="http://schemas.microsoft.com/office/drawing/2014/main" val="349959513"/>
                    </a:ext>
                  </a:extLst>
                </a:gridCol>
                <a:gridCol w="3260996">
                  <a:extLst>
                    <a:ext uri="{9D8B030D-6E8A-4147-A177-3AD203B41FA5}">
                      <a16:colId xmlns:a16="http://schemas.microsoft.com/office/drawing/2014/main" val="2446054605"/>
                    </a:ext>
                  </a:extLst>
                </a:gridCol>
                <a:gridCol w="1974048">
                  <a:extLst>
                    <a:ext uri="{9D8B030D-6E8A-4147-A177-3AD203B41FA5}">
                      <a16:colId xmlns:a16="http://schemas.microsoft.com/office/drawing/2014/main" val="3586345880"/>
                    </a:ext>
                  </a:extLst>
                </a:gridCol>
                <a:gridCol w="1750328">
                  <a:extLst>
                    <a:ext uri="{9D8B030D-6E8A-4147-A177-3AD203B41FA5}">
                      <a16:colId xmlns:a16="http://schemas.microsoft.com/office/drawing/2014/main" val="1087980618"/>
                    </a:ext>
                  </a:extLst>
                </a:gridCol>
                <a:gridCol w="2197768">
                  <a:extLst>
                    <a:ext uri="{9D8B030D-6E8A-4147-A177-3AD203B41FA5}">
                      <a16:colId xmlns:a16="http://schemas.microsoft.com/office/drawing/2014/main" val="287800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automática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2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3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LISOVERVIEW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Texto(</a:t>
                      </a:r>
                      <a:r>
                        <a:rPr lang="pt-BR" dirty="0" err="1" smtClean="0"/>
                        <a:t>máx</a:t>
                      </a:r>
                      <a:r>
                        <a:rPr lang="pt-BR" dirty="0" smtClean="0"/>
                        <a:t>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 com tabela LIVRO(CAPID)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6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97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9004" y="509053"/>
            <a:ext cx="2266280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9003" y="614584"/>
            <a:ext cx="248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CARDTEXTO</a:t>
            </a:r>
            <a:endParaRPr lang="pt-BR" sz="32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44856"/>
              </p:ext>
            </p:extLst>
          </p:nvPr>
        </p:nvGraphicFramePr>
        <p:xfrm>
          <a:off x="509003" y="1537813"/>
          <a:ext cx="987023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99">
                  <a:extLst>
                    <a:ext uri="{9D8B030D-6E8A-4147-A177-3AD203B41FA5}">
                      <a16:colId xmlns:a16="http://schemas.microsoft.com/office/drawing/2014/main" val="349959513"/>
                    </a:ext>
                  </a:extLst>
                </a:gridCol>
                <a:gridCol w="3260996">
                  <a:extLst>
                    <a:ext uri="{9D8B030D-6E8A-4147-A177-3AD203B41FA5}">
                      <a16:colId xmlns:a16="http://schemas.microsoft.com/office/drawing/2014/main" val="2446054605"/>
                    </a:ext>
                  </a:extLst>
                </a:gridCol>
                <a:gridCol w="1974048">
                  <a:extLst>
                    <a:ext uri="{9D8B030D-6E8A-4147-A177-3AD203B41FA5}">
                      <a16:colId xmlns:a16="http://schemas.microsoft.com/office/drawing/2014/main" val="3586345880"/>
                    </a:ext>
                  </a:extLst>
                </a:gridCol>
                <a:gridCol w="1750328">
                  <a:extLst>
                    <a:ext uri="{9D8B030D-6E8A-4147-A177-3AD203B41FA5}">
                      <a16:colId xmlns:a16="http://schemas.microsoft.com/office/drawing/2014/main" val="1087980618"/>
                    </a:ext>
                  </a:extLst>
                </a:gridCol>
                <a:gridCol w="2197768">
                  <a:extLst>
                    <a:ext uri="{9D8B030D-6E8A-4147-A177-3AD203B41FA5}">
                      <a16:colId xmlns:a16="http://schemas.microsoft.com/office/drawing/2014/main" val="287800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automática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2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CARTEXTO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</a:t>
                      </a:r>
                      <a:r>
                        <a:rPr lang="pt-BR" dirty="0" err="1" smtClean="0"/>
                        <a:t>máx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3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72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0878" y="509052"/>
            <a:ext cx="3613817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9004" y="614584"/>
            <a:ext cx="415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PALAVRACARD</a:t>
            </a:r>
            <a:endParaRPr lang="pt-BR" sz="32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82500"/>
              </p:ext>
            </p:extLst>
          </p:nvPr>
        </p:nvGraphicFramePr>
        <p:xfrm>
          <a:off x="460878" y="1683800"/>
          <a:ext cx="987023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99">
                  <a:extLst>
                    <a:ext uri="{9D8B030D-6E8A-4147-A177-3AD203B41FA5}">
                      <a16:colId xmlns:a16="http://schemas.microsoft.com/office/drawing/2014/main" val="349959513"/>
                    </a:ext>
                  </a:extLst>
                </a:gridCol>
                <a:gridCol w="3260996">
                  <a:extLst>
                    <a:ext uri="{9D8B030D-6E8A-4147-A177-3AD203B41FA5}">
                      <a16:colId xmlns:a16="http://schemas.microsoft.com/office/drawing/2014/main" val="2446054605"/>
                    </a:ext>
                  </a:extLst>
                </a:gridCol>
                <a:gridCol w="1974048">
                  <a:extLst>
                    <a:ext uri="{9D8B030D-6E8A-4147-A177-3AD203B41FA5}">
                      <a16:colId xmlns:a16="http://schemas.microsoft.com/office/drawing/2014/main" val="3586345880"/>
                    </a:ext>
                  </a:extLst>
                </a:gridCol>
                <a:gridCol w="1750328">
                  <a:extLst>
                    <a:ext uri="{9D8B030D-6E8A-4147-A177-3AD203B41FA5}">
                      <a16:colId xmlns:a16="http://schemas.microsoft.com/office/drawing/2014/main" val="1087980618"/>
                    </a:ext>
                  </a:extLst>
                </a:gridCol>
                <a:gridCol w="2197768">
                  <a:extLst>
                    <a:ext uri="{9D8B030D-6E8A-4147-A177-3AD203B41FA5}">
                      <a16:colId xmlns:a16="http://schemas.microsoft.com/office/drawing/2014/main" val="287800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PACID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automática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2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3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6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98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0878" y="509052"/>
            <a:ext cx="3613817" cy="795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09004" y="614584"/>
            <a:ext cx="415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PALAVRA</a:t>
            </a:r>
            <a:endParaRPr lang="pt-BR" sz="32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64161"/>
              </p:ext>
            </p:extLst>
          </p:nvPr>
        </p:nvGraphicFramePr>
        <p:xfrm>
          <a:off x="460878" y="1683800"/>
          <a:ext cx="987023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99">
                  <a:extLst>
                    <a:ext uri="{9D8B030D-6E8A-4147-A177-3AD203B41FA5}">
                      <a16:colId xmlns:a16="http://schemas.microsoft.com/office/drawing/2014/main" val="349959513"/>
                    </a:ext>
                  </a:extLst>
                </a:gridCol>
                <a:gridCol w="3260996">
                  <a:extLst>
                    <a:ext uri="{9D8B030D-6E8A-4147-A177-3AD203B41FA5}">
                      <a16:colId xmlns:a16="http://schemas.microsoft.com/office/drawing/2014/main" val="2446054605"/>
                    </a:ext>
                  </a:extLst>
                </a:gridCol>
                <a:gridCol w="1974048">
                  <a:extLst>
                    <a:ext uri="{9D8B030D-6E8A-4147-A177-3AD203B41FA5}">
                      <a16:colId xmlns:a16="http://schemas.microsoft.com/office/drawing/2014/main" val="3586345880"/>
                    </a:ext>
                  </a:extLst>
                </a:gridCol>
                <a:gridCol w="1750328">
                  <a:extLst>
                    <a:ext uri="{9D8B030D-6E8A-4147-A177-3AD203B41FA5}">
                      <a16:colId xmlns:a16="http://schemas.microsoft.com/office/drawing/2014/main" val="1087980618"/>
                    </a:ext>
                  </a:extLst>
                </a:gridCol>
                <a:gridCol w="2197768">
                  <a:extLst>
                    <a:ext uri="{9D8B030D-6E8A-4147-A177-3AD203B41FA5}">
                      <a16:colId xmlns:a16="http://schemas.microsoft.com/office/drawing/2014/main" val="287800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automática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2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PALPALAVRA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3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PALRELEVANTE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300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222</Words>
  <Application>Microsoft Office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BookLeitura</vt:lpstr>
      <vt:lpstr>Visão Geral</vt:lpstr>
      <vt:lpstr>DER Modelo Conceitual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BookLeitura</dc:title>
  <dc:creator>Android</dc:creator>
  <cp:lastModifiedBy>Android</cp:lastModifiedBy>
  <cp:revision>7</cp:revision>
  <dcterms:created xsi:type="dcterms:W3CDTF">2023-05-02T13:50:47Z</dcterms:created>
  <dcterms:modified xsi:type="dcterms:W3CDTF">2023-05-02T14:59:32Z</dcterms:modified>
</cp:coreProperties>
</file>