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9"/>
  </p:notesMasterIdLst>
  <p:sldIdLst>
    <p:sldId id="256" r:id="rId2"/>
    <p:sldId id="469" r:id="rId3"/>
    <p:sldId id="472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74" r:id="rId17"/>
    <p:sldId id="489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6A"/>
    <a:srgbClr val="F4A418"/>
    <a:srgbClr val="008381"/>
    <a:srgbClr val="064671"/>
    <a:srgbClr val="FF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CC80734F-414B-60A6-408A-70AEE1961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F2176AC8-C6E3-6360-088A-505A990D31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1357099C-B558-58FC-55B7-3E93F16C1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A6E9D561-CF80-4A0F-D194-B165F4C7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CA4AEDF5-E0A8-AC12-D2AB-D05A3ECA2F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90B2A6DB-5ACD-FA3F-0C1C-0CA54F2A1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01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8778189D-92F0-AF4E-D9A4-E3C58986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AEA08BA0-2215-C528-9B2B-CAB054C409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B23B62B8-FF8F-D619-C4DD-50BACCBFC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56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35A802EF-86C7-2EC1-EC46-32BE9AA87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67CCE235-5D40-2C65-393C-0B1D98C17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19C34829-A41C-FB3B-B724-9F33FAF37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35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2DD2D3D7-A668-74B7-44EB-E25E1B905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E0DB1623-2DC5-4E50-E6CA-D360FA620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551BCEEB-C7E5-E5E7-AEA7-8E234DD44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4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B7A0A4B6-D5A0-26CC-2ED8-075EA25B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AF6C9A83-724C-3EC8-AEEA-22EA804FE0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700E610B-BDA8-6857-63CC-4C6596F84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6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5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5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9A43C631-7648-DF0A-8A48-FFF173CD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D56DE227-595A-4BA3-3FDE-7E7F86A0D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0A0448F0-4658-C4A7-CEA4-6CF6CBE812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0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A81D37BC-04BA-3A36-B9D4-35CBEC93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181499F4-4860-6FA0-F63A-87126337F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FA877D9A-844B-75CB-41D5-36C456417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46C148A9-42C2-5C17-A84C-92741363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BC36646E-A246-481D-CEFA-14C7EEFC8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D1E2D55D-0A36-677D-716C-0F54E1F85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00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6949AE7B-5F45-28FC-3C02-022F057D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5A8C86D9-3C74-877D-405F-61E4FD776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CB27CC68-1284-7D48-3C33-A490CF65E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78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711456E5-AE75-35A9-76C7-8104A62FD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853A7466-9540-32DE-4E64-8A79E88E0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4D90FA30-CD1D-4ACE-50C2-C2429C423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A2826046-EF28-B022-96C0-42E044DD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>
            <a:extLst>
              <a:ext uri="{FF2B5EF4-FFF2-40B4-BE49-F238E27FC236}">
                <a16:creationId xmlns:a16="http://schemas.microsoft.com/office/drawing/2014/main" id="{EEAEB4DC-F3AA-8D61-B250-E305868A5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>
            <a:extLst>
              <a:ext uri="{FF2B5EF4-FFF2-40B4-BE49-F238E27FC236}">
                <a16:creationId xmlns:a16="http://schemas.microsoft.com/office/drawing/2014/main" id="{249AC2B3-EF80-CA39-16EF-558F6DF9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Introdução e Revisão 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Performance em Sistemas </a:t>
            </a:r>
            <a:r>
              <a:rPr lang="pt-BR" sz="1700" dirty="0" err="1"/>
              <a:t>Ciberfísicos</a:t>
            </a:r>
            <a:r>
              <a:rPr lang="pt-BR" sz="1700" dirty="0"/>
              <a:t> (BES)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B3C810AD-D98F-9CF0-01CE-1E8210C31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D1AF6ABA-AA5F-6AAD-1301-76C75E1D2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Decimal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2495AD69-571C-D14A-7289-BDBCA1780D7C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C96B0F51-A25A-B3C4-AD3A-A764895CE593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E3FAB8-937D-9CDC-ECEC-852418375BFB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Converta 83</a:t>
            </a:r>
            <a:r>
              <a:rPr kumimoji="0" lang="pt-PT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10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 em binário.</a:t>
            </a: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DFFDF70B-261B-E7C3-0C21-10C6E158E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45A1E811-A4CD-65A5-F566-86DD7E50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Decimal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51A9E41D-81D2-969F-DC25-A1CB8D4DCD0A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DD8D361D-B19A-746C-77EE-7AE86D5D0E91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6F94943-0F20-AF11-3B71-542FE29EB3D6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Converta 729</a:t>
            </a:r>
            <a:r>
              <a:rPr kumimoji="0" lang="pt-PT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10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 em binário.</a:t>
            </a: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40364FB4-F5A0-3308-AF8E-7FD7BE27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153989F1-E1E4-9768-47FC-6C10C979B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HEXADECIMAL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1085E3B3-EFC0-B442-FF65-5D9E54CFEAB8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641376E3-6011-E844-60BD-8C227228CA8A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54E19B-25C6-0657-3C86-E6582A9DAA39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lang="pt-PT" kern="1200" dirty="0">
              <a:solidFill>
                <a:srgbClr val="000000"/>
              </a:solidFill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O hexadecimal permite  a manipulação de longas cadeias binárias, utilizando grupos de 4 bits - base 16.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	Possui dezesseis símbolos possíveis: 0-9 e A-F.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53ABA2AE-2F87-B273-9955-1094D1A0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49DEFEB8-85E7-3499-04BA-1728C4086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HEXADECIMAL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D3A87E55-6DA3-E8F5-9C2C-006515769FD2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7DFE8832-6574-50F9-762C-DEB35E503935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FF27EB7-AB1F-0E4C-BCB7-52B79D8A75F0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lang="pt-PT" kern="1200" dirty="0">
              <a:solidFill>
                <a:srgbClr val="000000"/>
              </a:solidFill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2C356-AFF1-D451-F780-14F989F4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6" y="1060116"/>
            <a:ext cx="78009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6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C66A6901-DECF-AAF8-4884-891B8AD6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CC528B4E-C9EE-5E57-4ECB-43141D247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HEXADECIMAL: hexa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74BE8F1C-BB50-4094-2161-D232A46BC17D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6FA00E08-629A-D3EB-F839-4CE8A096EB67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0E397EF-8AFD-E554-4AE7-092C1F71A4F4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lang="pt-PT" kern="1200" dirty="0">
              <a:solidFill>
                <a:srgbClr val="000000"/>
              </a:solidFill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5F1039-6144-CA92-90FF-02A895E73160}"/>
              </a:ext>
            </a:extLst>
          </p:cNvPr>
          <p:cNvSpPr txBox="1"/>
          <p:nvPr/>
        </p:nvSpPr>
        <p:spPr>
          <a:xfrm>
            <a:off x="547635" y="1100429"/>
            <a:ext cx="7465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dígito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hexa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é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convertido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no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equivalente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bináro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de 4 bits</a:t>
            </a:r>
          </a:p>
        </p:txBody>
      </p:sp>
      <p:pic>
        <p:nvPicPr>
          <p:cNvPr id="8" name="Picture 8" descr="fg02_00000_eq002021">
            <a:extLst>
              <a:ext uri="{FF2B5EF4-FFF2-40B4-BE49-F238E27FC236}">
                <a16:creationId xmlns:a16="http://schemas.microsoft.com/office/drawing/2014/main" id="{15A43BA2-E579-8DC4-50BD-C579A028CC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6" y="2057777"/>
            <a:ext cx="76358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15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5325ED6D-38BE-7F3E-1642-67F4A31C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4940C747-1E6A-7527-D1F7-AA6FB7F72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HEXADECIMAL: binário para hexa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A0553F74-2DB0-746E-2E99-1B11AE5F35CC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8DD4688B-D52A-DCC2-3486-3E9971BF75A9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70FE5B6-37D5-8D73-34C8-C284122F27AA}"/>
              </a:ext>
            </a:extLst>
          </p:cNvPr>
          <p:cNvSpPr txBox="1">
            <a:spLocks noChangeArrowheads="1"/>
          </p:cNvSpPr>
          <p:nvPr/>
        </p:nvSpPr>
        <p:spPr>
          <a:xfrm>
            <a:off x="433312" y="1206834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lang="pt-PT" kern="1200" dirty="0">
              <a:solidFill>
                <a:srgbClr val="000000"/>
              </a:solidFill>
              <a:latin typeface="Tahoma"/>
              <a:ea typeface="+mn-ea"/>
              <a:cs typeface="Tahoma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algn="just">
              <a:defRPr/>
            </a:pP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E1B4D9-E6EF-00F8-4A78-AE4F80FD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63" y="875459"/>
            <a:ext cx="8658225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4A800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B900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defRPr/>
            </a:pPr>
            <a:r>
              <a:rPr lang="pt-PT" sz="2400" kern="1200" dirty="0">
                <a:solidFill>
                  <a:schemeClr val="accent3"/>
                </a:solidFill>
                <a:cs typeface="Tahoma" pitchFamily="34" charset="0"/>
              </a:rPr>
              <a:t>Para  converter binário para hexadecimal, deve-se agrupar os bits em quatro, começando-se com o LSB. Cada grupo é, então, convertido no hexadecimal</a:t>
            </a:r>
            <a:r>
              <a:rPr lang="pt-BR" sz="2400" kern="1200" dirty="0">
                <a:solidFill>
                  <a:schemeClr val="accent3"/>
                </a:solidFill>
                <a:cs typeface="Tahoma" pitchFamily="34" charset="0"/>
              </a:rPr>
              <a:t> </a:t>
            </a:r>
            <a:r>
              <a:rPr lang="pt-PT" sz="2400" kern="1200" dirty="0">
                <a:solidFill>
                  <a:schemeClr val="accent3"/>
                </a:solidFill>
                <a:cs typeface="Tahoma" pitchFamily="34" charset="0"/>
              </a:rPr>
              <a:t>equivalente.</a:t>
            </a:r>
          </a:p>
          <a:p>
            <a:pPr algn="just" eaLnBrk="1" hangingPunct="1">
              <a:defRPr/>
            </a:pP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Os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zeros à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esquerda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podem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ser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adicionados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à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esquerda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do MSB para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preencher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o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último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 </a:t>
            </a:r>
            <a:r>
              <a:rPr lang="en-US" sz="2400" kern="1200" dirty="0" err="1">
                <a:solidFill>
                  <a:schemeClr val="accent3"/>
                </a:solidFill>
                <a:cs typeface="Tahoma" pitchFamily="34" charset="0"/>
              </a:rPr>
              <a:t>grupo</a:t>
            </a:r>
            <a:r>
              <a:rPr lang="en-US" sz="2400" kern="1200" dirty="0">
                <a:solidFill>
                  <a:schemeClr val="accent3"/>
                </a:solidFill>
                <a:cs typeface="Tahoma" pitchFamily="34" charset="0"/>
              </a:rPr>
              <a:t>.</a:t>
            </a:r>
            <a:endParaRPr lang="pt-BR" sz="2400" kern="1200" dirty="0">
              <a:solidFill>
                <a:schemeClr val="accent3"/>
              </a:solidFill>
              <a:cs typeface="Tahoma" pitchFamily="34" charset="0"/>
            </a:endParaRPr>
          </a:p>
        </p:txBody>
      </p:sp>
      <p:pic>
        <p:nvPicPr>
          <p:cNvPr id="6" name="Picture 8" descr="fg02_00000_eq002022">
            <a:extLst>
              <a:ext uri="{FF2B5EF4-FFF2-40B4-BE49-F238E27FC236}">
                <a16:creationId xmlns:a16="http://schemas.microsoft.com/office/drawing/2014/main" id="{CA7A6101-9FBD-D7AC-DC23-2AE7311BD3B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0" y="2982469"/>
            <a:ext cx="736758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21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84;p47">
            <a:extLst>
              <a:ext uri="{FF2B5EF4-FFF2-40B4-BE49-F238E27FC236}">
                <a16:creationId xmlns:a16="http://schemas.microsoft.com/office/drawing/2014/main" id="{FD6A5316-C092-6B61-9729-7259FB498619}"/>
              </a:ext>
            </a:extLst>
          </p:cNvPr>
          <p:cNvSpPr/>
          <p:nvPr/>
        </p:nvSpPr>
        <p:spPr>
          <a:xfrm>
            <a:off x="2550235" y="955625"/>
            <a:ext cx="4043517" cy="129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b="1" dirty="0">
                <a:solidFill>
                  <a:schemeClr val="tx1"/>
                </a:solidFill>
              </a:rPr>
              <a:t>Bit </a:t>
            </a:r>
            <a:r>
              <a:rPr lang="pt-BR" sz="1600" b="1" dirty="0">
                <a:solidFill>
                  <a:schemeClr val="bg1"/>
                </a:solidFill>
              </a:rPr>
              <a:t>significa dígito binário. Um bit é um ou zero, ativado ou desativado, e é como todas as informações do computador são armazenadas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" name="Google Shape;1784;p47">
            <a:extLst>
              <a:ext uri="{FF2B5EF4-FFF2-40B4-BE49-F238E27FC236}">
                <a16:creationId xmlns:a16="http://schemas.microsoft.com/office/drawing/2014/main" id="{A57844D2-BAB4-00EB-E9F9-7828FF45C26C}"/>
              </a:ext>
            </a:extLst>
          </p:cNvPr>
          <p:cNvSpPr/>
          <p:nvPr/>
        </p:nvSpPr>
        <p:spPr>
          <a:xfrm>
            <a:off x="2550235" y="2320005"/>
            <a:ext cx="4043517" cy="14280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b="1" dirty="0">
                <a:solidFill>
                  <a:schemeClr val="tx1"/>
                </a:solidFill>
              </a:rPr>
              <a:t>byte </a:t>
            </a:r>
            <a:r>
              <a:rPr lang="pt-BR" sz="1600" b="1" dirty="0">
                <a:solidFill>
                  <a:schemeClr val="bg1"/>
                </a:solidFill>
              </a:rPr>
              <a:t>é composto de oito bits. Oito bits ou um byte foi a quantidade original de informações necessárias para codificar um caractere de texto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" name="Google Shape;1760;p45">
            <a:extLst>
              <a:ext uri="{FF2B5EF4-FFF2-40B4-BE49-F238E27FC236}">
                <a16:creationId xmlns:a16="http://schemas.microsoft.com/office/drawing/2014/main" id="{BAF17127-6691-8D69-F9DF-187BF32BB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498725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Unidades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667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3C4C-C16C-9E07-4A14-1757AAA68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0;p45">
            <a:extLst>
              <a:ext uri="{FF2B5EF4-FFF2-40B4-BE49-F238E27FC236}">
                <a16:creationId xmlns:a16="http://schemas.microsoft.com/office/drawing/2014/main" id="{C499E6B5-40CC-9358-52C8-8765E7935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498725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Unidades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a 2">
                <a:extLst>
                  <a:ext uri="{FF2B5EF4-FFF2-40B4-BE49-F238E27FC236}">
                    <a16:creationId xmlns:a16="http://schemas.microsoft.com/office/drawing/2014/main" id="{E3BF8FE9-0FC9-694A-CDF2-DBE019E7F9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430435"/>
                  </p:ext>
                </p:extLst>
              </p:nvPr>
            </p:nvGraphicFramePr>
            <p:xfrm>
              <a:off x="1523994" y="1444102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{B23C1FA1-5507-40AB-9CB8-41F0043E03F6}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1371248527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85259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Prefixo de memória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Quantidade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1794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Kilo</a:t>
                          </a:r>
                          <a:r>
                            <a:rPr lang="pt-BR" dirty="0"/>
                            <a:t> (</a:t>
                          </a:r>
                          <a:r>
                            <a:rPr lang="pt-BR" dirty="0" err="1"/>
                            <a:t>Kilobyte</a:t>
                          </a:r>
                          <a:r>
                            <a:rPr lang="pt-BR" dirty="0"/>
                            <a:t>, KB)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=1024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𝑏𝑦𝑡𝑒𝑠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0913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Mega (Megabyte, MB)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=1024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𝑘𝑖𝑙𝑜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𝑏𝑦𝑡𝑒𝑠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986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Giga (Gigabyte, GB)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=1024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𝑚𝑒𝑔𝑎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𝑏𝑦𝑡𝑒𝑠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5012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Tera</a:t>
                          </a:r>
                          <a:r>
                            <a:rPr lang="pt-BR" dirty="0"/>
                            <a:t> (</a:t>
                          </a:r>
                          <a:r>
                            <a:rPr lang="pt-BR" dirty="0" err="1"/>
                            <a:t>Terabyte</a:t>
                          </a:r>
                          <a:r>
                            <a:rPr lang="pt-BR" dirty="0"/>
                            <a:t>, TB)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=1024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𝑔𝑖𝑔𝑎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𝑏𝑦𝑡𝑒𝑠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306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Peta (</a:t>
                          </a:r>
                          <a:r>
                            <a:rPr lang="pt-BR" dirty="0" err="1"/>
                            <a:t>Petabyte</a:t>
                          </a:r>
                          <a:r>
                            <a:rPr lang="pt-BR" dirty="0"/>
                            <a:t>, PB)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=1024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𝑡𝑒𝑟𝑎𝑏𝑦𝑡𝑒𝑠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452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50230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a 2">
                <a:extLst>
                  <a:ext uri="{FF2B5EF4-FFF2-40B4-BE49-F238E27FC236}">
                    <a16:creationId xmlns:a16="http://schemas.microsoft.com/office/drawing/2014/main" id="{E3BF8FE9-0FC9-694A-CDF2-DBE019E7F9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430435"/>
                  </p:ext>
                </p:extLst>
              </p:nvPr>
            </p:nvGraphicFramePr>
            <p:xfrm>
              <a:off x="1523994" y="1444102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{B23C1FA1-5507-40AB-9CB8-41F0043E03F6}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1371248527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85259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Prefixo de memória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Quantidade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1794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Kilo</a:t>
                          </a:r>
                          <a:r>
                            <a:rPr lang="pt-BR" dirty="0"/>
                            <a:t> (</a:t>
                          </a:r>
                          <a:r>
                            <a:rPr lang="pt-BR" dirty="0" err="1"/>
                            <a:t>Kilobyte</a:t>
                          </a:r>
                          <a:r>
                            <a:rPr lang="pt-BR" dirty="0"/>
                            <a:t>, KB)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101639" r="-4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913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Mega (Megabyte, MB)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201639" r="-4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986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Giga (Gigabyte, GB)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301639" r="-4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012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Tera</a:t>
                          </a:r>
                          <a:r>
                            <a:rPr lang="pt-BR" dirty="0"/>
                            <a:t> (</a:t>
                          </a:r>
                          <a:r>
                            <a:rPr lang="pt-BR" dirty="0" err="1"/>
                            <a:t>Terabyte</a:t>
                          </a:r>
                          <a:r>
                            <a:rPr lang="pt-BR" dirty="0"/>
                            <a:t>, TB)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401639" r="-4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06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Peta (</a:t>
                          </a:r>
                          <a:r>
                            <a:rPr lang="pt-BR" dirty="0" err="1"/>
                            <a:t>Petabyte</a:t>
                          </a:r>
                          <a:r>
                            <a:rPr lang="pt-BR" dirty="0"/>
                            <a:t>, PB)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501639" r="-4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452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5023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02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498725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 que vamos estudar nessa disciplina?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C1F2F313-B11B-2484-4627-C82CB21DA209}"/>
              </a:ext>
            </a:extLst>
          </p:cNvPr>
          <p:cNvSpPr/>
          <p:nvPr/>
        </p:nvSpPr>
        <p:spPr>
          <a:xfrm>
            <a:off x="642905" y="1124546"/>
            <a:ext cx="4287774" cy="1277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1 – </a:t>
            </a:r>
            <a:r>
              <a:rPr lang="en-US" sz="2000" dirty="0" err="1"/>
              <a:t>Conceitos</a:t>
            </a:r>
            <a:r>
              <a:rPr lang="en-US" sz="2000" dirty="0"/>
              <a:t> </a:t>
            </a:r>
            <a:r>
              <a:rPr lang="en-US" sz="2000" dirty="0" err="1"/>
              <a:t>fundamentais</a:t>
            </a:r>
            <a:r>
              <a:rPr lang="en-US" sz="2000" dirty="0"/>
              <a:t> do </a:t>
            </a:r>
            <a:r>
              <a:rPr lang="en-US" sz="2000" dirty="0" err="1"/>
              <a:t>funcionamento</a:t>
            </a:r>
            <a:r>
              <a:rPr lang="en-US" sz="2000" dirty="0"/>
              <a:t> de um </a:t>
            </a:r>
            <a:r>
              <a:rPr lang="en-US" sz="2000" dirty="0" err="1"/>
              <a:t>computador</a:t>
            </a:r>
            <a:r>
              <a:rPr lang="en-US" sz="2000" dirty="0"/>
              <a:t>: </a:t>
            </a:r>
            <a:r>
              <a:rPr lang="en-US" sz="2000" dirty="0" err="1"/>
              <a:t>arquitetura</a:t>
            </a:r>
            <a:r>
              <a:rPr lang="en-US" sz="2000" dirty="0"/>
              <a:t> e </a:t>
            </a:r>
            <a:r>
              <a:rPr lang="en-US" sz="2000" dirty="0" err="1"/>
              <a:t>organização</a:t>
            </a:r>
            <a:endParaRPr lang="en-US" sz="2000" dirty="0"/>
          </a:p>
        </p:txBody>
      </p:sp>
      <p:sp>
        <p:nvSpPr>
          <p:cNvPr id="5" name="Google Shape;1784;p47">
            <a:extLst>
              <a:ext uri="{FF2B5EF4-FFF2-40B4-BE49-F238E27FC236}">
                <a16:creationId xmlns:a16="http://schemas.microsoft.com/office/drawing/2014/main" id="{2312A30A-6D23-FCD0-7D80-BBC9CFC8A2E6}"/>
              </a:ext>
            </a:extLst>
          </p:cNvPr>
          <p:cNvSpPr/>
          <p:nvPr/>
        </p:nvSpPr>
        <p:spPr>
          <a:xfrm>
            <a:off x="4930679" y="1531035"/>
            <a:ext cx="3393427" cy="12770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b="1" dirty="0">
                <a:solidFill>
                  <a:schemeClr val="bg1"/>
                </a:solidFill>
              </a:rPr>
              <a:t>2 – Funcionamento básico hardware/software: instruções e arquitetura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B8FA5528-EDB1-7179-B28F-762BB9D17D5B}"/>
              </a:ext>
            </a:extLst>
          </p:cNvPr>
          <p:cNvSpPr/>
          <p:nvPr/>
        </p:nvSpPr>
        <p:spPr>
          <a:xfrm>
            <a:off x="616043" y="2553805"/>
            <a:ext cx="4314635" cy="965899"/>
          </a:xfrm>
          <a:prstGeom prst="rect">
            <a:avLst/>
          </a:pr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chemeClr val="bg1"/>
                </a:solidFill>
              </a:rPr>
              <a:t>3  - Hierarquia de memória: memória cache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7" name="Google Shape;1784;p47">
            <a:extLst>
              <a:ext uri="{FF2B5EF4-FFF2-40B4-BE49-F238E27FC236}">
                <a16:creationId xmlns:a16="http://schemas.microsoft.com/office/drawing/2014/main" id="{18BFAF80-7B9A-FB94-5B66-EECD9354DA5A}"/>
              </a:ext>
            </a:extLst>
          </p:cNvPr>
          <p:cNvSpPr/>
          <p:nvPr/>
        </p:nvSpPr>
        <p:spPr>
          <a:xfrm>
            <a:off x="4930678" y="3383456"/>
            <a:ext cx="3393427" cy="12770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600" b="1" dirty="0">
                <a:solidFill>
                  <a:schemeClr val="bg1"/>
                </a:solidFill>
              </a:rPr>
              <a:t>4 – Medidas de desempenho e performance a nível de SO/SW/HW</a:t>
            </a:r>
            <a:endParaRPr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498725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Avaliações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C1F2F313-B11B-2484-4627-C82CB21DA209}"/>
              </a:ext>
            </a:extLst>
          </p:cNvPr>
          <p:cNvSpPr/>
          <p:nvPr/>
        </p:nvSpPr>
        <p:spPr>
          <a:xfrm>
            <a:off x="4930679" y="1595783"/>
            <a:ext cx="3208486" cy="858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RA2: Prova 60%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Práticas 40%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3" name="Google Shape;1784;p47">
            <a:extLst>
              <a:ext uri="{FF2B5EF4-FFF2-40B4-BE49-F238E27FC236}">
                <a16:creationId xmlns:a16="http://schemas.microsoft.com/office/drawing/2014/main" id="{5FF2CCCD-7152-356C-BEB7-853E9ABE3A5B}"/>
              </a:ext>
            </a:extLst>
          </p:cNvPr>
          <p:cNvSpPr/>
          <p:nvPr/>
        </p:nvSpPr>
        <p:spPr>
          <a:xfrm>
            <a:off x="1499558" y="1595784"/>
            <a:ext cx="3208486" cy="858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RA1: Prova: 50%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Práticas: 25%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Trabalho: 25%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36F40B5E-E440-9244-95B0-37AE5A735181}"/>
              </a:ext>
            </a:extLst>
          </p:cNvPr>
          <p:cNvSpPr/>
          <p:nvPr/>
        </p:nvSpPr>
        <p:spPr>
          <a:xfrm>
            <a:off x="1499558" y="2530362"/>
            <a:ext cx="3208486" cy="858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50%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5" name="Google Shape;1784;p47">
            <a:extLst>
              <a:ext uri="{FF2B5EF4-FFF2-40B4-BE49-F238E27FC236}">
                <a16:creationId xmlns:a16="http://schemas.microsoft.com/office/drawing/2014/main" id="{9765F44C-FCB9-F9A2-C0AD-AF1A85F3BE96}"/>
              </a:ext>
            </a:extLst>
          </p:cNvPr>
          <p:cNvSpPr/>
          <p:nvPr/>
        </p:nvSpPr>
        <p:spPr>
          <a:xfrm>
            <a:off x="4930679" y="2571750"/>
            <a:ext cx="3208486" cy="858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1"/>
                </a:solidFill>
              </a:rPr>
              <a:t>50%</a:t>
            </a: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0D941881-9E8A-68C5-88B3-AD4F8272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30A7B06A-65E0-B202-2E19-1F733EFA9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7105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Revisão: bases numéricas: </a:t>
            </a:r>
            <a:br>
              <a:rPr lang="pt-BR" sz="2400" dirty="0"/>
            </a:br>
            <a:r>
              <a:rPr lang="pt-BR" sz="2400" dirty="0"/>
              <a:t>Binário para decimal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8ACDB95B-C3E4-078C-3BD5-16E68931404C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C13A7576-154D-CF55-C5F5-AA482E3D1634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13" descr="fg02_00000_eq002001">
            <a:extLst>
              <a:ext uri="{FF2B5EF4-FFF2-40B4-BE49-F238E27FC236}">
                <a16:creationId xmlns:a16="http://schemas.microsoft.com/office/drawing/2014/main" id="{56541DBC-5444-3C34-9EFA-8A50FA72042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01" y="2003658"/>
            <a:ext cx="71850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22AD84-076E-7349-130A-DF750D91F8CB}"/>
              </a:ext>
            </a:extLst>
          </p:cNvPr>
          <p:cNvSpPr txBox="1"/>
          <p:nvPr/>
        </p:nvSpPr>
        <p:spPr>
          <a:xfrm>
            <a:off x="1115401" y="1395852"/>
            <a:ext cx="656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PT" altLang="pt-BR" sz="1800" b="1" dirty="0">
                <a:cs typeface="Tahoma" panose="020B0604030504040204" pitchFamily="34" charset="0"/>
              </a:rPr>
              <a:t>Converter binário em decimal através da soma das posições que contêm um 1:</a:t>
            </a:r>
            <a:r>
              <a:rPr lang="pt-BR" altLang="pt-BR" sz="1800" b="1" dirty="0">
                <a:cs typeface="Tahoma" panose="020B0604030504040204" pitchFamily="34" charset="0"/>
              </a:rPr>
              <a:t> </a:t>
            </a:r>
            <a:endParaRPr lang="en-US" altLang="pt-BR" sz="1800" b="1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FF80D8A1-0834-D503-B0F1-0D1991A4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A447E75A-401B-62DB-05FF-A9A6D43C7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7105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Revisão: bases numéricas: </a:t>
            </a:r>
            <a:br>
              <a:rPr lang="pt-BR" sz="2400" dirty="0"/>
            </a:br>
            <a:r>
              <a:rPr lang="pt-BR" sz="2400" dirty="0"/>
              <a:t>Binário para decimal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C6C099CB-63EA-762B-1B41-A2D68E05B9AF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26DED4BC-0360-1F44-1ED5-1F2ADDCF713D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7A704-EB0C-DB44-B4CC-5FD0D9E3B156}"/>
              </a:ext>
            </a:extLst>
          </p:cNvPr>
          <p:cNvSpPr txBox="1"/>
          <p:nvPr/>
        </p:nvSpPr>
        <p:spPr>
          <a:xfrm>
            <a:off x="1115401" y="1395852"/>
            <a:ext cx="656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800" b="1" dirty="0">
                <a:cs typeface="Tahoma" panose="020B0604030504040204" pitchFamily="34" charset="0"/>
              </a:rPr>
              <a:t>Exemplo:</a:t>
            </a:r>
            <a:endParaRPr lang="en-US" altLang="pt-BR" sz="1800" b="1" dirty="0"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13969-C642-B75F-B63E-0322D5EC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012394"/>
            <a:ext cx="7781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8D96435A-4097-446B-1C08-B20DFAAB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BD0C5654-A989-BC7F-D0AD-BC7D7C1CA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7105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Revisão: bases numéricas: </a:t>
            </a:r>
            <a:br>
              <a:rPr lang="pt-BR" sz="2400" dirty="0"/>
            </a:br>
            <a:r>
              <a:rPr lang="pt-BR" sz="2400" dirty="0"/>
              <a:t>Binário para decimal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7BFDE581-C92A-2ABB-3BA8-5275874D62E3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6D202D5F-3CEE-5501-CCA0-2318C5A8F8BE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7B2CA8-0454-B6C5-86C2-10F83AADEC49}"/>
              </a:ext>
            </a:extLst>
          </p:cNvPr>
          <p:cNvSpPr txBox="1"/>
          <p:nvPr/>
        </p:nvSpPr>
        <p:spPr>
          <a:xfrm>
            <a:off x="1115401" y="1395852"/>
            <a:ext cx="656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800" b="1" dirty="0">
                <a:cs typeface="Tahoma" panose="020B0604030504040204" pitchFamily="34" charset="0"/>
              </a:rPr>
              <a:t>Exemplo:</a:t>
            </a:r>
            <a:endParaRPr lang="en-US" altLang="pt-BR" sz="1800" b="1" dirty="0"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66597F-3408-D64E-4257-B303859ECDBF}"/>
              </a:ext>
            </a:extLst>
          </p:cNvPr>
          <p:cNvSpPr txBox="1"/>
          <p:nvPr/>
        </p:nvSpPr>
        <p:spPr>
          <a:xfrm>
            <a:off x="1115400" y="1853568"/>
            <a:ext cx="735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BR" sz="1800" b="1" dirty="0">
                <a:cs typeface="Tahoma" panose="020B0604030504040204" pitchFamily="34" charset="0"/>
              </a:rPr>
              <a:t>Converta o binário 100011011011</a:t>
            </a:r>
            <a:r>
              <a:rPr lang="pt-PT" altLang="pt-BR" sz="1800" b="1" baseline="-25000" dirty="0">
                <a:cs typeface="Tahoma" panose="020B0604030504040204" pitchFamily="34" charset="0"/>
              </a:rPr>
              <a:t>2</a:t>
            </a:r>
            <a:r>
              <a:rPr lang="pt-PT" altLang="pt-BR" sz="1800" b="1" dirty="0">
                <a:cs typeface="Tahoma" panose="020B0604030504040204" pitchFamily="34" charset="0"/>
              </a:rPr>
              <a:t> em seu equivalente decimal</a:t>
            </a:r>
            <a:endParaRPr lang="pt-BR" sz="1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9382A1-2DBA-FD12-A3E5-76BE09562073}"/>
              </a:ext>
            </a:extLst>
          </p:cNvPr>
          <p:cNvSpPr txBox="1"/>
          <p:nvPr/>
        </p:nvSpPr>
        <p:spPr>
          <a:xfrm>
            <a:off x="1115400" y="3152430"/>
            <a:ext cx="6079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PT" altLang="pt-BR" sz="1800" b="1" dirty="0">
                <a:cs typeface="Tahoma" panose="020B0604030504040204" pitchFamily="34" charset="0"/>
              </a:rPr>
              <a:t>Qual é o peso do MSB de um número de 16 bits?</a:t>
            </a:r>
          </a:p>
        </p:txBody>
      </p:sp>
    </p:spTree>
    <p:extLst>
      <p:ext uri="{BB962C8B-B14F-4D97-AF65-F5344CB8AC3E}">
        <p14:creationId xmlns:p14="http://schemas.microsoft.com/office/powerpoint/2010/main" val="16964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0E596F82-0C77-1331-255C-5996DBCB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1752F108-AA3C-7762-A0D3-5B68B3D51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9394" y="71050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Revisão: bases numéricas: </a:t>
            </a:r>
            <a:br>
              <a:rPr lang="pt-BR" sz="2400" dirty="0"/>
            </a:br>
            <a:r>
              <a:rPr lang="pt-BR" sz="2400" dirty="0"/>
              <a:t>Decimal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BEC9D27D-003A-1B26-7473-77EA2067479D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B9C21F7F-E9A4-E967-6452-33DFB455D676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3" descr="fg02_00000_eq002003">
            <a:extLst>
              <a:ext uri="{FF2B5EF4-FFF2-40B4-BE49-F238E27FC236}">
                <a16:creationId xmlns:a16="http://schemas.microsoft.com/office/drawing/2014/main" id="{F2F6BAAE-44BE-3BF7-3D22-711DA4A2237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0" y="1753899"/>
            <a:ext cx="80787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" descr="fg02_00000_eq002004">
            <a:extLst>
              <a:ext uri="{FF2B5EF4-FFF2-40B4-BE49-F238E27FC236}">
                <a16:creationId xmlns:a16="http://schemas.microsoft.com/office/drawing/2014/main" id="{9FF6D358-AB83-6DD7-B430-A174F65E97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0" y="3022192"/>
            <a:ext cx="80772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60F08C4E-24AE-3532-A5B5-E047620F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F826CB8C-8FDC-87E6-A34A-2C97DB21D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47480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Decimal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AD92D3B8-78FE-2C03-A53D-A2024DFF6E76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9296B6EB-1E6C-8258-BA5D-89F490BF4FFF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7E079F6-CBF7-FB63-826B-5ECF90D4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5" y="404163"/>
            <a:ext cx="4316413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5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0045C467-9C86-6CF2-70BE-AE5289FF9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E8655EBF-5538-1AFF-E749-C49D7A35A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7717" y="353921"/>
            <a:ext cx="7465924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Decimal para Binário</a:t>
            </a:r>
            <a:endParaRPr sz="2400" dirty="0"/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8019ABBC-DF7E-7910-53EC-E6DB3B3520B7}"/>
              </a:ext>
            </a:extLst>
          </p:cNvPr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615A1489-2B76-BEAE-9AF2-3A3F1B38AD58}"/>
              </a:ext>
            </a:extLst>
          </p:cNvPr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160D79A-B04D-B2B2-14F2-C287431A2BF3}"/>
              </a:ext>
            </a:extLst>
          </p:cNvPr>
          <p:cNvSpPr txBox="1">
            <a:spLocks noChangeArrowheads="1"/>
          </p:cNvSpPr>
          <p:nvPr/>
        </p:nvSpPr>
        <p:spPr>
          <a:xfrm>
            <a:off x="744810" y="955625"/>
            <a:ext cx="8518525" cy="74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defRPr/>
            </a:pPr>
            <a:r>
              <a:rPr lang="pt-PT" b="1" kern="1200" dirty="0">
                <a:solidFill>
                  <a:schemeClr val="accent3"/>
                </a:solidFill>
                <a:latin typeface="+mj-lt"/>
                <a:cs typeface="Tahoma" pitchFamily="34" charset="0"/>
              </a:rPr>
              <a:t>Converta 37</a:t>
            </a:r>
            <a:r>
              <a:rPr lang="pt-PT" b="1" kern="1200" baseline="-25000" dirty="0">
                <a:solidFill>
                  <a:schemeClr val="accent3"/>
                </a:solidFill>
                <a:latin typeface="+mj-lt"/>
                <a:cs typeface="Tahoma" pitchFamily="34" charset="0"/>
              </a:rPr>
              <a:t>10</a:t>
            </a:r>
            <a:r>
              <a:rPr lang="pt-PT" b="1" kern="1200" dirty="0">
                <a:solidFill>
                  <a:schemeClr val="accent3"/>
                </a:solidFill>
                <a:latin typeface="+mj-lt"/>
                <a:cs typeface="Tahoma" pitchFamily="34" charset="0"/>
              </a:rPr>
              <a:t> em binário:</a:t>
            </a:r>
            <a:endParaRPr lang="pt-BR" b="1" kern="1200" dirty="0">
              <a:solidFill>
                <a:schemeClr val="accent3"/>
              </a:solidFill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71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17090</TotalTime>
  <Words>398</Words>
  <Application>Microsoft Office PowerPoint</Application>
  <PresentationFormat>Apresentação na tela (16:9)</PresentationFormat>
  <Paragraphs>65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Tahoma</vt:lpstr>
      <vt:lpstr>Montserrat</vt:lpstr>
      <vt:lpstr>Poppins</vt:lpstr>
      <vt:lpstr>Cambria Math</vt:lpstr>
      <vt:lpstr>Arial</vt:lpstr>
      <vt:lpstr>Lato</vt:lpstr>
      <vt:lpstr>Wingdings</vt:lpstr>
      <vt:lpstr>Competency Based Learning Center by Slidesgo</vt:lpstr>
      <vt:lpstr>Introdução e Revisão </vt:lpstr>
      <vt:lpstr>O que vamos estudar nessa disciplina?</vt:lpstr>
      <vt:lpstr>Avaliações</vt:lpstr>
      <vt:lpstr>Revisão: bases numéricas:  Binário para decimal</vt:lpstr>
      <vt:lpstr>Revisão: bases numéricas:  Binário para decimal</vt:lpstr>
      <vt:lpstr>Revisão: bases numéricas:  Binário para decimal</vt:lpstr>
      <vt:lpstr>Revisão: bases numéricas:  Decimal para Binário</vt:lpstr>
      <vt:lpstr>Decimal para Binário</vt:lpstr>
      <vt:lpstr>Decimal para Binário</vt:lpstr>
      <vt:lpstr>Decimal para Binário</vt:lpstr>
      <vt:lpstr>Decimal para Binário</vt:lpstr>
      <vt:lpstr>HEXADECIMAL</vt:lpstr>
      <vt:lpstr>HEXADECIMAL</vt:lpstr>
      <vt:lpstr>HEXADECIMAL: hexa para binário</vt:lpstr>
      <vt:lpstr>HEXADECIMAL: binário para hexa</vt:lpstr>
      <vt:lpstr>Unidades</vt:lpstr>
      <vt:lpstr>Unidades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69</cp:revision>
  <dcterms:modified xsi:type="dcterms:W3CDTF">2024-02-18T20:10:48Z</dcterms:modified>
</cp:coreProperties>
</file>