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66" r:id="rId2"/>
    <p:sldId id="265" r:id="rId3"/>
    <p:sldId id="259" r:id="rId4"/>
    <p:sldId id="268" r:id="rId5"/>
    <p:sldId id="260" r:id="rId6"/>
    <p:sldId id="279" r:id="rId7"/>
    <p:sldId id="261" r:id="rId8"/>
    <p:sldId id="262" r:id="rId9"/>
    <p:sldId id="263" r:id="rId10"/>
    <p:sldId id="264" r:id="rId11"/>
    <p:sldId id="284" r:id="rId12"/>
    <p:sldId id="283" r:id="rId13"/>
    <p:sldId id="285" r:id="rId14"/>
    <p:sldId id="286" r:id="rId15"/>
    <p:sldId id="287" r:id="rId16"/>
    <p:sldId id="280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8" r:id="rId25"/>
    <p:sldId id="289" r:id="rId26"/>
    <p:sldId id="290" r:id="rId27"/>
    <p:sldId id="291" r:id="rId28"/>
    <p:sldId id="292" r:id="rId29"/>
    <p:sldId id="277" r:id="rId30"/>
    <p:sldId id="294" r:id="rId31"/>
    <p:sldId id="295" r:id="rId32"/>
    <p:sldId id="281" r:id="rId33"/>
    <p:sldId id="293" r:id="rId34"/>
    <p:sldId id="278" r:id="rId35"/>
    <p:sldId id="28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14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Planilha1!$D$1</c:f>
              <c:strCache>
                <c:ptCount val="1"/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val>
            <c:numRef>
              <c:f>Planilha1!$D$2:$D$129</c:f>
              <c:numCache>
                <c:formatCode>General</c:formatCode>
                <c:ptCount val="128"/>
                <c:pt idx="0">
                  <c:v>9748</c:v>
                </c:pt>
                <c:pt idx="1">
                  <c:v>11893</c:v>
                </c:pt>
                <c:pt idx="2">
                  <c:v>10937</c:v>
                </c:pt>
                <c:pt idx="3">
                  <c:v>12315</c:v>
                </c:pt>
                <c:pt idx="4">
                  <c:v>12309</c:v>
                </c:pt>
                <c:pt idx="5">
                  <c:v>12470</c:v>
                </c:pt>
                <c:pt idx="6">
                  <c:v>11549</c:v>
                </c:pt>
                <c:pt idx="7">
                  <c:v>12393</c:v>
                </c:pt>
                <c:pt idx="8">
                  <c:v>12636</c:v>
                </c:pt>
                <c:pt idx="9">
                  <c:v>11034</c:v>
                </c:pt>
                <c:pt idx="10">
                  <c:v>10913</c:v>
                </c:pt>
                <c:pt idx="11">
                  <c:v>7981</c:v>
                </c:pt>
                <c:pt idx="12">
                  <c:v>10554</c:v>
                </c:pt>
                <c:pt idx="13">
                  <c:v>11015</c:v>
                </c:pt>
                <c:pt idx="14">
                  <c:v>11248</c:v>
                </c:pt>
                <c:pt idx="15">
                  <c:v>12909</c:v>
                </c:pt>
                <c:pt idx="16">
                  <c:v>11705</c:v>
                </c:pt>
                <c:pt idx="17">
                  <c:v>13445</c:v>
                </c:pt>
                <c:pt idx="18">
                  <c:v>15300</c:v>
                </c:pt>
                <c:pt idx="19">
                  <c:v>14815</c:v>
                </c:pt>
                <c:pt idx="20">
                  <c:v>14165</c:v>
                </c:pt>
                <c:pt idx="21">
                  <c:v>10818</c:v>
                </c:pt>
                <c:pt idx="22">
                  <c:v>9081</c:v>
                </c:pt>
                <c:pt idx="23">
                  <c:v>4289</c:v>
                </c:pt>
                <c:pt idx="24">
                  <c:v>6798</c:v>
                </c:pt>
                <c:pt idx="25">
                  <c:v>8757</c:v>
                </c:pt>
                <c:pt idx="26">
                  <c:v>9598</c:v>
                </c:pt>
                <c:pt idx="27">
                  <c:v>9121</c:v>
                </c:pt>
                <c:pt idx="28">
                  <c:v>8774</c:v>
                </c:pt>
                <c:pt idx="29">
                  <c:v>8837</c:v>
                </c:pt>
                <c:pt idx="30">
                  <c:v>11195</c:v>
                </c:pt>
                <c:pt idx="31">
                  <c:v>11998</c:v>
                </c:pt>
                <c:pt idx="32">
                  <c:v>10917</c:v>
                </c:pt>
                <c:pt idx="33">
                  <c:v>10318</c:v>
                </c:pt>
                <c:pt idx="34">
                  <c:v>12730</c:v>
                </c:pt>
                <c:pt idx="35">
                  <c:v>6173</c:v>
                </c:pt>
                <c:pt idx="36">
                  <c:v>10816</c:v>
                </c:pt>
                <c:pt idx="37">
                  <c:v>12260</c:v>
                </c:pt>
                <c:pt idx="38">
                  <c:v>13792</c:v>
                </c:pt>
                <c:pt idx="39">
                  <c:v>15114</c:v>
                </c:pt>
                <c:pt idx="40">
                  <c:v>11756</c:v>
                </c:pt>
                <c:pt idx="41">
                  <c:v>14702</c:v>
                </c:pt>
                <c:pt idx="42">
                  <c:v>14473</c:v>
                </c:pt>
                <c:pt idx="43">
                  <c:v>12414</c:v>
                </c:pt>
                <c:pt idx="44">
                  <c:v>13198</c:v>
                </c:pt>
                <c:pt idx="45">
                  <c:v>13932</c:v>
                </c:pt>
                <c:pt idx="46">
                  <c:v>11887</c:v>
                </c:pt>
                <c:pt idx="47">
                  <c:v>3593</c:v>
                </c:pt>
                <c:pt idx="48">
                  <c:v>8940</c:v>
                </c:pt>
                <c:pt idx="49">
                  <c:v>11160</c:v>
                </c:pt>
                <c:pt idx="50">
                  <c:v>6184</c:v>
                </c:pt>
                <c:pt idx="51">
                  <c:v>11935</c:v>
                </c:pt>
                <c:pt idx="52">
                  <c:v>10024</c:v>
                </c:pt>
                <c:pt idx="53">
                  <c:v>14683</c:v>
                </c:pt>
                <c:pt idx="54">
                  <c:v>13021</c:v>
                </c:pt>
                <c:pt idx="55">
                  <c:v>13429</c:v>
                </c:pt>
                <c:pt idx="56">
                  <c:v>13759</c:v>
                </c:pt>
                <c:pt idx="57">
                  <c:v>12064</c:v>
                </c:pt>
                <c:pt idx="58">
                  <c:v>10334</c:v>
                </c:pt>
                <c:pt idx="59">
                  <c:v>7020</c:v>
                </c:pt>
                <c:pt idx="60">
                  <c:v>9100</c:v>
                </c:pt>
                <c:pt idx="61">
                  <c:v>9189</c:v>
                </c:pt>
                <c:pt idx="62">
                  <c:v>8363</c:v>
                </c:pt>
                <c:pt idx="63">
                  <c:v>10625</c:v>
                </c:pt>
                <c:pt idx="64">
                  <c:v>11730</c:v>
                </c:pt>
                <c:pt idx="65">
                  <c:v>11865</c:v>
                </c:pt>
                <c:pt idx="66">
                  <c:v>13400</c:v>
                </c:pt>
                <c:pt idx="67">
                  <c:v>11434</c:v>
                </c:pt>
                <c:pt idx="68">
                  <c:v>11832</c:v>
                </c:pt>
                <c:pt idx="69">
                  <c:v>10022</c:v>
                </c:pt>
                <c:pt idx="70">
                  <c:v>9682</c:v>
                </c:pt>
                <c:pt idx="71">
                  <c:v>2173</c:v>
                </c:pt>
                <c:pt idx="72">
                  <c:v>6767</c:v>
                </c:pt>
                <c:pt idx="73">
                  <c:v>8783</c:v>
                </c:pt>
                <c:pt idx="74">
                  <c:v>9271</c:v>
                </c:pt>
                <c:pt idx="75">
                  <c:v>9264</c:v>
                </c:pt>
                <c:pt idx="76">
                  <c:v>8164</c:v>
                </c:pt>
                <c:pt idx="77">
                  <c:v>10734</c:v>
                </c:pt>
                <c:pt idx="78">
                  <c:v>11576</c:v>
                </c:pt>
                <c:pt idx="79">
                  <c:v>13535</c:v>
                </c:pt>
                <c:pt idx="80">
                  <c:v>12913</c:v>
                </c:pt>
                <c:pt idx="81">
                  <c:v>13563</c:v>
                </c:pt>
                <c:pt idx="82">
                  <c:v>10653</c:v>
                </c:pt>
                <c:pt idx="83">
                  <c:v>4196</c:v>
                </c:pt>
                <c:pt idx="84">
                  <c:v>5480</c:v>
                </c:pt>
                <c:pt idx="85">
                  <c:v>9134</c:v>
                </c:pt>
                <c:pt idx="86">
                  <c:v>7363</c:v>
                </c:pt>
                <c:pt idx="87">
                  <c:v>9566</c:v>
                </c:pt>
                <c:pt idx="88">
                  <c:v>10696</c:v>
                </c:pt>
                <c:pt idx="89">
                  <c:v>11179</c:v>
                </c:pt>
                <c:pt idx="90">
                  <c:v>13441</c:v>
                </c:pt>
                <c:pt idx="91">
                  <c:v>13918</c:v>
                </c:pt>
                <c:pt idx="92">
                  <c:v>13552</c:v>
                </c:pt>
                <c:pt idx="93">
                  <c:v>7208</c:v>
                </c:pt>
                <c:pt idx="94">
                  <c:v>6032</c:v>
                </c:pt>
                <c:pt idx="95">
                  <c:v>4191</c:v>
                </c:pt>
                <c:pt idx="96">
                  <c:v>5910</c:v>
                </c:pt>
                <c:pt idx="97">
                  <c:v>7740</c:v>
                </c:pt>
                <c:pt idx="98">
                  <c:v>9341</c:v>
                </c:pt>
                <c:pt idx="99">
                  <c:v>9265</c:v>
                </c:pt>
                <c:pt idx="100">
                  <c:v>8738</c:v>
                </c:pt>
                <c:pt idx="101">
                  <c:v>12001</c:v>
                </c:pt>
                <c:pt idx="102">
                  <c:v>12121</c:v>
                </c:pt>
                <c:pt idx="103">
                  <c:v>10947</c:v>
                </c:pt>
                <c:pt idx="104">
                  <c:v>10221</c:v>
                </c:pt>
                <c:pt idx="105">
                  <c:v>7689</c:v>
                </c:pt>
                <c:pt idx="106">
                  <c:v>6765</c:v>
                </c:pt>
                <c:pt idx="107">
                  <c:v>2676</c:v>
                </c:pt>
                <c:pt idx="108">
                  <c:v>6759</c:v>
                </c:pt>
                <c:pt idx="109">
                  <c:v>4167</c:v>
                </c:pt>
                <c:pt idx="110">
                  <c:v>7693</c:v>
                </c:pt>
                <c:pt idx="111">
                  <c:v>6969</c:v>
                </c:pt>
                <c:pt idx="112">
                  <c:v>9804</c:v>
                </c:pt>
                <c:pt idx="113">
                  <c:v>10017</c:v>
                </c:pt>
                <c:pt idx="114">
                  <c:v>10214</c:v>
                </c:pt>
                <c:pt idx="115">
                  <c:v>12246</c:v>
                </c:pt>
                <c:pt idx="116">
                  <c:v>8402</c:v>
                </c:pt>
                <c:pt idx="117">
                  <c:v>9590</c:v>
                </c:pt>
                <c:pt idx="118">
                  <c:v>8252</c:v>
                </c:pt>
                <c:pt idx="119">
                  <c:v>5253</c:v>
                </c:pt>
                <c:pt idx="120">
                  <c:v>7851</c:v>
                </c:pt>
                <c:pt idx="121">
                  <c:v>8037</c:v>
                </c:pt>
                <c:pt idx="122">
                  <c:v>7199</c:v>
                </c:pt>
                <c:pt idx="123">
                  <c:v>8841</c:v>
                </c:pt>
                <c:pt idx="124">
                  <c:v>10782</c:v>
                </c:pt>
                <c:pt idx="125">
                  <c:v>11531</c:v>
                </c:pt>
                <c:pt idx="126">
                  <c:v>11567</c:v>
                </c:pt>
                <c:pt idx="127">
                  <c:v>11734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DE-4119-BC07-764B308E9311}"/>
            </c:ext>
          </c:extLst>
        </c:ser>
        <c:ser>
          <c:idx val="1"/>
          <c:order val="1"/>
          <c:tx>
            <c:strRef>
              <c:f>Planilha1!$E$1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Planilha1!$E$2:$E$129</c:f>
              <c:numCache>
                <c:formatCode>General</c:formatCode>
                <c:ptCount val="128"/>
                <c:pt idx="2">
                  <c:v>10859.333333333334</c:v>
                </c:pt>
                <c:pt idx="3">
                  <c:v>11715</c:v>
                </c:pt>
                <c:pt idx="4">
                  <c:v>11853.666666666666</c:v>
                </c:pt>
                <c:pt idx="5">
                  <c:v>12364.666666666666</c:v>
                </c:pt>
                <c:pt idx="6">
                  <c:v>12109.333333333334</c:v>
                </c:pt>
                <c:pt idx="7">
                  <c:v>12137.333333333334</c:v>
                </c:pt>
                <c:pt idx="8">
                  <c:v>12192.666666666666</c:v>
                </c:pt>
                <c:pt idx="9">
                  <c:v>12021</c:v>
                </c:pt>
                <c:pt idx="10">
                  <c:v>11527.666666666666</c:v>
                </c:pt>
                <c:pt idx="11">
                  <c:v>9976</c:v>
                </c:pt>
                <c:pt idx="12">
                  <c:v>9816</c:v>
                </c:pt>
                <c:pt idx="13">
                  <c:v>9850</c:v>
                </c:pt>
                <c:pt idx="14">
                  <c:v>10939</c:v>
                </c:pt>
                <c:pt idx="15">
                  <c:v>11724</c:v>
                </c:pt>
                <c:pt idx="16">
                  <c:v>11954</c:v>
                </c:pt>
                <c:pt idx="17">
                  <c:v>12686.333333333334</c:v>
                </c:pt>
                <c:pt idx="18">
                  <c:v>13483.333333333334</c:v>
                </c:pt>
                <c:pt idx="19">
                  <c:v>14520</c:v>
                </c:pt>
                <c:pt idx="20">
                  <c:v>14760</c:v>
                </c:pt>
                <c:pt idx="21">
                  <c:v>13266</c:v>
                </c:pt>
                <c:pt idx="22">
                  <c:v>11354.666666666666</c:v>
                </c:pt>
                <c:pt idx="23">
                  <c:v>8062.666666666667</c:v>
                </c:pt>
                <c:pt idx="24">
                  <c:v>6722.6666666666661</c:v>
                </c:pt>
                <c:pt idx="25">
                  <c:v>6614.6666666666661</c:v>
                </c:pt>
                <c:pt idx="26">
                  <c:v>8384.3333333333339</c:v>
                </c:pt>
                <c:pt idx="27">
                  <c:v>9158.6666666666661</c:v>
                </c:pt>
                <c:pt idx="28">
                  <c:v>9164.3333333333339</c:v>
                </c:pt>
                <c:pt idx="29">
                  <c:v>8910.6666666666661</c:v>
                </c:pt>
                <c:pt idx="30">
                  <c:v>9602</c:v>
                </c:pt>
                <c:pt idx="31">
                  <c:v>10676.666666666666</c:v>
                </c:pt>
                <c:pt idx="32">
                  <c:v>11370</c:v>
                </c:pt>
                <c:pt idx="33">
                  <c:v>11077.666666666666</c:v>
                </c:pt>
                <c:pt idx="34">
                  <c:v>11321.666666666666</c:v>
                </c:pt>
                <c:pt idx="35">
                  <c:v>9740.3333333333339</c:v>
                </c:pt>
                <c:pt idx="36">
                  <c:v>9906.3333333333339</c:v>
                </c:pt>
                <c:pt idx="37">
                  <c:v>9749.6666666666661</c:v>
                </c:pt>
                <c:pt idx="38">
                  <c:v>12289.333333333334</c:v>
                </c:pt>
                <c:pt idx="39">
                  <c:v>13722</c:v>
                </c:pt>
                <c:pt idx="40">
                  <c:v>13554</c:v>
                </c:pt>
                <c:pt idx="41">
                  <c:v>13857.333333333334</c:v>
                </c:pt>
                <c:pt idx="42">
                  <c:v>13643.666666666666</c:v>
                </c:pt>
                <c:pt idx="43">
                  <c:v>13863</c:v>
                </c:pt>
                <c:pt idx="44">
                  <c:v>13361.666666666666</c:v>
                </c:pt>
                <c:pt idx="45">
                  <c:v>13181.333333333334</c:v>
                </c:pt>
                <c:pt idx="46">
                  <c:v>13005.666666666666</c:v>
                </c:pt>
                <c:pt idx="47">
                  <c:v>9804</c:v>
                </c:pt>
                <c:pt idx="48">
                  <c:v>8140</c:v>
                </c:pt>
                <c:pt idx="49">
                  <c:v>7897.6666666666661</c:v>
                </c:pt>
                <c:pt idx="50">
                  <c:v>8761.3333333333339</c:v>
                </c:pt>
                <c:pt idx="51">
                  <c:v>9759.6666666666661</c:v>
                </c:pt>
                <c:pt idx="52">
                  <c:v>9381</c:v>
                </c:pt>
                <c:pt idx="53">
                  <c:v>12214</c:v>
                </c:pt>
                <c:pt idx="54">
                  <c:v>12576</c:v>
                </c:pt>
                <c:pt idx="55">
                  <c:v>13711</c:v>
                </c:pt>
                <c:pt idx="56">
                  <c:v>13403</c:v>
                </c:pt>
                <c:pt idx="57">
                  <c:v>13084</c:v>
                </c:pt>
                <c:pt idx="58">
                  <c:v>12052.333333333334</c:v>
                </c:pt>
                <c:pt idx="59">
                  <c:v>9806</c:v>
                </c:pt>
                <c:pt idx="60">
                  <c:v>8818</c:v>
                </c:pt>
                <c:pt idx="61">
                  <c:v>8436.3333333333339</c:v>
                </c:pt>
                <c:pt idx="62">
                  <c:v>8884</c:v>
                </c:pt>
                <c:pt idx="63">
                  <c:v>9392.3333333333339</c:v>
                </c:pt>
                <c:pt idx="64">
                  <c:v>10239.333333333334</c:v>
                </c:pt>
                <c:pt idx="65">
                  <c:v>11406.666666666666</c:v>
                </c:pt>
                <c:pt idx="66">
                  <c:v>12331.666666666666</c:v>
                </c:pt>
                <c:pt idx="67">
                  <c:v>12233</c:v>
                </c:pt>
                <c:pt idx="68">
                  <c:v>12222</c:v>
                </c:pt>
                <c:pt idx="69">
                  <c:v>11096</c:v>
                </c:pt>
                <c:pt idx="70">
                  <c:v>10512</c:v>
                </c:pt>
                <c:pt idx="71">
                  <c:v>7292.3333333333339</c:v>
                </c:pt>
                <c:pt idx="72">
                  <c:v>6207.3333333333339</c:v>
                </c:pt>
                <c:pt idx="73">
                  <c:v>5907.6666666666661</c:v>
                </c:pt>
                <c:pt idx="74">
                  <c:v>8273.6666666666661</c:v>
                </c:pt>
                <c:pt idx="75">
                  <c:v>9106</c:v>
                </c:pt>
                <c:pt idx="76">
                  <c:v>8899.6666666666661</c:v>
                </c:pt>
                <c:pt idx="77">
                  <c:v>9387.3333333333339</c:v>
                </c:pt>
                <c:pt idx="78">
                  <c:v>10158</c:v>
                </c:pt>
                <c:pt idx="79">
                  <c:v>11948.333333333334</c:v>
                </c:pt>
                <c:pt idx="80">
                  <c:v>12674.666666666666</c:v>
                </c:pt>
                <c:pt idx="81">
                  <c:v>13337</c:v>
                </c:pt>
                <c:pt idx="82">
                  <c:v>12376.333333333334</c:v>
                </c:pt>
                <c:pt idx="83">
                  <c:v>9470.6666666666661</c:v>
                </c:pt>
                <c:pt idx="84">
                  <c:v>6776.3333333333339</c:v>
                </c:pt>
                <c:pt idx="85">
                  <c:v>6270</c:v>
                </c:pt>
                <c:pt idx="86">
                  <c:v>7325.6666666666661</c:v>
                </c:pt>
                <c:pt idx="87">
                  <c:v>8687.6666666666661</c:v>
                </c:pt>
                <c:pt idx="88">
                  <c:v>9208.3333333333339</c:v>
                </c:pt>
                <c:pt idx="89">
                  <c:v>10480.333333333334</c:v>
                </c:pt>
                <c:pt idx="90">
                  <c:v>11772</c:v>
                </c:pt>
                <c:pt idx="91">
                  <c:v>12846</c:v>
                </c:pt>
                <c:pt idx="92">
                  <c:v>13637</c:v>
                </c:pt>
                <c:pt idx="93">
                  <c:v>11559.333333333334</c:v>
                </c:pt>
                <c:pt idx="94">
                  <c:v>8930.6666666666661</c:v>
                </c:pt>
                <c:pt idx="95">
                  <c:v>5810.333333333333</c:v>
                </c:pt>
                <c:pt idx="96">
                  <c:v>5377.666666666667</c:v>
                </c:pt>
                <c:pt idx="97">
                  <c:v>5947</c:v>
                </c:pt>
                <c:pt idx="98">
                  <c:v>7663.6666666666661</c:v>
                </c:pt>
                <c:pt idx="99">
                  <c:v>8782</c:v>
                </c:pt>
                <c:pt idx="100">
                  <c:v>9114.6666666666661</c:v>
                </c:pt>
                <c:pt idx="101">
                  <c:v>10001.333333333334</c:v>
                </c:pt>
                <c:pt idx="102">
                  <c:v>10953.333333333334</c:v>
                </c:pt>
                <c:pt idx="103">
                  <c:v>11689.666666666666</c:v>
                </c:pt>
                <c:pt idx="104">
                  <c:v>11096.333333333334</c:v>
                </c:pt>
                <c:pt idx="105">
                  <c:v>9619</c:v>
                </c:pt>
                <c:pt idx="106">
                  <c:v>8225</c:v>
                </c:pt>
                <c:pt idx="107">
                  <c:v>5710</c:v>
                </c:pt>
                <c:pt idx="108">
                  <c:v>5400</c:v>
                </c:pt>
                <c:pt idx="109">
                  <c:v>4534</c:v>
                </c:pt>
                <c:pt idx="110">
                  <c:v>6206.3333333333339</c:v>
                </c:pt>
                <c:pt idx="111">
                  <c:v>6276.3333333333339</c:v>
                </c:pt>
                <c:pt idx="112">
                  <c:v>8155.333333333333</c:v>
                </c:pt>
                <c:pt idx="113">
                  <c:v>8930</c:v>
                </c:pt>
                <c:pt idx="114">
                  <c:v>10011.666666666666</c:v>
                </c:pt>
                <c:pt idx="115">
                  <c:v>10825.666666666666</c:v>
                </c:pt>
                <c:pt idx="116">
                  <c:v>10287.333333333334</c:v>
                </c:pt>
                <c:pt idx="117">
                  <c:v>10079.333333333334</c:v>
                </c:pt>
                <c:pt idx="118">
                  <c:v>8748</c:v>
                </c:pt>
                <c:pt idx="119">
                  <c:v>7698.3333333333339</c:v>
                </c:pt>
                <c:pt idx="120">
                  <c:v>7118.6666666666661</c:v>
                </c:pt>
                <c:pt idx="121">
                  <c:v>7047</c:v>
                </c:pt>
                <c:pt idx="122">
                  <c:v>7695.6666666666661</c:v>
                </c:pt>
                <c:pt idx="123">
                  <c:v>8025.666666666667</c:v>
                </c:pt>
                <c:pt idx="124">
                  <c:v>8940.6666666666661</c:v>
                </c:pt>
                <c:pt idx="125">
                  <c:v>10384.666666666666</c:v>
                </c:pt>
                <c:pt idx="126">
                  <c:v>11293.333333333334</c:v>
                </c:pt>
                <c:pt idx="127">
                  <c:v>11610.666666666666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DE-4119-BC07-764B308E93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5102095"/>
        <c:axId val="913816031"/>
      </c:lineChart>
      <c:catAx>
        <c:axId val="7951020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13816031"/>
        <c:crosses val="autoZero"/>
        <c:auto val="1"/>
        <c:lblAlgn val="ctr"/>
        <c:lblOffset val="100"/>
        <c:tickMarkSkip val="10"/>
        <c:noMultiLvlLbl val="0"/>
      </c:catAx>
      <c:valAx>
        <c:axId val="91381603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9510209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DB0F94-1D21-4BA1-A5B2-AA3BB52B6D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9D33-1283-4F3E-81D1-2E3A0DD431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87937-966C-4B49-80AE-610438917AF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DC5AA-A8CD-4837-84CC-D11D829028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45A27-49CC-42CB-9BDF-742D4C580E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E2BE3-FBE4-4289-8BDE-CD5B50A96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413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AB38D-755E-46BA-85B9-433B5AA1D582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EB86E-9DDF-4009-B374-7B275DD0A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311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EB86E-9DDF-4009-B374-7B275DD0A25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77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0A0-02D3-4B83-A391-91DA3FDBAD35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226-5ADC-4A6F-BBB8-F2E6F5C99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74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0A0-02D3-4B83-A391-91DA3FDBAD35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226-5ADC-4A6F-BBB8-F2E6F5C99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2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0A0-02D3-4B83-A391-91DA3FDBAD35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226-5ADC-4A6F-BBB8-F2E6F5C99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1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0A0-02D3-4B83-A391-91DA3FDBAD35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226-5ADC-4A6F-BBB8-F2E6F5C99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83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0A0-02D3-4B83-A391-91DA3FDBAD35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226-5ADC-4A6F-BBB8-F2E6F5C99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8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0A0-02D3-4B83-A391-91DA3FDBAD35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226-5ADC-4A6F-BBB8-F2E6F5C99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26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0A0-02D3-4B83-A391-91DA3FDBAD35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226-5ADC-4A6F-BBB8-F2E6F5C99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05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0A0-02D3-4B83-A391-91DA3FDBAD35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226-5ADC-4A6F-BBB8-F2E6F5C99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0A0-02D3-4B83-A391-91DA3FDBAD35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226-5ADC-4A6F-BBB8-F2E6F5C99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0A0-02D3-4B83-A391-91DA3FDBAD35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226-5ADC-4A6F-BBB8-F2E6F5C99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9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0A0-02D3-4B83-A391-91DA3FDBAD35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226-5ADC-4A6F-BBB8-F2E6F5C99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22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F0A0-02D3-4B83-A391-91DA3FDBAD35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80226-5ADC-4A6F-BBB8-F2E6F5C99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5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github.com/icaroagostin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texts.com/fpp2/" TargetMode="External"/><Relationship Id="rId4" Type="http://schemas.openxmlformats.org/officeDocument/2006/relationships/hyperlink" Target="https://www.rstudio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E1EC9C-D9F9-4101-A0C4-609A5727956B}"/>
              </a:ext>
            </a:extLst>
          </p:cNvPr>
          <p:cNvSpPr/>
          <p:nvPr/>
        </p:nvSpPr>
        <p:spPr>
          <a:xfrm>
            <a:off x="8306873" y="1"/>
            <a:ext cx="837127" cy="685799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F455A-BE0F-4E54-9C2E-9111ABCFC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59" y="257577"/>
            <a:ext cx="7772400" cy="160389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Modelagem de Séries Temporais em 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6C3131-515A-4171-AA17-816C80A9B981}"/>
              </a:ext>
            </a:extLst>
          </p:cNvPr>
          <p:cNvSpPr txBox="1">
            <a:spLocks/>
          </p:cNvSpPr>
          <p:nvPr/>
        </p:nvSpPr>
        <p:spPr>
          <a:xfrm>
            <a:off x="222159" y="5138669"/>
            <a:ext cx="6255913" cy="16038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pt-BR" b="1" dirty="0">
                <a:solidFill>
                  <a:schemeClr val="bg1"/>
                </a:solidFill>
              </a:rPr>
              <a:t>Prof. Eng. Ícaro Agostino</a:t>
            </a:r>
            <a:endParaRPr lang="pt-BR" dirty="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Engenheiro de Produção - Ceuma</a:t>
            </a:r>
          </a:p>
          <a:p>
            <a:pPr algn="l"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Mestrando em Engenharia de Produção - UFSM</a:t>
            </a:r>
          </a:p>
          <a:p>
            <a:pPr algn="l"/>
            <a:endParaRPr lang="pt-B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F04F68B3-5AB7-481F-9A52-89F2BC2F3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762206"/>
              </p:ext>
            </p:extLst>
          </p:nvPr>
        </p:nvGraphicFramePr>
        <p:xfrm>
          <a:off x="222159" y="2253334"/>
          <a:ext cx="79392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66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Séries temporais reais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E35-955C-42EF-A476-09590A6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4" y="1253330"/>
            <a:ext cx="7819890" cy="5604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Inflação Mensal - Índice Nacional de Preços ao Consumidor Amplo (IPCA)</a:t>
            </a: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Fonte: Ipea data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8F5A89DE-DCA4-48B1-BE0D-41C0A4F58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2" y="2531845"/>
            <a:ext cx="8671103" cy="33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3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Séries temporais reais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A5B5F626-DB4B-4AF7-A5E7-E911F4A8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6" y="1484438"/>
            <a:ext cx="8737887" cy="45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5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Séries temporais reais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E35-955C-42EF-A476-09590A6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3" y="1047710"/>
            <a:ext cx="7551849" cy="5810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Temperaturas e índice pluviométrico médio mensal do Maranhão.</a:t>
            </a: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Fonte: Climatempo</a:t>
            </a: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0DEAE15B-C29B-44F5-A28D-1A3B0427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68" y="1968797"/>
            <a:ext cx="5980154" cy="38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8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Séries temporais reais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2D4AC701-4BB9-4D87-B9C5-21E73C23A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8" y="1455914"/>
            <a:ext cx="8811564" cy="48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7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Séries temporais reais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D037AE2A-5F79-4729-95FA-5E3786646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36" y="1047710"/>
            <a:ext cx="7335296" cy="562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8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Séries temporais reais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DE2556AD-2EAE-4E89-B679-9FF3D72B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11" y="1421143"/>
            <a:ext cx="8627085" cy="47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2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343D74-DB73-471C-8D5C-214604E7811E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4966D-7D9E-4860-839F-49BBC6085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9" y="3005919"/>
            <a:ext cx="846161" cy="8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5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Realizar previsões?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E35-955C-42EF-A476-09590A6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3" y="1253330"/>
            <a:ext cx="7551849" cy="5471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+mj-lt"/>
              </a:rPr>
              <a:t>Realizar previsões é uma atividade </a:t>
            </a:r>
            <a:r>
              <a:rPr lang="pt-BR" b="1" dirty="0">
                <a:solidFill>
                  <a:srgbClr val="7030A0"/>
                </a:solidFill>
                <a:latin typeface="+mj-lt"/>
              </a:rPr>
              <a:t>indispensável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no planejamento de atividades e nos processos de tomada decisão.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+mj-lt"/>
              </a:rPr>
              <a:t>A previsão pode ser entendida como a busca de informações sobre o </a:t>
            </a:r>
            <a:r>
              <a:rPr lang="pt-BR" b="1" dirty="0">
                <a:solidFill>
                  <a:srgbClr val="7030A0"/>
                </a:solidFill>
                <a:latin typeface="+mj-lt"/>
              </a:rPr>
              <a:t>comportamento futuro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de uma variável através de um </a:t>
            </a:r>
            <a:r>
              <a:rPr lang="pt-BR" b="1" dirty="0">
                <a:solidFill>
                  <a:srgbClr val="7030A0"/>
                </a:solidFill>
                <a:latin typeface="+mj-lt"/>
              </a:rPr>
              <a:t>processo racional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envolvendo incerteza.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+mj-lt"/>
              </a:rPr>
              <a:t>Previsão consiste em um </a:t>
            </a:r>
            <a:r>
              <a:rPr lang="pt-BR" b="1" dirty="0">
                <a:solidFill>
                  <a:srgbClr val="7030A0"/>
                </a:solidFill>
                <a:latin typeface="+mj-lt"/>
              </a:rPr>
              <a:t>processo metodológico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que objetiva definir os dados futuros com base em </a:t>
            </a:r>
            <a:r>
              <a:rPr lang="pt-BR" b="1" dirty="0">
                <a:solidFill>
                  <a:srgbClr val="7030A0"/>
                </a:solidFill>
                <a:latin typeface="+mj-lt"/>
              </a:rPr>
              <a:t>modelos</a:t>
            </a:r>
            <a:r>
              <a:rPr lang="pt-BR" dirty="0">
                <a:latin typeface="+mj-lt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4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Abordagens e métodos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AD4D82-041F-4433-AFAD-D1BF12DDC51D}"/>
              </a:ext>
            </a:extLst>
          </p:cNvPr>
          <p:cNvSpPr/>
          <p:nvPr/>
        </p:nvSpPr>
        <p:spPr>
          <a:xfrm>
            <a:off x="2503437" y="1495185"/>
            <a:ext cx="1726066" cy="72884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/>
              <a:t>Métodos de previsão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FEEFFA-9EF9-477B-AA5C-AEC39EDF3AA1}"/>
              </a:ext>
            </a:extLst>
          </p:cNvPr>
          <p:cNvSpPr/>
          <p:nvPr/>
        </p:nvSpPr>
        <p:spPr>
          <a:xfrm>
            <a:off x="4275073" y="2681510"/>
            <a:ext cx="1609629" cy="49841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/>
              <a:t>Quantitativos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577014-C1C7-41CB-BA4C-2D6D4D0A825B}"/>
              </a:ext>
            </a:extLst>
          </p:cNvPr>
          <p:cNvSpPr/>
          <p:nvPr/>
        </p:nvSpPr>
        <p:spPr>
          <a:xfrm>
            <a:off x="1326645" y="3375443"/>
            <a:ext cx="1553031" cy="60525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/>
              <a:t>Método Delphi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2C57D8-922D-4E14-BDF8-38887298C8C0}"/>
              </a:ext>
            </a:extLst>
          </p:cNvPr>
          <p:cNvSpPr/>
          <p:nvPr/>
        </p:nvSpPr>
        <p:spPr>
          <a:xfrm>
            <a:off x="1326643" y="4178958"/>
            <a:ext cx="1553031" cy="60525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/>
              <a:t>Planejamento de cenários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5E813-9744-4F83-B535-7EC28B91B257}"/>
              </a:ext>
            </a:extLst>
          </p:cNvPr>
          <p:cNvSpPr/>
          <p:nvPr/>
        </p:nvSpPr>
        <p:spPr>
          <a:xfrm>
            <a:off x="1326644" y="4946826"/>
            <a:ext cx="1553031" cy="60525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/>
              <a:t>Abordagem de painel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33A4A5-01DE-4B1C-AF21-A0DB770D6CAD}"/>
              </a:ext>
            </a:extLst>
          </p:cNvPr>
          <p:cNvSpPr/>
          <p:nvPr/>
        </p:nvSpPr>
        <p:spPr>
          <a:xfrm>
            <a:off x="3749289" y="4256305"/>
            <a:ext cx="1553031" cy="60525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/>
              <a:t>Holt-Winters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593535-CB62-4980-BED1-520CFB203B30}"/>
              </a:ext>
            </a:extLst>
          </p:cNvPr>
          <p:cNvSpPr/>
          <p:nvPr/>
        </p:nvSpPr>
        <p:spPr>
          <a:xfrm>
            <a:off x="3762023" y="5003917"/>
            <a:ext cx="1553031" cy="60525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/>
              <a:t>Box-Jenkins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43BE56F-552C-429B-AFD5-888776E4B207}"/>
              </a:ext>
            </a:extLst>
          </p:cNvPr>
          <p:cNvSpPr/>
          <p:nvPr/>
        </p:nvSpPr>
        <p:spPr>
          <a:xfrm>
            <a:off x="3749289" y="5751530"/>
            <a:ext cx="1553031" cy="60525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/>
              <a:t>Redes Neurais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1E128D-21A1-42D6-B2A4-2B62CFE1650C}"/>
              </a:ext>
            </a:extLst>
          </p:cNvPr>
          <p:cNvSpPr/>
          <p:nvPr/>
        </p:nvSpPr>
        <p:spPr>
          <a:xfrm>
            <a:off x="5952855" y="4283170"/>
            <a:ext cx="1553031" cy="60525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/>
              <a:t>Regressão simples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CBFB46-919B-443E-9955-CCEC9AF9851C}"/>
              </a:ext>
            </a:extLst>
          </p:cNvPr>
          <p:cNvSpPr/>
          <p:nvPr/>
        </p:nvSpPr>
        <p:spPr>
          <a:xfrm>
            <a:off x="5952855" y="5019790"/>
            <a:ext cx="1553031" cy="60525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/>
              <a:t>Regressão multipla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3A35318-58CE-4774-A9DD-BED2F5ADC5A9}"/>
              </a:ext>
            </a:extLst>
          </p:cNvPr>
          <p:cNvSpPr/>
          <p:nvPr/>
        </p:nvSpPr>
        <p:spPr>
          <a:xfrm>
            <a:off x="5952855" y="5756342"/>
            <a:ext cx="1737796" cy="60525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/>
              <a:t>Métodos econométricos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305F17-78FA-4124-8147-D21B5D20514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2303809" y="1618849"/>
            <a:ext cx="457477" cy="166784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19DFC8F-334D-4657-8C0E-7DB935DDD66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3994441" y="1596063"/>
            <a:ext cx="457476" cy="171341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AD8A060-37FC-4589-ABF5-36F521422C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9527" y="3280954"/>
            <a:ext cx="514590" cy="27964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6B4B646-71BC-43E7-A3F9-1603F10E63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461" y="3601405"/>
            <a:ext cx="1480718" cy="27964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D62AB7E-8805-4B7D-9B67-56C9764AF2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04" y="3967514"/>
            <a:ext cx="2284233" cy="27964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55326D1-A99B-42E9-B60A-890D9991C76F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5400000">
            <a:off x="4401598" y="2805503"/>
            <a:ext cx="303864" cy="105271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659FE04-3403-4EAB-8BFD-850FC1894B64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rot="16200000" flipH="1">
            <a:off x="5531628" y="2728188"/>
            <a:ext cx="294617" cy="119809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B2E74C-DAD2-44BB-95F5-F1F66FC9AADA}"/>
              </a:ext>
            </a:extLst>
          </p:cNvPr>
          <p:cNvSpPr/>
          <p:nvPr/>
        </p:nvSpPr>
        <p:spPr>
          <a:xfrm>
            <a:off x="893808" y="2681511"/>
            <a:ext cx="1609629" cy="49841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/>
              <a:t>Qualitativos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57C0F10-6BDD-4533-AC94-06CF52FBB1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51032" y="4093905"/>
            <a:ext cx="514590" cy="27964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87E54E8-412F-4F6B-BD89-AAF43D94DD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67966" y="4414356"/>
            <a:ext cx="1480718" cy="27964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34BCF9D-B018-42B5-8376-5EF350EF04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66209" y="4780465"/>
            <a:ext cx="2284233" cy="27964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3EA3F07-270B-40A2-A8EA-BE9AD1ED7C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41863" y="4152633"/>
            <a:ext cx="514590" cy="27964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059E73B-C3CC-4DFE-B767-96F40F3D90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8797" y="4473084"/>
            <a:ext cx="1480718" cy="27964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39BDAAB-33D7-435A-BB26-8C118DE257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57040" y="4839193"/>
            <a:ext cx="2284233" cy="27964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5A515E-AB76-4E02-AA65-D94195A70ED3}"/>
              </a:ext>
            </a:extLst>
          </p:cNvPr>
          <p:cNvSpPr/>
          <p:nvPr/>
        </p:nvSpPr>
        <p:spPr>
          <a:xfrm>
            <a:off x="3250655" y="3483793"/>
            <a:ext cx="1553031" cy="60525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/>
              <a:t>Séries Temporais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D838EE-5523-4708-BA46-77FD7AF601AC}"/>
              </a:ext>
            </a:extLst>
          </p:cNvPr>
          <p:cNvSpPr/>
          <p:nvPr/>
        </p:nvSpPr>
        <p:spPr>
          <a:xfrm>
            <a:off x="5501469" y="3474546"/>
            <a:ext cx="1553031" cy="60525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dirty="0"/>
              <a:t>Modelos causais</a:t>
            </a:r>
          </a:p>
        </p:txBody>
      </p:sp>
    </p:spTree>
    <p:extLst>
      <p:ext uri="{BB962C8B-B14F-4D97-AF65-F5344CB8AC3E}">
        <p14:creationId xmlns:p14="http://schemas.microsoft.com/office/powerpoint/2010/main" val="364549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 processo de previsão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E35-955C-42EF-A476-09590A6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3" y="1253331"/>
            <a:ext cx="75518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+mj-lt"/>
              </a:rPr>
              <a:t>O processo de realização de previsões é composto de etapas estruturadas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CCA45B-F06E-43D9-AEDC-D686D2F9590D}"/>
              </a:ext>
            </a:extLst>
          </p:cNvPr>
          <p:cNvSpPr/>
          <p:nvPr/>
        </p:nvSpPr>
        <p:spPr>
          <a:xfrm>
            <a:off x="293803" y="2856927"/>
            <a:ext cx="1173707" cy="172059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Definição do problema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2D6A51-AC55-4AE0-AFFE-0686AF478890}"/>
              </a:ext>
            </a:extLst>
          </p:cNvPr>
          <p:cNvSpPr/>
          <p:nvPr/>
        </p:nvSpPr>
        <p:spPr>
          <a:xfrm>
            <a:off x="1735551" y="2856927"/>
            <a:ext cx="1173707" cy="172059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Coleta de dados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E8B862-7EE5-4500-894F-2ABE64AAD064}"/>
              </a:ext>
            </a:extLst>
          </p:cNvPr>
          <p:cNvSpPr/>
          <p:nvPr/>
        </p:nvSpPr>
        <p:spPr>
          <a:xfrm>
            <a:off x="3177299" y="2856927"/>
            <a:ext cx="1173707" cy="172059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Análise de dados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830463-B7B2-46C7-9FE8-3735CEF8D195}"/>
              </a:ext>
            </a:extLst>
          </p:cNvPr>
          <p:cNvSpPr/>
          <p:nvPr/>
        </p:nvSpPr>
        <p:spPr>
          <a:xfrm>
            <a:off x="4619047" y="2856927"/>
            <a:ext cx="1173707" cy="172059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Seleção e ajuste do modelo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3DA3D3-4652-435A-94A1-787C715CA75B}"/>
              </a:ext>
            </a:extLst>
          </p:cNvPr>
          <p:cNvSpPr/>
          <p:nvPr/>
        </p:nvSpPr>
        <p:spPr>
          <a:xfrm>
            <a:off x="6058837" y="2856927"/>
            <a:ext cx="1173707" cy="172059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Validação do Modelo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A404ED-BF7E-454D-9C80-CE20B2F04BEE}"/>
              </a:ext>
            </a:extLst>
          </p:cNvPr>
          <p:cNvSpPr/>
          <p:nvPr/>
        </p:nvSpPr>
        <p:spPr>
          <a:xfrm>
            <a:off x="7500585" y="2856927"/>
            <a:ext cx="1173707" cy="172059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Monitoramento do modelo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29BE3B-6921-4370-BD41-2228B696B53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467510" y="3717223"/>
            <a:ext cx="2680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0CE28-E560-418C-A4FB-73CF6FA41FB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909258" y="3717223"/>
            <a:ext cx="2680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F0B8FD-F8D5-4D4F-BA1D-742B2BB14D3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351006" y="3717223"/>
            <a:ext cx="2680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8FAA9F-37D3-479A-B5DE-B3F544AAEDE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232544" y="3717223"/>
            <a:ext cx="2680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8743E5-E750-4FC1-836F-8524496DEAF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792754" y="3717223"/>
            <a:ext cx="2660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E557871-AA68-443B-83A3-5E74756E56AB}"/>
              </a:ext>
            </a:extLst>
          </p:cNvPr>
          <p:cNvCxnSpPr>
            <a:stCxn id="12" idx="0"/>
            <a:endCxn id="10" idx="0"/>
          </p:cNvCxnSpPr>
          <p:nvPr/>
        </p:nvCxnSpPr>
        <p:spPr>
          <a:xfrm rot="16200000" flipV="1">
            <a:off x="5204922" y="1416158"/>
            <a:ext cx="12700" cy="2881538"/>
          </a:xfrm>
          <a:prstGeom prst="bent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09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921ABA-F638-49DE-8416-66BBCA59A442}"/>
              </a:ext>
            </a:extLst>
          </p:cNvPr>
          <p:cNvSpPr/>
          <p:nvPr/>
        </p:nvSpPr>
        <p:spPr>
          <a:xfrm>
            <a:off x="6922395" y="0"/>
            <a:ext cx="2221605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5161208" y="2875207"/>
            <a:ext cx="7128458" cy="837127"/>
          </a:xfrm>
        </p:spPr>
        <p:txBody>
          <a:bodyPr>
            <a:no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Consolas" panose="020B0609020204030204" pitchFamily="49" charset="0"/>
              </a:rPr>
              <a:t>Programação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E35-955C-42EF-A476-09590A6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16" y="302063"/>
            <a:ext cx="4239563" cy="62538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chemeClr val="bg1"/>
                </a:solidFill>
                <a:latin typeface="+mj-lt"/>
              </a:rPr>
              <a:t>1. Linguagem R + RStudio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- Utilizando linguagem R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- O ambiente do RStudio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- pacotes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- importando dados</a:t>
            </a:r>
          </a:p>
          <a:p>
            <a:pPr marL="0" indent="0">
              <a:buNone/>
            </a:pPr>
            <a:endParaRPr lang="pt-BR" sz="18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/>
                </a:solidFill>
                <a:latin typeface="+mj-lt"/>
              </a:rPr>
              <a:t>2. O que são series temporais?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- Conceitos básicos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- Componentes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- Séries temporais no mundo real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- Realizar previsões?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- Abordagens e métodos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- O processo de previsão</a:t>
            </a:r>
          </a:p>
          <a:p>
            <a:pPr lvl="1">
              <a:buFontTx/>
              <a:buChar char="-"/>
            </a:pPr>
            <a:endParaRPr lang="pt-BR" sz="18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pt-BR" sz="1800" b="1" dirty="0">
                <a:solidFill>
                  <a:schemeClr val="bg1"/>
                </a:solidFill>
                <a:latin typeface="+mj-lt"/>
              </a:rPr>
              <a:t>3. Análise e Modelagem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- Modelos quantitativos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- Holt-Winters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- ARIMA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- Redes Neurais Artificiais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- Medidas de avaliação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pt-BR" sz="18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800" b="1" dirty="0">
                <a:solidFill>
                  <a:schemeClr val="bg1"/>
                </a:solidFill>
                <a:latin typeface="+mj-lt"/>
              </a:rPr>
              <a:t>4. Ajustando modelos com dados reais</a:t>
            </a:r>
          </a:p>
        </p:txBody>
      </p:sp>
    </p:spTree>
    <p:extLst>
      <p:ext uri="{BB962C8B-B14F-4D97-AF65-F5344CB8AC3E}">
        <p14:creationId xmlns:p14="http://schemas.microsoft.com/office/powerpoint/2010/main" val="2838983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E35-955C-42EF-A476-09590A6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919" y="3802487"/>
            <a:ext cx="3621377" cy="119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  <a:latin typeface="+mj-lt"/>
              </a:rPr>
              <a:t>Análise e Modelagem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622FF-C9C7-4B71-B5B3-CC35A050BDB8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85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Modelos quantitativos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E35-955C-42EF-A476-09590A6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92" y="1253330"/>
            <a:ext cx="7551849" cy="512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+mj-lt"/>
              </a:rPr>
              <a:t>As técnicas quantitativas utilizam </a:t>
            </a:r>
            <a:r>
              <a:rPr lang="pt-BR" b="1" dirty="0">
                <a:solidFill>
                  <a:srgbClr val="7030A0"/>
                </a:solidFill>
                <a:latin typeface="+mj-lt"/>
              </a:rPr>
              <a:t>dados históricos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para a realização de previsões.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+mj-lt"/>
              </a:rPr>
              <a:t>Modelos de séries temporais utilizam o comportamento dos dados ao longo do tempo para </a:t>
            </a:r>
            <a:r>
              <a:rPr lang="pt-BR" b="1" dirty="0">
                <a:solidFill>
                  <a:srgbClr val="7030A0"/>
                </a:solidFill>
                <a:latin typeface="+mj-lt"/>
              </a:rPr>
              <a:t>extrair um padrão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que possa </a:t>
            </a:r>
            <a:r>
              <a:rPr lang="pt-BR" b="1" dirty="0">
                <a:solidFill>
                  <a:srgbClr val="7030A0"/>
                </a:solidFill>
                <a:latin typeface="+mj-lt"/>
              </a:rPr>
              <a:t>explicar o comportamento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 futuro da variável estudada.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- Holt-Winters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- ARIMA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- Redes Neurais Artificiais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0721CABA-2E47-4C14-A8DD-DD29F5754269}"/>
              </a:ext>
            </a:extLst>
          </p:cNvPr>
          <p:cNvSpPr/>
          <p:nvPr/>
        </p:nvSpPr>
        <p:spPr>
          <a:xfrm>
            <a:off x="1760559" y="5445424"/>
            <a:ext cx="1569493" cy="218365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5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Holt-Winters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E35-955C-42EF-A476-09590A6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3" y="1253330"/>
            <a:ext cx="7374127" cy="502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Modelos matemáticos que objetivam ajustar uma curva aos dados históricos de uma série temporal, utilizados amplamente em muitas áreas, como negócios e economia (</a:t>
            </a:r>
            <a:r>
              <a:rPr lang="pt-BR" b="1" dirty="0" err="1">
                <a:solidFill>
                  <a:schemeClr val="bg1"/>
                </a:solidFill>
                <a:latin typeface="+mj-lt"/>
              </a:rPr>
              <a:t>Gujarati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; Porter, 2011)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3630D34F-DABC-4542-B22B-1CCBE614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5" y="3091666"/>
            <a:ext cx="7374127" cy="36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1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ARIMA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67F8FF4C-6ABA-4271-8A25-6E4C807C8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03" y="1375249"/>
            <a:ext cx="7745029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bg1"/>
                </a:solidFill>
                <a:latin typeface="Liberation Serif" panose="02020603050405020304" pitchFamily="18" charset="0"/>
              </a:rPr>
              <a:t>A metodologia de Box-Jenkins (1970) é uma abordagem difundida para a realização de previsão em séries temporais. A ênfase está na análise das propriedades da própria série temporal, capturando a correlação entre os valores da série ao longo do tempo. (</a:t>
            </a:r>
            <a:r>
              <a:rPr lang="pt-BR" dirty="0" err="1">
                <a:solidFill>
                  <a:schemeClr val="bg1"/>
                </a:solidFill>
                <a:latin typeface="Liberation Serif" panose="02020603050405020304" pitchFamily="18" charset="0"/>
              </a:rPr>
              <a:t>Gujarati</a:t>
            </a:r>
            <a:r>
              <a:rPr lang="pt-BR" dirty="0">
                <a:solidFill>
                  <a:schemeClr val="bg1"/>
                </a:solidFill>
                <a:latin typeface="Liberation Serif" panose="02020603050405020304" pitchFamily="18" charset="0"/>
              </a:rPr>
              <a:t>; Porter, 2011).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dirty="0">
              <a:solidFill>
                <a:schemeClr val="bg1"/>
              </a:solidFill>
              <a:latin typeface="Liberation Serif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dirty="0">
              <a:solidFill>
                <a:schemeClr val="bg1"/>
              </a:solidFill>
              <a:latin typeface="Liberation Serif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bg1"/>
                </a:solidFill>
                <a:latin typeface="Liberation Serif" panose="02020603050405020304" pitchFamily="18" charset="0"/>
              </a:rPr>
              <a:t>Três filtros: o componente Autorregressivo (AR), o filtro de Integração (I) e o componente de Médias Móveis (MA). </a:t>
            </a:r>
          </a:p>
        </p:txBody>
      </p:sp>
    </p:spTree>
    <p:extLst>
      <p:ext uri="{BB962C8B-B14F-4D97-AF65-F5344CB8AC3E}">
        <p14:creationId xmlns:p14="http://schemas.microsoft.com/office/powerpoint/2010/main" val="50155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ARIMA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ço Reservado para Conteúdo 2">
                <a:extLst>
                  <a:ext uri="{FF2B5EF4-FFF2-40B4-BE49-F238E27FC236}">
                    <a16:creationId xmlns:a16="http://schemas.microsoft.com/office/drawing/2014/main" id="{D0E607DC-DC73-454B-8059-03D037C60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4301" y="1388895"/>
                <a:ext cx="7514531" cy="508014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pt-BR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Em aplicações reais, raramente as séries temporais são estacionárias,, sendo necessário a aplicação de diferenças. ARIMA (</a:t>
                </a:r>
                <a:r>
                  <a:rPr lang="pt-BR" dirty="0" err="1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p,d,q</a:t>
                </a:r>
                <a:r>
                  <a:rPr lang="pt-BR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):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pt-BR" dirty="0">
                  <a:solidFill>
                    <a:schemeClr val="bg1"/>
                  </a:solidFill>
                  <a:latin typeface="Liberation Serif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  <a:latin typeface="Liberation Serif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pt-BR" dirty="0">
                  <a:solidFill>
                    <a:schemeClr val="bg1"/>
                  </a:solidFill>
                  <a:latin typeface="Liberation Serif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Onde: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 é o parâmetro autorregressivo de ordem “</a:t>
                </a:r>
                <a:r>
                  <a:rPr lang="pt-BR" i="1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p</a:t>
                </a:r>
                <a:r>
                  <a:rPr lang="pt-BR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”;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 é o parâmetro de médias móveis de ordem “</a:t>
                </a:r>
                <a:r>
                  <a:rPr lang="pt-BR" i="1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q</a:t>
                </a:r>
                <a:r>
                  <a:rPr lang="pt-BR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”;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 representa o erro ou ruído aleatório ~ (0,σ</a:t>
                </a:r>
                <a:r>
                  <a:rPr lang="pt-BR" baseline="30000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2</a:t>
                </a:r>
                <a:r>
                  <a:rPr lang="pt-BR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12" name="Espaço Reservado para Conteúdo 2">
                <a:extLst>
                  <a:ext uri="{FF2B5EF4-FFF2-40B4-BE49-F238E27FC236}">
                    <a16:creationId xmlns:a16="http://schemas.microsoft.com/office/drawing/2014/main" id="{D0E607DC-DC73-454B-8059-03D037C60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301" y="1388895"/>
                <a:ext cx="7514531" cy="5080141"/>
              </a:xfrm>
              <a:blipFill>
                <a:blip r:embed="rId2"/>
                <a:stretch>
                  <a:fillRect l="-1622" t="-1321" r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9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895C1E-ACD5-4E10-A67B-AACE3888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73" y="1416192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bg1"/>
                </a:solidFill>
                <a:latin typeface="Liberation Serif" panose="02020603050405020304" pitchFamily="18" charset="0"/>
              </a:rPr>
              <a:t>Modelos de Redes Neurais possuem diversas aplicações, com capacidade de reconhecer e aprender padrões complexos e não-lineares (</a:t>
            </a:r>
            <a:r>
              <a:rPr lang="pt-BR" dirty="0" err="1">
                <a:solidFill>
                  <a:schemeClr val="bg1"/>
                </a:solidFill>
                <a:latin typeface="Liberation Serif" panose="02020603050405020304" pitchFamily="18" charset="0"/>
              </a:rPr>
              <a:t>Haykin</a:t>
            </a:r>
            <a:r>
              <a:rPr lang="pt-BR" dirty="0">
                <a:solidFill>
                  <a:schemeClr val="bg1"/>
                </a:solidFill>
                <a:latin typeface="Liberation Serif" panose="02020603050405020304" pitchFamily="18" charset="0"/>
              </a:rPr>
              <a:t>, 2001)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dirty="0">
              <a:solidFill>
                <a:schemeClr val="bg1"/>
              </a:solidFill>
              <a:latin typeface="Liberation Serif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bg1"/>
                </a:solidFill>
                <a:latin typeface="Liberation Serif" panose="02020603050405020304" pitchFamily="18" charset="0"/>
              </a:rPr>
              <a:t>Foi desenvolvida inspirada no processo de informação do cérebro humano, por meio de algoritmos de treinamentos, sendo também uma abordagem bastante difundida para realização de previsões em séries temporais (Montgomery; </a:t>
            </a:r>
            <a:r>
              <a:rPr lang="pt-BR" dirty="0" err="1">
                <a:solidFill>
                  <a:schemeClr val="bg1"/>
                </a:solidFill>
                <a:latin typeface="Liberation Serif" panose="02020603050405020304" pitchFamily="18" charset="0"/>
              </a:rPr>
              <a:t>Jennings</a:t>
            </a:r>
            <a:r>
              <a:rPr lang="pt-BR" dirty="0">
                <a:solidFill>
                  <a:schemeClr val="bg1"/>
                </a:solidFill>
                <a:latin typeface="Liberation Serif" panose="02020603050405020304" pitchFamily="18" charset="0"/>
              </a:rPr>
              <a:t>; </a:t>
            </a:r>
            <a:r>
              <a:rPr lang="pt-BR" dirty="0" err="1">
                <a:solidFill>
                  <a:schemeClr val="bg1"/>
                </a:solidFill>
                <a:latin typeface="Liberation Serif" panose="02020603050405020304" pitchFamily="18" charset="0"/>
              </a:rPr>
              <a:t>Kulahci</a:t>
            </a:r>
            <a:r>
              <a:rPr lang="pt-BR" dirty="0">
                <a:solidFill>
                  <a:schemeClr val="bg1"/>
                </a:solidFill>
                <a:latin typeface="Liberation Serif" panose="02020603050405020304" pitchFamily="18" charset="0"/>
              </a:rPr>
              <a:t>, 2007)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5B035F-7063-4DB9-9282-B4ED4636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Redes Neurais Artificiais</a:t>
            </a:r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C64208C1-758D-4D12-8E36-E0BFDB370E90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6">
            <a:extLst>
              <a:ext uri="{FF2B5EF4-FFF2-40B4-BE49-F238E27FC236}">
                <a16:creationId xmlns:a16="http://schemas.microsoft.com/office/drawing/2014/main" id="{848C1AA2-3D73-4D88-AF88-620CF68F4D9B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895C1E-ACD5-4E10-A67B-AACE3888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20" y="1402544"/>
            <a:ext cx="7041392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bg1"/>
                </a:solidFill>
                <a:latin typeface="Liberation Serif" panose="02020603050405020304" pitchFamily="18" charset="0"/>
              </a:rPr>
              <a:t>A estrutura básica de um neurônio artificial compõe quatro componentes: conexões, junção aditiva, função de ativação e o viés ou bias (Martins; Werner, 2014):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D3A10D-8A89-45B2-BA76-EBB7BA05B2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588" y="3666583"/>
            <a:ext cx="5424280" cy="25836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D50414A-80D7-4EEB-9B20-D5652A0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Redes Neurais Artificiais</a:t>
            </a: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6CDFB14F-5C9F-4CAB-BFEC-EB17978235D5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">
            <a:extLst>
              <a:ext uri="{FF2B5EF4-FFF2-40B4-BE49-F238E27FC236}">
                <a16:creationId xmlns:a16="http://schemas.microsoft.com/office/drawing/2014/main" id="{A0911677-6912-47DD-A7C3-4C2BA1ACCEA2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895C1E-ACD5-4E10-A67B-AACE3888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53" y="1253331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bg1"/>
                </a:solidFill>
                <a:latin typeface="Liberation Serif" panose="02020603050405020304" pitchFamily="18" charset="0"/>
              </a:rPr>
              <a:t>Os modelos de RNA são divididos em classes de acordo com o formato de funcionamento, as redes alimentadas por múltiplas camadas são consideradas as mais utilizadas, tendo superior capacidade preditiva em modelos temporais (</a:t>
            </a:r>
            <a:r>
              <a:rPr lang="pt-BR" dirty="0" err="1">
                <a:solidFill>
                  <a:schemeClr val="bg1"/>
                </a:solidFill>
                <a:latin typeface="Liberation Serif" panose="02020603050405020304" pitchFamily="18" charset="0"/>
              </a:rPr>
              <a:t>Qi</a:t>
            </a:r>
            <a:r>
              <a:rPr lang="pt-BR" dirty="0">
                <a:solidFill>
                  <a:schemeClr val="bg1"/>
                </a:solidFill>
                <a:latin typeface="Liberation Serif" panose="02020603050405020304" pitchFamily="18" charset="0"/>
              </a:rPr>
              <a:t>; Zhang, 2001).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3385C3-3ED4-4888-A3F1-F2A541BBF8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394" y="3763777"/>
            <a:ext cx="3406056" cy="27462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75A8132-CC25-4F51-8392-F58F8429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Redes Neurais Artificiais</a:t>
            </a: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30DC7FF7-67F2-4892-846B-1EE146F22777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6">
            <a:extLst>
              <a:ext uri="{FF2B5EF4-FFF2-40B4-BE49-F238E27FC236}">
                <a16:creationId xmlns:a16="http://schemas.microsoft.com/office/drawing/2014/main" id="{73A82BDC-B1DD-4BF4-AAAC-7DA7D79869BA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895C1E-ACD5-4E10-A67B-AACE38888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803" y="1695496"/>
                <a:ext cx="78867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A realização de previsões com modelos univariados, utiliza os períodos defasados da própria série na camada de entrada, podendo ser considerado um modelo genérico autorregressivo não-linear (Zhang; </a:t>
                </a:r>
                <a:r>
                  <a:rPr lang="pt-BR" dirty="0" err="1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Patuwo</a:t>
                </a:r>
                <a:r>
                  <a:rPr lang="pt-BR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; Hu, 2001; </a:t>
                </a:r>
                <a:r>
                  <a:rPr lang="pt-BR" dirty="0" err="1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Jacobs</a:t>
                </a:r>
                <a:r>
                  <a:rPr lang="pt-BR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, 2014):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pt-BR" dirty="0">
                  <a:solidFill>
                    <a:schemeClr val="bg1"/>
                  </a:solidFill>
                  <a:latin typeface="Liberation Serif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  <a:latin typeface="Liberation Serif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pt-BR" dirty="0">
                  <a:solidFill>
                    <a:schemeClr val="bg1"/>
                  </a:solidFill>
                  <a:latin typeface="Liberation Serif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Onde: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 corresponde ao valor da série no período “t”; “p” o número de camadas de entrada na RNA; “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  <a:latin typeface="Liberation Serif" panose="02020603050405020304" pitchFamily="18" charset="0"/>
                  </a:rPr>
                  <a:t>” a função linear ou não-linear.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895C1E-ACD5-4E10-A67B-AACE38888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803" y="1695496"/>
                <a:ext cx="7886700" cy="4351338"/>
              </a:xfrm>
              <a:blipFill>
                <a:blip r:embed="rId2"/>
                <a:stretch>
                  <a:fillRect l="-1159" t="-2101" r="-17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CD9EB054-956E-42AA-9B37-99C4548B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Redes Neurais Artificiais</a:t>
            </a:r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06277E66-603C-41CD-9ABC-0BBF830CCB21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6">
            <a:extLst>
              <a:ext uri="{FF2B5EF4-FFF2-40B4-BE49-F238E27FC236}">
                <a16:creationId xmlns:a16="http://schemas.microsoft.com/office/drawing/2014/main" id="{A7ABEC7D-1EC6-4696-856C-782880F77CD9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Medidas de avaliação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820269C6-94C0-4A50-8EBD-DBD4E65A3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68"/>
          <a:stretch/>
        </p:blipFill>
        <p:spPr>
          <a:xfrm>
            <a:off x="293803" y="1801502"/>
            <a:ext cx="7745029" cy="37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E35-955C-42EF-A476-09590A6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919" y="3802487"/>
            <a:ext cx="3621377" cy="119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  <a:latin typeface="+mj-lt"/>
              </a:rPr>
              <a:t>Linguagem R + RStudio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622FF-C9C7-4B71-B5B3-CC35A050BDB8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094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Critérios de seleção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73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Box &amp; Jenkins na prática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274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343D74-DB73-471C-8D5C-214604E7811E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13D6B-B05E-4024-8416-617CB103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9" y="3005919"/>
            <a:ext cx="846161" cy="8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93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8811564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Links úteis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E35-955C-42EF-A476-09590A6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92" y="1253330"/>
            <a:ext cx="7551849" cy="512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+mj-lt"/>
                <a:hlinkClick r:id="rId2"/>
              </a:rPr>
              <a:t>https://github.com/icaroagostino</a:t>
            </a:r>
            <a:endParaRPr lang="pt-BR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  <a:latin typeface="+mj-lt"/>
                <a:hlinkClick r:id="rId3"/>
              </a:rPr>
              <a:t>https://www.r-project.org/</a:t>
            </a: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  <a:latin typeface="+mj-lt"/>
                <a:hlinkClick r:id="rId4"/>
              </a:rPr>
              <a:t>https://www.rstudio.com/</a:t>
            </a: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  <a:latin typeface="+mj-lt"/>
                <a:hlinkClick r:id="rId5"/>
              </a:rPr>
              <a:t>https://otexts.com/fpp2/</a:t>
            </a:r>
            <a:endParaRPr lang="pt-B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7522F-203E-4767-AE1E-CCAC5DE9F99C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8C38E-7896-4A6C-9B20-0A095EB0989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2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E35-955C-42EF-A476-09590A6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919" y="3802487"/>
            <a:ext cx="3621377" cy="119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  <a:latin typeface="+mj-lt"/>
              </a:rPr>
              <a:t>Ajustando modelos com dados reais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622FF-C9C7-4B71-B5B3-CC35A050BDB8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077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343D74-DB73-471C-8D5C-214604E7811E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16F8D-D42B-48BF-99A3-A281DE842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9" y="3005919"/>
            <a:ext cx="846161" cy="8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9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7886700" cy="781094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Utilizando linguagem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E35-955C-42EF-A476-09590A6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3" y="1253331"/>
            <a:ext cx="8360803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Desenvolvida por </a:t>
            </a:r>
            <a:r>
              <a:rPr lang="pt-BR" b="1" dirty="0">
                <a:solidFill>
                  <a:srgbClr val="7030A0"/>
                </a:solidFill>
                <a:latin typeface="+mj-lt"/>
              </a:rPr>
              <a:t>cientistas</a:t>
            </a:r>
          </a:p>
          <a:p>
            <a:pPr>
              <a:buFontTx/>
              <a:buChar char="-"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Foco em análise de dados</a:t>
            </a:r>
          </a:p>
          <a:p>
            <a:pPr>
              <a:buFontTx/>
              <a:buChar char="-"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Linguagem livre</a:t>
            </a:r>
          </a:p>
          <a:p>
            <a:pPr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+mj-lt"/>
              </a:rPr>
              <a:t>Altamente documentada*</a:t>
            </a:r>
          </a:p>
          <a:p>
            <a:pPr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+mj-lt"/>
              </a:rPr>
              <a:t>Estatística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152BB-8098-4462-A8F9-5762216B5F07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6B7D1-4F36-4675-A1A6-686699E5255A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10204DC-7CBA-420E-9DBA-CA8B4BEFA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16" y="3989550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5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7886700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 ambiente do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E35-955C-42EF-A476-09590A6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3" y="1253331"/>
            <a:ext cx="8360803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Ambiente de desenvolvimento integrado</a:t>
            </a:r>
          </a:p>
          <a:p>
            <a:pPr>
              <a:buFontTx/>
              <a:buChar char="-"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Gerenciador de arquivos</a:t>
            </a:r>
          </a:p>
          <a:p>
            <a:pPr>
              <a:buFontTx/>
              <a:buChar char="-"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Visualizador de variáveis</a:t>
            </a:r>
          </a:p>
          <a:p>
            <a:pPr>
              <a:buFontTx/>
              <a:buChar char="-"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Leitor de script (Editor) e Console</a:t>
            </a:r>
          </a:p>
          <a:p>
            <a:pPr>
              <a:buFontTx/>
              <a:buChar char="-"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Visualizador de gráficos</a:t>
            </a:r>
          </a:p>
          <a:p>
            <a:pPr>
              <a:buFontTx/>
              <a:buChar char="-"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Gratuito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343D74-DB73-471C-8D5C-214604E7811E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079AD9-2DE9-48D5-937F-E134BFFFBFAD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38C338E-5B9D-4015-8DFE-5D885A972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00" y="5085499"/>
            <a:ext cx="1145835" cy="114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9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343D74-DB73-471C-8D5C-214604E7811E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865479-CE46-4B43-80A4-A093A1232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9" y="3005919"/>
            <a:ext cx="846161" cy="8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2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E35-955C-42EF-A476-09590A6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919" y="3802488"/>
            <a:ext cx="4239563" cy="6664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  <a:latin typeface="+mj-lt"/>
              </a:rPr>
              <a:t>O que são series temporais?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EED8D9-6FE0-490A-89C7-723D986D28AF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9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7886700" cy="781094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Conceitos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E35-955C-42EF-A476-09590A6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3" y="1253331"/>
            <a:ext cx="755184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O que são series temporais?</a:t>
            </a:r>
          </a:p>
          <a:p>
            <a:pPr marL="0" indent="0" algn="just">
              <a:buNone/>
            </a:pPr>
            <a:endParaRPr lang="pt-BR" b="1" dirty="0">
              <a:latin typeface="+mj-lt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  <a:latin typeface="+mj-lt"/>
              </a:rPr>
              <a:t>Séries temporais são sequencias de observações sobre uma variável em </a:t>
            </a:r>
            <a:r>
              <a:rPr lang="pt-BR" b="1" dirty="0">
                <a:solidFill>
                  <a:srgbClr val="7030A0"/>
                </a:solidFill>
                <a:latin typeface="+mj-lt"/>
              </a:rPr>
              <a:t>diferentes instantes de tempo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, em que os dados são observados em momentos </a:t>
            </a:r>
            <a:r>
              <a:rPr lang="pt-BR" b="1" dirty="0">
                <a:solidFill>
                  <a:srgbClr val="7030A0"/>
                </a:solidFill>
                <a:latin typeface="+mj-lt"/>
              </a:rPr>
              <a:t>discretos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, usualmente </a:t>
            </a:r>
            <a:r>
              <a:rPr lang="pt-BR" b="1" dirty="0">
                <a:solidFill>
                  <a:srgbClr val="7030A0"/>
                </a:solidFill>
                <a:latin typeface="+mj-lt"/>
              </a:rPr>
              <a:t>equidistantes</a:t>
            </a:r>
            <a:r>
              <a:rPr lang="pt-BR" dirty="0">
                <a:latin typeface="+mj-lt"/>
              </a:rPr>
              <a:t>.</a:t>
            </a:r>
          </a:p>
          <a:p>
            <a:pPr marL="0" indent="0" algn="just">
              <a:buNone/>
            </a:pPr>
            <a:endParaRPr lang="pt-BR" b="1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CBEDA9-64B5-4A5F-8460-217EFBBE844B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5C9098-D68A-4AD8-8786-EB8D08CA63B6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418E47A-F02C-4796-BC18-D087CBE64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6" y="4207337"/>
            <a:ext cx="7459116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9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3DD7-6435-432F-B9F2-81EA3AB1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2" y="133308"/>
            <a:ext cx="7886700" cy="7810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Componentes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E35-955C-42EF-A476-09590A6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3" y="1253330"/>
            <a:ext cx="7551849" cy="5471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As séries temporais são compostas por quatro elementos:</a:t>
            </a:r>
          </a:p>
          <a:p>
            <a:pPr marL="0" indent="0">
              <a:buNone/>
            </a:pPr>
            <a:endParaRPr lang="pt-BR" b="1" dirty="0">
              <a:latin typeface="+mj-lt"/>
            </a:endParaRPr>
          </a:p>
          <a:p>
            <a:pPr marL="457200" lvl="1" indent="0">
              <a:buNone/>
            </a:pPr>
            <a:r>
              <a:rPr lang="pt-BR" b="1" dirty="0">
                <a:solidFill>
                  <a:srgbClr val="7030A0"/>
                </a:solidFill>
                <a:latin typeface="+mj-lt"/>
              </a:rPr>
              <a:t>Tendência: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verifica o sentido de deslocamento da série temporal ao longo do tempo</a:t>
            </a:r>
          </a:p>
          <a:p>
            <a:pPr marL="457200" lvl="1" indent="0">
              <a:buNone/>
            </a:pPr>
            <a:endParaRPr lang="pt-BR" dirty="0">
              <a:latin typeface="+mj-lt"/>
            </a:endParaRPr>
          </a:p>
          <a:p>
            <a:pPr marL="457200" lvl="1" indent="0">
              <a:buNone/>
            </a:pPr>
            <a:r>
              <a:rPr lang="pt-BR" b="1" dirty="0">
                <a:solidFill>
                  <a:srgbClr val="7030A0"/>
                </a:solidFill>
                <a:latin typeface="+mj-lt"/>
              </a:rPr>
              <a:t>Ciclo: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movimento ondulatório da série temporal, que ao longo de vários anos tende a ser periódico</a:t>
            </a:r>
          </a:p>
          <a:p>
            <a:pPr marL="457200" lvl="1" indent="0">
              <a:buNone/>
            </a:pPr>
            <a:endParaRPr lang="pt-BR" dirty="0">
              <a:latin typeface="+mj-lt"/>
            </a:endParaRPr>
          </a:p>
          <a:p>
            <a:pPr marL="457200" lvl="1" indent="0">
              <a:buNone/>
            </a:pPr>
            <a:r>
              <a:rPr lang="pt-BR" b="1" dirty="0">
                <a:solidFill>
                  <a:srgbClr val="7030A0"/>
                </a:solidFill>
                <a:latin typeface="+mj-lt"/>
              </a:rPr>
              <a:t>Sazonalidade: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movimento ondulatório de curta duração, normalmente inferior a um ano, que, em geral, está associado a mudanças climáticas</a:t>
            </a:r>
          </a:p>
          <a:p>
            <a:pPr marL="457200" lvl="1" indent="0">
              <a:buNone/>
            </a:pPr>
            <a:endParaRPr lang="pt-BR" dirty="0">
              <a:latin typeface="+mj-lt"/>
            </a:endParaRPr>
          </a:p>
          <a:p>
            <a:pPr marL="457200" lvl="1" indent="0">
              <a:buNone/>
            </a:pPr>
            <a:r>
              <a:rPr lang="pt-BR" b="1" dirty="0">
                <a:solidFill>
                  <a:srgbClr val="7030A0"/>
                </a:solidFill>
                <a:latin typeface="+mj-lt"/>
              </a:rPr>
              <a:t>Ruído aleatório ou erro: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compreende a variabilidade intrínseca à série temporal, não podendo ser modelado.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8E7E-8DEF-48DE-98B0-1EB562C52D3A}"/>
              </a:ext>
            </a:extLst>
          </p:cNvPr>
          <p:cNvSpPr/>
          <p:nvPr/>
        </p:nvSpPr>
        <p:spPr>
          <a:xfrm>
            <a:off x="8306873" y="0"/>
            <a:ext cx="83712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0CF5E7-AB97-4EA9-BE9E-BD067E6E541A}"/>
              </a:ext>
            </a:extLst>
          </p:cNvPr>
          <p:cNvCxnSpPr>
            <a:cxnSpLocks/>
          </p:cNvCxnSpPr>
          <p:nvPr/>
        </p:nvCxnSpPr>
        <p:spPr>
          <a:xfrm flipH="1">
            <a:off x="293803" y="914402"/>
            <a:ext cx="77450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2929</TotalTime>
  <Words>981</Words>
  <Application>Microsoft Office PowerPoint</Application>
  <PresentationFormat>Apresentação na tela (4:3)</PresentationFormat>
  <Paragraphs>163</Paragraphs>
  <Slides>35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Liberation Serif</vt:lpstr>
      <vt:lpstr>Office Theme</vt:lpstr>
      <vt:lpstr>Modelagem de Séries Temporais em R</vt:lpstr>
      <vt:lpstr>Programação</vt:lpstr>
      <vt:lpstr>Apresentação do PowerPoint</vt:lpstr>
      <vt:lpstr>Utilizando linguagem R</vt:lpstr>
      <vt:lpstr>O ambiente do RStudio</vt:lpstr>
      <vt:lpstr>Apresentação do PowerPoint</vt:lpstr>
      <vt:lpstr>Apresentação do PowerPoint</vt:lpstr>
      <vt:lpstr>Conceitos básicos</vt:lpstr>
      <vt:lpstr>Componentes</vt:lpstr>
      <vt:lpstr>Séries temporais reais</vt:lpstr>
      <vt:lpstr>Séries temporais reais</vt:lpstr>
      <vt:lpstr>Séries temporais reais</vt:lpstr>
      <vt:lpstr>Séries temporais reais</vt:lpstr>
      <vt:lpstr>Séries temporais reais</vt:lpstr>
      <vt:lpstr>Séries temporais reais</vt:lpstr>
      <vt:lpstr>Apresentação do PowerPoint</vt:lpstr>
      <vt:lpstr>Realizar previsões?</vt:lpstr>
      <vt:lpstr>Abordagens e métodos</vt:lpstr>
      <vt:lpstr>O processo de previsão</vt:lpstr>
      <vt:lpstr>Apresentação do PowerPoint</vt:lpstr>
      <vt:lpstr>Modelos quantitativos</vt:lpstr>
      <vt:lpstr>Holt-Winters</vt:lpstr>
      <vt:lpstr>ARIMA</vt:lpstr>
      <vt:lpstr>ARIMA</vt:lpstr>
      <vt:lpstr>Redes Neurais Artificiais</vt:lpstr>
      <vt:lpstr>Redes Neurais Artificiais</vt:lpstr>
      <vt:lpstr>Redes Neurais Artificiais</vt:lpstr>
      <vt:lpstr>Redes Neurais Artificiais</vt:lpstr>
      <vt:lpstr>Medidas de avaliação</vt:lpstr>
      <vt:lpstr>Critérios de seleção</vt:lpstr>
      <vt:lpstr>Box &amp; Jenkins na prática</vt:lpstr>
      <vt:lpstr>Apresentação do PowerPoint</vt:lpstr>
      <vt:lpstr>Links úteis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Séries Temporais em R</dc:title>
  <dc:creator>IRSA</dc:creator>
  <cp:lastModifiedBy>Icaro Agostino</cp:lastModifiedBy>
  <cp:revision>71</cp:revision>
  <dcterms:created xsi:type="dcterms:W3CDTF">2019-01-18T21:38:11Z</dcterms:created>
  <dcterms:modified xsi:type="dcterms:W3CDTF">2019-02-14T05:58:54Z</dcterms:modified>
</cp:coreProperties>
</file>