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Maven Pro" panose="020B0604020202020204" charset="0"/>
      <p:regular r:id="rId40"/>
      <p:bold r:id="rId41"/>
    </p:embeddedFont>
    <p:embeddedFont>
      <p:font typeface="Nunito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492ce7d2f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492ce7d2f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492ce7d2f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c492ce7d2f_6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492ce7d2f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c492ce7d2f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492ce7d2f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492ce7d2f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492ce7d2f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492ce7d2f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492ce7d2f_7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492ce7d2f_7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492ce7d2f_7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c492ce7d2f_7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492ce7d2f_7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492ce7d2f_7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492ce7d2f_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c492ce7d2f_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492ce7d2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492ce7d2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492ce7d2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492ce7d2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492ce7d2f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c492ce7d2f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492ce7d2f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c492ce7d2f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c492ce7d2f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c492ce7d2f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c492ce7d2f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c492ce7d2f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c492ce7d2f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c492ce7d2f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c492ce7d2f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c492ce7d2f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c492ce7d2f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c492ce7d2f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c492ce7d2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c492ce7d2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c492ce7d2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c492ce7d2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c492ce7d2f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c492ce7d2f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492ce7d2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492ce7d2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492ce7d2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c492ce7d2f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c492ce7d2f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c492ce7d2f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492ce7d2f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c492ce7d2f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c492ce7d2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c492ce7d2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c492ce7d2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c492ce7d2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c492ce7d2f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c492ce7d2f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c492ce7d2f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c492ce7d2f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492ce7d2f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492ce7d2f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492ce7d2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492ce7d2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492ce7d2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492ce7d2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492ce7d2f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492ce7d2f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492ce7d2f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492ce7d2f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492ce7d2f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492ce7d2f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492ce7d2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492ce7d2f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ista_de_unidades_federativas_do_Brasil_por_PI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bd5cd9de-0b5f-430c-bc0a-0527e219c0cc/page/p_23fapxcjf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ioteca.ibge.gov.br/visualizacao/instrumentos_de_coleta/doc559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 CHALLENGE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378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Positivos por Estado</a:t>
            </a:r>
            <a:endParaRPr sz="2400"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88" y="1251625"/>
            <a:ext cx="6135232" cy="34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378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Sintomas</a:t>
            </a:r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body" idx="1"/>
          </p:nvPr>
        </p:nvSpPr>
        <p:spPr>
          <a:xfrm>
            <a:off x="1303800" y="1448500"/>
            <a:ext cx="7133400" cy="22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302"/>
              <a:t>A prevalência de sintomas da COVID-19 em pacientes com doenças graves e em pessoas sem doenças graves pode variar dependendo de diversos fatores, incluindo o tipo específico de doença grave.</a:t>
            </a: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302"/>
              <a:t>No entanto, algumas tendências gerais têm sido observadas em estudos e análises epidemiológicas:</a:t>
            </a:r>
            <a:endParaRPr sz="130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/>
              <a:t>Pacientes com doenças graves: </a:t>
            </a:r>
            <a:r>
              <a:rPr lang="pt-BR"/>
              <a:t>Pessoas com doenças graves tendem a apresentar um risco aumentado de desenvolver sintomas mais graves da COVID-19. Isso inclui sintomas como problemas respiratórios, dores de cabeça, febre tosse</a:t>
            </a: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30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378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Diagnóstico Asma 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1925050" y="4135850"/>
            <a:ext cx="19251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24"/>
          <p:cNvPicPr preferRelativeResize="0"/>
          <p:nvPr/>
        </p:nvPicPr>
        <p:blipFill rotWithShape="1">
          <a:blip r:embed="rId3">
            <a:alphaModFix/>
          </a:blip>
          <a:srcRect l="15317" t="29830" r="14125" b="3777"/>
          <a:stretch/>
        </p:blipFill>
        <p:spPr>
          <a:xfrm>
            <a:off x="3624525" y="2105525"/>
            <a:ext cx="5098373" cy="28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4"/>
          <p:cNvSpPr txBox="1">
            <a:spLocks noGrp="1"/>
          </p:cNvSpPr>
          <p:nvPr>
            <p:ph type="body" idx="1"/>
          </p:nvPr>
        </p:nvSpPr>
        <p:spPr>
          <a:xfrm>
            <a:off x="1303800" y="1174400"/>
            <a:ext cx="72972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1302"/>
              <a:t>Em pessoas asmáticas, os sintomas do COVID-19 podem ser mais graves devido à sua condição pré-existente. A asma é uma condição que afeta os pulmões, tornando as vias aéreas mais sensíveis a irritantes e mais propensas a inchaço e inflamação. </a:t>
            </a:r>
            <a:endParaRPr sz="1302"/>
          </a:p>
        </p:txBody>
      </p:sp>
      <p:sp>
        <p:nvSpPr>
          <p:cNvPr id="344" name="Google Shape;344;p24"/>
          <p:cNvSpPr txBox="1"/>
          <p:nvPr/>
        </p:nvSpPr>
        <p:spPr>
          <a:xfrm>
            <a:off x="1303800" y="2316075"/>
            <a:ext cx="19251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Na análise podemos observar que o principal sintoma de pessoas com problemas respiratórios foi agravado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378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Diagnóstico Depressão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1925050" y="4135850"/>
            <a:ext cx="19251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1303800" y="1174400"/>
            <a:ext cx="72972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1302"/>
              <a:t>Pessoas com depressão podem experimentar uma série de desafios únicos durante a pandemia do COVID-19. Embora a depressão em si não aumenta o risco de contrair o vírus, ela pode influenciar a forma como uma pessoa lida com os sintomas e o impacto emocional da doença.</a:t>
            </a:r>
            <a:endParaRPr sz="1302"/>
          </a:p>
        </p:txBody>
      </p:sp>
      <p:pic>
        <p:nvPicPr>
          <p:cNvPr id="352" name="Google Shape;3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00" y="2083100"/>
            <a:ext cx="6005374" cy="280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378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Diagnóstico Diabetes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1925050" y="4135850"/>
            <a:ext cx="19251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body" idx="1"/>
          </p:nvPr>
        </p:nvSpPr>
        <p:spPr>
          <a:xfrm>
            <a:off x="1303800" y="1174400"/>
            <a:ext cx="72972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1302"/>
              <a:t>Pessoas com diabetes podem estar em maior risco de complicações se contraírem o COVID-19. Isso ocorre porque o diabetes pode afetar o sistema imunológico e tornar mais difícil para o corpo combater infecções</a:t>
            </a:r>
            <a:endParaRPr sz="1302"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075" y="2005900"/>
            <a:ext cx="6256401" cy="28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378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Diagnóstico Hipertensão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1925050" y="4135850"/>
            <a:ext cx="19251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7"/>
          <p:cNvSpPr txBox="1">
            <a:spLocks noGrp="1"/>
          </p:cNvSpPr>
          <p:nvPr>
            <p:ph type="body" idx="1"/>
          </p:nvPr>
        </p:nvSpPr>
        <p:spPr>
          <a:xfrm>
            <a:off x="1303800" y="1174400"/>
            <a:ext cx="72972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/>
              <a:t>Pessoas com hipertensão (pressão alta) podem estar em maior risco de complicações se contraírem o COVID-19, especialmente se a hipertensão não estiver bem controlada. </a:t>
            </a:r>
            <a:endParaRPr sz="1302"/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00" y="1857525"/>
            <a:ext cx="6181224" cy="28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378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Diagnóstico Doenças do coração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1925050" y="4135850"/>
            <a:ext cx="19251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8"/>
          <p:cNvSpPr txBox="1">
            <a:spLocks noGrp="1"/>
          </p:cNvSpPr>
          <p:nvPr>
            <p:ph type="body" idx="1"/>
          </p:nvPr>
        </p:nvSpPr>
        <p:spPr>
          <a:xfrm>
            <a:off x="1303800" y="1174400"/>
            <a:ext cx="72972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Pessoas com doenças cardíacas preexistentes, como doença arterial coronariana, insuficiência cardíaca, arritmias cardíacas, entre outras, podem estar em maior risco de complicações se contraírem o COVID-19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325" y="2022925"/>
            <a:ext cx="6286474" cy="28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378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Diagnóstico Câncer</a:t>
            </a:r>
            <a:endParaRPr/>
          </a:p>
        </p:txBody>
      </p:sp>
      <p:sp>
        <p:nvSpPr>
          <p:cNvPr id="382" name="Google Shape;382;p29"/>
          <p:cNvSpPr txBox="1"/>
          <p:nvPr/>
        </p:nvSpPr>
        <p:spPr>
          <a:xfrm>
            <a:off x="1925050" y="4135850"/>
            <a:ext cx="19251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9"/>
          <p:cNvSpPr txBox="1">
            <a:spLocks noGrp="1"/>
          </p:cNvSpPr>
          <p:nvPr>
            <p:ph type="body" idx="1"/>
          </p:nvPr>
        </p:nvSpPr>
        <p:spPr>
          <a:xfrm>
            <a:off x="1303800" y="1174400"/>
            <a:ext cx="75354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Indivíduos com câncer podem ter um risco aumentado de complicações se contraírem o COVID-19. </a:t>
            </a:r>
            <a:endParaRPr/>
          </a:p>
        </p:txBody>
      </p:sp>
      <p:pic>
        <p:nvPicPr>
          <p:cNvPr id="384" name="Google Shape;3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300" y="1653575"/>
            <a:ext cx="5334901" cy="295036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9"/>
          <p:cNvSpPr txBox="1"/>
          <p:nvPr/>
        </p:nvSpPr>
        <p:spPr>
          <a:xfrm>
            <a:off x="1303800" y="1765500"/>
            <a:ext cx="2200500" cy="2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Os sintomas do COVID-19 em pessoas com câncer podem ser semelhantes aos observados na população em geral, mas podem ser mais graves devido à imunossupressão causada pela doença subjacente e pelo tratamento 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378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Sintomas</a:t>
            </a:r>
            <a:endParaRPr/>
          </a:p>
        </p:txBody>
      </p:sp>
      <p:sp>
        <p:nvSpPr>
          <p:cNvPr id="391" name="Google Shape;391;p30"/>
          <p:cNvSpPr txBox="1">
            <a:spLocks noGrp="1"/>
          </p:cNvSpPr>
          <p:nvPr>
            <p:ph type="body" idx="1"/>
          </p:nvPr>
        </p:nvSpPr>
        <p:spPr>
          <a:xfrm>
            <a:off x="1303800" y="1207875"/>
            <a:ext cx="71334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2" b="1"/>
              <a:t>Pessoas sem doenças graves: </a:t>
            </a:r>
            <a:r>
              <a:rPr lang="pt-BR" sz="1302"/>
              <a:t>Embora pessoas sem doenças graves também possam desenvolver sintomas graves da COVID-19, elas geralmente têm um risco menor em comparação com aqueles com comorbidades. No entanto, é importante notar que mesmo pessoas aparentemente saudáveis podem desenvolver complicações graves da doença.</a:t>
            </a: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3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302"/>
          </a:p>
        </p:txBody>
      </p:sp>
      <p:pic>
        <p:nvPicPr>
          <p:cNvPr id="392" name="Google Shape;3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900" y="2334525"/>
            <a:ext cx="5308925" cy="24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da População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8520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Média de idade dos infectados por UF</a:t>
            </a:r>
            <a:endParaRPr sz="2820"/>
          </a:p>
        </p:txBody>
      </p:sp>
      <p:sp>
        <p:nvSpPr>
          <p:cNvPr id="403" name="Google Shape;403;p32"/>
          <p:cNvSpPr txBox="1">
            <a:spLocks noGrp="1"/>
          </p:cNvSpPr>
          <p:nvPr>
            <p:ph type="body" idx="1"/>
          </p:nvPr>
        </p:nvSpPr>
        <p:spPr>
          <a:xfrm>
            <a:off x="1303800" y="1203375"/>
            <a:ext cx="7449600" cy="14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março de 2020, assim que anunciada a Pandemia de Covid-19. Os estados estados decidiram individualmente como lidar com a questão.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Abaixo temos uma análise da média de idade dos infectados por estado. Pegamos como amostra 7 resultados onde Rio de Janeiro e Rio Grande do Norte apresentam a maior média de idade dentre os outros estados.</a:t>
            </a:r>
            <a:endParaRPr/>
          </a:p>
        </p:txBody>
      </p:sp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173" y="2496373"/>
            <a:ext cx="4754225" cy="17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2"/>
          <p:cNvSpPr txBox="1">
            <a:spLocks noGrp="1"/>
          </p:cNvSpPr>
          <p:nvPr>
            <p:ph type="body" idx="1"/>
          </p:nvPr>
        </p:nvSpPr>
        <p:spPr>
          <a:xfrm>
            <a:off x="1303800" y="2565650"/>
            <a:ext cx="26952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resultado da maior média deve-se às medidas tomadas por cada estado, por exemplo: No Rio ainda foram permitidas lotações de 30% em estabelecimentos. RN somente reforçou suas medidas no mês de Junho.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Positivos</a:t>
            </a:r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body" idx="1"/>
          </p:nvPr>
        </p:nvSpPr>
        <p:spPr>
          <a:xfrm>
            <a:off x="1303800" y="1448500"/>
            <a:ext cx="3949800" cy="30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as análises, vimos que o número de mulheres infectadas pelo Covid-19 foi relativamente maior do que os homens.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Alguns estudos mostraram que mesmo sendo o maior número em infecções, os homens são o maior número em óbitos.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Isso pode ser justificado com questões sociais e biológicas, por exemplo:</a:t>
            </a:r>
            <a:br>
              <a:rPr lang="pt-BR"/>
            </a:br>
            <a:r>
              <a:rPr lang="pt-BR"/>
              <a:t>- Homens procuram atendimento tardio;</a:t>
            </a:r>
            <a:br>
              <a:rPr lang="pt-BR"/>
            </a:br>
            <a:r>
              <a:rPr lang="pt-BR"/>
              <a:t>- Tem um estilo de vida mais propenso a fumar e consumir bebidas alcoólicas.</a:t>
            </a:r>
            <a:endParaRPr/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050" y="1695200"/>
            <a:ext cx="32861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Pessoas com acesso a plano de saúde</a:t>
            </a:r>
            <a:endParaRPr/>
          </a:p>
        </p:txBody>
      </p:sp>
      <p:pic>
        <p:nvPicPr>
          <p:cNvPr id="418" name="Google Shape;4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900" y="2445900"/>
            <a:ext cx="4895400" cy="21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4"/>
          <p:cNvSpPr txBox="1">
            <a:spLocks noGrp="1"/>
          </p:cNvSpPr>
          <p:nvPr>
            <p:ph type="body" idx="1"/>
          </p:nvPr>
        </p:nvSpPr>
        <p:spPr>
          <a:xfrm>
            <a:off x="1303800" y="1203375"/>
            <a:ext cx="7276500" cy="14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307"/>
              <a:t>A aquisição de planos de saúde no período da covid-19 aumentou. Quando analisamos esse item por cor/raça, temos uma divergência significativa entre o número de pessoas brancas para com as outras cores/raças.</a:t>
            </a:r>
            <a:endParaRPr sz="1307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pt-BR" sz="1307"/>
              <a:t>Isso também pode ser explicado por muitas questões sociais, econômicas que são muito evidentes no nosso dia a dia.</a:t>
            </a:r>
            <a:endParaRPr sz="1307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Pessoas que tinham algum tipo de trabalho e foram infectadas </a:t>
            </a:r>
            <a:endParaRPr/>
          </a:p>
        </p:txBody>
      </p:sp>
      <p:pic>
        <p:nvPicPr>
          <p:cNvPr id="425" name="Google Shape;4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875" y="1597875"/>
            <a:ext cx="759035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Pessoas que tinham algum tipo de trabalho e foram infectadas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3824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gráfico acima, filtramos por estado, as pessoas que antes/durante do covid tinham algum tipo de trabalho mas foram infectadas.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Dentro dessa análise, quando listamos qual o tipo de trabalho, podemos ver que o maior número é concentrado em: Técnico, profissional da saúde de nível médio.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que realmente pode ser considerado, pois, esses profissionais estavam durante toda a pandemia em contato direto com infectados.</a:t>
            </a:r>
            <a:endParaRPr/>
          </a:p>
        </p:txBody>
      </p:sp>
      <p:pic>
        <p:nvPicPr>
          <p:cNvPr id="432" name="Google Shape;4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825" y="1597875"/>
            <a:ext cx="3554500" cy="23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Infectados que restringiram contato</a:t>
            </a:r>
            <a:endParaRPr sz="1050" b="0">
              <a:solidFill>
                <a:srgbClr val="82C6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7"/>
          <p:cNvSpPr txBox="1">
            <a:spLocks noGrp="1"/>
          </p:cNvSpPr>
          <p:nvPr>
            <p:ph type="body" idx="1"/>
          </p:nvPr>
        </p:nvSpPr>
        <p:spPr>
          <a:xfrm>
            <a:off x="1343125" y="12033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fato, grande parte da população brasileira conseguiu seguir as medidas de restrição. Mas houveram ainda profissionais ou por conta da profissão, não puderam aderir ao home office, por exemplo.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 esse impedimento, a circulação do vírus em locais como transporte público e vias públicas muito movimentadas, ainda contribuíram para a propagação do vírus.</a:t>
            </a:r>
            <a:endParaRPr/>
          </a:p>
        </p:txBody>
      </p:sp>
      <p:pic>
        <p:nvPicPr>
          <p:cNvPr id="439" name="Google Shape;4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125" y="2772075"/>
            <a:ext cx="7190800" cy="180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Econômicas da Sociedade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salarial</a:t>
            </a:r>
            <a:endParaRPr/>
          </a:p>
        </p:txBody>
      </p:sp>
      <p:pic>
        <p:nvPicPr>
          <p:cNvPr id="450" name="Google Shape;4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025" y="488375"/>
            <a:ext cx="4227400" cy="44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9"/>
          <p:cNvSpPr txBox="1">
            <a:spLocks noGrp="1"/>
          </p:cNvSpPr>
          <p:nvPr>
            <p:ph type="body" idx="1"/>
          </p:nvPr>
        </p:nvSpPr>
        <p:spPr>
          <a:xfrm>
            <a:off x="1303800" y="1448500"/>
            <a:ext cx="3312000" cy="30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Realizamos uma análise inicial tentando entender os salários mais frequentes dentro da base de dados.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ponto importante é que, durante a análise, somamos o total recebido em dinheiro mais os valores recebidos em produtos.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Percebemos que os 10 maiores recebimentos estão iguais ou abaixo de 3 mil reais, sendo que o valor mais frequente é de R$ 1.045.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OU SEM RENDA?</a:t>
            </a:r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body" idx="1"/>
          </p:nvPr>
        </p:nvSpPr>
        <p:spPr>
          <a:xfrm>
            <a:off x="1303800" y="1978425"/>
            <a:ext cx="3312000" cy="25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os três meses do período informado, nossa base contém exatamente </a:t>
            </a:r>
            <a:r>
              <a:rPr lang="pt-BR" sz="1600" b="1"/>
              <a:t>1.157.984</a:t>
            </a:r>
            <a:r>
              <a:rPr lang="pt-BR"/>
              <a:t> respostas.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 isso, percebemos que </a:t>
            </a:r>
            <a:r>
              <a:rPr lang="pt-BR" sz="1600" b="1"/>
              <a:t>65%</a:t>
            </a:r>
            <a:r>
              <a:rPr lang="pt-BR"/>
              <a:t> dos entrevistados não tiveram renda no período ou não informaram.</a:t>
            </a:r>
            <a:endParaRPr/>
          </a:p>
        </p:txBody>
      </p:sp>
      <p:pic>
        <p:nvPicPr>
          <p:cNvPr id="458" name="Google Shape;4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00" y="1040575"/>
            <a:ext cx="4223400" cy="349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as faixas: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 0 até 11 = Crianças;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 12 até 20 = Adolescência;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 21 até 65 = Adulto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Mais de 65 = Velhice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Podemos perceber dos entrevistados com renda a faixa etária Velhice teve o maior recebimento médio.</a:t>
            </a:r>
            <a:endParaRPr/>
          </a:p>
        </p:txBody>
      </p:sp>
      <p:sp>
        <p:nvSpPr>
          <p:cNvPr id="464" name="Google Shape;464;p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faixa etária teve a maior média de recebimento?</a:t>
            </a:r>
            <a:endParaRPr/>
          </a:p>
        </p:txBody>
      </p:sp>
      <p:pic>
        <p:nvPicPr>
          <p:cNvPr id="465" name="Google Shape;4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00" y="152400"/>
            <a:ext cx="4024576" cy="314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113" y="3119863"/>
            <a:ext cx="37147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dados COVID-19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Fomos desafiados neste módulo a realizar a análise dos dados da COVID-19 do ano de 2020. Essa análise deve incluir as seguintes características: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Características clínicas dos sintomas;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Características da população;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Características econômicas da sociedade.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Estados com maior quantidade de Positivos</a:t>
            </a:r>
            <a:endParaRPr/>
          </a:p>
        </p:txBody>
      </p:sp>
      <p:sp>
        <p:nvSpPr>
          <p:cNvPr id="472" name="Google Shape;472;p42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de continuarmos analisando a parte econômica da população decidimos olhar para os números de casos de COVID por estado para aprofundarmos nos recebimentos por estado.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 isso percebemos no gráfico ao lado os 7 estados que tiveram o maior número de pessoas que testaram positivo.</a:t>
            </a:r>
            <a:endParaRPr/>
          </a:p>
        </p:txBody>
      </p:sp>
      <p:pic>
        <p:nvPicPr>
          <p:cNvPr id="473" name="Google Shape;4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00" y="983675"/>
            <a:ext cx="4223400" cy="405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2"/>
          <p:cNvPicPr preferRelativeResize="0"/>
          <p:nvPr/>
        </p:nvPicPr>
        <p:blipFill rotWithShape="1">
          <a:blip r:embed="rId4">
            <a:alphaModFix/>
          </a:blip>
          <a:srcRect t="22702"/>
          <a:stretch/>
        </p:blipFill>
        <p:spPr>
          <a:xfrm>
            <a:off x="5728425" y="0"/>
            <a:ext cx="2451300" cy="10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média de recebimento por estado?</a:t>
            </a:r>
            <a:endParaRPr/>
          </a:p>
        </p:txBody>
      </p:sp>
      <p:sp>
        <p:nvSpPr>
          <p:cNvPr id="480" name="Google Shape;480;p43"/>
          <p:cNvSpPr txBox="1">
            <a:spLocks noGrp="1"/>
          </p:cNvSpPr>
          <p:nvPr>
            <p:ph type="body" idx="1"/>
          </p:nvPr>
        </p:nvSpPr>
        <p:spPr>
          <a:xfrm>
            <a:off x="5200375" y="282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Comparando a média de recebimento por estado podemos perceber dois pontos.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primeiro é a disparidade do Distrito Federal, que na lista por PIB ocupa a oitava posição.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 o segundo é que o recebimento dos demais estado fica muito próximo de suas posições na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lista de estados por PIB</a:t>
            </a:r>
            <a:endParaRPr/>
          </a:p>
        </p:txBody>
      </p:sp>
      <p:pic>
        <p:nvPicPr>
          <p:cNvPr id="481" name="Google Shape;4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56875"/>
            <a:ext cx="8839201" cy="229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trabalho com mais casos de COVID</a:t>
            </a:r>
            <a:endParaRPr/>
          </a:p>
        </p:txBody>
      </p:sp>
      <p:sp>
        <p:nvSpPr>
          <p:cNvPr id="487" name="Google Shape;487;p44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perceber, analisando o gráfico ao lado, que os tipos de trabalho que têm mais contato com o público tiveram mais casos, destacando-se os profissionais da saúde.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Outro ponto que, infelizmente, acaba distorcendo a análise são as pessoas que não têm uma profissão ou ignoraram essa pergunta.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Isso acabou deixando de evidenciar alguns tipos de trabalho.</a:t>
            </a:r>
            <a:endParaRPr/>
          </a:p>
        </p:txBody>
      </p:sp>
      <p:pic>
        <p:nvPicPr>
          <p:cNvPr id="488" name="Google Shape;4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651175"/>
            <a:ext cx="4223400" cy="412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de trabalho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risco</a:t>
            </a:r>
            <a:endParaRPr/>
          </a:p>
        </p:txBody>
      </p:sp>
      <p:sp>
        <p:nvSpPr>
          <p:cNvPr id="494" name="Google Shape;494;p45"/>
          <p:cNvSpPr txBox="1">
            <a:spLocks noGrp="1"/>
          </p:cNvSpPr>
          <p:nvPr>
            <p:ph type="body" idx="1"/>
          </p:nvPr>
        </p:nvSpPr>
        <p:spPr>
          <a:xfrm>
            <a:off x="22315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Fora os profissionais da saúde, que foram aqueles que ficaram na linha de frente na luta contra a pandemia, chama a atenção quando olhamos para o estado de Manaus (estado com maior número de positivos), que o trabalho dos </a:t>
            </a:r>
            <a:r>
              <a:rPr lang="pt-BR" sz="1400" b="1"/>
              <a:t>professores da educação infantil</a:t>
            </a:r>
            <a:r>
              <a:rPr lang="pt-BR"/>
              <a:t> fica em primeiro lugar, com </a:t>
            </a:r>
            <a:r>
              <a:rPr lang="pt-BR" sz="1600" b="1"/>
              <a:t>93</a:t>
            </a:r>
            <a:r>
              <a:rPr lang="pt-BR"/>
              <a:t> casos com teste positivo para COVID-19.</a:t>
            </a:r>
            <a:endParaRPr/>
          </a:p>
        </p:txBody>
      </p:sp>
      <p:pic>
        <p:nvPicPr>
          <p:cNvPr id="495" name="Google Shape;4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463" y="2455675"/>
            <a:ext cx="5376775" cy="20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506" name="Google Shape;506;p47"/>
          <p:cNvSpPr txBox="1">
            <a:spLocks noGrp="1"/>
          </p:cNvSpPr>
          <p:nvPr>
            <p:ph type="body" idx="1"/>
          </p:nvPr>
        </p:nvSpPr>
        <p:spPr>
          <a:xfrm>
            <a:off x="355375" y="1334200"/>
            <a:ext cx="85620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base na análise realizada dentre as 3 principais características, nossas recomendações para combater futuras pandemias são: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/>
              <a:t>Clínicas dos sintomas: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 geral, os sintomas do COVID-19 são semelhantes para pessoas com e sem condições médicas pré-existentes, como doenças cardíacas, diabetes, hipertensão, depressão, asma, entre outras. Os sintomas comuns do COVID-19 incluem febre, tosse, falta de ar, fadiga, dores musculares, dor de garganta, perda de paladar ou olfato, congestão nasal, dor de cabeça, náuseas, vômitos e diarreia.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entanto, pessoas com condições médicas pré-existentes, especialmente aquelas que afetam o sistema imunológico ou cardiovascular, podem estar em maior risco de complicações graves se contraírem o vírus. Portanto, é essencial que essas pessoas estejam especialmente vigilantes em monitorar sintomas, buscar atendimento médico imediato se apresentarem sinais de complicações e seguir rigorosamente as medidas de prevenção recomendadas, como uso de máscaras, distanciamento social e lavagem das mãos.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/>
              <a:t>População: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Como podemos ver ao longo das análises, a população não estava pronta para uma pandemia. Para um pensamento no futuro, destacamos a importância de uma maior assistência social para as pessoas; melhorar o acesso a planos de saúde, bons hospitais com atendimentos assertivos, melhor opção de locomoção às pessoas que tem um trabalho que o impossibilita de fazer home office, por exemplo e principalmente o acesso a informação de todos.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/>
              <a:t>Econômicas da Sociedade: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Dentre os pontos levantados nesta análise, ressaltamos a necessidade de prestar maior atenção às profissões com baixa renda e aquelas que têm muito contato com o público, pois foram as que apresentaram o maior número de casos de COVID-19. Outra ação importante seria dar uma atenção especial aos professores do ensino infantil, que lideraram entre as profissões com mais casos.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do LookerStudio</a:t>
            </a:r>
            <a:endParaRPr/>
          </a:p>
        </p:txBody>
      </p:sp>
      <p:sp>
        <p:nvSpPr>
          <p:cNvPr id="512" name="Google Shape;512;p48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https://lookerstudio.google.com/reporting/bd5cd9de-0b5f-430c-bc0a-0527e219c0cc/page/p_23fapxcjfd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800" y="1504250"/>
            <a:ext cx="1826100" cy="1826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8" name="Google Shape;518;p49"/>
          <p:cNvSpPr txBox="1"/>
          <p:nvPr/>
        </p:nvSpPr>
        <p:spPr>
          <a:xfrm>
            <a:off x="3313650" y="72725"/>
            <a:ext cx="251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GRUPO 26</a:t>
            </a:r>
            <a:endParaRPr/>
          </a:p>
        </p:txBody>
      </p:sp>
      <p:sp>
        <p:nvSpPr>
          <p:cNvPr id="519" name="Google Shape;519;p49"/>
          <p:cNvSpPr txBox="1"/>
          <p:nvPr/>
        </p:nvSpPr>
        <p:spPr>
          <a:xfrm>
            <a:off x="6600300" y="3330350"/>
            <a:ext cx="22134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PRISCILA DE FRANÇA</a:t>
            </a:r>
            <a:endParaRPr sz="13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0" name="Google Shape;52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50" y="1536500"/>
            <a:ext cx="1761600" cy="176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1" name="Google Shape;521;p49"/>
          <p:cNvSpPr txBox="1"/>
          <p:nvPr/>
        </p:nvSpPr>
        <p:spPr>
          <a:xfrm>
            <a:off x="594350" y="3298100"/>
            <a:ext cx="21183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BEATRIZ VIEIRA</a:t>
            </a:r>
            <a:endParaRPr sz="13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2" name="Google Shape;52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8950" y="1504250"/>
            <a:ext cx="1826100" cy="1826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3" name="Google Shape;523;p49"/>
          <p:cNvSpPr txBox="1"/>
          <p:nvPr/>
        </p:nvSpPr>
        <p:spPr>
          <a:xfrm>
            <a:off x="3581250" y="3330350"/>
            <a:ext cx="21183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ICARO CARMONA</a:t>
            </a:r>
            <a:endParaRPr sz="13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entrega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Temos como objetivo entregar uma análise para o Head de Dados utilizando os dados do IBGE da COVID-19, usando banco de dados da Nuvem e utilizando as seguintes características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Utilização de no máximo 20 questionamentos realizados na pesquisa;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Utilizar 3 meses  para construção da solução;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Caracterização dos sintomas clínicos da população;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Comportamento da população na época da COVID-19;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Características econômicas da Sociedade;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projeto utilizamos as seguinte arquitetura e configurações: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Formulário COVID-19</a:t>
            </a:r>
            <a:r>
              <a:rPr lang="pt-BR"/>
              <a:t>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Meses 7, 8 e 9;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Base de dados no BigQuery e SQL para análise;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Exportamos algumas tabelas para o Planilhas para podermos compartilhar o Dashboard;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Looker Studio visualização;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Apresentação do Google para Storytelling;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700" y="1750275"/>
            <a:ext cx="4104900" cy="230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Análise Exploratória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o processo de análise exploratória, utilizamos a base de dados pública no BigQuery contendo os dados da pesquisa de COVID-19 do ano de 2020, bem como o dicionário de dados.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Após analisar e selecionar as principais perguntas, utilizamos consultas em SQL no BigQuery para modelar e tratar os dados, deixando-os em um formato simples de entender e montar as visualizações.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Todas as consultas estão disponibilizadas no notebook em anexo do portal.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Clínicas dos Sintomas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Microsoft Office PowerPoint</Application>
  <PresentationFormat>Apresentação na tela (16:9)</PresentationFormat>
  <Paragraphs>120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Nunito</vt:lpstr>
      <vt:lpstr>Roboto</vt:lpstr>
      <vt:lpstr>Arial</vt:lpstr>
      <vt:lpstr>Courier New</vt:lpstr>
      <vt:lpstr>Maven Pro</vt:lpstr>
      <vt:lpstr>Momentum</vt:lpstr>
      <vt:lpstr>TECH CHALLENGE</vt:lpstr>
      <vt:lpstr>CONTEXTO</vt:lpstr>
      <vt:lpstr>Análise dos dados COVID-19</vt:lpstr>
      <vt:lpstr>Sobre a entrega</vt:lpstr>
      <vt:lpstr>Arquitetura</vt:lpstr>
      <vt:lpstr>Arquitetura</vt:lpstr>
      <vt:lpstr>Processo de Análise Exploratória</vt:lpstr>
      <vt:lpstr>Análise Exploratória</vt:lpstr>
      <vt:lpstr>Características Clínicas dos Sintomas</vt:lpstr>
      <vt:lpstr>Quantidade de Positivos por Estado</vt:lpstr>
      <vt:lpstr>Análise dos Sintomas</vt:lpstr>
      <vt:lpstr>Diagnóstico Asma </vt:lpstr>
      <vt:lpstr>Diagnóstico Depressão</vt:lpstr>
      <vt:lpstr>Diagnóstico Diabetes</vt:lpstr>
      <vt:lpstr>Diagnóstico Hipertensão</vt:lpstr>
      <vt:lpstr>Diagnóstico Doenças do coração</vt:lpstr>
      <vt:lpstr>Diagnóstico Câncer</vt:lpstr>
      <vt:lpstr>Análise dos Sintomas</vt:lpstr>
      <vt:lpstr>Características da População</vt:lpstr>
      <vt:lpstr>Média de idade dos infectados por UF</vt:lpstr>
      <vt:lpstr>Testes Positivos</vt:lpstr>
      <vt:lpstr>Pessoas com acesso a plano de saúde</vt:lpstr>
      <vt:lpstr>Pessoas que tinham algum tipo de trabalho e foram infectadas </vt:lpstr>
      <vt:lpstr>Pessoas que tinham algum tipo de trabalho e foram infectadas  </vt:lpstr>
      <vt:lpstr>Infectados que restringiram contato </vt:lpstr>
      <vt:lpstr>Características Econômicas da Sociedade</vt:lpstr>
      <vt:lpstr>Análise salarial</vt:lpstr>
      <vt:lpstr>COM OU SEM RENDA?</vt:lpstr>
      <vt:lpstr>Qual faixa etária teve a maior média de recebimento?</vt:lpstr>
      <vt:lpstr>Estados com maior quantidade de Positivos</vt:lpstr>
      <vt:lpstr>Qual a média de recebimento por estado?</vt:lpstr>
      <vt:lpstr>Tipos de trabalho com mais casos de COVID</vt:lpstr>
      <vt:lpstr>Tipo de trabalho  em risco</vt:lpstr>
      <vt:lpstr>Conclusão</vt:lpstr>
      <vt:lpstr>Conclusão</vt:lpstr>
      <vt:lpstr>Link do LookerStudio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CHALLENGE</dc:title>
  <cp:lastModifiedBy>Icaro Carmona de Almeida</cp:lastModifiedBy>
  <cp:revision>1</cp:revision>
  <dcterms:modified xsi:type="dcterms:W3CDTF">2024-03-20T12:47:27Z</dcterms:modified>
</cp:coreProperties>
</file>