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9" r:id="rId2"/>
    <p:sldId id="277" r:id="rId3"/>
    <p:sldId id="278" r:id="rId4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3">
          <p15:clr>
            <a:srgbClr val="A4A3A4"/>
          </p15:clr>
        </p15:guide>
        <p15:guide id="2" pos="39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 autoAdjust="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1146" y="18"/>
      </p:cViewPr>
      <p:guideLst>
        <p:guide orient="horz" pos="3053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ja-JP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786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0786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22456FE-9E22-4379-94F3-5882BD301A0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416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ja-JP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0393"/>
            <a:ext cx="5679440" cy="460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6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6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21D0E9B-29CE-4171-83D9-6B991802404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136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F055E-B4A4-4BE5-9AAF-CB25D3AC9FA7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A058-2A0A-46BF-AB9B-29A1B9B9092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D5AFC-2C29-4A70-BC54-6353C0B218D5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FE660-5736-4ED7-9E35-FAD009BD949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4EBBC-F692-4D82-96F7-39A3AEBF90BF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94FF2-E62F-4F70-A58F-57F4A5D5D12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20D8ED-828E-4FF3-A050-F77981536D17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06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3B292D-B968-4CB8-A8F9-69B99B8AF56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979B58-4600-4CBD-85DA-A734DFB331A5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06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BB8A4AD-945F-408B-A0B4-8DAC7127B9F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DC13ED-28A2-430A-BD98-AD804D885449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162F6-13D5-478A-8E68-72186E02E2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91879-623C-400F-B9D1-379087D0B5CD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FCE6D-6832-4963-A63B-83E8BA7571C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6432B-92AB-421B-AE1D-386EE565AD4D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6A73E-84BE-4531-AEF8-3A247D5AEC0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EB8C2-D879-4982-B530-DC14420902BA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E99D1-93F3-4D2E-A475-695CD6AB41C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32247-9912-4655-8778-493470C74545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DABC0-AE32-42C4-A40F-5B8CE60C2A7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5C246-5209-4B3E-A92D-72F0A0561927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D7AC-B192-45F9-8FB5-70D7B06B072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3192D-EB88-402A-AA97-9B3FB89F1FC3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C90D2-78B2-492E-9AF6-5C2C7889979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824710-CFA2-4240-9DF2-E09667880595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83141-A24D-43E8-82A9-8E74E65E6CC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82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fld id="{1616879D-06B6-4454-9594-7AC03B919BBB}" type="datetime1">
              <a:rPr lang="en-US" altLang="ja-JP" smtClean="0"/>
              <a:t>2/9/2015</a:t>
            </a:fld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82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182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DDA11D8B-0247-4597-8663-E4661F0B08D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BC86-88F8-4C67-8724-4A6BE41DBA29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5CC-3BA1-4FA2-BD2B-40A097C2DFBF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/>
              <a:t>Example:</a:t>
            </a:r>
            <a:br>
              <a:rPr lang="en-US" altLang="ja-JP" sz="2400"/>
            </a:br>
            <a:r>
              <a:rPr lang="en-US" altLang="ja-JP" sz="2400"/>
              <a:t>1)  Statement of problem to be solved</a:t>
            </a:r>
            <a:br>
              <a:rPr lang="en-US" altLang="ja-JP" sz="2400"/>
            </a:br>
            <a:endParaRPr lang="en-US" altLang="ja-JP" sz="2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280160"/>
            <a:ext cx="8229600" cy="4846003"/>
          </a:xfrm>
        </p:spPr>
        <p:txBody>
          <a:bodyPr/>
          <a:lstStyle/>
          <a:p>
            <a:pPr lvl="1"/>
            <a:r>
              <a:rPr lang="en-US" altLang="ja-JP" sz="2400" dirty="0" smtClean="0"/>
              <a:t>Marketing statement: </a:t>
            </a:r>
            <a:endParaRPr lang="en-US" altLang="ja-JP" sz="2400" dirty="0"/>
          </a:p>
          <a:p>
            <a:pPr lvl="2"/>
            <a:r>
              <a:rPr lang="en-US" altLang="ja-JP" sz="2000" dirty="0"/>
              <a:t>I want to focus (and scan) a laser beam </a:t>
            </a:r>
            <a:r>
              <a:rPr lang="en-US" altLang="ja-JP" sz="2000" dirty="0" smtClean="0"/>
              <a:t>on </a:t>
            </a:r>
            <a:r>
              <a:rPr lang="en-US" altLang="ja-JP" sz="2000" dirty="0"/>
              <a:t>a sample inside a vacuum </a:t>
            </a:r>
            <a:r>
              <a:rPr lang="en-US" altLang="ja-JP" sz="2000" dirty="0" smtClean="0"/>
              <a:t>chamber. Size of the chamber is </a:t>
            </a:r>
            <a:r>
              <a:rPr lang="en-US" altLang="ja-JP" sz="2000" dirty="0"/>
              <a:t>80mm in diameter</a:t>
            </a:r>
            <a:r>
              <a:rPr lang="en-US" altLang="ja-JP" sz="2000" dirty="0" smtClean="0"/>
              <a:t>.</a:t>
            </a:r>
          </a:p>
          <a:p>
            <a:pPr lvl="2"/>
            <a:endParaRPr lang="en-US" altLang="ja-JP" sz="2000" dirty="0"/>
          </a:p>
          <a:p>
            <a:pPr lvl="1"/>
            <a:r>
              <a:rPr lang="en-US" altLang="ja-JP" sz="2400" dirty="0" smtClean="0"/>
              <a:t>Technical statement:</a:t>
            </a:r>
          </a:p>
          <a:p>
            <a:pPr lvl="2"/>
            <a:r>
              <a:rPr lang="en-US" altLang="ja-JP" sz="2000" dirty="0" smtClean="0"/>
              <a:t>Focal length of 40mm is required, i.e. from requirements for scanning speed.</a:t>
            </a:r>
            <a:endParaRPr lang="en-US" altLang="ja-JP" sz="2400" dirty="0"/>
          </a:p>
          <a:p>
            <a:pPr lvl="2"/>
            <a:r>
              <a:rPr lang="en-US" altLang="ja-JP" sz="2000" dirty="0" smtClean="0"/>
              <a:t>Wavelength:</a:t>
            </a:r>
            <a:endParaRPr lang="en-US" altLang="ja-JP" sz="2000" dirty="0"/>
          </a:p>
          <a:p>
            <a:pPr lvl="2"/>
            <a:r>
              <a:rPr lang="en-US" altLang="ja-JP" sz="2000" dirty="0"/>
              <a:t>Spot </a:t>
            </a:r>
            <a:r>
              <a:rPr lang="en-US" altLang="ja-JP" sz="2000" dirty="0" smtClean="0"/>
              <a:t>size:</a:t>
            </a:r>
            <a:endParaRPr lang="en-US" altLang="ja-JP" sz="2000" dirty="0"/>
          </a:p>
          <a:p>
            <a:pPr lvl="2"/>
            <a:r>
              <a:rPr lang="en-US" altLang="ja-JP" sz="2000" dirty="0"/>
              <a:t>f’=40mm.</a:t>
            </a:r>
          </a:p>
          <a:p>
            <a:pPr lvl="2"/>
            <a:r>
              <a:rPr lang="en-US" altLang="ja-JP" sz="2000" dirty="0"/>
              <a:t>Working distance (=</a:t>
            </a:r>
            <a:r>
              <a:rPr lang="en-US" altLang="ja-JP" sz="2000" dirty="0" err="1"/>
              <a:t>fb</a:t>
            </a:r>
            <a:r>
              <a:rPr lang="en-US" altLang="ja-JP" sz="2000" dirty="0"/>
              <a:t>) &gt; 45mm.</a:t>
            </a:r>
          </a:p>
          <a:p>
            <a:pPr lvl="2"/>
            <a:r>
              <a:rPr lang="en-US" altLang="ja-JP" sz="2000" dirty="0"/>
              <a:t>Less number of elements is desirable for alignment</a:t>
            </a:r>
            <a:r>
              <a:rPr lang="en-US" altLang="ja-JP" sz="2000" dirty="0" smtClean="0"/>
              <a:t>.</a:t>
            </a:r>
          </a:p>
          <a:p>
            <a:pPr lvl="2"/>
            <a:r>
              <a:rPr lang="en-US" altLang="ja-JP" sz="2000" dirty="0" smtClean="0">
                <a:solidFill>
                  <a:srgbClr val="FF0000"/>
                </a:solidFill>
              </a:rPr>
              <a:t>Anything else?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54880" y="3246120"/>
            <a:ext cx="4287837" cy="2585085"/>
            <a:chOff x="4719638" y="3063240"/>
            <a:chExt cx="4287837" cy="2585085"/>
          </a:xfrm>
        </p:grpSpPr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7178675" y="3378200"/>
              <a:ext cx="1828800" cy="1828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7188200" y="3944938"/>
              <a:ext cx="92075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7178675" y="4932363"/>
              <a:ext cx="0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9007475" y="4932363"/>
              <a:ext cx="0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7178675" y="5572125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7681913" y="5311775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80mm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8064500" y="4125913"/>
              <a:ext cx="46038" cy="3206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AutoShape 13"/>
            <p:cNvSpPr>
              <a:spLocks noChangeArrowheads="1"/>
            </p:cNvSpPr>
            <p:nvPr/>
          </p:nvSpPr>
          <p:spPr bwMode="auto">
            <a:xfrm rot="5400000">
              <a:off x="7069138" y="3516312"/>
              <a:ext cx="412750" cy="1527175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5853113" y="3944938"/>
              <a:ext cx="10509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5167313" y="4125913"/>
              <a:ext cx="685800" cy="3206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5945188" y="3995738"/>
              <a:ext cx="86201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Optical</a:t>
              </a:r>
            </a:p>
            <a:p>
              <a:r>
                <a:rPr lang="en-US" altLang="ja-JP" sz="1600"/>
                <a:t>System</a:t>
              </a: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5200253" y="3456206"/>
              <a:ext cx="6976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Laser</a:t>
              </a:r>
              <a:endParaRPr lang="en-US" altLang="ja-JP" sz="1600" dirty="0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618413" y="4452938"/>
              <a:ext cx="8715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Sample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7713663" y="3063240"/>
              <a:ext cx="10191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 dirty="0"/>
                <a:t>Chamber</a:t>
              </a: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H="1" flipV="1">
              <a:off x="6891338" y="3514725"/>
              <a:ext cx="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8039100" y="351472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6904038" y="3657600"/>
              <a:ext cx="1135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7086600" y="3389313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45mm</a:t>
              </a:r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 rot="5400000">
              <a:off x="4984751" y="3941762"/>
              <a:ext cx="685800" cy="3206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 rot="18900000" flipH="1">
              <a:off x="5104607" y="4007643"/>
              <a:ext cx="241300" cy="6969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Arc 26"/>
            <p:cNvSpPr>
              <a:spLocks/>
            </p:cNvSpPr>
            <p:nvPr/>
          </p:nvSpPr>
          <p:spPr bwMode="auto">
            <a:xfrm flipH="1">
              <a:off x="4719638" y="3879850"/>
              <a:ext cx="584200" cy="646113"/>
            </a:xfrm>
            <a:custGeom>
              <a:avLst/>
              <a:gdLst>
                <a:gd name="G0" fmla="+- 0 0 0"/>
                <a:gd name="G1" fmla="+- 20347 0 0"/>
                <a:gd name="G2" fmla="+- 21600 0 0"/>
                <a:gd name="T0" fmla="*/ 7251 w 19714"/>
                <a:gd name="T1" fmla="*/ 0 h 20347"/>
                <a:gd name="T2" fmla="*/ 19714 w 19714"/>
                <a:gd name="T3" fmla="*/ 11520 h 20347"/>
                <a:gd name="T4" fmla="*/ 0 w 19714"/>
                <a:gd name="T5" fmla="*/ 20347 h 20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14" h="20347" fill="none" extrusionOk="0">
                  <a:moveTo>
                    <a:pt x="7250" y="0"/>
                  </a:moveTo>
                  <a:cubicBezTo>
                    <a:pt x="12802" y="1978"/>
                    <a:pt x="17305" y="6140"/>
                    <a:pt x="19714" y="11519"/>
                  </a:cubicBezTo>
                </a:path>
                <a:path w="19714" h="20347" stroke="0" extrusionOk="0">
                  <a:moveTo>
                    <a:pt x="7250" y="0"/>
                  </a:moveTo>
                  <a:cubicBezTo>
                    <a:pt x="12802" y="1978"/>
                    <a:pt x="17305" y="6140"/>
                    <a:pt x="19714" y="11519"/>
                  </a:cubicBezTo>
                  <a:lnTo>
                    <a:pt x="0" y="203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5162550" y="4641850"/>
              <a:ext cx="10287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Scanning</a:t>
              </a:r>
            </a:p>
            <a:p>
              <a:r>
                <a:rPr lang="en-US" altLang="ja-JP" sz="1600"/>
                <a:t>mirror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65F-6B06-4FE4-BAE8-61D3FE5DDA2A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1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BE49-8C55-4007-86DE-41A4C0866DF6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40054" name="Line 118"/>
          <p:cNvSpPr>
            <a:spLocks noChangeShapeType="1"/>
          </p:cNvSpPr>
          <p:nvPr/>
        </p:nvSpPr>
        <p:spPr bwMode="auto">
          <a:xfrm>
            <a:off x="1814513" y="2354263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2400"/>
              <a:t>2) Alternative designs</a:t>
            </a:r>
            <a:br>
              <a:rPr lang="en-US" altLang="ja-JP" sz="2400"/>
            </a:br>
            <a:r>
              <a:rPr lang="en-US" altLang="ja-JP" sz="2400"/>
              <a:t>3) First order designs: geometrical design of optics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868363" y="2073275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143000" y="3114675"/>
            <a:ext cx="173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thin lens</a:t>
            </a:r>
          </a:p>
          <a:p>
            <a:r>
              <a:rPr lang="en-US" altLang="ja-JP"/>
              <a:t>f’=40mm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 rot="5400000">
            <a:off x="2397919" y="1302544"/>
            <a:ext cx="404813" cy="15271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927225" y="3886200"/>
            <a:ext cx="159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Thick lens</a:t>
            </a:r>
          </a:p>
          <a:p>
            <a:r>
              <a:rPr lang="en-US" altLang="ja-JP" sz="1200"/>
              <a:t>(01LDX313,f=40mm)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363913" y="1978025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1463675" y="4708525"/>
            <a:ext cx="457200" cy="10985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731838" y="5257800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555750" y="515778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1819275" y="516572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343025" y="53482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1646238" y="53403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H’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1819275" y="5578475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3227388" y="4776788"/>
            <a:ext cx="0" cy="130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819275" y="5927725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1955800" y="5029200"/>
            <a:ext cx="127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1936750" y="4702175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149475" y="562292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f’=40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2190750" y="471646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fb=39</a:t>
            </a:r>
          </a:p>
        </p:txBody>
      </p:sp>
      <p:sp>
        <p:nvSpPr>
          <p:cNvPr id="39962" name="AutoShape 26"/>
          <p:cNvSpPr>
            <a:spLocks noChangeArrowheads="1"/>
          </p:cNvSpPr>
          <p:nvPr/>
        </p:nvSpPr>
        <p:spPr bwMode="auto">
          <a:xfrm>
            <a:off x="1655763" y="3983038"/>
            <a:ext cx="317500" cy="360362"/>
          </a:xfrm>
          <a:prstGeom prst="downArrow">
            <a:avLst>
              <a:gd name="adj1" fmla="val 50000"/>
              <a:gd name="adj2" fmla="val 283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7"/>
          <p:cNvSpPr>
            <a:spLocks noChangeArrowheads="1"/>
          </p:cNvSpPr>
          <p:nvPr/>
        </p:nvSpPr>
        <p:spPr bwMode="auto">
          <a:xfrm>
            <a:off x="3941763" y="1903413"/>
            <a:ext cx="274637" cy="3206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303838" y="3200400"/>
            <a:ext cx="271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Two thin element system</a:t>
            </a:r>
          </a:p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  <a:r>
              <a:rPr lang="en-US" altLang="ja-JP"/>
              <a:t>=40, fb = 80</a:t>
            </a:r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6318250" y="1584325"/>
            <a:ext cx="155575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275263" y="1592263"/>
            <a:ext cx="411162" cy="930275"/>
            <a:chOff x="3940" y="2145"/>
            <a:chExt cx="259" cy="625"/>
          </a:xfrm>
        </p:grpSpPr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4032" y="2145"/>
              <a:ext cx="87" cy="6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Oval 30"/>
            <p:cNvSpPr>
              <a:spLocks noChangeArrowheads="1"/>
            </p:cNvSpPr>
            <p:nvPr/>
          </p:nvSpPr>
          <p:spPr bwMode="auto">
            <a:xfrm>
              <a:off x="4083" y="2162"/>
              <a:ext cx="116" cy="5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Oval 32"/>
            <p:cNvSpPr>
              <a:spLocks noChangeArrowheads="1"/>
            </p:cNvSpPr>
            <p:nvPr/>
          </p:nvSpPr>
          <p:spPr bwMode="auto">
            <a:xfrm>
              <a:off x="3940" y="2162"/>
              <a:ext cx="116" cy="5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1778000" y="1593850"/>
            <a:ext cx="68263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4398963" y="2054225"/>
            <a:ext cx="40132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5106988" y="12509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f’=-40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003925" y="1241425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f’=+40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5724525" y="2668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5486400" y="2560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 flipH="1">
            <a:off x="6391275" y="25606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5502275" y="2973388"/>
            <a:ext cx="88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8" name="Freeform 42"/>
          <p:cNvSpPr>
            <a:spLocks/>
          </p:cNvSpPr>
          <p:nvPr/>
        </p:nvSpPr>
        <p:spPr bwMode="auto">
          <a:xfrm>
            <a:off x="4572000" y="1600200"/>
            <a:ext cx="3657600" cy="457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144"/>
              </a:cxn>
              <a:cxn ang="0">
                <a:pos x="1152" y="0"/>
              </a:cxn>
              <a:cxn ang="0">
                <a:pos x="2304" y="288"/>
              </a:cxn>
            </a:cxnLst>
            <a:rect l="0" t="0" r="r" b="b"/>
            <a:pathLst>
              <a:path w="2304" h="288">
                <a:moveTo>
                  <a:pt x="0" y="144"/>
                </a:moveTo>
                <a:lnTo>
                  <a:pt x="576" y="144"/>
                </a:lnTo>
                <a:lnTo>
                  <a:pt x="1152" y="0"/>
                </a:lnTo>
                <a:lnTo>
                  <a:pt x="230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9" name="Freeform 43"/>
          <p:cNvSpPr>
            <a:spLocks/>
          </p:cNvSpPr>
          <p:nvPr/>
        </p:nvSpPr>
        <p:spPr bwMode="auto">
          <a:xfrm flipV="1">
            <a:off x="4572000" y="2057400"/>
            <a:ext cx="3657600" cy="457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144"/>
              </a:cxn>
              <a:cxn ang="0">
                <a:pos x="1152" y="0"/>
              </a:cxn>
              <a:cxn ang="0">
                <a:pos x="2304" y="288"/>
              </a:cxn>
            </a:cxnLst>
            <a:rect l="0" t="0" r="r" b="b"/>
            <a:pathLst>
              <a:path w="2304" h="288">
                <a:moveTo>
                  <a:pt x="0" y="144"/>
                </a:moveTo>
                <a:lnTo>
                  <a:pt x="576" y="144"/>
                </a:lnTo>
                <a:lnTo>
                  <a:pt x="1152" y="0"/>
                </a:lnTo>
                <a:lnTo>
                  <a:pt x="230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64008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8229600" y="2149475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3417888" y="2401888"/>
            <a:ext cx="16891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1600"/>
              <a:t>Ray matrix</a:t>
            </a:r>
          </a:p>
          <a:p>
            <a:r>
              <a:rPr lang="en-US" altLang="ja-JP" sz="1600"/>
              <a:t>Graphical ray tracing</a:t>
            </a:r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502275" y="1828800"/>
            <a:ext cx="1812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7315200" y="2354263"/>
            <a:ext cx="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>
            <a:off x="7053263" y="5922963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6583363" y="267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7262813" y="56261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39988" name="AutoShape 52"/>
          <p:cNvSpPr>
            <a:spLocks noChangeArrowheads="1"/>
          </p:cNvSpPr>
          <p:nvPr/>
        </p:nvSpPr>
        <p:spPr bwMode="auto">
          <a:xfrm rot="1620760">
            <a:off x="5351463" y="3983038"/>
            <a:ext cx="317500" cy="360362"/>
          </a:xfrm>
          <a:prstGeom prst="downArrow">
            <a:avLst>
              <a:gd name="adj1" fmla="val 50000"/>
              <a:gd name="adj2" fmla="val 283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9" name="AutoShape 53"/>
          <p:cNvSpPr>
            <a:spLocks noChangeArrowheads="1"/>
          </p:cNvSpPr>
          <p:nvPr/>
        </p:nvSpPr>
        <p:spPr bwMode="auto">
          <a:xfrm rot="19979240" flipH="1">
            <a:off x="7315200" y="3984625"/>
            <a:ext cx="317500" cy="360363"/>
          </a:xfrm>
          <a:prstGeom prst="downArrow">
            <a:avLst>
              <a:gd name="adj1" fmla="val 50000"/>
              <a:gd name="adj2" fmla="val 283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Oval 54"/>
          <p:cNvSpPr>
            <a:spLocks noChangeArrowheads="1"/>
          </p:cNvSpPr>
          <p:nvPr/>
        </p:nvSpPr>
        <p:spPr bwMode="auto">
          <a:xfrm>
            <a:off x="5010150" y="4776788"/>
            <a:ext cx="365125" cy="9382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4527550" y="4781550"/>
            <a:ext cx="747713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n</a:t>
            </a:r>
          </a:p>
        </p:txBody>
      </p:sp>
      <p:sp>
        <p:nvSpPr>
          <p:cNvPr id="39993" name="Oval 57"/>
          <p:cNvSpPr>
            <a:spLocks noChangeArrowheads="1"/>
          </p:cNvSpPr>
          <p:nvPr/>
        </p:nvSpPr>
        <p:spPr bwMode="auto">
          <a:xfrm>
            <a:off x="7816850" y="4589463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Oval 58"/>
          <p:cNvSpPr>
            <a:spLocks noChangeArrowheads="1"/>
          </p:cNvSpPr>
          <p:nvPr/>
        </p:nvSpPr>
        <p:spPr bwMode="auto">
          <a:xfrm>
            <a:off x="4276725" y="4806950"/>
            <a:ext cx="411163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5" name="Oval 59"/>
          <p:cNvSpPr>
            <a:spLocks noChangeArrowheads="1"/>
          </p:cNvSpPr>
          <p:nvPr/>
        </p:nvSpPr>
        <p:spPr bwMode="auto">
          <a:xfrm>
            <a:off x="7816850" y="4776788"/>
            <a:ext cx="444500" cy="9382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7" name="Rectangle 61"/>
          <p:cNvSpPr>
            <a:spLocks noChangeArrowheads="1"/>
          </p:cNvSpPr>
          <p:nvPr/>
        </p:nvSpPr>
        <p:spPr bwMode="auto">
          <a:xfrm>
            <a:off x="6761163" y="4784725"/>
            <a:ext cx="403225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Oval 62"/>
          <p:cNvSpPr>
            <a:spLocks noChangeArrowheads="1"/>
          </p:cNvSpPr>
          <p:nvPr/>
        </p:nvSpPr>
        <p:spPr bwMode="auto">
          <a:xfrm>
            <a:off x="7116763" y="4800600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9" name="Oval 63"/>
          <p:cNvSpPr>
            <a:spLocks noChangeArrowheads="1"/>
          </p:cNvSpPr>
          <p:nvPr/>
        </p:nvSpPr>
        <p:spPr bwMode="auto">
          <a:xfrm>
            <a:off x="6615113" y="4791075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0" name="Line 64"/>
          <p:cNvSpPr>
            <a:spLocks noChangeShapeType="1"/>
          </p:cNvSpPr>
          <p:nvPr/>
        </p:nvSpPr>
        <p:spPr bwMode="auto">
          <a:xfrm>
            <a:off x="6615113" y="5257800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1" name="Line 65"/>
          <p:cNvSpPr>
            <a:spLocks noChangeShapeType="1"/>
          </p:cNvSpPr>
          <p:nvPr/>
        </p:nvSpPr>
        <p:spPr bwMode="auto">
          <a:xfrm>
            <a:off x="4097338" y="5248275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2" name="Line 66"/>
          <p:cNvSpPr>
            <a:spLocks noChangeShapeType="1"/>
          </p:cNvSpPr>
          <p:nvPr/>
        </p:nvSpPr>
        <p:spPr bwMode="auto">
          <a:xfrm flipH="1">
            <a:off x="6870700" y="515778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3" name="Line 67"/>
          <p:cNvSpPr>
            <a:spLocks noChangeShapeType="1"/>
          </p:cNvSpPr>
          <p:nvPr/>
        </p:nvSpPr>
        <p:spPr bwMode="auto">
          <a:xfrm flipH="1">
            <a:off x="7053263" y="516572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4" name="Line 68"/>
          <p:cNvSpPr>
            <a:spLocks noChangeShapeType="1"/>
          </p:cNvSpPr>
          <p:nvPr/>
        </p:nvSpPr>
        <p:spPr bwMode="auto">
          <a:xfrm flipH="1">
            <a:off x="7924800" y="516572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5" name="Line 69"/>
          <p:cNvSpPr>
            <a:spLocks noChangeShapeType="1"/>
          </p:cNvSpPr>
          <p:nvPr/>
        </p:nvSpPr>
        <p:spPr bwMode="auto">
          <a:xfrm flipH="1">
            <a:off x="8145463" y="516572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6" name="Line 70"/>
          <p:cNvSpPr>
            <a:spLocks noChangeShapeType="1"/>
          </p:cNvSpPr>
          <p:nvPr/>
        </p:nvSpPr>
        <p:spPr bwMode="auto">
          <a:xfrm>
            <a:off x="7054850" y="553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7" name="Line 71"/>
          <p:cNvSpPr>
            <a:spLocks noChangeShapeType="1"/>
          </p:cNvSpPr>
          <p:nvPr/>
        </p:nvSpPr>
        <p:spPr bwMode="auto">
          <a:xfrm flipH="1">
            <a:off x="7912100" y="553720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8" name="Text Box 72"/>
          <p:cNvSpPr txBox="1">
            <a:spLocks noChangeArrowheads="1"/>
          </p:cNvSpPr>
          <p:nvPr/>
        </p:nvSpPr>
        <p:spPr bwMode="auto">
          <a:xfrm>
            <a:off x="7621588" y="4160838"/>
            <a:ext cx="900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Thick lens</a:t>
            </a:r>
          </a:p>
          <a:p>
            <a:r>
              <a:rPr lang="en-US" altLang="ja-JP" sz="1200"/>
              <a:t>01LDX313</a:t>
            </a:r>
          </a:p>
          <a:p>
            <a:r>
              <a:rPr lang="en-US" altLang="ja-JP" sz="1200"/>
              <a:t>f=40mm</a:t>
            </a:r>
          </a:p>
        </p:txBody>
      </p:sp>
      <p:sp>
        <p:nvSpPr>
          <p:cNvPr id="40009" name="Text Box 73"/>
          <p:cNvSpPr txBox="1">
            <a:spLocks noChangeArrowheads="1"/>
          </p:cNvSpPr>
          <p:nvPr/>
        </p:nvSpPr>
        <p:spPr bwMode="auto">
          <a:xfrm>
            <a:off x="6400800" y="4179888"/>
            <a:ext cx="90011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Thick lens</a:t>
            </a:r>
          </a:p>
          <a:p>
            <a:r>
              <a:rPr lang="en-US" altLang="ja-JP" sz="1200"/>
              <a:t>01LDK117</a:t>
            </a:r>
          </a:p>
          <a:p>
            <a:r>
              <a:rPr lang="en-US" altLang="ja-JP" sz="1200"/>
              <a:t>f=-40mm</a:t>
            </a:r>
          </a:p>
        </p:txBody>
      </p:sp>
      <p:sp>
        <p:nvSpPr>
          <p:cNvPr id="40010" name="Line 74"/>
          <p:cNvSpPr>
            <a:spLocks noChangeShapeType="1"/>
          </p:cNvSpPr>
          <p:nvPr/>
        </p:nvSpPr>
        <p:spPr bwMode="auto">
          <a:xfrm flipH="1">
            <a:off x="8139113" y="55324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1" name="Line 75"/>
          <p:cNvSpPr>
            <a:spLocks noChangeShapeType="1"/>
          </p:cNvSpPr>
          <p:nvPr/>
        </p:nvSpPr>
        <p:spPr bwMode="auto">
          <a:xfrm>
            <a:off x="8229600" y="190341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2" name="Text Box 76"/>
          <p:cNvSpPr txBox="1">
            <a:spLocks noChangeArrowheads="1"/>
          </p:cNvSpPr>
          <p:nvPr/>
        </p:nvSpPr>
        <p:spPr bwMode="auto">
          <a:xfrm>
            <a:off x="8521700" y="4776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0013" name="Line 77"/>
          <p:cNvSpPr>
            <a:spLocks noChangeShapeType="1"/>
          </p:cNvSpPr>
          <p:nvPr/>
        </p:nvSpPr>
        <p:spPr bwMode="auto">
          <a:xfrm>
            <a:off x="8693150" y="514350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4" name="Text Box 78"/>
          <p:cNvSpPr txBox="1">
            <a:spLocks noChangeArrowheads="1"/>
          </p:cNvSpPr>
          <p:nvPr/>
        </p:nvSpPr>
        <p:spPr bwMode="auto">
          <a:xfrm>
            <a:off x="7908925" y="15367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0015" name="Text Box 79"/>
          <p:cNvSpPr txBox="1">
            <a:spLocks noChangeArrowheads="1"/>
          </p:cNvSpPr>
          <p:nvPr/>
        </p:nvSpPr>
        <p:spPr bwMode="auto">
          <a:xfrm>
            <a:off x="5686425" y="47990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0016" name="Line 80"/>
          <p:cNvSpPr>
            <a:spLocks noChangeShapeType="1"/>
          </p:cNvSpPr>
          <p:nvPr/>
        </p:nvSpPr>
        <p:spPr bwMode="auto">
          <a:xfrm>
            <a:off x="6002338" y="51212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>
            <a:off x="4702175" y="59451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8" name="Text Box 82"/>
          <p:cNvSpPr txBox="1">
            <a:spLocks noChangeArrowheads="1"/>
          </p:cNvSpPr>
          <p:nvPr/>
        </p:nvSpPr>
        <p:spPr bwMode="auto">
          <a:xfrm>
            <a:off x="4664075" y="5648325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 n</a:t>
            </a:r>
          </a:p>
        </p:txBody>
      </p:sp>
      <p:sp>
        <p:nvSpPr>
          <p:cNvPr id="40019" name="Line 83"/>
          <p:cNvSpPr>
            <a:spLocks noChangeShapeType="1"/>
          </p:cNvSpPr>
          <p:nvPr/>
        </p:nvSpPr>
        <p:spPr bwMode="auto">
          <a:xfrm>
            <a:off x="4702175" y="5578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0" name="Line 84"/>
          <p:cNvSpPr>
            <a:spLocks noChangeShapeType="1"/>
          </p:cNvSpPr>
          <p:nvPr/>
        </p:nvSpPr>
        <p:spPr bwMode="auto">
          <a:xfrm flipH="1">
            <a:off x="5359400" y="5259388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2" name="Line 86"/>
          <p:cNvSpPr>
            <a:spLocks noChangeShapeType="1"/>
          </p:cNvSpPr>
          <p:nvPr/>
        </p:nvSpPr>
        <p:spPr bwMode="auto">
          <a:xfrm flipH="1">
            <a:off x="5999163" y="5578475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3" name="Line 87"/>
          <p:cNvSpPr>
            <a:spLocks noChangeShapeType="1"/>
          </p:cNvSpPr>
          <p:nvPr/>
        </p:nvSpPr>
        <p:spPr bwMode="auto">
          <a:xfrm>
            <a:off x="5375275" y="5945188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4" name="Line 88"/>
          <p:cNvSpPr>
            <a:spLocks noChangeShapeType="1"/>
          </p:cNvSpPr>
          <p:nvPr/>
        </p:nvSpPr>
        <p:spPr bwMode="auto">
          <a:xfrm>
            <a:off x="8226425" y="5930900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5" name="Line 89"/>
          <p:cNvSpPr>
            <a:spLocks noChangeShapeType="1"/>
          </p:cNvSpPr>
          <p:nvPr/>
        </p:nvSpPr>
        <p:spPr bwMode="auto">
          <a:xfrm flipH="1">
            <a:off x="8239125" y="5259388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6" name="Line 90"/>
          <p:cNvSpPr>
            <a:spLocks noChangeShapeType="1"/>
          </p:cNvSpPr>
          <p:nvPr/>
        </p:nvSpPr>
        <p:spPr bwMode="auto">
          <a:xfrm flipH="1">
            <a:off x="8693150" y="5534025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7" name="Text Box 91"/>
          <p:cNvSpPr txBox="1">
            <a:spLocks noChangeArrowheads="1"/>
          </p:cNvSpPr>
          <p:nvPr/>
        </p:nvSpPr>
        <p:spPr bwMode="auto">
          <a:xfrm>
            <a:off x="8221663" y="5597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79</a:t>
            </a:r>
          </a:p>
        </p:txBody>
      </p:sp>
      <p:sp>
        <p:nvSpPr>
          <p:cNvPr id="40028" name="Text Box 92"/>
          <p:cNvSpPr txBox="1">
            <a:spLocks noChangeArrowheads="1"/>
          </p:cNvSpPr>
          <p:nvPr/>
        </p:nvSpPr>
        <p:spPr bwMode="auto">
          <a:xfrm>
            <a:off x="5440363" y="56419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80</a:t>
            </a:r>
          </a:p>
        </p:txBody>
      </p:sp>
      <p:sp>
        <p:nvSpPr>
          <p:cNvPr id="40029" name="Text Box 93"/>
          <p:cNvSpPr txBox="1">
            <a:spLocks noChangeArrowheads="1"/>
          </p:cNvSpPr>
          <p:nvPr/>
        </p:nvSpPr>
        <p:spPr bwMode="auto">
          <a:xfrm>
            <a:off x="6667500" y="4892675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0030" name="Text Box 94"/>
          <p:cNvSpPr txBox="1">
            <a:spLocks noChangeArrowheads="1"/>
          </p:cNvSpPr>
          <p:nvPr/>
        </p:nvSpPr>
        <p:spPr bwMode="auto">
          <a:xfrm>
            <a:off x="7737475" y="48895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0031" name="Text Box 95"/>
          <p:cNvSpPr txBox="1">
            <a:spLocks noChangeArrowheads="1"/>
          </p:cNvSpPr>
          <p:nvPr/>
        </p:nvSpPr>
        <p:spPr bwMode="auto">
          <a:xfrm>
            <a:off x="969963" y="60801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thick lens</a:t>
            </a:r>
          </a:p>
        </p:txBody>
      </p: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86200" y="60801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thick lens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6799263" y="608965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Two thick lenses</a:t>
            </a:r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274638" y="14970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Start!</a:t>
            </a:r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7300913" y="1835150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5627688" y="5133975"/>
            <a:ext cx="192087" cy="239713"/>
            <a:chOff x="314" y="2897"/>
            <a:chExt cx="121" cy="151"/>
          </a:xfrm>
        </p:grpSpPr>
        <p:sp>
          <p:nvSpPr>
            <p:cNvPr id="40042" name="Rectangle 106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02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0036" name="Line 100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7" name="Line 101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044" name="Text Box 108"/>
          <p:cNvSpPr txBox="1">
            <a:spLocks noChangeArrowheads="1"/>
          </p:cNvSpPr>
          <p:nvPr/>
        </p:nvSpPr>
        <p:spPr bwMode="auto">
          <a:xfrm>
            <a:off x="3098800" y="1600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0045" name="Text Box 109"/>
          <p:cNvSpPr txBox="1">
            <a:spLocks noChangeArrowheads="1"/>
          </p:cNvSpPr>
          <p:nvPr/>
        </p:nvSpPr>
        <p:spPr bwMode="auto">
          <a:xfrm>
            <a:off x="3227388" y="489267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8364538" y="5145088"/>
            <a:ext cx="192087" cy="239712"/>
            <a:chOff x="314" y="2897"/>
            <a:chExt cx="121" cy="151"/>
          </a:xfrm>
        </p:grpSpPr>
        <p:sp>
          <p:nvSpPr>
            <p:cNvPr id="40047" name="Rectangle 111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12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0049" name="Line 113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0" name="Line 114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051" name="Line 115"/>
          <p:cNvSpPr>
            <a:spLocks noChangeShapeType="1"/>
          </p:cNvSpPr>
          <p:nvPr/>
        </p:nvSpPr>
        <p:spPr bwMode="auto">
          <a:xfrm flipH="1">
            <a:off x="969963" y="1863725"/>
            <a:ext cx="84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2" name="Line 116"/>
          <p:cNvSpPr>
            <a:spLocks noChangeShapeType="1"/>
          </p:cNvSpPr>
          <p:nvPr/>
        </p:nvSpPr>
        <p:spPr bwMode="auto">
          <a:xfrm flipH="1">
            <a:off x="960438" y="2266950"/>
            <a:ext cx="84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5" name="Line 119"/>
          <p:cNvSpPr>
            <a:spLocks noChangeShapeType="1"/>
          </p:cNvSpPr>
          <p:nvPr/>
        </p:nvSpPr>
        <p:spPr bwMode="auto">
          <a:xfrm>
            <a:off x="3373438" y="2193925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6" name="Line 120"/>
          <p:cNvSpPr>
            <a:spLocks noChangeShapeType="1"/>
          </p:cNvSpPr>
          <p:nvPr/>
        </p:nvSpPr>
        <p:spPr bwMode="auto">
          <a:xfrm>
            <a:off x="1828800" y="2651125"/>
            <a:ext cx="151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7" name="Text Box 121"/>
          <p:cNvSpPr txBox="1">
            <a:spLocks noChangeArrowheads="1"/>
          </p:cNvSpPr>
          <p:nvPr/>
        </p:nvSpPr>
        <p:spPr bwMode="auto">
          <a:xfrm>
            <a:off x="2284413" y="23637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f’=40</a:t>
            </a:r>
          </a:p>
        </p:txBody>
      </p: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4664075" y="2560638"/>
            <a:ext cx="1727200" cy="2697162"/>
            <a:chOff x="2938" y="1613"/>
            <a:chExt cx="1088" cy="1699"/>
          </a:xfrm>
        </p:grpSpPr>
        <p:sp>
          <p:nvSpPr>
            <p:cNvPr id="40058" name="Freeform 122"/>
            <p:cNvSpPr>
              <a:spLocks/>
            </p:cNvSpPr>
            <p:nvPr/>
          </p:nvSpPr>
          <p:spPr bwMode="auto">
            <a:xfrm>
              <a:off x="2938" y="1613"/>
              <a:ext cx="518" cy="1670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518" y="374"/>
                </a:cxn>
                <a:cxn ang="0">
                  <a:pos x="0" y="374"/>
                </a:cxn>
                <a:cxn ang="0">
                  <a:pos x="0" y="1670"/>
                </a:cxn>
              </a:cxnLst>
              <a:rect l="0" t="0" r="r" b="b"/>
              <a:pathLst>
                <a:path w="518" h="1670">
                  <a:moveTo>
                    <a:pt x="518" y="0"/>
                  </a:moveTo>
                  <a:lnTo>
                    <a:pt x="518" y="374"/>
                  </a:lnTo>
                  <a:lnTo>
                    <a:pt x="0" y="374"/>
                  </a:lnTo>
                  <a:lnTo>
                    <a:pt x="0" y="167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9" name="Freeform 123"/>
            <p:cNvSpPr>
              <a:spLocks/>
            </p:cNvSpPr>
            <p:nvPr/>
          </p:nvSpPr>
          <p:spPr bwMode="auto">
            <a:xfrm>
              <a:off x="3376" y="1690"/>
              <a:ext cx="650" cy="1622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518" y="374"/>
                </a:cxn>
                <a:cxn ang="0">
                  <a:pos x="0" y="374"/>
                </a:cxn>
                <a:cxn ang="0">
                  <a:pos x="0" y="1670"/>
                </a:cxn>
              </a:cxnLst>
              <a:rect l="0" t="0" r="r" b="b"/>
              <a:pathLst>
                <a:path w="518" h="1670">
                  <a:moveTo>
                    <a:pt x="518" y="0"/>
                  </a:moveTo>
                  <a:lnTo>
                    <a:pt x="518" y="374"/>
                  </a:lnTo>
                  <a:lnTo>
                    <a:pt x="0" y="374"/>
                  </a:lnTo>
                  <a:lnTo>
                    <a:pt x="0" y="167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28C-D608-4DF5-A201-A42DF8F61F2C}" type="datetime1">
              <a:rPr lang="en-US" altLang="ja-JP" smtClean="0"/>
              <a:t>2/9/2015</a:t>
            </a:fld>
            <a:endParaRPr lang="en-US" altLang="ja-JP"/>
          </a:p>
        </p:txBody>
      </p:sp>
      <p:sp>
        <p:nvSpPr>
          <p:cNvPr id="1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A529-EAED-42DC-B169-880A715FECDF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2400"/>
              <a:t>4)  Evaluate against objectives</a:t>
            </a:r>
            <a:br>
              <a:rPr lang="en-US" altLang="ja-JP" sz="2400"/>
            </a:br>
            <a:r>
              <a:rPr lang="en-US" altLang="ja-JP" sz="2400"/>
              <a:t>5)  Select most promising solution (1st order. solution) </a:t>
            </a:r>
            <a:br>
              <a:rPr lang="en-US" altLang="ja-JP" sz="2400"/>
            </a:br>
            <a:endParaRPr lang="en-US" altLang="ja-JP" sz="2400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143000" y="1354138"/>
            <a:ext cx="457200" cy="10985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11163" y="1903413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1235075" y="1803400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>
            <a:off x="1498600" y="18113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22350" y="19939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25563" y="1985963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H’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1498600" y="22240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2906713" y="1422400"/>
            <a:ext cx="0" cy="130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1498600" y="2573338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635125" y="1674813"/>
            <a:ext cx="127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1616075" y="13477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828800" y="226853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f’=40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870075" y="13620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fb=39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6732588" y="2568575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942138" y="22717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4689475" y="1422400"/>
            <a:ext cx="365125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206875" y="1427163"/>
            <a:ext cx="747713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n</a:t>
            </a:r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7496175" y="1235075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3956050" y="1452563"/>
            <a:ext cx="411163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23"/>
          <p:cNvSpPr>
            <a:spLocks noChangeArrowheads="1"/>
          </p:cNvSpPr>
          <p:nvPr/>
        </p:nvSpPr>
        <p:spPr bwMode="auto">
          <a:xfrm>
            <a:off x="7496175" y="1422400"/>
            <a:ext cx="444500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440488" y="1430338"/>
            <a:ext cx="403225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6796088" y="1446213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6294438" y="1436688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6294438" y="1903413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3776663" y="1893888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H="1">
            <a:off x="6550025" y="18034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6732588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7604125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H="1">
            <a:off x="7824788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6734175" y="21828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H="1">
            <a:off x="7591425" y="2182813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H="1">
            <a:off x="7818438" y="21780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8201025" y="1422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8372475" y="178911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5365750" y="144462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5681663" y="176688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4381500" y="25908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4343400" y="229393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 n</a:t>
            </a: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381500" y="22240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H="1">
            <a:off x="5038725" y="190500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5678488" y="222408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054600" y="25908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7905750" y="2576513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>
            <a:off x="7918450" y="1905000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>
            <a:off x="8372475" y="21796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7900988" y="22431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79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119688" y="2287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80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6346825" y="153828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7416800" y="15351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1044575" y="2651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1) Single thick lens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3833813" y="2651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2) Single thick lens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492875" y="2651125"/>
            <a:ext cx="213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3) Two thick lenses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307013" y="1779588"/>
            <a:ext cx="192087" cy="239712"/>
            <a:chOff x="314" y="2897"/>
            <a:chExt cx="121" cy="151"/>
          </a:xfrm>
        </p:grpSpPr>
        <p:sp>
          <p:nvSpPr>
            <p:cNvPr id="42041" name="Rectangle 57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2043" name="Line 59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4" name="Line 60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045" name="Text Box 61"/>
          <p:cNvSpPr txBox="1">
            <a:spLocks noChangeArrowheads="1"/>
          </p:cNvSpPr>
          <p:nvPr/>
        </p:nvSpPr>
        <p:spPr bwMode="auto">
          <a:xfrm>
            <a:off x="2906713" y="15382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8043863" y="1790700"/>
            <a:ext cx="192087" cy="239713"/>
            <a:chOff x="314" y="2897"/>
            <a:chExt cx="121" cy="151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2049" name="Line 65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0" name="Line 66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42125" name="Group 141"/>
          <p:cNvGraphicFramePr>
            <a:graphicFrameLocks noGrp="1"/>
          </p:cNvGraphicFramePr>
          <p:nvPr>
            <p:ph idx="1"/>
          </p:nvPr>
        </p:nvGraphicFramePr>
        <p:xfrm>
          <a:off x="257175" y="3108325"/>
          <a:ext cx="8542338" cy="3279648"/>
        </p:xfrm>
        <a:graphic>
          <a:graphicData uri="http://schemas.openxmlformats.org/drawingml/2006/table">
            <a:tbl>
              <a:tblPr/>
              <a:tblGrid>
                <a:gridCol w="1936750"/>
                <a:gridCol w="2201863"/>
                <a:gridCol w="2201862"/>
                <a:gridCol w="22018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1) Single thick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2) Single thick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3) Two thick lenses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 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=532nm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  <a:endParaRPr kumimoji="1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  <a:endParaRPr kumimoji="1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 f’sys =40mm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3. fb&gt;45mm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39 (&lt; 45)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4. # of elements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5. Spot size&lt;10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2.44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l(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F/#)=4.15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m, (F/#)=3.2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Need further evaluation by ray tracing (Step 6 and thereafter.)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Note: too thick! (~60mm)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2.44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l(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F/#)=8.3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m, (F/#)=6.4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Need further evaluation by ray tracing (Step 6 and thereafter.)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341</Words>
  <Application>Microsoft Office PowerPoint</Application>
  <PresentationFormat>On-screen Show (4:3)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ＭＳ Ｐ明朝</vt:lpstr>
      <vt:lpstr>Arial</vt:lpstr>
      <vt:lpstr>Symbol</vt:lpstr>
      <vt:lpstr>Wingdings</vt:lpstr>
      <vt:lpstr>Default Design</vt:lpstr>
      <vt:lpstr>Example: 1)  Statement of problem to be solved </vt:lpstr>
      <vt:lpstr>2) Alternative designs 3) First order designs: geometrical design of optics</vt:lpstr>
      <vt:lpstr>4)  Evaluate against objectives 5)  Select most promising solution (1st order. solution)  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Yuzuru Takashima</dc:creator>
  <cp:lastModifiedBy>Yuzuru Takashima</cp:lastModifiedBy>
  <cp:revision>131</cp:revision>
  <dcterms:created xsi:type="dcterms:W3CDTF">2008-10-21T02:38:47Z</dcterms:created>
  <dcterms:modified xsi:type="dcterms:W3CDTF">2015-02-10T00:09:39Z</dcterms:modified>
</cp:coreProperties>
</file>