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69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BED7B6-2774-445E-A605-C3F727115D10}">
          <p14:sldIdLst>
            <p14:sldId id="369"/>
            <p14:sldId id="257"/>
            <p14:sldId id="266"/>
            <p14:sldId id="259"/>
            <p14:sldId id="260"/>
            <p14:sldId id="261"/>
            <p14:sldId id="262"/>
            <p14:sldId id="263"/>
            <p14:sldId id="26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65"/>
          </p14:sldIdLst>
        </p14:section>
        <p14:section name="Untitled Section" id="{EAA90A0E-BC23-4805-B33D-5F87B165D0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912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7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6754D-0BED-42B0-915E-416A9F07D414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6045C-F5C8-44DA-8796-ACC438FBA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8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6045C-F5C8-44DA-8796-ACC438FBA7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F788-2C93-483F-9194-8FC3A521EA0E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8FBA-6791-4402-B206-4E3C31C2CF89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7B2B-4169-4F14-8E2D-C430340787CB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BFB3C6-A122-4AF2-8431-2298CE78438E}" type="datetime1">
              <a:rPr lang="en-US" altLang="ja-JP" smtClean="0"/>
              <a:t>1/21/2015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06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BB8A4AD-945F-408B-A0B4-8DAC7127B9FB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59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C626-0FC6-4FED-8C84-3DAE3CCBC0A9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0873-6950-409B-9829-C76A8ADC1110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001-313C-4CB5-9700-EB065BB962E1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1969-E5B7-40E6-BCCD-D95A249276CC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798-FA2A-4CBE-A2C2-61DF3718D635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4699-C44A-4A86-9C1A-A14E48BCD7D3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EAF-E7DC-4064-8C59-37C047C31CB5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711-DDAD-4B99-BFA8-D45D135475AF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6207-A5C1-4FCA-8256-12AE23A99BE0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8"/>
          <p:cNvGrpSpPr>
            <a:grpSpLocks/>
          </p:cNvGrpSpPr>
          <p:nvPr userDrawn="1"/>
        </p:nvGrpSpPr>
        <p:grpSpPr bwMode="auto">
          <a:xfrm rot="-5400000">
            <a:off x="1095043" y="5404712"/>
            <a:ext cx="470565" cy="2203450"/>
            <a:chOff x="8498436" y="3955600"/>
            <a:chExt cx="604316" cy="2833562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 rot="5400000">
              <a:off x="7996447" y="5186065"/>
              <a:ext cx="1600207" cy="403721"/>
              <a:chOff x="1828800" y="2501152"/>
              <a:chExt cx="4885763" cy="1232648"/>
            </a:xfrm>
          </p:grpSpPr>
          <p:pic>
            <p:nvPicPr>
              <p:cNvPr id="11" name="Picture 9" descr="Updated Wordmark (4 Jan 12)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4" t="11765" r="59068" b="50000"/>
              <a:stretch>
                <a:fillRect/>
              </a:stretch>
            </p:blipFill>
            <p:spPr bwMode="auto">
              <a:xfrm>
                <a:off x="2597522" y="2501152"/>
                <a:ext cx="3348318" cy="699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9" descr="Updated Wordmark (4 Jan 12)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932" r="5637" b="50000"/>
              <a:stretch>
                <a:fillRect/>
              </a:stretch>
            </p:blipFill>
            <p:spPr bwMode="auto">
              <a:xfrm>
                <a:off x="1828800" y="2819400"/>
                <a:ext cx="4885763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4" descr="logo_OSC Scaleable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501377" y="3957871"/>
              <a:ext cx="603645" cy="599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 descr="UA_ Block A -AZ_ RGB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500749" y="6195244"/>
              <a:ext cx="591605" cy="596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3376" y="914400"/>
            <a:ext cx="7772400" cy="45942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Introduction to Optical Design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Yuzuru Takashima, Ph.D.</a:t>
            </a:r>
          </a:p>
          <a:p>
            <a:r>
              <a:rPr lang="en-US" sz="2000" dirty="0" smtClean="0"/>
              <a:t>Associate Professor</a:t>
            </a:r>
            <a:br>
              <a:rPr lang="en-US" sz="2000" dirty="0" smtClean="0"/>
            </a:br>
            <a:r>
              <a:rPr lang="en-US" sz="2000" dirty="0" smtClean="0"/>
              <a:t>College of Optical Sciences</a:t>
            </a:r>
            <a:br>
              <a:rPr lang="en-US" sz="2000" dirty="0" smtClean="0"/>
            </a:br>
            <a:r>
              <a:rPr lang="en-US" sz="2000" dirty="0" smtClean="0"/>
              <a:t>University of Arizona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1630 E. University Blvd.</a:t>
            </a:r>
            <a:br>
              <a:rPr lang="en-US" sz="1800" dirty="0" smtClean="0"/>
            </a:br>
            <a:r>
              <a:rPr lang="en-US" sz="1800" dirty="0" smtClean="0"/>
              <a:t>Tucson, AZ  85721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ytakashima@optics.arizona.edu</a:t>
            </a:r>
            <a:br>
              <a:rPr lang="en-US" sz="1800" dirty="0" smtClean="0"/>
            </a:br>
            <a:r>
              <a:rPr lang="en-US" sz="1800" dirty="0" smtClean="0"/>
              <a:t>www.optics.arizona.edu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3D86-612D-4A3A-B68C-F9D6B96F70E0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2014 Yuzuru Takashima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geometrical optics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1) Rays propagate along straight line in a homogeneous and isotropic medium.</a:t>
            </a:r>
          </a:p>
          <a:p>
            <a:r>
              <a:rPr lang="en-US" sz="2400" dirty="0" smtClean="0"/>
              <a:t>2) Light is refracted from the boundary between two media having different propagation speeds, or indices of refraction (n=C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/C, C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speed of light in vacuum). The incoming ray, the refracted ray, and the surface normal lie in a plane.</a:t>
            </a:r>
          </a:p>
          <a:p>
            <a:pPr lvl="1"/>
            <a:r>
              <a:rPr lang="en-US" sz="2400" dirty="0" smtClean="0"/>
              <a:t>Snell’s Law (Law of refraction)</a:t>
            </a:r>
          </a:p>
          <a:p>
            <a:r>
              <a:rPr lang="en-US" sz="2400" dirty="0" smtClean="0"/>
              <a:t>3) Upon reflection, the incoming, reflected ray and the surface normal lie in a plane.</a:t>
            </a:r>
          </a:p>
          <a:p>
            <a:pPr lvl="1"/>
            <a:r>
              <a:rPr lang="en-US" sz="2000" dirty="0" smtClean="0"/>
              <a:t>Law of reflection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AEC-EEB5-4ADB-8F52-6377B945EFFA}" type="datetime1">
              <a:rPr lang="en-US" altLang="ja-JP" smtClean="0"/>
              <a:t>1/21/2015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4AD-945F-408B-A0B4-8DAC7127B9FB}" type="slidenum">
              <a:rPr lang="en-US" altLang="ja-JP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936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geometrical 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the three law of geometrical optics, there are extremely important principles, which can be derived from the law of geometrical optics and vise versa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Huygens’ Principle (1690)</a:t>
            </a:r>
          </a:p>
          <a:p>
            <a:pPr lvl="1"/>
            <a:r>
              <a:rPr lang="en-US" dirty="0" smtClean="0"/>
              <a:t>Fermat’s Principle (1650)</a:t>
            </a:r>
          </a:p>
          <a:p>
            <a:pPr lvl="1"/>
            <a:r>
              <a:rPr lang="en-US" dirty="0" err="1" smtClean="0"/>
              <a:t>Eikonal</a:t>
            </a:r>
            <a:r>
              <a:rPr lang="en-US" dirty="0" smtClean="0"/>
              <a:t> Equation (1911)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3AD-5C29-4C36-8E76-F99F51C2E436}" type="datetime1">
              <a:rPr lang="en-US" altLang="ja-JP" smtClean="0"/>
              <a:t>1/21/2015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839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Huygens’ Principle (1690)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element of a </a:t>
            </a:r>
            <a:r>
              <a:rPr lang="en-US" dirty="0" err="1" smtClean="0"/>
              <a:t>wavefront</a:t>
            </a:r>
            <a:r>
              <a:rPr lang="en-US" dirty="0" smtClean="0"/>
              <a:t> may be regarded as the center of a secondary disturbance which gives rise to spherical wavelets. The position of the </a:t>
            </a:r>
            <a:r>
              <a:rPr lang="en-US" dirty="0" err="1" smtClean="0"/>
              <a:t>wavefront</a:t>
            </a:r>
            <a:r>
              <a:rPr lang="en-US" dirty="0" smtClean="0"/>
              <a:t> at any later time is the envelope of all such wavelets. (Assume </a:t>
            </a:r>
            <a:r>
              <a:rPr lang="en-US" smtClean="0"/>
              <a:t>wavelets propagates </a:t>
            </a:r>
            <a:r>
              <a:rPr lang="en-US" dirty="0" smtClean="0"/>
              <a:t>in the direction of ray)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9BA1-ADBE-4183-9616-8FAB88D23F06}" type="datetime1">
              <a:rPr lang="en-US" altLang="ja-JP" smtClean="0"/>
              <a:t>1/21/2015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093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Fermat’s Principle (1650)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 ray always forms a trajectory that makes the optical path length (OPL) a stationary value: in general a minimum, sometimes a maximum.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0782-01B3-4965-98D5-5278CAE86EEC}" type="datetime1">
              <a:rPr lang="en-US" altLang="ja-JP" smtClean="0"/>
              <a:t>1/21/2015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137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/>
              <a:t>Eikonal</a:t>
            </a:r>
            <a:r>
              <a:rPr lang="en-US" dirty="0" smtClean="0"/>
              <a:t> Equation (1911)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square of the gradient of the </a:t>
            </a:r>
            <a:r>
              <a:rPr lang="en-US" dirty="0" err="1" smtClean="0"/>
              <a:t>Ekonal</a:t>
            </a:r>
            <a:r>
              <a:rPr lang="en-US" dirty="0" smtClean="0"/>
              <a:t>* is equal to the index of refraction squared.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B398-0C3C-46B8-9E8C-928193D073F1}" type="datetime1">
              <a:rPr lang="en-US" altLang="ja-JP" smtClean="0"/>
              <a:t>1/21/2015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699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Jell-O Gradient Index Lens</a:t>
            </a:r>
            <a:endParaRPr lang="en-US" altLang="ja-JP" dirty="0"/>
          </a:p>
        </p:txBody>
      </p:sp>
      <p:pic>
        <p:nvPicPr>
          <p:cNvPr id="47108" name="Picture 4" descr="IMG_28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02" y="1700808"/>
            <a:ext cx="4366682" cy="3276364"/>
          </a:xfrm>
          <a:prstGeom prst="rect">
            <a:avLst/>
          </a:prstGeom>
          <a:noFill/>
        </p:spPr>
      </p:pic>
      <p:pic>
        <p:nvPicPr>
          <p:cNvPr id="47109" name="Picture 5" descr="IMG_28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00808"/>
            <a:ext cx="4356484" cy="3267363"/>
          </a:xfrm>
          <a:prstGeom prst="rect">
            <a:avLst/>
          </a:prstGeom>
          <a:noFill/>
        </p:spPr>
      </p:pic>
      <p:pic>
        <p:nvPicPr>
          <p:cNvPr id="21506" name="Picture 2" descr="G:\jell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509120"/>
            <a:ext cx="2556284" cy="2316373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18F8-CCD5-41D6-B4BE-120424BC01E4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6" name="Picture 4" descr="IMG_28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36525"/>
            <a:ext cx="8778875" cy="6584950"/>
          </a:xfrm>
          <a:prstGeom prst="rect">
            <a:avLst/>
          </a:prstGeom>
          <a:noFill/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663522" y="182563"/>
            <a:ext cx="36006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rgbClr val="FFFF00"/>
                </a:solidFill>
              </a:rPr>
              <a:t>Fabrication Recipe</a:t>
            </a:r>
            <a:endParaRPr lang="en-US" altLang="ja-JP" sz="32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ECB4-1628-40A9-9C3F-AEC9BC9DFFFE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GRIN lens</a:t>
            </a:r>
            <a:endParaRPr lang="en-US" altLang="ja-JP" dirty="0"/>
          </a:p>
        </p:txBody>
      </p:sp>
      <p:pic>
        <p:nvPicPr>
          <p:cNvPr id="10244" name="Picture 4" descr="conventnl_le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5" y="1325563"/>
            <a:ext cx="3336925" cy="2517775"/>
          </a:xfrm>
          <a:prstGeom prst="rect">
            <a:avLst/>
          </a:prstGeom>
          <a:noFill/>
        </p:spPr>
      </p:pic>
      <p:pic>
        <p:nvPicPr>
          <p:cNvPr id="10245" name="Picture 5" descr="lens_drawing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6975" y="1189038"/>
            <a:ext cx="3327400" cy="2774950"/>
          </a:xfrm>
          <a:prstGeom prst="rect">
            <a:avLst/>
          </a:prstGeom>
          <a:noFill/>
        </p:spPr>
      </p:pic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241550" y="3978275"/>
            <a:ext cx="593725" cy="1873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761038" y="3822700"/>
            <a:ext cx="2239962" cy="2103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325563" y="38576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508125" y="38576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1690688" y="38576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873250" y="38576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873125" y="598963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Light wave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006475" y="6400800"/>
            <a:ext cx="284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n: Index of refraction ~ 1.5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685800" y="2486025"/>
            <a:ext cx="3565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673100" y="4892675"/>
            <a:ext cx="3565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572000" y="4892675"/>
            <a:ext cx="3978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822325" y="3454400"/>
            <a:ext cx="79105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937125" y="3890963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5119688" y="3890963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5302250" y="3890963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5484813" y="3890963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621213" y="59848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Light wave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2174875" y="4714875"/>
            <a:ext cx="88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n ~ 1.5</a:t>
            </a:r>
          </a:p>
        </p:txBody>
      </p:sp>
      <p:sp>
        <p:nvSpPr>
          <p:cNvPr id="10269" name="AutoShape 29"/>
          <p:cNvSpPr>
            <a:spLocks noChangeArrowheads="1"/>
          </p:cNvSpPr>
          <p:nvPr/>
        </p:nvSpPr>
        <p:spPr bwMode="auto">
          <a:xfrm>
            <a:off x="1279525" y="4754563"/>
            <a:ext cx="457200" cy="274637"/>
          </a:xfrm>
          <a:prstGeom prst="rightArrow">
            <a:avLst>
              <a:gd name="adj1" fmla="val 50000"/>
              <a:gd name="adj2" fmla="val 4161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AutoShape 30"/>
          <p:cNvSpPr>
            <a:spLocks noChangeArrowheads="1"/>
          </p:cNvSpPr>
          <p:nvPr/>
        </p:nvSpPr>
        <p:spPr bwMode="auto">
          <a:xfrm>
            <a:off x="4983163" y="4741863"/>
            <a:ext cx="457200" cy="274637"/>
          </a:xfrm>
          <a:prstGeom prst="rightArrow">
            <a:avLst>
              <a:gd name="adj1" fmla="val 50000"/>
              <a:gd name="adj2" fmla="val 4161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567363" y="6399213"/>
            <a:ext cx="2387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Velocity in glass = c/n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56A1-DB89-42FC-B820-FABE0A1D4729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Two types of compound eyes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1422400"/>
            <a:ext cx="8183563" cy="4795838"/>
          </a:xfrm>
          <a:prstGeom prst="rect">
            <a:avLst/>
          </a:prstGeom>
          <a:noFill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417638"/>
            <a:ext cx="3429000" cy="1046162"/>
          </a:xfrm>
          <a:prstGeom prst="rect">
            <a:avLst/>
          </a:prstGeom>
          <a:noFill/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715000" y="4525963"/>
            <a:ext cx="32480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800"/>
              <a:t>http://www.nature.com/nature/journal/v287/n5784/pdf/287681a0.pdf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50813" y="6080125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ja-JP"/>
              <a:t>Apposition Eyes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067050" y="6080125"/>
            <a:ext cx="340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2) Superposition Eyes</a:t>
            </a:r>
          </a:p>
          <a:p>
            <a:r>
              <a:rPr lang="en-US" altLang="ja-JP"/>
              <a:t>(nocturnal insects, crustaceans)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0332-AE81-4F43-8877-E6C9F4E26BFF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 smtClean="0"/>
              <a:t>Modeling </a:t>
            </a:r>
            <a:r>
              <a:rPr lang="en-US" altLang="ja-JP" sz="3600" dirty="0"/>
              <a:t>of Compound Eyes</a:t>
            </a:r>
            <a:br>
              <a:rPr lang="en-US" altLang="ja-JP" sz="3600" dirty="0"/>
            </a:b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chemeClr val="tx1"/>
                </a:solidFill>
              </a:rPr>
              <a:t>Apposition and Superposition Eyes</a:t>
            </a:r>
            <a:r>
              <a:rPr lang="en-US" altLang="ja-JP" sz="4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513" y="1554163"/>
            <a:ext cx="7523162" cy="1790700"/>
          </a:xfrm>
          <a:prstGeom prst="rect">
            <a:avLst/>
          </a:prstGeom>
          <a:noFill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956425" y="3382963"/>
            <a:ext cx="1593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GrinSingleFocus.seq</a:t>
            </a: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3932238"/>
            <a:ext cx="8432800" cy="1503362"/>
          </a:xfrm>
          <a:prstGeom prst="rect">
            <a:avLst/>
          </a:prstGeom>
          <a:noFill/>
        </p:spPr>
      </p:pic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204075" y="5532438"/>
            <a:ext cx="1323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GrinUnitTele.seq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475038" y="3336925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ja-JP"/>
              <a:t>Apposition Eyes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98850" y="544036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2) Superposition Eyes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767-1317-4EA6-9E70-D6973FF611F9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400" dirty="0" smtClean="0"/>
              <a:t>Introduction to Optical Design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Lecture #1</a:t>
            </a:r>
            <a:endParaRPr lang="en-US" altLang="ja-JP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dirty="0"/>
              <a:t>Yuzuru </a:t>
            </a:r>
            <a:r>
              <a:rPr lang="en-US" altLang="ja-JP" sz="2000" dirty="0" smtClean="0"/>
              <a:t>Takashima</a:t>
            </a:r>
          </a:p>
          <a:p>
            <a:r>
              <a:rPr lang="en-US" altLang="ja-JP" sz="2000" dirty="0" smtClean="0"/>
              <a:t>College of Optical Sciences</a:t>
            </a:r>
            <a:endParaRPr lang="en-US" altLang="ja-JP" sz="2000" dirty="0"/>
          </a:p>
          <a:p>
            <a:r>
              <a:rPr lang="en-US" altLang="ja-JP" sz="2000" dirty="0" smtClean="0"/>
              <a:t>ytakashima@optics.arizona.edu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695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1</a:t>
            </a:r>
            <a:r>
              <a:rPr lang="en-US" baseline="30000" dirty="0" smtClean="0"/>
              <a:t>st</a:t>
            </a:r>
            <a:r>
              <a:rPr lang="en-US" dirty="0" smtClean="0"/>
              <a:t> order optics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3A42-FAB5-45FE-BD91-063B7120558A}" type="datetime1">
              <a:rPr lang="en-US" altLang="ja-JP" smtClean="0"/>
              <a:t>1/21/2015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4AD-945F-408B-A0B4-8DAC7127B9FB}" type="slidenum">
              <a:rPr lang="en-US" altLang="ja-JP" smtClean="0"/>
              <a:pPr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40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Procedure</a:t>
            </a:r>
          </a:p>
          <a:p>
            <a:pPr lvl="1"/>
            <a:r>
              <a:rPr lang="en-US" dirty="0" smtClean="0"/>
              <a:t>How to design lens system?</a:t>
            </a:r>
          </a:p>
          <a:p>
            <a:pPr lvl="2"/>
            <a:r>
              <a:rPr lang="en-US" dirty="0" smtClean="0"/>
              <a:t>Exercise 1: Use catalog lens in </a:t>
            </a:r>
            <a:r>
              <a:rPr lang="en-US" dirty="0" err="1" smtClean="0"/>
              <a:t>CodeV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Review of 1</a:t>
            </a:r>
            <a:r>
              <a:rPr lang="en-US" baseline="30000" dirty="0" smtClean="0"/>
              <a:t>st</a:t>
            </a:r>
            <a:r>
              <a:rPr lang="en-US" dirty="0" smtClean="0"/>
              <a:t> order optics</a:t>
            </a:r>
          </a:p>
          <a:p>
            <a:pPr lvl="1"/>
            <a:r>
              <a:rPr lang="en-US" dirty="0" smtClean="0"/>
              <a:t>Why 1</a:t>
            </a:r>
            <a:r>
              <a:rPr lang="en-US" baseline="30000" dirty="0" smtClean="0"/>
              <a:t>st</a:t>
            </a:r>
            <a:r>
              <a:rPr lang="en-US" dirty="0" smtClean="0"/>
              <a:t> order ? How 1</a:t>
            </a:r>
            <a:r>
              <a:rPr lang="en-US" baseline="30000" dirty="0" smtClean="0"/>
              <a:t>st</a:t>
            </a:r>
            <a:r>
              <a:rPr lang="en-US" dirty="0" smtClean="0"/>
              <a:t> order optics are related to 3</a:t>
            </a:r>
            <a:r>
              <a:rPr lang="en-US" baseline="30000" dirty="0" smtClean="0"/>
              <a:t>rd</a:t>
            </a:r>
            <a:r>
              <a:rPr lang="en-US" dirty="0" smtClean="0"/>
              <a:t> order aberrations? </a:t>
            </a:r>
            <a:endParaRPr lang="en-US" dirty="0"/>
          </a:p>
          <a:p>
            <a:r>
              <a:rPr lang="en-US" dirty="0" smtClean="0"/>
              <a:t>Ray-trace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337-92BC-4588-9BC9-9693DDA1B2E9}" type="datetime1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56497B-DC20-4828-870C-E9A7E8324AAF}" type="datetime1">
              <a:rPr lang="en-US" altLang="ja-JP" smtClean="0"/>
              <a:t>1/21/2015</a:t>
            </a:fld>
            <a:endParaRPr lang="en-US" altLang="ja-JP" dirty="0" smtClean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984875" y="179388"/>
            <a:ext cx="2657475" cy="6611897"/>
            <a:chOff x="3311865" y="91440"/>
            <a:chExt cx="2952410" cy="7343223"/>
          </a:xfrm>
        </p:grpSpPr>
        <p:sp>
          <p:nvSpPr>
            <p:cNvPr id="5" name="Flowchart: Process 4"/>
            <p:cNvSpPr/>
            <p:nvPr/>
          </p:nvSpPr>
          <p:spPr bwMode="auto">
            <a:xfrm>
              <a:off x="3313629" y="91440"/>
              <a:ext cx="2520306" cy="64000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1. Statement of problem to be solved: 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Objective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Marketing and Technical statement</a:t>
              </a: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315392" y="3153926"/>
              <a:ext cx="2518543" cy="36672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5. Select most promising solution(s)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(1st order solution)</a:t>
              </a: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3315392" y="1011773"/>
              <a:ext cx="2518543" cy="54832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2. Alternative designs: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Several options for solving the stated problem/objective</a:t>
              </a:r>
            </a:p>
            <a:p>
              <a:pPr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 bwMode="auto">
            <a:xfrm>
              <a:off x="3491761" y="2208910"/>
              <a:ext cx="2160516" cy="721104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3313629" y="1791058"/>
              <a:ext cx="2520306" cy="174545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3. First order designs:</a:t>
              </a:r>
            </a:p>
            <a:p>
              <a:pPr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11865" y="5421259"/>
              <a:ext cx="2520308" cy="36672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8. Carry out ray tracing design of most promising 1st order design</a:t>
              </a:r>
            </a:p>
          </p:txBody>
        </p:sp>
        <p:sp>
          <p:nvSpPr>
            <p:cNvPr id="11" name="Flowchart: Decision 10"/>
            <p:cNvSpPr/>
            <p:nvPr/>
          </p:nvSpPr>
          <p:spPr bwMode="auto">
            <a:xfrm>
              <a:off x="3493525" y="4435692"/>
              <a:ext cx="2160515" cy="71934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315392" y="6070076"/>
              <a:ext cx="2518543" cy="3649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9. Carry out tolerance analysis, manufacturing and cost analysis</a:t>
              </a:r>
            </a:p>
          </p:txBody>
        </p:sp>
        <p:cxnSp>
          <p:nvCxnSpPr>
            <p:cNvPr id="27663" name="Straight Arrow Connector 15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4573110" y="1560195"/>
              <a:ext cx="1590" cy="230505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4" name="Straight Arrow Connector 17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573110" y="731520"/>
              <a:ext cx="1590" cy="280035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5" name="Straight Arrow Connector 19"/>
            <p:cNvCxnSpPr>
              <a:cxnSpLocks noChangeShapeType="1"/>
              <a:stCxn id="9" idx="2"/>
              <a:endCxn id="8" idx="0"/>
            </p:cNvCxnSpPr>
            <p:nvPr/>
          </p:nvCxnSpPr>
          <p:spPr bwMode="auto">
            <a:xfrm flipH="1">
              <a:off x="4571865" y="1965960"/>
              <a:ext cx="1245" cy="243714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6" name="Straight Arrow Connector 21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>
              <a:off x="4571865" y="2929674"/>
              <a:ext cx="2835" cy="225006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7" name="Straight Arrow Connector 23"/>
            <p:cNvCxnSpPr>
              <a:cxnSpLocks noChangeShapeType="1"/>
              <a:stCxn id="118" idx="2"/>
              <a:endCxn id="11" idx="0"/>
            </p:cNvCxnSpPr>
            <p:nvPr/>
          </p:nvCxnSpPr>
          <p:spPr bwMode="auto">
            <a:xfrm>
              <a:off x="4571865" y="4160202"/>
              <a:ext cx="1905" cy="27463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8" name="Straight Arrow Connector 27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>
              <a:off x="4571865" y="5787390"/>
              <a:ext cx="2835" cy="28200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9" name="Straight Arrow Connector 29"/>
            <p:cNvCxnSpPr>
              <a:cxnSpLocks noChangeShapeType="1"/>
              <a:stCxn id="11" idx="2"/>
              <a:endCxn id="10" idx="0"/>
            </p:cNvCxnSpPr>
            <p:nvPr/>
          </p:nvCxnSpPr>
          <p:spPr bwMode="auto">
            <a:xfrm flipH="1">
              <a:off x="4571865" y="5154840"/>
              <a:ext cx="1905" cy="26710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0" name="Elbow Connector 31"/>
            <p:cNvCxnSpPr>
              <a:cxnSpLocks noChangeShapeType="1"/>
              <a:stCxn id="8" idx="3"/>
              <a:endCxn id="7" idx="3"/>
            </p:cNvCxnSpPr>
            <p:nvPr/>
          </p:nvCxnSpPr>
          <p:spPr bwMode="auto">
            <a:xfrm flipV="1">
              <a:off x="5651865" y="1285875"/>
              <a:ext cx="182835" cy="1283799"/>
            </a:xfrm>
            <a:prstGeom prst="bentConnector3">
              <a:avLst>
                <a:gd name="adj1" fmla="val 329222"/>
              </a:avLst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1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6244591" y="2555003"/>
              <a:ext cx="316" cy="142247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/>
            </a:ln>
          </p:spPr>
        </p:cxnSp>
        <p:cxnSp>
          <p:nvCxnSpPr>
            <p:cNvPr id="27672" name="Straight Arrow Connector 39"/>
            <p:cNvCxnSpPr>
              <a:cxnSpLocks noChangeShapeType="1"/>
              <a:endCxn id="6" idx="3"/>
            </p:cNvCxnSpPr>
            <p:nvPr/>
          </p:nvCxnSpPr>
          <p:spPr bwMode="auto">
            <a:xfrm flipH="1">
              <a:off x="5834700" y="3337401"/>
              <a:ext cx="409890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3" name="Straight Arrow Connector 44"/>
            <p:cNvCxnSpPr>
              <a:cxnSpLocks noChangeShapeType="1"/>
              <a:endCxn id="9" idx="3"/>
            </p:cNvCxnSpPr>
            <p:nvPr/>
          </p:nvCxnSpPr>
          <p:spPr bwMode="auto">
            <a:xfrm flipH="1">
              <a:off x="5833110" y="1878330"/>
              <a:ext cx="431165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49" name="Flowchart: Decision 48"/>
            <p:cNvSpPr/>
            <p:nvPr/>
          </p:nvSpPr>
          <p:spPr bwMode="auto">
            <a:xfrm>
              <a:off x="3493525" y="6683631"/>
              <a:ext cx="2160515" cy="71934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675" name="Straight Arrow Connector 50"/>
            <p:cNvCxnSpPr>
              <a:cxnSpLocks noChangeShapeType="1"/>
              <a:stCxn id="12" idx="2"/>
              <a:endCxn id="49" idx="0"/>
            </p:cNvCxnSpPr>
            <p:nvPr/>
          </p:nvCxnSpPr>
          <p:spPr bwMode="auto">
            <a:xfrm flipH="1">
              <a:off x="4574087" y="6434832"/>
              <a:ext cx="613" cy="24796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6" name="Elbow Connector 51"/>
            <p:cNvCxnSpPr>
              <a:cxnSpLocks noChangeShapeType="1"/>
              <a:stCxn id="49" idx="3"/>
            </p:cNvCxnSpPr>
            <p:nvPr/>
          </p:nvCxnSpPr>
          <p:spPr bwMode="auto">
            <a:xfrm flipV="1">
              <a:off x="5654087" y="4846638"/>
              <a:ext cx="588281" cy="2196162"/>
            </a:xfrm>
            <a:prstGeom prst="bentConnector2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7" name="Straight Arrow Connector 56"/>
            <p:cNvCxnSpPr>
              <a:cxnSpLocks noChangeShapeType="1"/>
            </p:cNvCxnSpPr>
            <p:nvPr/>
          </p:nvCxnSpPr>
          <p:spPr bwMode="auto">
            <a:xfrm>
              <a:off x="5651865" y="2569674"/>
              <a:ext cx="612410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91" name="TextBox 90"/>
            <p:cNvSpPr txBox="1"/>
            <p:nvPr/>
          </p:nvSpPr>
          <p:spPr>
            <a:xfrm>
              <a:off x="3848025" y="2348194"/>
              <a:ext cx="1451514" cy="615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1000" dirty="0"/>
                <a:t>4. Evaluate</a:t>
              </a:r>
            </a:p>
            <a:p>
              <a:pPr>
                <a:defRPr/>
              </a:pPr>
              <a:r>
                <a:rPr lang="en-US" altLang="ja-JP" sz="1000" dirty="0"/>
                <a:t>against objectives</a:t>
              </a:r>
            </a:p>
            <a:p>
              <a:pPr>
                <a:defRPr/>
              </a:pPr>
              <a:endParaRPr lang="en-US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40971" y="4580266"/>
              <a:ext cx="1451514" cy="615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1000" dirty="0"/>
                <a:t>7. Evaluate</a:t>
              </a:r>
            </a:p>
            <a:p>
              <a:pPr>
                <a:defRPr/>
              </a:pPr>
              <a:r>
                <a:rPr lang="en-US" altLang="ja-JP" sz="1000" dirty="0"/>
                <a:t>against objectives</a:t>
              </a:r>
            </a:p>
            <a:p>
              <a:pPr>
                <a:defRPr/>
              </a:pPr>
              <a:endParaRPr 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49790" y="6819389"/>
              <a:ext cx="1451513" cy="615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1000" dirty="0"/>
                <a:t>10. Evaluate</a:t>
              </a:r>
            </a:p>
            <a:p>
              <a:pPr>
                <a:defRPr/>
              </a:pPr>
              <a:r>
                <a:rPr lang="en-US" altLang="ja-JP" sz="1000" dirty="0"/>
                <a:t>against objectives</a:t>
              </a:r>
            </a:p>
            <a:p>
              <a:pPr>
                <a:defRPr/>
              </a:pPr>
              <a:endParaRPr lang="en-US" sz="1000" dirty="0"/>
            </a:p>
          </p:txBody>
        </p:sp>
        <p:sp>
          <p:nvSpPr>
            <p:cNvPr id="27681" name="TextBox 111"/>
            <p:cNvSpPr txBox="1">
              <a:spLocks noChangeArrowheads="1"/>
            </p:cNvSpPr>
            <p:nvPr/>
          </p:nvSpPr>
          <p:spPr bwMode="auto">
            <a:xfrm>
              <a:off x="4574700" y="2933700"/>
              <a:ext cx="449146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27682" name="TextBox 112"/>
            <p:cNvSpPr txBox="1">
              <a:spLocks noChangeArrowheads="1"/>
            </p:cNvSpPr>
            <p:nvPr/>
          </p:nvSpPr>
          <p:spPr bwMode="auto">
            <a:xfrm>
              <a:off x="5654087" y="2348925"/>
              <a:ext cx="386813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</a:p>
          </p:txBody>
        </p:sp>
        <p:sp>
          <p:nvSpPr>
            <p:cNvPr id="27683" name="TextBox 113"/>
            <p:cNvSpPr txBox="1">
              <a:spLocks noChangeArrowheads="1"/>
            </p:cNvSpPr>
            <p:nvPr/>
          </p:nvSpPr>
          <p:spPr bwMode="auto">
            <a:xfrm>
              <a:off x="4571865" y="5164396"/>
              <a:ext cx="449146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27684" name="TextBox 114"/>
            <p:cNvSpPr txBox="1">
              <a:spLocks noChangeArrowheads="1"/>
            </p:cNvSpPr>
            <p:nvPr/>
          </p:nvSpPr>
          <p:spPr bwMode="auto">
            <a:xfrm>
              <a:off x="5648963" y="4585028"/>
              <a:ext cx="386813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3311865" y="3793928"/>
              <a:ext cx="2520308" cy="36672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6. Carry out 3</a:t>
              </a:r>
              <a:r>
                <a:rPr lang="en-US" altLang="ja-JP" sz="1000" baseline="30000" dirty="0">
                  <a:solidFill>
                    <a:schemeClr val="tx1"/>
                  </a:solidFill>
                </a:rPr>
                <a:t>rd</a:t>
              </a:r>
              <a:r>
                <a:rPr lang="en-US" altLang="ja-JP" sz="1000" dirty="0">
                  <a:solidFill>
                    <a:schemeClr val="tx1"/>
                  </a:solidFill>
                </a:rPr>
                <a:t> order analysis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(3rd order solution)</a:t>
              </a:r>
            </a:p>
          </p:txBody>
        </p:sp>
        <p:cxnSp>
          <p:nvCxnSpPr>
            <p:cNvPr id="27686" name="Straight Arrow Connector 118"/>
            <p:cNvCxnSpPr>
              <a:cxnSpLocks noChangeShapeType="1"/>
              <a:stCxn id="6" idx="2"/>
              <a:endCxn id="118" idx="0"/>
            </p:cNvCxnSpPr>
            <p:nvPr/>
          </p:nvCxnSpPr>
          <p:spPr bwMode="auto">
            <a:xfrm flipH="1">
              <a:off x="4571865" y="3520122"/>
              <a:ext cx="2835" cy="27463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87" name="Straight Arrow Connector 138"/>
            <p:cNvCxnSpPr>
              <a:cxnSpLocks noChangeShapeType="1"/>
              <a:endCxn id="118" idx="3"/>
            </p:cNvCxnSpPr>
            <p:nvPr/>
          </p:nvCxnSpPr>
          <p:spPr bwMode="auto">
            <a:xfrm flipH="1">
              <a:off x="5831865" y="3977481"/>
              <a:ext cx="412725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88" name="Elbow Connector 51"/>
            <p:cNvCxnSpPr>
              <a:cxnSpLocks noChangeShapeType="1"/>
              <a:stCxn id="11" idx="3"/>
            </p:cNvCxnSpPr>
            <p:nvPr/>
          </p:nvCxnSpPr>
          <p:spPr bwMode="auto">
            <a:xfrm flipV="1">
              <a:off x="5653770" y="3977481"/>
              <a:ext cx="588598" cy="817359"/>
            </a:xfrm>
            <a:prstGeom prst="bentConnector2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89" name="Straight Arrow Connector 47"/>
            <p:cNvCxnSpPr>
              <a:cxnSpLocks noChangeShapeType="1"/>
              <a:endCxn id="10" idx="3"/>
            </p:cNvCxnSpPr>
            <p:nvPr/>
          </p:nvCxnSpPr>
          <p:spPr bwMode="auto">
            <a:xfrm flipH="1">
              <a:off x="5831865" y="5604669"/>
              <a:ext cx="410503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90" name="Straight Arrow Connector 53"/>
            <p:cNvCxnSpPr>
              <a:cxnSpLocks noChangeShapeType="1"/>
              <a:endCxn id="12" idx="3"/>
            </p:cNvCxnSpPr>
            <p:nvPr/>
          </p:nvCxnSpPr>
          <p:spPr bwMode="auto">
            <a:xfrm flipH="1">
              <a:off x="5834700" y="6252111"/>
              <a:ext cx="407668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242888" y="1287463"/>
            <a:ext cx="5580062" cy="4995862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1)  Statement of problem to be solved:  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Objective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Technical statement  (PRD: Product Requirement Document)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Marketing statement  (MRD: Marketing Requirement Document), which translates into a technical statement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ja-JP" sz="1400" kern="0" dirty="0">
              <a:latin typeface="+mn-lt"/>
              <a:ea typeface="+mn-ea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2)  Alternative designs: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Several options for solving the stated problem/objective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ja-JP" sz="1600" kern="0" dirty="0">
              <a:latin typeface="+mn-lt"/>
              <a:ea typeface="+mn-ea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3)  First order designs: geometrical design of optics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4)  Evaluate against objectives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5)  Select the most promising solution(s) (1st order. solution)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6)  Carry out ray tracing design of most promising first order design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7)  Evaluate design against objectives; optimize against “cost” factor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8)  Go through loop 6, 7, 6, 7 until satisfactory results emerge, or 3, 4, 5, 6, 7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9)  Carry out tolerance analysis, manufacturing and cost analysis, repeat 3-8 if necessary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10)  Write report 	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123825" y="123825"/>
            <a:ext cx="5643563" cy="981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 sz="4000" kern="0" dirty="0">
                <a:solidFill>
                  <a:srgbClr val="0066FF"/>
                </a:solidFill>
                <a:latin typeface="+mj-lt"/>
                <a:ea typeface="+mj-ea"/>
                <a:cs typeface="+mj-cs"/>
              </a:rPr>
              <a:t>Design Procedure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</a:t>
            </a:r>
            <a:r>
              <a:rPr lang="en-US" dirty="0" err="1" smtClean="0"/>
              <a:t>v.s</a:t>
            </a:r>
            <a:r>
              <a:rPr lang="en-US" dirty="0" smtClean="0"/>
              <a:t>. Agile 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Waterfall process</a:t>
            </a:r>
          </a:p>
          <a:p>
            <a:pPr lvl="1"/>
            <a:r>
              <a:rPr lang="en-US" dirty="0" smtClean="0"/>
              <a:t>Mainly used for a hardware design.</a:t>
            </a:r>
          </a:p>
          <a:p>
            <a:pPr lvl="1"/>
            <a:r>
              <a:rPr lang="en-US" dirty="0" smtClean="0"/>
              <a:t>It is very important to follow the process!</a:t>
            </a:r>
          </a:p>
          <a:p>
            <a:pPr lvl="2"/>
            <a:r>
              <a:rPr lang="en-US" dirty="0" smtClean="0"/>
              <a:t>A self-reviewing process</a:t>
            </a:r>
          </a:p>
          <a:p>
            <a:pPr lvl="2"/>
            <a:r>
              <a:rPr lang="en-US" dirty="0" smtClean="0"/>
              <a:t>Logical development</a:t>
            </a:r>
          </a:p>
          <a:p>
            <a:pPr lvl="2"/>
            <a:r>
              <a:rPr lang="en-US" dirty="0" smtClean="0"/>
              <a:t>Easy to recover errors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27BD-0EE0-4C35-9A29-00F49F2E30F8}" type="datetime1">
              <a:rPr lang="en-US" altLang="ja-JP" smtClean="0"/>
              <a:t>1/21/2015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Process</a:t>
            </a:r>
          </a:p>
          <a:p>
            <a:pPr lvl="1"/>
            <a:r>
              <a:rPr lang="en-US" dirty="0" smtClean="0"/>
              <a:t>For software development, it is generally difficult to define PRD completely.</a:t>
            </a:r>
          </a:p>
          <a:p>
            <a:pPr lvl="2"/>
            <a:r>
              <a:rPr lang="en-US" dirty="0" smtClean="0"/>
              <a:t>Look &amp; Feel</a:t>
            </a:r>
          </a:p>
          <a:p>
            <a:pPr lvl="2"/>
            <a:r>
              <a:rPr lang="en-US" dirty="0" smtClean="0"/>
              <a:t>User experience.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D131-C30D-4D29-BC2A-65CDE8106CE6}" type="datetime1">
              <a:rPr lang="en-US" altLang="ja-JP" smtClean="0"/>
              <a:t>1/21/2015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8" name="TextBox 7"/>
          <p:cNvSpPr txBox="1"/>
          <p:nvPr/>
        </p:nvSpPr>
        <p:spPr>
          <a:xfrm>
            <a:off x="5706092" y="3429000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Specification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316035" y="420624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MRD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346492" y="4923562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5606" y="5740420"/>
            <a:ext cx="1324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</a:t>
            </a:r>
            <a:endParaRPr lang="en-US" sz="2800" dirty="0"/>
          </a:p>
        </p:txBody>
      </p:sp>
      <p:cxnSp>
        <p:nvCxnSpPr>
          <p:cNvPr id="16" name="Elbow Connector 15"/>
          <p:cNvCxnSpPr>
            <a:stCxn id="8" idx="3"/>
            <a:endCxn id="11" idx="3"/>
          </p:cNvCxnSpPr>
          <p:nvPr/>
        </p:nvCxnSpPr>
        <p:spPr bwMode="auto">
          <a:xfrm flipH="1">
            <a:off x="7480264" y="3690610"/>
            <a:ext cx="449514" cy="2311420"/>
          </a:xfrm>
          <a:prstGeom prst="bentConnector3">
            <a:avLst>
              <a:gd name="adj1" fmla="val -1398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1" idx="1"/>
            <a:endCxn id="8" idx="1"/>
          </p:cNvCxnSpPr>
          <p:nvPr/>
        </p:nvCxnSpPr>
        <p:spPr bwMode="auto">
          <a:xfrm rot="10800000">
            <a:off x="5706092" y="3690610"/>
            <a:ext cx="449514" cy="2311420"/>
          </a:xfrm>
          <a:prstGeom prst="bentConnector3">
            <a:avLst>
              <a:gd name="adj1" fmla="val 263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7480264" y="438912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7489172" y="521208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4974572" y="438912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983480" y="521208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FD65-0855-4901-A64A-DF77CB660961}" type="datetime1">
              <a:rPr lang="en-US" altLang="ja-JP" smtClean="0"/>
              <a:t>1/21/2015</a:t>
            </a:fld>
            <a:endParaRPr lang="en-US" altLang="ja-JP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400"/>
              <a:t>Example:</a:t>
            </a:r>
            <a:br>
              <a:rPr lang="en-US" altLang="ja-JP" sz="2400"/>
            </a:br>
            <a:r>
              <a:rPr lang="en-US" altLang="ja-JP" sz="2400"/>
              <a:t>1)  Statement of problem to be solved</a:t>
            </a:r>
            <a:br>
              <a:rPr lang="en-US" altLang="ja-JP" sz="2400"/>
            </a:br>
            <a:endParaRPr lang="en-US" altLang="ja-JP" sz="2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280160"/>
            <a:ext cx="8229600" cy="4846003"/>
          </a:xfrm>
        </p:spPr>
        <p:txBody>
          <a:bodyPr/>
          <a:lstStyle/>
          <a:p>
            <a:pPr lvl="1"/>
            <a:r>
              <a:rPr lang="en-US" altLang="ja-JP" sz="2400" dirty="0" smtClean="0"/>
              <a:t>Marketing statement: </a:t>
            </a:r>
            <a:endParaRPr lang="en-US" altLang="ja-JP" sz="2400" dirty="0"/>
          </a:p>
          <a:p>
            <a:pPr lvl="2"/>
            <a:r>
              <a:rPr lang="en-US" altLang="ja-JP" sz="2000" dirty="0"/>
              <a:t>I want to focus (and scan) a laser beam </a:t>
            </a:r>
            <a:r>
              <a:rPr lang="en-US" altLang="ja-JP" sz="2000" dirty="0" smtClean="0"/>
              <a:t>on </a:t>
            </a:r>
            <a:r>
              <a:rPr lang="en-US" altLang="ja-JP" sz="2000" dirty="0"/>
              <a:t>a sample inside a vacuum </a:t>
            </a:r>
            <a:r>
              <a:rPr lang="en-US" altLang="ja-JP" sz="2000" dirty="0" smtClean="0"/>
              <a:t>chamber. Size of the chamber is </a:t>
            </a:r>
            <a:r>
              <a:rPr lang="en-US" altLang="ja-JP" sz="2000" dirty="0"/>
              <a:t>80mm in diameter</a:t>
            </a:r>
            <a:r>
              <a:rPr lang="en-US" altLang="ja-JP" sz="2000" dirty="0" smtClean="0"/>
              <a:t>.</a:t>
            </a:r>
          </a:p>
          <a:p>
            <a:pPr lvl="2"/>
            <a:endParaRPr lang="en-US" altLang="ja-JP" sz="2000" dirty="0"/>
          </a:p>
          <a:p>
            <a:pPr lvl="1"/>
            <a:r>
              <a:rPr lang="en-US" altLang="ja-JP" sz="2400" dirty="0" smtClean="0"/>
              <a:t>Technical statement:</a:t>
            </a:r>
          </a:p>
          <a:p>
            <a:pPr lvl="2"/>
            <a:r>
              <a:rPr lang="en-US" altLang="ja-JP" sz="2000" dirty="0" smtClean="0"/>
              <a:t>Focal length of 40mm is required, i.e. from requirements for scanning speed.</a:t>
            </a:r>
            <a:endParaRPr lang="en-US" altLang="ja-JP" sz="2400" dirty="0"/>
          </a:p>
          <a:p>
            <a:pPr lvl="2"/>
            <a:r>
              <a:rPr lang="en-US" altLang="ja-JP" sz="2000" dirty="0" smtClean="0"/>
              <a:t>Wavelength:</a:t>
            </a:r>
            <a:endParaRPr lang="en-US" altLang="ja-JP" sz="2000" dirty="0"/>
          </a:p>
          <a:p>
            <a:pPr lvl="2"/>
            <a:r>
              <a:rPr lang="en-US" altLang="ja-JP" sz="2000" dirty="0"/>
              <a:t>Spot </a:t>
            </a:r>
            <a:r>
              <a:rPr lang="en-US" altLang="ja-JP" sz="2000" dirty="0" smtClean="0"/>
              <a:t>size:</a:t>
            </a:r>
            <a:endParaRPr lang="en-US" altLang="ja-JP" sz="2000" dirty="0"/>
          </a:p>
          <a:p>
            <a:pPr lvl="2"/>
            <a:r>
              <a:rPr lang="en-US" altLang="ja-JP" sz="2000" dirty="0"/>
              <a:t>f’=40mm.</a:t>
            </a:r>
          </a:p>
          <a:p>
            <a:pPr lvl="2"/>
            <a:r>
              <a:rPr lang="en-US" altLang="ja-JP" sz="2000" dirty="0"/>
              <a:t>Working distance (=</a:t>
            </a:r>
            <a:r>
              <a:rPr lang="en-US" altLang="ja-JP" sz="2000" dirty="0" err="1"/>
              <a:t>fb</a:t>
            </a:r>
            <a:r>
              <a:rPr lang="en-US" altLang="ja-JP" sz="2000" dirty="0"/>
              <a:t>) &gt; 45mm.</a:t>
            </a:r>
          </a:p>
          <a:p>
            <a:pPr lvl="2"/>
            <a:r>
              <a:rPr lang="en-US" altLang="ja-JP" sz="2000" dirty="0"/>
              <a:t>Less number of elements is desirable for alignment</a:t>
            </a:r>
            <a:r>
              <a:rPr lang="en-US" altLang="ja-JP" sz="2000" dirty="0" smtClean="0"/>
              <a:t>.</a:t>
            </a:r>
          </a:p>
          <a:p>
            <a:pPr lvl="2"/>
            <a:r>
              <a:rPr lang="en-US" altLang="ja-JP" sz="2000" dirty="0" smtClean="0">
                <a:solidFill>
                  <a:srgbClr val="FF0000"/>
                </a:solidFill>
              </a:rPr>
              <a:t>Anything else?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54880" y="3246120"/>
            <a:ext cx="4287837" cy="2585085"/>
            <a:chOff x="4719638" y="3063240"/>
            <a:chExt cx="4287837" cy="2585085"/>
          </a:xfrm>
        </p:grpSpPr>
        <p:sp>
          <p:nvSpPr>
            <p:cNvPr id="38916" name="Oval 4"/>
            <p:cNvSpPr>
              <a:spLocks noChangeArrowheads="1"/>
            </p:cNvSpPr>
            <p:nvPr/>
          </p:nvSpPr>
          <p:spPr bwMode="auto">
            <a:xfrm>
              <a:off x="7178675" y="3378200"/>
              <a:ext cx="1828800" cy="1828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7188200" y="3944938"/>
              <a:ext cx="92075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7178675" y="4932363"/>
              <a:ext cx="0" cy="63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9007475" y="4932363"/>
              <a:ext cx="0" cy="63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7178675" y="5572125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7681913" y="5311775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80mm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8064500" y="4125913"/>
              <a:ext cx="46038" cy="3206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AutoShape 13"/>
            <p:cNvSpPr>
              <a:spLocks noChangeArrowheads="1"/>
            </p:cNvSpPr>
            <p:nvPr/>
          </p:nvSpPr>
          <p:spPr bwMode="auto">
            <a:xfrm rot="5400000">
              <a:off x="7069138" y="3516312"/>
              <a:ext cx="412750" cy="1527175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5853113" y="3944938"/>
              <a:ext cx="10509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5167313" y="4125913"/>
              <a:ext cx="685800" cy="3206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5945188" y="3995738"/>
              <a:ext cx="86201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Optical</a:t>
              </a:r>
            </a:p>
            <a:p>
              <a:r>
                <a:rPr lang="en-US" altLang="ja-JP" sz="1600"/>
                <a:t>System</a:t>
              </a: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5200253" y="3456206"/>
              <a:ext cx="6976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 dirty="0" smtClean="0"/>
                <a:t>Laser</a:t>
              </a:r>
              <a:endParaRPr lang="en-US" altLang="ja-JP" sz="1600" dirty="0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7618413" y="4452938"/>
              <a:ext cx="8715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Sample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7713663" y="3063240"/>
              <a:ext cx="10191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 dirty="0"/>
                <a:t>Chamber</a:t>
              </a: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H="1" flipV="1">
              <a:off x="6891338" y="3514725"/>
              <a:ext cx="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8039100" y="351472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6904038" y="3657600"/>
              <a:ext cx="1135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7086600" y="3389313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45mm</a:t>
              </a:r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 rot="5400000">
              <a:off x="4984751" y="3941762"/>
              <a:ext cx="685800" cy="3206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 rot="18900000" flipH="1">
              <a:off x="5104607" y="4007643"/>
              <a:ext cx="241300" cy="6969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Arc 26"/>
            <p:cNvSpPr>
              <a:spLocks/>
            </p:cNvSpPr>
            <p:nvPr/>
          </p:nvSpPr>
          <p:spPr bwMode="auto">
            <a:xfrm flipH="1">
              <a:off x="4719638" y="3879850"/>
              <a:ext cx="584200" cy="646113"/>
            </a:xfrm>
            <a:custGeom>
              <a:avLst/>
              <a:gdLst>
                <a:gd name="G0" fmla="+- 0 0 0"/>
                <a:gd name="G1" fmla="+- 20347 0 0"/>
                <a:gd name="G2" fmla="+- 21600 0 0"/>
                <a:gd name="T0" fmla="*/ 7251 w 19714"/>
                <a:gd name="T1" fmla="*/ 0 h 20347"/>
                <a:gd name="T2" fmla="*/ 19714 w 19714"/>
                <a:gd name="T3" fmla="*/ 11520 h 20347"/>
                <a:gd name="T4" fmla="*/ 0 w 19714"/>
                <a:gd name="T5" fmla="*/ 20347 h 20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14" h="20347" fill="none" extrusionOk="0">
                  <a:moveTo>
                    <a:pt x="7250" y="0"/>
                  </a:moveTo>
                  <a:cubicBezTo>
                    <a:pt x="12802" y="1978"/>
                    <a:pt x="17305" y="6140"/>
                    <a:pt x="19714" y="11519"/>
                  </a:cubicBezTo>
                </a:path>
                <a:path w="19714" h="20347" stroke="0" extrusionOk="0">
                  <a:moveTo>
                    <a:pt x="7250" y="0"/>
                  </a:moveTo>
                  <a:cubicBezTo>
                    <a:pt x="12802" y="1978"/>
                    <a:pt x="17305" y="6140"/>
                    <a:pt x="19714" y="11519"/>
                  </a:cubicBezTo>
                  <a:lnTo>
                    <a:pt x="0" y="2034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5162550" y="4641850"/>
              <a:ext cx="10287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Scanning</a:t>
              </a:r>
            </a:p>
            <a:p>
              <a:r>
                <a:rPr lang="en-US" altLang="ja-JP" sz="1600"/>
                <a:t>mirror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2369-2085-4C75-941E-17BF44B8D145}" type="datetime1">
              <a:rPr lang="en-US" altLang="ja-JP" smtClean="0"/>
              <a:t>1/21/2015</a:t>
            </a:fld>
            <a:endParaRPr lang="en-US" altLang="ja-JP"/>
          </a:p>
        </p:txBody>
      </p:sp>
      <p:sp>
        <p:nvSpPr>
          <p:cNvPr id="1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2400"/>
              <a:t>2) Alternative designs</a:t>
            </a:r>
            <a:br>
              <a:rPr lang="en-US" altLang="ja-JP" sz="2400"/>
            </a:br>
            <a:r>
              <a:rPr lang="en-US" altLang="ja-JP" sz="2400"/>
              <a:t>3) First order designs: geometrical design of optics</a:t>
            </a:r>
          </a:p>
        </p:txBody>
      </p:sp>
      <p:sp>
        <p:nvSpPr>
          <p:cNvPr id="40031" name="Text Box 95"/>
          <p:cNvSpPr txBox="1">
            <a:spLocks noChangeArrowheads="1"/>
          </p:cNvSpPr>
          <p:nvPr/>
        </p:nvSpPr>
        <p:spPr bwMode="auto">
          <a:xfrm>
            <a:off x="969963" y="60801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thick lens</a:t>
            </a:r>
          </a:p>
        </p:txBody>
      </p: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86200" y="60801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thick lens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6799263" y="608965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Two thick lenses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638" y="1241425"/>
            <a:ext cx="8850312" cy="4884738"/>
            <a:chOff x="274638" y="1241425"/>
            <a:chExt cx="8850312" cy="4884738"/>
          </a:xfrm>
        </p:grpSpPr>
        <p:sp>
          <p:nvSpPr>
            <p:cNvPr id="40054" name="Line 118"/>
            <p:cNvSpPr>
              <a:spLocks noChangeShapeType="1"/>
            </p:cNvSpPr>
            <p:nvPr/>
          </p:nvSpPr>
          <p:spPr bwMode="auto">
            <a:xfrm>
              <a:off x="1814513" y="2354263"/>
              <a:ext cx="0" cy="54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0" name="Line 4"/>
            <p:cNvSpPr>
              <a:spLocks noChangeShapeType="1"/>
            </p:cNvSpPr>
            <p:nvPr/>
          </p:nvSpPr>
          <p:spPr bwMode="auto">
            <a:xfrm>
              <a:off x="868363" y="2073275"/>
              <a:ext cx="2925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1143000" y="3114675"/>
              <a:ext cx="173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Single thin lens</a:t>
              </a:r>
            </a:p>
            <a:p>
              <a:r>
                <a:rPr lang="en-US" altLang="ja-JP"/>
                <a:t>f’=40mm</a:t>
              </a:r>
            </a:p>
          </p:txBody>
        </p:sp>
        <p:sp>
          <p:nvSpPr>
            <p:cNvPr id="39943" name="AutoShape 7"/>
            <p:cNvSpPr>
              <a:spLocks noChangeArrowheads="1"/>
            </p:cNvSpPr>
            <p:nvPr/>
          </p:nvSpPr>
          <p:spPr bwMode="auto">
            <a:xfrm rot="5400000">
              <a:off x="2397919" y="1302544"/>
              <a:ext cx="404813" cy="152717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1927225" y="3886200"/>
              <a:ext cx="15986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200"/>
                <a:t>Thick lens</a:t>
              </a:r>
            </a:p>
            <a:p>
              <a:r>
                <a:rPr lang="en-US" altLang="ja-JP" sz="1200"/>
                <a:t>(01LDX313,f=40mm)</a:t>
              </a:r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3363913" y="1978025"/>
              <a:ext cx="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Oval 12"/>
            <p:cNvSpPr>
              <a:spLocks noChangeArrowheads="1"/>
            </p:cNvSpPr>
            <p:nvPr/>
          </p:nvSpPr>
          <p:spPr bwMode="auto">
            <a:xfrm>
              <a:off x="1463675" y="4708525"/>
              <a:ext cx="457200" cy="109855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731838" y="5257800"/>
              <a:ext cx="2925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H="1">
              <a:off x="1555750" y="5157788"/>
              <a:ext cx="0" cy="18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H="1">
              <a:off x="1819275" y="5165725"/>
              <a:ext cx="0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1343025" y="5348288"/>
              <a:ext cx="349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H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1646238" y="5340350"/>
              <a:ext cx="400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H’</a:t>
              </a:r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1819275" y="5578475"/>
              <a:ext cx="0" cy="547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3227388" y="4776788"/>
              <a:ext cx="0" cy="1303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1819275" y="5927725"/>
              <a:ext cx="1408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1955800" y="5029200"/>
              <a:ext cx="127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1936750" y="4702175"/>
              <a:ext cx="0" cy="547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149475" y="5622925"/>
              <a:ext cx="685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f’=40</a:t>
              </a:r>
            </a:p>
          </p:txBody>
        </p:sp>
        <p:sp>
          <p:nvSpPr>
            <p:cNvPr id="39960" name="Text Box 24"/>
            <p:cNvSpPr txBox="1">
              <a:spLocks noChangeArrowheads="1"/>
            </p:cNvSpPr>
            <p:nvPr/>
          </p:nvSpPr>
          <p:spPr bwMode="auto">
            <a:xfrm>
              <a:off x="2190750" y="4716463"/>
              <a:ext cx="762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fb=39</a:t>
              </a:r>
            </a:p>
          </p:txBody>
        </p:sp>
        <p:sp>
          <p:nvSpPr>
            <p:cNvPr id="39962" name="AutoShape 26"/>
            <p:cNvSpPr>
              <a:spLocks noChangeArrowheads="1"/>
            </p:cNvSpPr>
            <p:nvPr/>
          </p:nvSpPr>
          <p:spPr bwMode="auto">
            <a:xfrm>
              <a:off x="1655763" y="3983038"/>
              <a:ext cx="317500" cy="360362"/>
            </a:xfrm>
            <a:prstGeom prst="downArrow">
              <a:avLst>
                <a:gd name="adj1" fmla="val 50000"/>
                <a:gd name="adj2" fmla="val 283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AutoShape 27"/>
            <p:cNvSpPr>
              <a:spLocks noChangeArrowheads="1"/>
            </p:cNvSpPr>
            <p:nvPr/>
          </p:nvSpPr>
          <p:spPr bwMode="auto">
            <a:xfrm>
              <a:off x="3941763" y="1903413"/>
              <a:ext cx="274637" cy="3206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5303838" y="3200400"/>
              <a:ext cx="27114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Two thin element system</a:t>
              </a:r>
            </a:p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  <a:r>
                <a:rPr lang="en-US" altLang="ja-JP"/>
                <a:t>=40, fb = 80</a:t>
              </a:r>
            </a:p>
          </p:txBody>
        </p:sp>
        <p:sp>
          <p:nvSpPr>
            <p:cNvPr id="39965" name="Oval 29"/>
            <p:cNvSpPr>
              <a:spLocks noChangeArrowheads="1"/>
            </p:cNvSpPr>
            <p:nvPr/>
          </p:nvSpPr>
          <p:spPr bwMode="auto">
            <a:xfrm>
              <a:off x="6318250" y="1584325"/>
              <a:ext cx="155575" cy="9382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33"/>
            <p:cNvGrpSpPr>
              <a:grpSpLocks/>
            </p:cNvGrpSpPr>
            <p:nvPr/>
          </p:nvGrpSpPr>
          <p:grpSpPr bwMode="auto">
            <a:xfrm>
              <a:off x="5275263" y="1592263"/>
              <a:ext cx="411162" cy="930275"/>
              <a:chOff x="3940" y="2145"/>
              <a:chExt cx="259" cy="625"/>
            </a:xfrm>
          </p:grpSpPr>
          <p:sp>
            <p:nvSpPr>
              <p:cNvPr id="39967" name="Rectangle 31"/>
              <p:cNvSpPr>
                <a:spLocks noChangeArrowheads="1"/>
              </p:cNvSpPr>
              <p:nvPr/>
            </p:nvSpPr>
            <p:spPr bwMode="auto">
              <a:xfrm>
                <a:off x="4032" y="2145"/>
                <a:ext cx="87" cy="62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6" name="Oval 30"/>
              <p:cNvSpPr>
                <a:spLocks noChangeArrowheads="1"/>
              </p:cNvSpPr>
              <p:nvPr/>
            </p:nvSpPr>
            <p:spPr bwMode="auto">
              <a:xfrm>
                <a:off x="4083" y="2162"/>
                <a:ext cx="116" cy="591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8" name="Oval 32"/>
              <p:cNvSpPr>
                <a:spLocks noChangeArrowheads="1"/>
              </p:cNvSpPr>
              <p:nvPr/>
            </p:nvSpPr>
            <p:spPr bwMode="auto">
              <a:xfrm>
                <a:off x="3940" y="2162"/>
                <a:ext cx="116" cy="591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70" name="Oval 34"/>
            <p:cNvSpPr>
              <a:spLocks noChangeArrowheads="1"/>
            </p:cNvSpPr>
            <p:nvPr/>
          </p:nvSpPr>
          <p:spPr bwMode="auto">
            <a:xfrm>
              <a:off x="1778000" y="1593850"/>
              <a:ext cx="68263" cy="9382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4398963" y="2054225"/>
              <a:ext cx="4013200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Text Box 36"/>
            <p:cNvSpPr txBox="1">
              <a:spLocks noChangeArrowheads="1"/>
            </p:cNvSpPr>
            <p:nvPr/>
          </p:nvSpPr>
          <p:spPr bwMode="auto">
            <a:xfrm>
              <a:off x="5106988" y="1250950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f’=-40</a:t>
              </a:r>
            </a:p>
          </p:txBody>
        </p:sp>
        <p:sp>
          <p:nvSpPr>
            <p:cNvPr id="39973" name="Text Box 37"/>
            <p:cNvSpPr txBox="1">
              <a:spLocks noChangeArrowheads="1"/>
            </p:cNvSpPr>
            <p:nvPr/>
          </p:nvSpPr>
          <p:spPr bwMode="auto">
            <a:xfrm>
              <a:off x="6003925" y="1241425"/>
              <a:ext cx="819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f’=+40</a:t>
              </a:r>
            </a:p>
          </p:txBody>
        </p:sp>
        <p:sp>
          <p:nvSpPr>
            <p:cNvPr id="39974" name="Text Box 38"/>
            <p:cNvSpPr txBox="1">
              <a:spLocks noChangeArrowheads="1"/>
            </p:cNvSpPr>
            <p:nvPr/>
          </p:nvSpPr>
          <p:spPr bwMode="auto">
            <a:xfrm>
              <a:off x="5724525" y="266858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40</a:t>
              </a:r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>
              <a:off x="5486400" y="2560638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auto">
            <a:xfrm flipH="1">
              <a:off x="6391275" y="2560638"/>
              <a:ext cx="0" cy="41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>
              <a:off x="5502275" y="2973388"/>
              <a:ext cx="88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Freeform 42"/>
            <p:cNvSpPr>
              <a:spLocks/>
            </p:cNvSpPr>
            <p:nvPr/>
          </p:nvSpPr>
          <p:spPr bwMode="auto">
            <a:xfrm>
              <a:off x="4572000" y="1600200"/>
              <a:ext cx="3657600" cy="4572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144"/>
                </a:cxn>
                <a:cxn ang="0">
                  <a:pos x="1152" y="0"/>
                </a:cxn>
                <a:cxn ang="0">
                  <a:pos x="2304" y="288"/>
                </a:cxn>
              </a:cxnLst>
              <a:rect l="0" t="0" r="r" b="b"/>
              <a:pathLst>
                <a:path w="2304" h="288">
                  <a:moveTo>
                    <a:pt x="0" y="144"/>
                  </a:moveTo>
                  <a:lnTo>
                    <a:pt x="576" y="144"/>
                  </a:lnTo>
                  <a:lnTo>
                    <a:pt x="1152" y="0"/>
                  </a:lnTo>
                  <a:lnTo>
                    <a:pt x="2304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Freeform 43"/>
            <p:cNvSpPr>
              <a:spLocks/>
            </p:cNvSpPr>
            <p:nvPr/>
          </p:nvSpPr>
          <p:spPr bwMode="auto">
            <a:xfrm flipV="1">
              <a:off x="4572000" y="2057400"/>
              <a:ext cx="3657600" cy="4572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144"/>
                </a:cxn>
                <a:cxn ang="0">
                  <a:pos x="1152" y="0"/>
                </a:cxn>
                <a:cxn ang="0">
                  <a:pos x="2304" y="288"/>
                </a:cxn>
              </a:cxnLst>
              <a:rect l="0" t="0" r="r" b="b"/>
              <a:pathLst>
                <a:path w="2304" h="288">
                  <a:moveTo>
                    <a:pt x="0" y="144"/>
                  </a:moveTo>
                  <a:lnTo>
                    <a:pt x="576" y="144"/>
                  </a:lnTo>
                  <a:lnTo>
                    <a:pt x="1152" y="0"/>
                  </a:lnTo>
                  <a:lnTo>
                    <a:pt x="2304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auto">
            <a:xfrm>
              <a:off x="6400800" y="2971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auto">
            <a:xfrm flipH="1">
              <a:off x="8229600" y="2149475"/>
              <a:ext cx="0" cy="82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Text Box 46"/>
            <p:cNvSpPr txBox="1">
              <a:spLocks noChangeArrowheads="1"/>
            </p:cNvSpPr>
            <p:nvPr/>
          </p:nvSpPr>
          <p:spPr bwMode="auto">
            <a:xfrm>
              <a:off x="3417888" y="2401888"/>
              <a:ext cx="1689100" cy="835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ja-JP" sz="1600"/>
                <a:t>Ray matrix</a:t>
              </a:r>
            </a:p>
            <a:p>
              <a:r>
                <a:rPr lang="en-US" altLang="ja-JP" sz="1600"/>
                <a:t>Graphical ray tracing</a:t>
              </a:r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auto">
            <a:xfrm>
              <a:off x="5502275" y="1828800"/>
              <a:ext cx="1812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Line 48"/>
            <p:cNvSpPr>
              <a:spLocks noChangeShapeType="1"/>
            </p:cNvSpPr>
            <p:nvPr/>
          </p:nvSpPr>
          <p:spPr bwMode="auto">
            <a:xfrm>
              <a:off x="7315200" y="2354263"/>
              <a:ext cx="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Line 49"/>
            <p:cNvSpPr>
              <a:spLocks noChangeShapeType="1"/>
            </p:cNvSpPr>
            <p:nvPr/>
          </p:nvSpPr>
          <p:spPr bwMode="auto">
            <a:xfrm>
              <a:off x="7053263" y="5922963"/>
              <a:ext cx="842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6583363" y="2670175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40</a:t>
              </a:r>
            </a:p>
          </p:txBody>
        </p:sp>
        <p:sp>
          <p:nvSpPr>
            <p:cNvPr id="39987" name="Text Box 51"/>
            <p:cNvSpPr txBox="1">
              <a:spLocks noChangeArrowheads="1"/>
            </p:cNvSpPr>
            <p:nvPr/>
          </p:nvSpPr>
          <p:spPr bwMode="auto">
            <a:xfrm>
              <a:off x="7262813" y="56261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40</a:t>
              </a:r>
            </a:p>
          </p:txBody>
        </p:sp>
        <p:sp>
          <p:nvSpPr>
            <p:cNvPr id="39988" name="AutoShape 52"/>
            <p:cNvSpPr>
              <a:spLocks noChangeArrowheads="1"/>
            </p:cNvSpPr>
            <p:nvPr/>
          </p:nvSpPr>
          <p:spPr bwMode="auto">
            <a:xfrm rot="1620760">
              <a:off x="5351463" y="3983038"/>
              <a:ext cx="317500" cy="360362"/>
            </a:xfrm>
            <a:prstGeom prst="downArrow">
              <a:avLst>
                <a:gd name="adj1" fmla="val 50000"/>
                <a:gd name="adj2" fmla="val 283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AutoShape 53"/>
            <p:cNvSpPr>
              <a:spLocks noChangeArrowheads="1"/>
            </p:cNvSpPr>
            <p:nvPr/>
          </p:nvSpPr>
          <p:spPr bwMode="auto">
            <a:xfrm rot="19979240" flipH="1">
              <a:off x="7315200" y="3984625"/>
              <a:ext cx="317500" cy="360363"/>
            </a:xfrm>
            <a:prstGeom prst="downArrow">
              <a:avLst>
                <a:gd name="adj1" fmla="val 50000"/>
                <a:gd name="adj2" fmla="val 283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Oval 54"/>
            <p:cNvSpPr>
              <a:spLocks noChangeArrowheads="1"/>
            </p:cNvSpPr>
            <p:nvPr/>
          </p:nvSpPr>
          <p:spPr bwMode="auto">
            <a:xfrm>
              <a:off x="5010150" y="4776788"/>
              <a:ext cx="365125" cy="9382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4527550" y="4781550"/>
              <a:ext cx="747713" cy="930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ja-JP"/>
                <a:t>n</a:t>
              </a:r>
            </a:p>
          </p:txBody>
        </p:sp>
        <p:sp>
          <p:nvSpPr>
            <p:cNvPr id="39993" name="Oval 57"/>
            <p:cNvSpPr>
              <a:spLocks noChangeArrowheads="1"/>
            </p:cNvSpPr>
            <p:nvPr/>
          </p:nvSpPr>
          <p:spPr bwMode="auto">
            <a:xfrm>
              <a:off x="7816850" y="4589463"/>
              <a:ext cx="184150" cy="87947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Oval 58"/>
            <p:cNvSpPr>
              <a:spLocks noChangeArrowheads="1"/>
            </p:cNvSpPr>
            <p:nvPr/>
          </p:nvSpPr>
          <p:spPr bwMode="auto">
            <a:xfrm>
              <a:off x="4276725" y="4806950"/>
              <a:ext cx="411163" cy="87947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5" name="Oval 59"/>
            <p:cNvSpPr>
              <a:spLocks noChangeArrowheads="1"/>
            </p:cNvSpPr>
            <p:nvPr/>
          </p:nvSpPr>
          <p:spPr bwMode="auto">
            <a:xfrm>
              <a:off x="7816850" y="4776788"/>
              <a:ext cx="444500" cy="9382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6761163" y="4784725"/>
              <a:ext cx="403225" cy="930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Oval 62"/>
            <p:cNvSpPr>
              <a:spLocks noChangeArrowheads="1"/>
            </p:cNvSpPr>
            <p:nvPr/>
          </p:nvSpPr>
          <p:spPr bwMode="auto">
            <a:xfrm>
              <a:off x="7116763" y="4800600"/>
              <a:ext cx="184150" cy="87947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Oval 63"/>
            <p:cNvSpPr>
              <a:spLocks noChangeArrowheads="1"/>
            </p:cNvSpPr>
            <p:nvPr/>
          </p:nvSpPr>
          <p:spPr bwMode="auto">
            <a:xfrm>
              <a:off x="6615113" y="4791075"/>
              <a:ext cx="184150" cy="87947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Line 64"/>
            <p:cNvSpPr>
              <a:spLocks noChangeShapeType="1"/>
            </p:cNvSpPr>
            <p:nvPr/>
          </p:nvSpPr>
          <p:spPr bwMode="auto">
            <a:xfrm>
              <a:off x="6615113" y="5257800"/>
              <a:ext cx="2220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Line 65"/>
            <p:cNvSpPr>
              <a:spLocks noChangeShapeType="1"/>
            </p:cNvSpPr>
            <p:nvPr/>
          </p:nvSpPr>
          <p:spPr bwMode="auto">
            <a:xfrm>
              <a:off x="4097338" y="5248275"/>
              <a:ext cx="2220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Line 66"/>
            <p:cNvSpPr>
              <a:spLocks noChangeShapeType="1"/>
            </p:cNvSpPr>
            <p:nvPr/>
          </p:nvSpPr>
          <p:spPr bwMode="auto">
            <a:xfrm flipH="1">
              <a:off x="6870700" y="5157788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Line 67"/>
            <p:cNvSpPr>
              <a:spLocks noChangeShapeType="1"/>
            </p:cNvSpPr>
            <p:nvPr/>
          </p:nvSpPr>
          <p:spPr bwMode="auto">
            <a:xfrm flipH="1">
              <a:off x="7053263" y="5165725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Line 68"/>
            <p:cNvSpPr>
              <a:spLocks noChangeShapeType="1"/>
            </p:cNvSpPr>
            <p:nvPr/>
          </p:nvSpPr>
          <p:spPr bwMode="auto">
            <a:xfrm flipH="1">
              <a:off x="7924800" y="5165725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Line 69"/>
            <p:cNvSpPr>
              <a:spLocks noChangeShapeType="1"/>
            </p:cNvSpPr>
            <p:nvPr/>
          </p:nvSpPr>
          <p:spPr bwMode="auto">
            <a:xfrm flipH="1">
              <a:off x="8145463" y="5165725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6" name="Line 70"/>
            <p:cNvSpPr>
              <a:spLocks noChangeShapeType="1"/>
            </p:cNvSpPr>
            <p:nvPr/>
          </p:nvSpPr>
          <p:spPr bwMode="auto">
            <a:xfrm>
              <a:off x="7054850" y="55372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7" name="Line 71"/>
            <p:cNvSpPr>
              <a:spLocks noChangeShapeType="1"/>
            </p:cNvSpPr>
            <p:nvPr/>
          </p:nvSpPr>
          <p:spPr bwMode="auto">
            <a:xfrm flipH="1">
              <a:off x="7912100" y="5537200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Text Box 72"/>
            <p:cNvSpPr txBox="1">
              <a:spLocks noChangeArrowheads="1"/>
            </p:cNvSpPr>
            <p:nvPr/>
          </p:nvSpPr>
          <p:spPr bwMode="auto">
            <a:xfrm>
              <a:off x="7621588" y="4160838"/>
              <a:ext cx="900112" cy="63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200"/>
                <a:t>Thick lens</a:t>
              </a:r>
            </a:p>
            <a:p>
              <a:r>
                <a:rPr lang="en-US" altLang="ja-JP" sz="1200"/>
                <a:t>01LDX313</a:t>
              </a:r>
            </a:p>
            <a:p>
              <a:r>
                <a:rPr lang="en-US" altLang="ja-JP" sz="1200"/>
                <a:t>f=40mm</a:t>
              </a:r>
            </a:p>
          </p:txBody>
        </p:sp>
        <p:sp>
          <p:nvSpPr>
            <p:cNvPr id="40009" name="Text Box 73"/>
            <p:cNvSpPr txBox="1">
              <a:spLocks noChangeArrowheads="1"/>
            </p:cNvSpPr>
            <p:nvPr/>
          </p:nvSpPr>
          <p:spPr bwMode="auto">
            <a:xfrm>
              <a:off x="6400800" y="4179888"/>
              <a:ext cx="900113" cy="63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200"/>
                <a:t>Thick lens</a:t>
              </a:r>
            </a:p>
            <a:p>
              <a:r>
                <a:rPr lang="en-US" altLang="ja-JP" sz="1200"/>
                <a:t>01LDK117</a:t>
              </a:r>
            </a:p>
            <a:p>
              <a:r>
                <a:rPr lang="en-US" altLang="ja-JP" sz="1200"/>
                <a:t>f=-40mm</a:t>
              </a:r>
            </a:p>
          </p:txBody>
        </p:sp>
        <p:sp>
          <p:nvSpPr>
            <p:cNvPr id="40010" name="Line 74"/>
            <p:cNvSpPr>
              <a:spLocks noChangeShapeType="1"/>
            </p:cNvSpPr>
            <p:nvPr/>
          </p:nvSpPr>
          <p:spPr bwMode="auto">
            <a:xfrm flipH="1">
              <a:off x="8139113" y="5532438"/>
              <a:ext cx="0" cy="41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Line 75"/>
            <p:cNvSpPr>
              <a:spLocks noChangeShapeType="1"/>
            </p:cNvSpPr>
            <p:nvPr/>
          </p:nvSpPr>
          <p:spPr bwMode="auto">
            <a:xfrm>
              <a:off x="8229600" y="1903413"/>
              <a:ext cx="0" cy="246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2" name="Text Box 76"/>
            <p:cNvSpPr txBox="1">
              <a:spLocks noChangeArrowheads="1"/>
            </p:cNvSpPr>
            <p:nvPr/>
          </p:nvSpPr>
          <p:spPr bwMode="auto">
            <a:xfrm>
              <a:off x="8521700" y="4776788"/>
              <a:ext cx="603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sp>
          <p:nvSpPr>
            <p:cNvPr id="40013" name="Line 77"/>
            <p:cNvSpPr>
              <a:spLocks noChangeShapeType="1"/>
            </p:cNvSpPr>
            <p:nvPr/>
          </p:nvSpPr>
          <p:spPr bwMode="auto">
            <a:xfrm>
              <a:off x="8693150" y="5143500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4" name="Text Box 78"/>
            <p:cNvSpPr txBox="1">
              <a:spLocks noChangeArrowheads="1"/>
            </p:cNvSpPr>
            <p:nvPr/>
          </p:nvSpPr>
          <p:spPr bwMode="auto">
            <a:xfrm>
              <a:off x="7908925" y="15367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sp>
          <p:nvSpPr>
            <p:cNvPr id="40015" name="Text Box 79"/>
            <p:cNvSpPr txBox="1">
              <a:spLocks noChangeArrowheads="1"/>
            </p:cNvSpPr>
            <p:nvPr/>
          </p:nvSpPr>
          <p:spPr bwMode="auto">
            <a:xfrm>
              <a:off x="5686425" y="4799013"/>
              <a:ext cx="603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sp>
          <p:nvSpPr>
            <p:cNvPr id="40016" name="Line 80"/>
            <p:cNvSpPr>
              <a:spLocks noChangeShapeType="1"/>
            </p:cNvSpPr>
            <p:nvPr/>
          </p:nvSpPr>
          <p:spPr bwMode="auto">
            <a:xfrm>
              <a:off x="6002338" y="5121275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7" name="Line 81"/>
            <p:cNvSpPr>
              <a:spLocks noChangeShapeType="1"/>
            </p:cNvSpPr>
            <p:nvPr/>
          </p:nvSpPr>
          <p:spPr bwMode="auto">
            <a:xfrm>
              <a:off x="4702175" y="5945188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8" name="Text Box 82"/>
            <p:cNvSpPr txBox="1">
              <a:spLocks noChangeArrowheads="1"/>
            </p:cNvSpPr>
            <p:nvPr/>
          </p:nvSpPr>
          <p:spPr bwMode="auto">
            <a:xfrm>
              <a:off x="4664075" y="5648325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40 n</a:t>
              </a:r>
            </a:p>
          </p:txBody>
        </p:sp>
        <p:sp>
          <p:nvSpPr>
            <p:cNvPr id="40019" name="Line 83"/>
            <p:cNvSpPr>
              <a:spLocks noChangeShapeType="1"/>
            </p:cNvSpPr>
            <p:nvPr/>
          </p:nvSpPr>
          <p:spPr bwMode="auto">
            <a:xfrm>
              <a:off x="4702175" y="557847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0" name="Line 84"/>
            <p:cNvSpPr>
              <a:spLocks noChangeShapeType="1"/>
            </p:cNvSpPr>
            <p:nvPr/>
          </p:nvSpPr>
          <p:spPr bwMode="auto">
            <a:xfrm flipH="1">
              <a:off x="5359400" y="5259388"/>
              <a:ext cx="0" cy="730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2" name="Line 86"/>
            <p:cNvSpPr>
              <a:spLocks noChangeShapeType="1"/>
            </p:cNvSpPr>
            <p:nvPr/>
          </p:nvSpPr>
          <p:spPr bwMode="auto">
            <a:xfrm flipH="1">
              <a:off x="5999163" y="5578475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3" name="Line 87"/>
            <p:cNvSpPr>
              <a:spLocks noChangeShapeType="1"/>
            </p:cNvSpPr>
            <p:nvPr/>
          </p:nvSpPr>
          <p:spPr bwMode="auto">
            <a:xfrm>
              <a:off x="5375275" y="5945188"/>
              <a:ext cx="62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4" name="Line 88"/>
            <p:cNvSpPr>
              <a:spLocks noChangeShapeType="1"/>
            </p:cNvSpPr>
            <p:nvPr/>
          </p:nvSpPr>
          <p:spPr bwMode="auto">
            <a:xfrm>
              <a:off x="8226425" y="5930900"/>
              <a:ext cx="466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5" name="Line 89"/>
            <p:cNvSpPr>
              <a:spLocks noChangeShapeType="1"/>
            </p:cNvSpPr>
            <p:nvPr/>
          </p:nvSpPr>
          <p:spPr bwMode="auto">
            <a:xfrm flipH="1">
              <a:off x="8239125" y="5259388"/>
              <a:ext cx="0" cy="631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 flipH="1">
              <a:off x="8693150" y="5534025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7" name="Text Box 91"/>
            <p:cNvSpPr txBox="1">
              <a:spLocks noChangeArrowheads="1"/>
            </p:cNvSpPr>
            <p:nvPr/>
          </p:nvSpPr>
          <p:spPr bwMode="auto">
            <a:xfrm>
              <a:off x="8221663" y="5597525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79</a:t>
              </a:r>
            </a:p>
          </p:txBody>
        </p:sp>
        <p:sp>
          <p:nvSpPr>
            <p:cNvPr id="40028" name="Text Box 92"/>
            <p:cNvSpPr txBox="1">
              <a:spLocks noChangeArrowheads="1"/>
            </p:cNvSpPr>
            <p:nvPr/>
          </p:nvSpPr>
          <p:spPr bwMode="auto">
            <a:xfrm>
              <a:off x="5440363" y="5641975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80</a:t>
              </a:r>
            </a:p>
          </p:txBody>
        </p:sp>
        <p:sp>
          <p:nvSpPr>
            <p:cNvPr id="40029" name="Text Box 93"/>
            <p:cNvSpPr txBox="1">
              <a:spLocks noChangeArrowheads="1"/>
            </p:cNvSpPr>
            <p:nvPr/>
          </p:nvSpPr>
          <p:spPr bwMode="auto">
            <a:xfrm>
              <a:off x="6667500" y="4892675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H H’</a:t>
              </a:r>
            </a:p>
          </p:txBody>
        </p:sp>
        <p:sp>
          <p:nvSpPr>
            <p:cNvPr id="40030" name="Text Box 94"/>
            <p:cNvSpPr txBox="1">
              <a:spLocks noChangeArrowheads="1"/>
            </p:cNvSpPr>
            <p:nvPr/>
          </p:nvSpPr>
          <p:spPr bwMode="auto">
            <a:xfrm>
              <a:off x="7737475" y="48895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H H’</a:t>
              </a:r>
            </a:p>
          </p:txBody>
        </p:sp>
        <p:sp>
          <p:nvSpPr>
            <p:cNvPr id="40034" name="Text Box 98"/>
            <p:cNvSpPr txBox="1">
              <a:spLocks noChangeArrowheads="1"/>
            </p:cNvSpPr>
            <p:nvPr/>
          </p:nvSpPr>
          <p:spPr bwMode="auto">
            <a:xfrm>
              <a:off x="274638" y="1497013"/>
              <a:ext cx="730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Start!</a:t>
              </a:r>
            </a:p>
          </p:txBody>
        </p:sp>
        <p:sp>
          <p:nvSpPr>
            <p:cNvPr id="40035" name="Line 99"/>
            <p:cNvSpPr>
              <a:spLocks noChangeShapeType="1"/>
            </p:cNvSpPr>
            <p:nvPr/>
          </p:nvSpPr>
          <p:spPr bwMode="auto">
            <a:xfrm>
              <a:off x="7300913" y="1835150"/>
              <a:ext cx="0" cy="414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7"/>
            <p:cNvGrpSpPr>
              <a:grpSpLocks/>
            </p:cNvGrpSpPr>
            <p:nvPr/>
          </p:nvGrpSpPr>
          <p:grpSpPr bwMode="auto">
            <a:xfrm>
              <a:off x="5627688" y="5133975"/>
              <a:ext cx="192087" cy="239713"/>
              <a:chOff x="314" y="2897"/>
              <a:chExt cx="121" cy="151"/>
            </a:xfrm>
          </p:grpSpPr>
          <p:sp>
            <p:nvSpPr>
              <p:cNvPr id="40042" name="Rectangle 106"/>
              <p:cNvSpPr>
                <a:spLocks noChangeArrowheads="1"/>
              </p:cNvSpPr>
              <p:nvPr/>
            </p:nvSpPr>
            <p:spPr bwMode="auto">
              <a:xfrm>
                <a:off x="331" y="2932"/>
                <a:ext cx="86" cy="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2"/>
              <p:cNvGrpSpPr>
                <a:grpSpLocks/>
              </p:cNvGrpSpPr>
              <p:nvPr/>
            </p:nvGrpSpPr>
            <p:grpSpPr bwMode="auto">
              <a:xfrm>
                <a:off x="314" y="2897"/>
                <a:ext cx="121" cy="151"/>
                <a:chOff x="288" y="2891"/>
                <a:chExt cx="121" cy="151"/>
              </a:xfrm>
            </p:grpSpPr>
            <p:sp>
              <p:nvSpPr>
                <p:cNvPr id="40036" name="Line 100"/>
                <p:cNvSpPr>
                  <a:spLocks noChangeShapeType="1"/>
                </p:cNvSpPr>
                <p:nvPr/>
              </p:nvSpPr>
              <p:spPr bwMode="auto">
                <a:xfrm>
                  <a:off x="288" y="2891"/>
                  <a:ext cx="8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37" name="Line 101"/>
                <p:cNvSpPr>
                  <a:spLocks noChangeShapeType="1"/>
                </p:cNvSpPr>
                <p:nvPr/>
              </p:nvSpPr>
              <p:spPr bwMode="auto">
                <a:xfrm>
                  <a:off x="323" y="2897"/>
                  <a:ext cx="8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044" name="Text Box 108"/>
            <p:cNvSpPr txBox="1">
              <a:spLocks noChangeArrowheads="1"/>
            </p:cNvSpPr>
            <p:nvPr/>
          </p:nvSpPr>
          <p:spPr bwMode="auto">
            <a:xfrm>
              <a:off x="3098800" y="16002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sp>
          <p:nvSpPr>
            <p:cNvPr id="40045" name="Text Box 109"/>
            <p:cNvSpPr txBox="1">
              <a:spLocks noChangeArrowheads="1"/>
            </p:cNvSpPr>
            <p:nvPr/>
          </p:nvSpPr>
          <p:spPr bwMode="auto">
            <a:xfrm>
              <a:off x="3227388" y="4892675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grpSp>
          <p:nvGrpSpPr>
            <p:cNvPr id="5" name="Group 110"/>
            <p:cNvGrpSpPr>
              <a:grpSpLocks/>
            </p:cNvGrpSpPr>
            <p:nvPr/>
          </p:nvGrpSpPr>
          <p:grpSpPr bwMode="auto">
            <a:xfrm>
              <a:off x="8364538" y="5145088"/>
              <a:ext cx="192087" cy="239712"/>
              <a:chOff x="314" y="2897"/>
              <a:chExt cx="121" cy="151"/>
            </a:xfrm>
          </p:grpSpPr>
          <p:sp>
            <p:nvSpPr>
              <p:cNvPr id="40047" name="Rectangle 111"/>
              <p:cNvSpPr>
                <a:spLocks noChangeArrowheads="1"/>
              </p:cNvSpPr>
              <p:nvPr/>
            </p:nvSpPr>
            <p:spPr bwMode="auto">
              <a:xfrm>
                <a:off x="331" y="2932"/>
                <a:ext cx="86" cy="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112"/>
              <p:cNvGrpSpPr>
                <a:grpSpLocks/>
              </p:cNvGrpSpPr>
              <p:nvPr/>
            </p:nvGrpSpPr>
            <p:grpSpPr bwMode="auto">
              <a:xfrm>
                <a:off x="314" y="2897"/>
                <a:ext cx="121" cy="151"/>
                <a:chOff x="288" y="2891"/>
                <a:chExt cx="121" cy="151"/>
              </a:xfrm>
            </p:grpSpPr>
            <p:sp>
              <p:nvSpPr>
                <p:cNvPr id="40049" name="Line 113"/>
                <p:cNvSpPr>
                  <a:spLocks noChangeShapeType="1"/>
                </p:cNvSpPr>
                <p:nvPr/>
              </p:nvSpPr>
              <p:spPr bwMode="auto">
                <a:xfrm>
                  <a:off x="288" y="2891"/>
                  <a:ext cx="8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0" name="Line 114"/>
                <p:cNvSpPr>
                  <a:spLocks noChangeShapeType="1"/>
                </p:cNvSpPr>
                <p:nvPr/>
              </p:nvSpPr>
              <p:spPr bwMode="auto">
                <a:xfrm>
                  <a:off x="323" y="2897"/>
                  <a:ext cx="8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051" name="Line 115"/>
            <p:cNvSpPr>
              <a:spLocks noChangeShapeType="1"/>
            </p:cNvSpPr>
            <p:nvPr/>
          </p:nvSpPr>
          <p:spPr bwMode="auto">
            <a:xfrm flipH="1">
              <a:off x="969963" y="1863725"/>
              <a:ext cx="849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2" name="Line 116"/>
            <p:cNvSpPr>
              <a:spLocks noChangeShapeType="1"/>
            </p:cNvSpPr>
            <p:nvPr/>
          </p:nvSpPr>
          <p:spPr bwMode="auto">
            <a:xfrm flipH="1">
              <a:off x="960438" y="2266950"/>
              <a:ext cx="849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5" name="Line 119"/>
            <p:cNvSpPr>
              <a:spLocks noChangeShapeType="1"/>
            </p:cNvSpPr>
            <p:nvPr/>
          </p:nvSpPr>
          <p:spPr bwMode="auto">
            <a:xfrm>
              <a:off x="3373438" y="2193925"/>
              <a:ext cx="0" cy="547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1828800" y="2651125"/>
              <a:ext cx="1516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7" name="Text Box 121"/>
            <p:cNvSpPr txBox="1">
              <a:spLocks noChangeArrowheads="1"/>
            </p:cNvSpPr>
            <p:nvPr/>
          </p:nvSpPr>
          <p:spPr bwMode="auto">
            <a:xfrm>
              <a:off x="2284413" y="2363788"/>
              <a:ext cx="685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f’=40</a:t>
              </a:r>
            </a:p>
          </p:txBody>
        </p:sp>
        <p:grpSp>
          <p:nvGrpSpPr>
            <p:cNvPr id="7" name="Group 124"/>
            <p:cNvGrpSpPr>
              <a:grpSpLocks/>
            </p:cNvGrpSpPr>
            <p:nvPr/>
          </p:nvGrpSpPr>
          <p:grpSpPr bwMode="auto">
            <a:xfrm>
              <a:off x="4664075" y="2560638"/>
              <a:ext cx="1727200" cy="2697162"/>
              <a:chOff x="2938" y="1613"/>
              <a:chExt cx="1088" cy="1699"/>
            </a:xfrm>
          </p:grpSpPr>
          <p:sp>
            <p:nvSpPr>
              <p:cNvPr id="40058" name="Freeform 122"/>
              <p:cNvSpPr>
                <a:spLocks/>
              </p:cNvSpPr>
              <p:nvPr/>
            </p:nvSpPr>
            <p:spPr bwMode="auto">
              <a:xfrm>
                <a:off x="2938" y="1613"/>
                <a:ext cx="518" cy="1670"/>
              </a:xfrm>
              <a:custGeom>
                <a:avLst/>
                <a:gdLst/>
                <a:ahLst/>
                <a:cxnLst>
                  <a:cxn ang="0">
                    <a:pos x="518" y="0"/>
                  </a:cxn>
                  <a:cxn ang="0">
                    <a:pos x="518" y="374"/>
                  </a:cxn>
                  <a:cxn ang="0">
                    <a:pos x="0" y="374"/>
                  </a:cxn>
                  <a:cxn ang="0">
                    <a:pos x="0" y="1670"/>
                  </a:cxn>
                </a:cxnLst>
                <a:rect l="0" t="0" r="r" b="b"/>
                <a:pathLst>
                  <a:path w="518" h="1670">
                    <a:moveTo>
                      <a:pt x="518" y="0"/>
                    </a:moveTo>
                    <a:lnTo>
                      <a:pt x="518" y="374"/>
                    </a:lnTo>
                    <a:lnTo>
                      <a:pt x="0" y="374"/>
                    </a:lnTo>
                    <a:lnTo>
                      <a:pt x="0" y="167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9" name="Freeform 123"/>
              <p:cNvSpPr>
                <a:spLocks/>
              </p:cNvSpPr>
              <p:nvPr/>
            </p:nvSpPr>
            <p:spPr bwMode="auto">
              <a:xfrm>
                <a:off x="3376" y="1690"/>
                <a:ext cx="650" cy="1622"/>
              </a:xfrm>
              <a:custGeom>
                <a:avLst/>
                <a:gdLst/>
                <a:ahLst/>
                <a:cxnLst>
                  <a:cxn ang="0">
                    <a:pos x="518" y="0"/>
                  </a:cxn>
                  <a:cxn ang="0">
                    <a:pos x="518" y="374"/>
                  </a:cxn>
                  <a:cxn ang="0">
                    <a:pos x="0" y="374"/>
                  </a:cxn>
                  <a:cxn ang="0">
                    <a:pos x="0" y="1670"/>
                  </a:cxn>
                </a:cxnLst>
                <a:rect l="0" t="0" r="r" b="b"/>
                <a:pathLst>
                  <a:path w="518" h="1670">
                    <a:moveTo>
                      <a:pt x="518" y="0"/>
                    </a:moveTo>
                    <a:lnTo>
                      <a:pt x="518" y="374"/>
                    </a:lnTo>
                    <a:lnTo>
                      <a:pt x="0" y="374"/>
                    </a:lnTo>
                    <a:lnTo>
                      <a:pt x="0" y="167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ECD0-CFEC-48DD-9FC2-1E69F1CC82F4}" type="datetime1">
              <a:rPr lang="en-US" altLang="ja-JP" smtClean="0"/>
              <a:t>1/21/2015</a:t>
            </a:fld>
            <a:endParaRPr lang="en-US" altLang="ja-JP"/>
          </a:p>
        </p:txBody>
      </p:sp>
      <p:sp>
        <p:nvSpPr>
          <p:cNvPr id="1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sz="2400"/>
              <a:t>4)  Evaluate against objectives</a:t>
            </a:r>
            <a:br>
              <a:rPr lang="en-US" altLang="ja-JP" sz="2400"/>
            </a:br>
            <a:r>
              <a:rPr lang="en-US" altLang="ja-JP" sz="2400"/>
              <a:t>5)  Select most promising solution (1st order. solution) </a:t>
            </a:r>
            <a:br>
              <a:rPr lang="en-US" altLang="ja-JP" sz="2400"/>
            </a:br>
            <a:endParaRPr lang="en-US" altLang="ja-JP" sz="2400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143000" y="1354138"/>
            <a:ext cx="457200" cy="10985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11163" y="1903413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>
            <a:off x="1235075" y="1803400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>
            <a:off x="1498600" y="18113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022350" y="19939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25563" y="1985963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H’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1498600" y="22240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2906713" y="1422400"/>
            <a:ext cx="0" cy="130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1498600" y="2573338"/>
            <a:ext cx="1408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635125" y="1674813"/>
            <a:ext cx="127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1616075" y="13477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828800" y="226853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f’=40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870075" y="13620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fb=39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6732588" y="2568575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6942138" y="22717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4689475" y="1422400"/>
            <a:ext cx="365125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206875" y="1427163"/>
            <a:ext cx="747713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n</a:t>
            </a:r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7496175" y="1235075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3956050" y="1452563"/>
            <a:ext cx="411163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Oval 23"/>
          <p:cNvSpPr>
            <a:spLocks noChangeArrowheads="1"/>
          </p:cNvSpPr>
          <p:nvPr/>
        </p:nvSpPr>
        <p:spPr bwMode="auto">
          <a:xfrm>
            <a:off x="7496175" y="1422400"/>
            <a:ext cx="444500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6440488" y="1430338"/>
            <a:ext cx="403225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6796088" y="1446213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6294438" y="1436688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6294438" y="1903413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3776663" y="1893888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H="1">
            <a:off x="6550025" y="18034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6732588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7604125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H="1">
            <a:off x="7824788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6734175" y="21828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H="1">
            <a:off x="7591425" y="2182813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H="1">
            <a:off x="7818438" y="21780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8201025" y="1422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8372475" y="178911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5365750" y="1444625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5681663" y="176688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4381500" y="25908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4343400" y="229393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 n</a:t>
            </a:r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4381500" y="22240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H="1">
            <a:off x="5038725" y="190500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5678488" y="222408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054600" y="25908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7905750" y="2576513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 flipH="1">
            <a:off x="7918450" y="1905000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>
            <a:off x="8372475" y="21796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7900988" y="22431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79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5119688" y="2287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80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6346825" y="153828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7416800" y="15351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1044575" y="2651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1) Single thick lens</a:t>
            </a: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3833813" y="2651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2) Single thick lens</a:t>
            </a: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6492875" y="2651125"/>
            <a:ext cx="213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3) Two thick lenses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307013" y="1779588"/>
            <a:ext cx="192087" cy="239712"/>
            <a:chOff x="314" y="2897"/>
            <a:chExt cx="121" cy="151"/>
          </a:xfrm>
        </p:grpSpPr>
        <p:sp>
          <p:nvSpPr>
            <p:cNvPr id="42041" name="Rectangle 57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2043" name="Line 59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4" name="Line 60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045" name="Text Box 61"/>
          <p:cNvSpPr txBox="1">
            <a:spLocks noChangeArrowheads="1"/>
          </p:cNvSpPr>
          <p:nvPr/>
        </p:nvSpPr>
        <p:spPr bwMode="auto">
          <a:xfrm>
            <a:off x="2906713" y="15382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8043863" y="1790700"/>
            <a:ext cx="192087" cy="239713"/>
            <a:chOff x="314" y="2897"/>
            <a:chExt cx="121" cy="151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2049" name="Line 65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0" name="Line 66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42125" name="Group 141"/>
          <p:cNvGraphicFramePr>
            <a:graphicFrameLocks noGrp="1"/>
          </p:cNvGraphicFramePr>
          <p:nvPr>
            <p:ph idx="1"/>
          </p:nvPr>
        </p:nvGraphicFramePr>
        <p:xfrm>
          <a:off x="257175" y="3108325"/>
          <a:ext cx="8542338" cy="3279648"/>
        </p:xfrm>
        <a:graphic>
          <a:graphicData uri="http://schemas.openxmlformats.org/drawingml/2006/table">
            <a:tbl>
              <a:tblPr/>
              <a:tblGrid>
                <a:gridCol w="1936750"/>
                <a:gridCol w="2201863"/>
                <a:gridCol w="2201862"/>
                <a:gridCol w="22018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1) Single thick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2) Single thick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3) Two thick lenses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 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=532nm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  <a:endParaRPr kumimoji="1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  <a:endParaRPr kumimoji="1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 f’sys =40mm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3. fb&gt;45mm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39 (&lt; 45)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4. # of elements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5. Spot size&lt;10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2.44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l(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F/#)=4.15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m, (F/#)=3.2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Need further evaluation by ray tracing (Step 6 and thereafter.)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Note: too thick! (~60mm)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2.44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l(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F/#)=8.3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m, (F/#)=6.4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Need further evaluation by ray tracing (Step 6 and thereafter.)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4AD-945F-408B-A0B4-8DAC7127B9FB}" type="slidenum">
              <a:rPr lang="en-US" altLang="ja-JP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46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11081</TotalTime>
  <Words>1107</Words>
  <Application>Microsoft Office PowerPoint</Application>
  <PresentationFormat>On-screen Show (4:3)</PresentationFormat>
  <Paragraphs>266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Symbol</vt:lpstr>
      <vt:lpstr>Wingdings</vt:lpstr>
      <vt:lpstr>Office Theme</vt:lpstr>
      <vt:lpstr>PowerPoint Presentation</vt:lpstr>
      <vt:lpstr>Introduction to Optical Design Lecture #1</vt:lpstr>
      <vt:lpstr>PowerPoint Presentation</vt:lpstr>
      <vt:lpstr>PowerPoint Presentation</vt:lpstr>
      <vt:lpstr>Waterfall v.s. Agile Process</vt:lpstr>
      <vt:lpstr>Agile Process</vt:lpstr>
      <vt:lpstr>Example: 1)  Statement of problem to be solved </vt:lpstr>
      <vt:lpstr>2) Alternative designs 3) First order designs: geometrical design of optics</vt:lpstr>
      <vt:lpstr>4)  Evaluate against objectives 5)  Select most promising solution (1st order. solution)  </vt:lpstr>
      <vt:lpstr>Law of geometrical optics</vt:lpstr>
      <vt:lpstr>Law of geometrical optics</vt:lpstr>
      <vt:lpstr>Huygens’ Principle (1690)</vt:lpstr>
      <vt:lpstr>Fermat’s Principle (1650) </vt:lpstr>
      <vt:lpstr>Eikonal Equation (1911)</vt:lpstr>
      <vt:lpstr>Jell-O Gradient Index Lens</vt:lpstr>
      <vt:lpstr>PowerPoint Presentation</vt:lpstr>
      <vt:lpstr>GRIN lens</vt:lpstr>
      <vt:lpstr>Two types of compound eyes</vt:lpstr>
      <vt:lpstr>Modeling of Compound Eyes  Apposition and Superposition Eyes </vt:lpstr>
      <vt:lpstr>Review: 1st order optics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yuzuru</dc:creator>
  <cp:lastModifiedBy>Alonzo Espinoza</cp:lastModifiedBy>
  <cp:revision>266</cp:revision>
  <dcterms:created xsi:type="dcterms:W3CDTF">2006-08-16T00:00:00Z</dcterms:created>
  <dcterms:modified xsi:type="dcterms:W3CDTF">2015-01-21T18:40:15Z</dcterms:modified>
</cp:coreProperties>
</file>