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7" r:id="rId2"/>
    <p:sldId id="268" r:id="rId3"/>
    <p:sldId id="396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BED7B6-2774-445E-A605-C3F727115D10}">
          <p14:sldIdLst>
            <p14:sldId id="267"/>
            <p14:sldId id="268"/>
            <p14:sldId id="39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Untitled Section" id="{EAA90A0E-BC23-4805-B33D-5F87B165D05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912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7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6754D-0BED-42B0-915E-416A9F07D414}" type="datetimeFigureOut">
              <a:rPr lang="en-US" smtClean="0"/>
              <a:t>1/23/2015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6045C-F5C8-44DA-8796-ACC438FBA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8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F788-2C93-483F-9194-8FC3A521EA0E}" type="datetime1">
              <a:rPr lang="en-US" smtClean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8FBA-6791-4402-B206-4E3C31C2CF89}" type="datetime1">
              <a:rPr lang="en-US" smtClean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7B2B-4169-4F14-8E2D-C430340787CB}" type="datetime1">
              <a:rPr lang="en-US" smtClean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C626-0FC6-4FED-8C84-3DAE3CCBC0A9}" type="datetime1">
              <a:rPr lang="en-US" smtClean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0873-6950-409B-9829-C76A8ADC1110}" type="datetime1">
              <a:rPr lang="en-US" smtClean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9001-313C-4CB5-9700-EB065BB962E1}" type="datetime1">
              <a:rPr lang="en-US" smtClean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1969-E5B7-40E6-BCCD-D95A249276CC}" type="datetime1">
              <a:rPr lang="en-US" smtClean="0"/>
              <a:t>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4798-FA2A-4CBE-A2C2-61DF3718D635}" type="datetime1">
              <a:rPr lang="en-US" smtClean="0"/>
              <a:t>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4699-C44A-4A86-9C1A-A14E48BCD7D3}" type="datetime1">
              <a:rPr lang="en-US" smtClean="0"/>
              <a:t>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2EAF-E7DC-4064-8C59-37C047C31CB5}" type="datetime1">
              <a:rPr lang="en-US" smtClean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8711-DDAD-4B99-BFA8-D45D135475AF}" type="datetime1">
              <a:rPr lang="en-US" smtClean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D6207-A5C1-4FCA-8256-12AE23A99BE0}" type="datetime1">
              <a:rPr lang="en-US" smtClean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8"/>
          <p:cNvGrpSpPr>
            <a:grpSpLocks/>
          </p:cNvGrpSpPr>
          <p:nvPr userDrawn="1"/>
        </p:nvGrpSpPr>
        <p:grpSpPr bwMode="auto">
          <a:xfrm rot="-5400000">
            <a:off x="1095043" y="5404712"/>
            <a:ext cx="470565" cy="2203450"/>
            <a:chOff x="8498436" y="3955600"/>
            <a:chExt cx="604316" cy="2833562"/>
          </a:xfrm>
        </p:grpSpPr>
        <p:grpSp>
          <p:nvGrpSpPr>
            <p:cNvPr id="8" name="Group 19"/>
            <p:cNvGrpSpPr>
              <a:grpSpLocks/>
            </p:cNvGrpSpPr>
            <p:nvPr/>
          </p:nvGrpSpPr>
          <p:grpSpPr bwMode="auto">
            <a:xfrm rot="5400000">
              <a:off x="7996447" y="5186065"/>
              <a:ext cx="1600207" cy="403721"/>
              <a:chOff x="1828800" y="2501152"/>
              <a:chExt cx="4885763" cy="1232648"/>
            </a:xfrm>
          </p:grpSpPr>
          <p:pic>
            <p:nvPicPr>
              <p:cNvPr id="11" name="Picture 9" descr="Updated Wordmark (4 Jan 12)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14" t="11765" r="59068" b="50000"/>
              <a:stretch>
                <a:fillRect/>
              </a:stretch>
            </p:blipFill>
            <p:spPr bwMode="auto">
              <a:xfrm>
                <a:off x="2597522" y="2501152"/>
                <a:ext cx="3348318" cy="699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9" descr="Updated Wordmark (4 Jan 12)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932" r="5637" b="50000"/>
              <a:stretch>
                <a:fillRect/>
              </a:stretch>
            </p:blipFill>
            <p:spPr bwMode="auto">
              <a:xfrm>
                <a:off x="1828800" y="2819400"/>
                <a:ext cx="4885763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4" descr="logo_OSC Scaleable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501377" y="3957871"/>
              <a:ext cx="603645" cy="599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 descr="UA_ Block A -AZ_ RGB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500749" y="6195244"/>
              <a:ext cx="591605" cy="596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Geometrical Theory of Optical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1513-1F76-42A1-B3D0-408551091F74}" type="datetime1">
              <a:rPr lang="en-US" altLang="ja-JP" smtClean="0"/>
              <a:t>1/23/2015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7" name="Arc 6"/>
          <p:cNvSpPr/>
          <p:nvPr/>
        </p:nvSpPr>
        <p:spPr bwMode="auto">
          <a:xfrm>
            <a:off x="3124200" y="2699395"/>
            <a:ext cx="2867025" cy="2865438"/>
          </a:xfrm>
          <a:prstGeom prst="arc">
            <a:avLst>
              <a:gd name="adj1" fmla="val 6513234"/>
              <a:gd name="adj2" fmla="val 1499621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188720" y="4147195"/>
            <a:ext cx="48615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172200" y="3964315"/>
            <a:ext cx="172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Optical Axis (z)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8720" y="4465449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Left-hand space</a:t>
            </a:r>
          </a:p>
          <a:p>
            <a:r>
              <a:rPr lang="en-US" dirty="0" smtClean="0"/>
              <a:t>(un-dashed qty)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31920" y="4465449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Right-hand space</a:t>
            </a:r>
          </a:p>
          <a:p>
            <a:r>
              <a:rPr lang="en-US" dirty="0" smtClean="0"/>
              <a:t>(dashed qty)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3124200" y="4834781"/>
            <a:ext cx="0" cy="958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3124200" y="5564833"/>
            <a:ext cx="19507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>
            <a:off x="1173480" y="5564832"/>
            <a:ext cx="19507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074920" y="538016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(+)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0273" y="53479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86682" y="58370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1417320" y="3415675"/>
            <a:ext cx="11693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868680" y="3049915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Propagation direction 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543300" y="3394720"/>
            <a:ext cx="304800" cy="504825"/>
            <a:chOff x="7439025" y="2333625"/>
            <a:chExt cx="304800" cy="504825"/>
          </a:xfrm>
        </p:grpSpPr>
        <p:cxnSp>
          <p:nvCxnSpPr>
            <p:cNvPr id="31" name="Straight Connector 30"/>
            <p:cNvCxnSpPr/>
            <p:nvPr/>
          </p:nvCxnSpPr>
          <p:spPr bwMode="auto">
            <a:xfrm flipH="1">
              <a:off x="7439025" y="2409825"/>
              <a:ext cx="152400" cy="2476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>
              <a:off x="7439025" y="2333625"/>
              <a:ext cx="304800" cy="5048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7562850" y="2543175"/>
              <a:ext cx="152400" cy="2476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971600" y="1657834"/>
            <a:ext cx="718119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single refractive surface divides the space</a:t>
            </a:r>
          </a:p>
          <a:p>
            <a:r>
              <a:rPr lang="en-US" sz="2800" dirty="0" smtClean="0"/>
              <a:t>in two half spaces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Ray Trace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5DBE-27D2-44CC-9F65-A1E233D66336}" type="datetime1">
              <a:rPr lang="en-US" altLang="ja-JP" smtClean="0"/>
              <a:t>1/23/2015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131840" y="2026940"/>
            <a:ext cx="0" cy="28443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934136" y="2007890"/>
            <a:ext cx="0" cy="28443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040052" y="353701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87524" y="3429000"/>
            <a:ext cx="81369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758733" y="14847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Lens 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86925" y="14847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Lens 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 bwMode="auto">
          <a:xfrm>
            <a:off x="5225405" y="3371850"/>
            <a:ext cx="108012" cy="1080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909117" y="3381375"/>
            <a:ext cx="108012" cy="1080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3568" y="364502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 bwMode="auto">
          <a:xfrm>
            <a:off x="8109917" y="3376042"/>
            <a:ext cx="108012" cy="1080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1627101" y="3381375"/>
            <a:ext cx="108012" cy="1080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33018" y="364502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62442" y="352772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935596" y="2708920"/>
            <a:ext cx="21962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Ray Trace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7724-5AB5-45F6-8DCD-5C75D5690C1E}" type="datetime1">
              <a:rPr lang="en-US" altLang="ja-JP" smtClean="0"/>
              <a:t>1/23/2015</a:t>
            </a:fld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131840" y="2096852"/>
            <a:ext cx="0" cy="26303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572000" y="2002322"/>
            <a:ext cx="0" cy="28443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287524" y="3429000"/>
            <a:ext cx="81369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758733" y="170080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Lens 1 (-f)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86925" y="170080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Lens 2 (+f)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131840" y="5265204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691680" y="2708920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3023828" y="4725144"/>
            <a:ext cx="216024" cy="124966"/>
            <a:chOff x="3023828" y="4725144"/>
            <a:chExt cx="216024" cy="124966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3131840" y="4725144"/>
              <a:ext cx="108012" cy="1214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3023828" y="4728616"/>
              <a:ext cx="108012" cy="1214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 flipV="1">
            <a:off x="3023828" y="1988840"/>
            <a:ext cx="216024" cy="124966"/>
            <a:chOff x="3023828" y="4725144"/>
            <a:chExt cx="216024" cy="124966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3131840" y="4725144"/>
              <a:ext cx="108012" cy="1214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>
              <a:off x="3023828" y="4728616"/>
              <a:ext cx="108012" cy="1214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3707904" y="49411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8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Geometrical Theory of Optical System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Conjugate quantities</a:t>
            </a:r>
          </a:p>
          <a:p>
            <a:pPr lvl="1"/>
            <a:r>
              <a:rPr lang="en-US" dirty="0" smtClean="0"/>
              <a:t>The image is conjugate to the object.</a:t>
            </a:r>
          </a:p>
          <a:p>
            <a:pPr lvl="1"/>
            <a:r>
              <a:rPr lang="en-US" dirty="0" smtClean="0"/>
              <a:t>Refracted ray is conjugate to the incident ray</a:t>
            </a:r>
          </a:p>
          <a:p>
            <a:pPr lvl="1"/>
            <a:r>
              <a:rPr lang="en-US" dirty="0" smtClean="0"/>
              <a:t>The plane through the object and image are conjugate planes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6E27-E617-4BA2-9C5C-507664BA7D6B}" type="datetime1">
              <a:rPr lang="en-US" altLang="ja-JP" smtClean="0"/>
              <a:t>1/23/2015</a:t>
            </a:fld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Geometrical Theory of Optical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optical system can be completely described by its cardinal planes.</a:t>
            </a:r>
          </a:p>
          <a:p>
            <a:pPr lvl="1"/>
            <a:r>
              <a:rPr lang="en-US" dirty="0" smtClean="0"/>
              <a:t>Two focal planes (F.P.)</a:t>
            </a:r>
          </a:p>
          <a:p>
            <a:pPr lvl="1"/>
            <a:r>
              <a:rPr lang="en-US" dirty="0" smtClean="0"/>
              <a:t>Two principal planes (P.P.)</a:t>
            </a:r>
          </a:p>
          <a:p>
            <a:pPr lvl="1"/>
            <a:r>
              <a:rPr lang="en-US" dirty="0" smtClean="0"/>
              <a:t>Two nodal points (N.P.)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97FC-465A-459D-B263-0B3628DCB231}" type="datetime1">
              <a:rPr lang="en-US" altLang="ja-JP" smtClean="0"/>
              <a:t>1/23/2015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62F6-13D5-478A-8E68-72186E02E223}" type="slidenum">
              <a:rPr lang="en-US" altLang="ja-JP" smtClean="0"/>
              <a:pPr/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7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 points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8E9D-8949-47B4-9161-86C955618F4A}" type="datetime1">
              <a:rPr lang="en-US" altLang="ja-JP" smtClean="0"/>
              <a:t>1/23/2015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507498" y="2696344"/>
            <a:ext cx="56887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063782" y="1976264"/>
            <a:ext cx="0" cy="14573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503942" y="1976264"/>
            <a:ext cx="0" cy="14573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883762" y="1436204"/>
            <a:ext cx="87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P.P.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27878" y="1445729"/>
            <a:ext cx="10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2nd P.P.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51614" y="30110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40146" y="29843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n’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224022" y="1976264"/>
            <a:ext cx="0" cy="14401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343702" y="1976264"/>
            <a:ext cx="0" cy="14401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004454" y="1445729"/>
            <a:ext cx="100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2nd F.P.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39646" y="1436204"/>
            <a:ext cx="86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F.P.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3343702" y="3884476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1867538" y="4113982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063782" y="3740460"/>
            <a:ext cx="0" cy="10081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343702" y="3771944"/>
            <a:ext cx="0" cy="6840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06038" y="3881168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6262122" y="4110674"/>
            <a:ext cx="3579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5506038" y="3737152"/>
            <a:ext cx="0" cy="10474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6226118" y="3768636"/>
            <a:ext cx="0" cy="6840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667744" y="3560440"/>
            <a:ext cx="30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f’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11860" y="37128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23722" y="35678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43602" y="37202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1867538" y="2300300"/>
            <a:ext cx="21962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5503942" y="2300300"/>
            <a:ext cx="1125415" cy="6120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867538" y="2300300"/>
            <a:ext cx="2196244" cy="6120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5539946" y="291236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4063782" y="2300300"/>
            <a:ext cx="1440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4099786" y="2912368"/>
            <a:ext cx="1440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1867538" y="4640560"/>
            <a:ext cx="21962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503942" y="4604556"/>
            <a:ext cx="11161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1867538" y="2300300"/>
            <a:ext cx="0" cy="396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6620066" y="2696344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7196217" y="25163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867538" y="2768352"/>
            <a:ext cx="0" cy="2016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6620066" y="3105870"/>
            <a:ext cx="0" cy="16787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7" name="Object 76"/>
          <p:cNvGraphicFramePr>
            <a:graphicFrameLocks noChangeAspect="1"/>
          </p:cNvGraphicFramePr>
          <p:nvPr/>
        </p:nvGraphicFramePr>
        <p:xfrm>
          <a:off x="1871700" y="4846638"/>
          <a:ext cx="2304256" cy="159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" name="Equation" r:id="rId3" imgW="1574640" imgH="1091880" progId="Equation.DSMT4">
                  <p:embed/>
                </p:oleObj>
              </mc:Choice>
              <mc:Fallback>
                <p:oleObj name="Equation" r:id="rId3" imgW="157464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700" y="4846638"/>
                        <a:ext cx="2304256" cy="159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904148" y="431980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l’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71800" y="43291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 points/planes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focal plane: </a:t>
            </a:r>
          </a:p>
          <a:p>
            <a:pPr lvl="1"/>
            <a:r>
              <a:rPr lang="en-US" dirty="0" smtClean="0"/>
              <a:t>The first focal plane on the plane in the left-hand space that is perpendicular to the axis and is conjugate to a similar plane at Infinity in the right-hand space.</a:t>
            </a:r>
          </a:p>
          <a:p>
            <a:r>
              <a:rPr lang="en-US" dirty="0" smtClean="0"/>
              <a:t>Second focal plane:</a:t>
            </a:r>
          </a:p>
          <a:p>
            <a:pPr lvl="1"/>
            <a:r>
              <a:rPr lang="en-US" dirty="0" smtClean="0"/>
              <a:t>Left-hand -&gt; Right-hand</a:t>
            </a:r>
          </a:p>
          <a:p>
            <a:pPr lvl="1"/>
            <a:r>
              <a:rPr lang="en-US" dirty="0" smtClean="0"/>
              <a:t>Infinity -&gt; -Infinity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15EF-AC80-431C-952F-C11FE19EE93D}" type="datetime1">
              <a:rPr lang="en-US" altLang="ja-JP" smtClean="0"/>
              <a:t>1/23/2015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 points/planes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 Planes</a:t>
            </a:r>
          </a:p>
          <a:p>
            <a:pPr lvl="1"/>
            <a:r>
              <a:rPr lang="en-US" dirty="0" smtClean="0"/>
              <a:t>The principal planes are two conjugate planes for which the lateral magnification is unity.</a:t>
            </a:r>
          </a:p>
          <a:p>
            <a:r>
              <a:rPr lang="en-US" dirty="0" smtClean="0"/>
              <a:t>Nodal Points</a:t>
            </a:r>
          </a:p>
          <a:p>
            <a:pPr lvl="1"/>
            <a:r>
              <a:rPr lang="en-US" dirty="0" smtClean="0"/>
              <a:t>The Nodal points are two conjugate points for which the angular magnification is unity.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B006-0FFC-4F39-8B2C-C585ED01C317}" type="datetime1">
              <a:rPr lang="en-US" altLang="ja-JP" smtClean="0"/>
              <a:t>1/23/2015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Conventions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0D54-297A-4245-BDD4-81F780977B73}" type="datetime1">
              <a:rPr lang="en-US" altLang="ja-JP" smtClean="0"/>
              <a:t>1/23/2015</a:t>
            </a:fld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Arc 5"/>
          <p:cNvSpPr/>
          <p:nvPr/>
        </p:nvSpPr>
        <p:spPr bwMode="auto">
          <a:xfrm>
            <a:off x="3124200" y="1981200"/>
            <a:ext cx="2867025" cy="2865438"/>
          </a:xfrm>
          <a:prstGeom prst="arc">
            <a:avLst>
              <a:gd name="adj1" fmla="val 7423641"/>
              <a:gd name="adj2" fmla="val 140763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51520" y="3429000"/>
            <a:ext cx="67687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236296" y="3248980"/>
            <a:ext cx="172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Optical Axis (z)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24200" y="4116586"/>
            <a:ext cx="0" cy="958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124200" y="4846638"/>
            <a:ext cx="17718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0800000">
            <a:off x="1173480" y="4846637"/>
            <a:ext cx="19507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074920" y="466197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(+)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0273" y="46297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86682" y="511885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1417320" y="2697480"/>
            <a:ext cx="11693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868680" y="233172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Propagation direction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9932" y="2312876"/>
            <a:ext cx="304800" cy="504825"/>
            <a:chOff x="7439025" y="2333625"/>
            <a:chExt cx="304800" cy="504825"/>
          </a:xfrm>
        </p:grpSpPr>
        <p:cxnSp>
          <p:nvCxnSpPr>
            <p:cNvPr id="20" name="Straight Connector 19"/>
            <p:cNvCxnSpPr/>
            <p:nvPr/>
          </p:nvCxnSpPr>
          <p:spPr bwMode="auto">
            <a:xfrm flipH="1">
              <a:off x="7439025" y="2409825"/>
              <a:ext cx="152400" cy="2476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H="1">
              <a:off x="7439025" y="2333625"/>
              <a:ext cx="304800" cy="5048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7562850" y="2543175"/>
              <a:ext cx="152400" cy="2476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Arc 22"/>
          <p:cNvSpPr/>
          <p:nvPr/>
        </p:nvSpPr>
        <p:spPr bwMode="auto">
          <a:xfrm flipH="1">
            <a:off x="3311860" y="1981200"/>
            <a:ext cx="1561467" cy="2865438"/>
          </a:xfrm>
          <a:prstGeom prst="arc">
            <a:avLst>
              <a:gd name="adj1" fmla="val 6513234"/>
              <a:gd name="adj2" fmla="val 1499621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 flipV="1">
            <a:off x="3167844" y="3032956"/>
            <a:ext cx="1148528" cy="396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1921258" y="2907990"/>
            <a:ext cx="2902770" cy="5210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Freeform 32"/>
          <p:cNvSpPr/>
          <p:nvPr/>
        </p:nvSpPr>
        <p:spPr bwMode="auto">
          <a:xfrm>
            <a:off x="4705350" y="2933700"/>
            <a:ext cx="142875" cy="133350"/>
          </a:xfrm>
          <a:custGeom>
            <a:avLst/>
            <a:gdLst>
              <a:gd name="connsiteX0" fmla="*/ 0 w 142875"/>
              <a:gd name="connsiteY0" fmla="*/ 0 h 133350"/>
              <a:gd name="connsiteX1" fmla="*/ 28575 w 142875"/>
              <a:gd name="connsiteY1" fmla="*/ 133350 h 133350"/>
              <a:gd name="connsiteX2" fmla="*/ 142875 w 142875"/>
              <a:gd name="connsiteY2" fmla="*/ 11430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133350">
                <a:moveTo>
                  <a:pt x="0" y="0"/>
                </a:moveTo>
                <a:lnTo>
                  <a:pt x="28575" y="133350"/>
                </a:lnTo>
                <a:lnTo>
                  <a:pt x="142875" y="11430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3219450" y="2895600"/>
            <a:ext cx="171450" cy="190500"/>
          </a:xfrm>
          <a:custGeom>
            <a:avLst/>
            <a:gdLst>
              <a:gd name="connsiteX0" fmla="*/ 0 w 171450"/>
              <a:gd name="connsiteY0" fmla="*/ 0 h 190500"/>
              <a:gd name="connsiteX1" fmla="*/ 171450 w 171450"/>
              <a:gd name="connsiteY1" fmla="*/ 57150 h 190500"/>
              <a:gd name="connsiteX2" fmla="*/ 114300 w 171450"/>
              <a:gd name="connsiteY2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" h="190500">
                <a:moveTo>
                  <a:pt x="0" y="0"/>
                </a:moveTo>
                <a:lnTo>
                  <a:pt x="171450" y="57150"/>
                </a:lnTo>
                <a:lnTo>
                  <a:pt x="114300" y="19050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27884" y="188082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4308406" y="188825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 rot="1141867">
            <a:off x="3717946" y="305413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&gt;0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21003815">
            <a:off x="2101436" y="303437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&lt;0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4896036" y="3681028"/>
            <a:ext cx="0" cy="15481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734301" y="454512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(&gt;0)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67944" y="341970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27684" y="346500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1866367" y="3373946"/>
            <a:ext cx="108012" cy="1080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4247964" y="3373946"/>
            <a:ext cx="108012" cy="1080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9512" y="558924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Left-hand space: LHS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220072" y="5625244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Right-hand space: RHS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5004135" y="3068960"/>
            <a:ext cx="126014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flipV="1">
            <a:off x="359532" y="3176972"/>
            <a:ext cx="1188132" cy="396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Arc 57"/>
          <p:cNvSpPr/>
          <p:nvPr/>
        </p:nvSpPr>
        <p:spPr bwMode="auto">
          <a:xfrm>
            <a:off x="4932040" y="2708920"/>
            <a:ext cx="1332148" cy="1440160"/>
          </a:xfrm>
          <a:prstGeom prst="arc">
            <a:avLst>
              <a:gd name="adj1" fmla="val 20275"/>
              <a:gd name="adj2" fmla="val 21248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64275" y="346500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Angle (-)</a:t>
            </a:r>
            <a:endParaRPr lang="en-US" dirty="0"/>
          </a:p>
        </p:txBody>
      </p:sp>
      <p:sp>
        <p:nvSpPr>
          <p:cNvPr id="61" name="Arc 60"/>
          <p:cNvSpPr/>
          <p:nvPr/>
        </p:nvSpPr>
        <p:spPr bwMode="auto">
          <a:xfrm flipV="1">
            <a:off x="179512" y="2708920"/>
            <a:ext cx="1332148" cy="1440160"/>
          </a:xfrm>
          <a:prstGeom prst="arc">
            <a:avLst>
              <a:gd name="adj1" fmla="val 20275"/>
              <a:gd name="adj2" fmla="val 12619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5556" y="346500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Angle (+)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Conventions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 travels from left to right</a:t>
            </a:r>
          </a:p>
          <a:p>
            <a:r>
              <a:rPr lang="en-US" dirty="0" smtClean="0"/>
              <a:t>Object is in LHS space, image in at RHS space of lens system.</a:t>
            </a:r>
          </a:p>
          <a:p>
            <a:r>
              <a:rPr lang="en-US" dirty="0" smtClean="0"/>
              <a:t>Radius “R” has a sign.</a:t>
            </a:r>
          </a:p>
          <a:p>
            <a:pPr lvl="1"/>
            <a:r>
              <a:rPr lang="en-US" dirty="0" smtClean="0"/>
              <a:t>“C” center of radius of curvature</a:t>
            </a:r>
          </a:p>
          <a:p>
            <a:pPr lvl="2"/>
            <a:r>
              <a:rPr lang="en-US" dirty="0" smtClean="0"/>
              <a:t>“C” is in RHS with respect to the surface, R&gt;0.</a:t>
            </a:r>
          </a:p>
          <a:p>
            <a:pPr lvl="2"/>
            <a:r>
              <a:rPr lang="en-US" dirty="0" smtClean="0"/>
              <a:t>“C” is in LHS with respect to the surface, R&lt;0.</a:t>
            </a:r>
          </a:p>
          <a:p>
            <a:r>
              <a:rPr lang="en-US" dirty="0" smtClean="0"/>
              <a:t>Distance, “t” (or “d”) has a sign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80F0-EDBE-4FC6-9A42-DCBF45584BAD}" type="datetime1">
              <a:rPr lang="en-US" altLang="ja-JP" smtClean="0"/>
              <a:t>1/23/2015</a:t>
            </a:fld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7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590925" algn="l"/>
              </a:tabLst>
            </a:pPr>
            <a:r>
              <a:rPr lang="en-US" dirty="0" smtClean="0"/>
              <a:t>Sign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Distance, “t” (or “d”) has a sign</a:t>
            </a:r>
          </a:p>
          <a:p>
            <a:pPr lvl="1"/>
            <a:r>
              <a:rPr lang="en-US" dirty="0" smtClean="0"/>
              <a:t>See the example</a:t>
            </a:r>
          </a:p>
          <a:p>
            <a:r>
              <a:rPr lang="en-US" dirty="0" smtClean="0"/>
              <a:t>Angles: angles are measured from reference.</a:t>
            </a:r>
          </a:p>
          <a:p>
            <a:pPr lvl="1"/>
            <a:r>
              <a:rPr lang="en-US" dirty="0" smtClean="0"/>
              <a:t>CCW: Positive</a:t>
            </a:r>
          </a:p>
          <a:p>
            <a:pPr lvl="1"/>
            <a:r>
              <a:rPr lang="en-US" dirty="0" smtClean="0"/>
              <a:t>CW: Negative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Remember: The conventions is applicable when you use </a:t>
            </a:r>
            <a:r>
              <a:rPr lang="en-US" dirty="0" err="1" smtClean="0"/>
              <a:t>CodeV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4C0C-E6A4-43A5-AC97-0FF77EA207D5}" type="datetime1">
              <a:rPr lang="en-US" altLang="ja-JP" smtClean="0"/>
              <a:t>1/23/2015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11082</TotalTime>
  <Words>468</Words>
  <Application>Microsoft Office PowerPoint</Application>
  <PresentationFormat>On-screen Show (4:3)</PresentationFormat>
  <Paragraphs>124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Office Theme</vt:lpstr>
      <vt:lpstr>Equation</vt:lpstr>
      <vt:lpstr>Geometrical Theory of Optical System</vt:lpstr>
      <vt:lpstr>Geometrical Theory of Optical System</vt:lpstr>
      <vt:lpstr>Geometrical Theory of Optical System</vt:lpstr>
      <vt:lpstr>Cardinal points</vt:lpstr>
      <vt:lpstr>Cardinal points/planes</vt:lpstr>
      <vt:lpstr>Cardinal points/planes</vt:lpstr>
      <vt:lpstr>Sign Conventions</vt:lpstr>
      <vt:lpstr>Sign Conventions</vt:lpstr>
      <vt:lpstr>Sign Conventions</vt:lpstr>
      <vt:lpstr>Graphical Ray Trace</vt:lpstr>
      <vt:lpstr>Graphical Ray Trace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yuzuru</dc:creator>
  <cp:lastModifiedBy>Alonzo Espinoza</cp:lastModifiedBy>
  <cp:revision>267</cp:revision>
  <dcterms:created xsi:type="dcterms:W3CDTF">2006-08-16T00:00:00Z</dcterms:created>
  <dcterms:modified xsi:type="dcterms:W3CDTF">2015-01-23T17:16:42Z</dcterms:modified>
</cp:coreProperties>
</file>