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0"/>
  </p:notesMasterIdLst>
  <p:sldIdLst>
    <p:sldId id="369" r:id="rId2"/>
    <p:sldId id="257" r:id="rId3"/>
    <p:sldId id="266" r:id="rId4"/>
    <p:sldId id="259" r:id="rId5"/>
    <p:sldId id="260" r:id="rId6"/>
    <p:sldId id="261" r:id="rId7"/>
    <p:sldId id="262" r:id="rId8"/>
    <p:sldId id="263" r:id="rId9"/>
    <p:sldId id="264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265" r:id="rId21"/>
    <p:sldId id="267" r:id="rId22"/>
    <p:sldId id="268" r:id="rId23"/>
    <p:sldId id="396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90" r:id="rId44"/>
    <p:sldId id="370" r:id="rId45"/>
    <p:sldId id="371" r:id="rId46"/>
    <p:sldId id="372" r:id="rId47"/>
    <p:sldId id="373" r:id="rId48"/>
    <p:sldId id="32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99" r:id="rId59"/>
    <p:sldId id="400" r:id="rId60"/>
    <p:sldId id="401" r:id="rId61"/>
    <p:sldId id="402" r:id="rId62"/>
    <p:sldId id="403" r:id="rId63"/>
    <p:sldId id="404" r:id="rId64"/>
    <p:sldId id="311" r:id="rId65"/>
    <p:sldId id="312" r:id="rId66"/>
    <p:sldId id="323" r:id="rId67"/>
    <p:sldId id="294" r:id="rId68"/>
    <p:sldId id="328" r:id="rId69"/>
    <p:sldId id="310" r:id="rId70"/>
    <p:sldId id="313" r:id="rId71"/>
    <p:sldId id="314" r:id="rId72"/>
    <p:sldId id="316" r:id="rId73"/>
    <p:sldId id="315" r:id="rId74"/>
    <p:sldId id="317" r:id="rId75"/>
    <p:sldId id="374" r:id="rId76"/>
    <p:sldId id="319" r:id="rId77"/>
    <p:sldId id="318" r:id="rId78"/>
    <p:sldId id="320" r:id="rId79"/>
    <p:sldId id="343" r:id="rId80"/>
    <p:sldId id="375" r:id="rId81"/>
    <p:sldId id="376" r:id="rId82"/>
    <p:sldId id="377" r:id="rId83"/>
    <p:sldId id="378" r:id="rId84"/>
    <p:sldId id="379" r:id="rId85"/>
    <p:sldId id="321" r:id="rId86"/>
    <p:sldId id="333" r:id="rId87"/>
    <p:sldId id="331" r:id="rId88"/>
    <p:sldId id="330" r:id="rId89"/>
    <p:sldId id="327" r:id="rId90"/>
    <p:sldId id="329" r:id="rId91"/>
    <p:sldId id="326" r:id="rId92"/>
    <p:sldId id="332" r:id="rId93"/>
    <p:sldId id="381" r:id="rId94"/>
    <p:sldId id="382" r:id="rId95"/>
    <p:sldId id="383" r:id="rId96"/>
    <p:sldId id="384" r:id="rId97"/>
    <p:sldId id="335" r:id="rId98"/>
    <p:sldId id="338" r:id="rId99"/>
    <p:sldId id="339" r:id="rId100"/>
    <p:sldId id="340" r:id="rId101"/>
    <p:sldId id="341" r:id="rId102"/>
    <p:sldId id="336" r:id="rId103"/>
    <p:sldId id="342" r:id="rId104"/>
    <p:sldId id="337" r:id="rId105"/>
    <p:sldId id="345" r:id="rId106"/>
    <p:sldId id="346" r:id="rId107"/>
    <p:sldId id="349" r:id="rId108"/>
    <p:sldId id="347" r:id="rId109"/>
    <p:sldId id="348" r:id="rId110"/>
    <p:sldId id="344" r:id="rId111"/>
    <p:sldId id="350" r:id="rId112"/>
    <p:sldId id="351" r:id="rId113"/>
    <p:sldId id="352" r:id="rId114"/>
    <p:sldId id="353" r:id="rId115"/>
    <p:sldId id="354" r:id="rId116"/>
    <p:sldId id="355" r:id="rId117"/>
    <p:sldId id="356" r:id="rId118"/>
    <p:sldId id="357" r:id="rId119"/>
    <p:sldId id="358" r:id="rId120"/>
    <p:sldId id="359" r:id="rId121"/>
    <p:sldId id="360" r:id="rId122"/>
    <p:sldId id="361" r:id="rId123"/>
    <p:sldId id="362" r:id="rId124"/>
    <p:sldId id="363" r:id="rId125"/>
    <p:sldId id="365" r:id="rId126"/>
    <p:sldId id="366" r:id="rId127"/>
    <p:sldId id="368" r:id="rId128"/>
    <p:sldId id="385" r:id="rId1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BED7B6-2774-445E-A605-C3F727115D10}">
          <p14:sldIdLst>
            <p14:sldId id="369"/>
            <p14:sldId id="257"/>
            <p14:sldId id="266"/>
            <p14:sldId id="259"/>
            <p14:sldId id="260"/>
            <p14:sldId id="261"/>
            <p14:sldId id="262"/>
            <p14:sldId id="263"/>
            <p14:sldId id="26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265"/>
            <p14:sldId id="267"/>
            <p14:sldId id="268"/>
            <p14:sldId id="39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370"/>
            <p14:sldId id="371"/>
            <p14:sldId id="372"/>
            <p14:sldId id="373"/>
            <p14:sldId id="32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99"/>
            <p14:sldId id="400"/>
            <p14:sldId id="401"/>
            <p14:sldId id="402"/>
            <p14:sldId id="403"/>
            <p14:sldId id="404"/>
            <p14:sldId id="311"/>
            <p14:sldId id="312"/>
            <p14:sldId id="323"/>
            <p14:sldId id="294"/>
            <p14:sldId id="328"/>
            <p14:sldId id="310"/>
            <p14:sldId id="313"/>
            <p14:sldId id="314"/>
            <p14:sldId id="316"/>
            <p14:sldId id="315"/>
            <p14:sldId id="317"/>
            <p14:sldId id="374"/>
            <p14:sldId id="319"/>
            <p14:sldId id="318"/>
            <p14:sldId id="320"/>
            <p14:sldId id="343"/>
            <p14:sldId id="375"/>
            <p14:sldId id="376"/>
            <p14:sldId id="377"/>
          </p14:sldIdLst>
        </p14:section>
        <p14:section name="Untitled Section" id="{EAA90A0E-BC23-4805-B33D-5F87B165D05C}">
          <p14:sldIdLst>
            <p14:sldId id="378"/>
            <p14:sldId id="379"/>
            <p14:sldId id="321"/>
            <p14:sldId id="333"/>
            <p14:sldId id="331"/>
            <p14:sldId id="330"/>
            <p14:sldId id="327"/>
            <p14:sldId id="329"/>
            <p14:sldId id="326"/>
            <p14:sldId id="332"/>
            <p14:sldId id="381"/>
            <p14:sldId id="382"/>
            <p14:sldId id="383"/>
            <p14:sldId id="384"/>
            <p14:sldId id="335"/>
            <p14:sldId id="338"/>
            <p14:sldId id="339"/>
            <p14:sldId id="340"/>
            <p14:sldId id="341"/>
            <p14:sldId id="336"/>
            <p14:sldId id="342"/>
            <p14:sldId id="337"/>
            <p14:sldId id="345"/>
            <p14:sldId id="346"/>
            <p14:sldId id="349"/>
            <p14:sldId id="347"/>
            <p14:sldId id="348"/>
            <p14:sldId id="344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5"/>
            <p14:sldId id="366"/>
            <p14:sldId id="368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912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70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8.wmf"/><Relationship Id="rId7" Type="http://schemas.openxmlformats.org/officeDocument/2006/relationships/image" Target="../media/image77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109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9" Type="http://schemas.openxmlformats.org/officeDocument/2006/relationships/image" Target="../media/image7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3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4" Type="http://schemas.openxmlformats.org/officeDocument/2006/relationships/image" Target="../media/image14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7" Type="http://schemas.openxmlformats.org/officeDocument/2006/relationships/image" Target="../media/image163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52.wmf"/><Relationship Id="rId5" Type="http://schemas.openxmlformats.org/officeDocument/2006/relationships/image" Target="../media/image162.wmf"/><Relationship Id="rId4" Type="http://schemas.openxmlformats.org/officeDocument/2006/relationships/image" Target="../media/image1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6754D-0BED-42B0-915E-416A9F07D414}" type="datetimeFigureOut">
              <a:rPr lang="en-US" smtClean="0"/>
              <a:t>1/27/2015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6045C-F5C8-44DA-8796-ACC438FBA7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87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6045C-F5C8-44DA-8796-ACC438FBA7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6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9A1A7-0A70-449E-BFFD-C6919F68E61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15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E9A1A7-0A70-449E-BFFD-C6919F68E61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4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B6045C-F5C8-44DA-8796-ACC438FBA7D1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F788-2C93-483F-9194-8FC3A521EA0E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8FBA-6791-4402-B206-4E3C31C2CF8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7B2B-4169-4F14-8E2D-C430340787CB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DBFB3C6-A122-4AF2-8431-2298CE78438E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06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BB8A4AD-945F-408B-A0B4-8DAC7127B9FB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6599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2C626-0FC6-4FED-8C84-3DAE3CCBC0A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60873-6950-409B-9829-C76A8ADC1110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9001-313C-4CB5-9700-EB065BB962E1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1969-E5B7-40E6-BCCD-D95A249276CC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D4798-FA2A-4CBE-A2C2-61DF3718D635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D4699-C44A-4A86-9C1A-A14E48BCD7D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C2EAF-E7DC-4064-8C59-37C047C31CB5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711-DDAD-4B99-BFA8-D45D135475AF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6207-A5C1-4FCA-8256-12AE23A99BE0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8"/>
          <p:cNvGrpSpPr>
            <a:grpSpLocks/>
          </p:cNvGrpSpPr>
          <p:nvPr userDrawn="1"/>
        </p:nvGrpSpPr>
        <p:grpSpPr bwMode="auto">
          <a:xfrm rot="-5400000">
            <a:off x="1095043" y="5404712"/>
            <a:ext cx="470565" cy="2203450"/>
            <a:chOff x="8498436" y="3955600"/>
            <a:chExt cx="604316" cy="2833562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 rot="5400000">
              <a:off x="7996447" y="5186065"/>
              <a:ext cx="1600207" cy="403721"/>
              <a:chOff x="1828800" y="2501152"/>
              <a:chExt cx="4885763" cy="1232648"/>
            </a:xfrm>
          </p:grpSpPr>
          <p:pic>
            <p:nvPicPr>
              <p:cNvPr id="11" name="Picture 9" descr="Updated Wordmark (4 Jan 12)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4" t="11765" r="59068" b="50000"/>
              <a:stretch>
                <a:fillRect/>
              </a:stretch>
            </p:blipFill>
            <p:spPr bwMode="auto">
              <a:xfrm>
                <a:off x="2597522" y="2501152"/>
                <a:ext cx="3348318" cy="699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9" descr="Updated Wordmark (4 Jan 12)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932" r="5637" b="50000"/>
              <a:stretch>
                <a:fillRect/>
              </a:stretch>
            </p:blipFill>
            <p:spPr bwMode="auto">
              <a:xfrm>
                <a:off x="1828800" y="2819400"/>
                <a:ext cx="4885763" cy="914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" name="Picture 4" descr="logo_OSC Scaleable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501377" y="3957871"/>
              <a:ext cx="603645" cy="599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7" descr="UA_ Block A -AZ_ RGB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500749" y="6195244"/>
              <a:ext cx="591605" cy="596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55.bin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60.bin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gif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emf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109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75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16.wmf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122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120.wmf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86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31.w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98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38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03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4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1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50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49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52.w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9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4.png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0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54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77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70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80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9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13376" y="914400"/>
            <a:ext cx="7772400" cy="45942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Introduction to Optical Design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Yuzuru Takashima, Ph.D.</a:t>
            </a:r>
          </a:p>
          <a:p>
            <a:r>
              <a:rPr lang="en-US" sz="2000" dirty="0" smtClean="0"/>
              <a:t>Associate Professor</a:t>
            </a:r>
            <a:br>
              <a:rPr lang="en-US" sz="2000" dirty="0" smtClean="0"/>
            </a:br>
            <a:r>
              <a:rPr lang="en-US" sz="2000" dirty="0" smtClean="0"/>
              <a:t>College of Optical Sciences</a:t>
            </a:r>
            <a:br>
              <a:rPr lang="en-US" sz="2000" dirty="0" smtClean="0"/>
            </a:br>
            <a:r>
              <a:rPr lang="en-US" sz="2000" dirty="0" smtClean="0"/>
              <a:t>University of Arizona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1630 E. University Blvd.</a:t>
            </a:r>
            <a:br>
              <a:rPr lang="en-US" sz="1800" dirty="0" smtClean="0"/>
            </a:br>
            <a:r>
              <a:rPr lang="en-US" sz="1800" dirty="0" smtClean="0"/>
              <a:t>Tucson, AZ  85721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ytakashima@optics.arizona.edu</a:t>
            </a:r>
            <a:br>
              <a:rPr lang="en-US" sz="1800" dirty="0" smtClean="0"/>
            </a:br>
            <a:r>
              <a:rPr lang="en-US" sz="1800" dirty="0" smtClean="0"/>
              <a:t>www.optics.arizona.edu</a:t>
            </a:r>
            <a:endParaRPr lang="en-US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3D86-612D-4A3A-B68C-F9D6B96F70E0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2014 Yuzuru Takashima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3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geometrical optics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1) Rays propagate along straight line in a homogeneous and isotropic medium.</a:t>
            </a:r>
          </a:p>
          <a:p>
            <a:r>
              <a:rPr lang="en-US" sz="2400" dirty="0" smtClean="0"/>
              <a:t>2) Light is refracted from the boundary between two media having different propagation speeds, or indices of refraction (n=C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/C, C</a:t>
            </a:r>
            <a:r>
              <a:rPr lang="en-US" sz="2400" baseline="-25000" dirty="0" smtClean="0"/>
              <a:t>o</a:t>
            </a:r>
            <a:r>
              <a:rPr lang="en-US" sz="2400" dirty="0" smtClean="0"/>
              <a:t>: speed of light in vacuum). The incoming ray, the refracted ray, and the surface normal lie in a plane.</a:t>
            </a:r>
          </a:p>
          <a:p>
            <a:pPr lvl="1"/>
            <a:r>
              <a:rPr lang="en-US" sz="2400" dirty="0" smtClean="0"/>
              <a:t>Snell’s Law (Law of refraction)</a:t>
            </a:r>
          </a:p>
          <a:p>
            <a:r>
              <a:rPr lang="en-US" sz="2400" dirty="0" smtClean="0"/>
              <a:t>3) Upon reflection, the incoming, reflected ray and the surface normal lie in a plane.</a:t>
            </a:r>
          </a:p>
          <a:p>
            <a:pPr lvl="1"/>
            <a:r>
              <a:rPr lang="en-US" sz="2000" dirty="0" smtClean="0"/>
              <a:t>Law of reflection</a:t>
            </a:r>
          </a:p>
          <a:p>
            <a:pPr lvl="1"/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DAEC-EEB5-4ADB-8F52-6377B945EFFA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4AD-945F-408B-A0B4-8DAC7127B9FB}" type="slidenum">
              <a:rPr lang="en-US" altLang="ja-JP" smtClean="0"/>
              <a:pPr/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93682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Aplanatic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Given, n, n’ and L obtain r and location of final image M’ so that the surface induces no SA, Coma (and Astigmatism).</a:t>
            </a:r>
          </a:p>
          <a:p>
            <a:r>
              <a:rPr lang="en-US" dirty="0" smtClean="0"/>
              <a:t>Relations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L, n’ n are known.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9247"/>
              </p:ext>
            </p:extLst>
          </p:nvPr>
        </p:nvGraphicFramePr>
        <p:xfrm>
          <a:off x="2895600" y="3322637"/>
          <a:ext cx="8461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8" name="Equation" r:id="rId3" imgW="520560" imgH="393480" progId="Equation.3">
                  <p:embed/>
                </p:oleObj>
              </mc:Choice>
              <mc:Fallback>
                <p:oleObj name="Equation" r:id="rId3" imgW="520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600" y="3322637"/>
                        <a:ext cx="846137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377191"/>
              </p:ext>
            </p:extLst>
          </p:nvPr>
        </p:nvGraphicFramePr>
        <p:xfrm>
          <a:off x="4301444" y="3322637"/>
          <a:ext cx="8667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49" name="Equation" r:id="rId5" imgW="533160" imgH="393480" progId="Equation.3">
                  <p:embed/>
                </p:oleObj>
              </mc:Choice>
              <mc:Fallback>
                <p:oleObj name="Equation" r:id="rId5" imgW="533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1444" y="3322637"/>
                        <a:ext cx="866775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96984"/>
              </p:ext>
            </p:extLst>
          </p:nvPr>
        </p:nvGraphicFramePr>
        <p:xfrm>
          <a:off x="2801927" y="4576763"/>
          <a:ext cx="9699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0" name="Equation" r:id="rId7" imgW="596880" imgH="203040" progId="Equation.3">
                  <p:embed/>
                </p:oleObj>
              </mc:Choice>
              <mc:Fallback>
                <p:oleObj name="Equation" r:id="rId7" imgW="596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01927" y="4576763"/>
                        <a:ext cx="969963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568932"/>
              </p:ext>
            </p:extLst>
          </p:nvPr>
        </p:nvGraphicFramePr>
        <p:xfrm>
          <a:off x="2828121" y="4922838"/>
          <a:ext cx="8461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1" name="Equation" r:id="rId9" imgW="520560" imgH="393480" progId="Equation.3">
                  <p:embed/>
                </p:oleObj>
              </mc:Choice>
              <mc:Fallback>
                <p:oleObj name="Equation" r:id="rId9" imgW="520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28121" y="4922838"/>
                        <a:ext cx="846137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4246552" y="4846638"/>
            <a:ext cx="381000" cy="400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776365"/>
              </p:ext>
            </p:extLst>
          </p:nvPr>
        </p:nvGraphicFramePr>
        <p:xfrm>
          <a:off x="5232400" y="4038600"/>
          <a:ext cx="23114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52" name="Equation" r:id="rId11" imgW="1422360" imgH="1269720" progId="Equation.3">
                  <p:embed/>
                </p:oleObj>
              </mc:Choice>
              <mc:Fallback>
                <p:oleObj name="Equation" r:id="rId11" imgW="1422360" imgH="1269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32400" y="4038600"/>
                        <a:ext cx="2311400" cy="206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93277" y="6069693"/>
            <a:ext cx="15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of M’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EC6C-2CAC-4D80-9DAA-264069504830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Aplanatic </a:t>
            </a:r>
            <a:r>
              <a:rPr lang="en-US" dirty="0" smtClean="0"/>
              <a:t>Surface</a:t>
            </a:r>
            <a:br>
              <a:rPr lang="en-US" dirty="0" smtClean="0"/>
            </a:br>
            <a:r>
              <a:rPr lang="en-US" dirty="0" smtClean="0"/>
              <a:t>An oil immersion lens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881646"/>
              </p:ext>
            </p:extLst>
          </p:nvPr>
        </p:nvGraphicFramePr>
        <p:xfrm>
          <a:off x="3200400" y="2123019"/>
          <a:ext cx="5638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Astigmatism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Aplanatic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Concentric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/=0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Aplanatic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69571"/>
            <a:ext cx="2819400" cy="427361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286000" y="2667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905000" y="2721429"/>
            <a:ext cx="12954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64228" y="3385458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E38B-562D-4EE0-8805-36E03F672305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Abbe’s Sine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a lens corrected for Spherical Aberration, Coma is also corrected if,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400" dirty="0" smtClean="0"/>
              <a:t>U,  U’: Exact Marginal ray angle</a:t>
            </a:r>
          </a:p>
          <a:p>
            <a:pPr lvl="1"/>
            <a:r>
              <a:rPr lang="en-US" sz="2400" dirty="0" smtClean="0"/>
              <a:t>u, u’: Paraxial Marginal ray angle</a:t>
            </a:r>
          </a:p>
          <a:p>
            <a:r>
              <a:rPr lang="en-US" sz="2400" dirty="0" smtClean="0"/>
              <a:t>Special case U=0, (Object is at –Infinity)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Principal plane not a plane, but a sphere!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259394"/>
              </p:ext>
            </p:extLst>
          </p:nvPr>
        </p:nvGraphicFramePr>
        <p:xfrm>
          <a:off x="1357313" y="2416628"/>
          <a:ext cx="2071687" cy="87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1" name="Equation" r:id="rId3" imgW="927000" imgH="393480" progId="Equation.3">
                  <p:embed/>
                </p:oleObj>
              </mc:Choice>
              <mc:Fallback>
                <p:oleObj name="Equation" r:id="rId3" imgW="9270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313" y="2416628"/>
                        <a:ext cx="2071687" cy="879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 flipH="1">
            <a:off x="6445211" y="2133600"/>
            <a:ext cx="84220" cy="15234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/>
        </p:nvSpPr>
        <p:spPr>
          <a:xfrm>
            <a:off x="4953000" y="2358550"/>
            <a:ext cx="3048000" cy="539296"/>
          </a:xfrm>
          <a:custGeom>
            <a:avLst/>
            <a:gdLst>
              <a:gd name="connsiteX0" fmla="*/ 0 w 1380226"/>
              <a:gd name="connsiteY0" fmla="*/ 414068 h 414068"/>
              <a:gd name="connsiteX1" fmla="*/ 698739 w 1380226"/>
              <a:gd name="connsiteY1" fmla="*/ 0 h 414068"/>
              <a:gd name="connsiteX2" fmla="*/ 1380226 w 1380226"/>
              <a:gd name="connsiteY2" fmla="*/ 414068 h 41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0226" h="414068">
                <a:moveTo>
                  <a:pt x="0" y="414068"/>
                </a:moveTo>
                <a:lnTo>
                  <a:pt x="698739" y="0"/>
                </a:lnTo>
                <a:lnTo>
                  <a:pt x="1380226" y="414068"/>
                </a:lnTo>
              </a:path>
            </a:pathLst>
          </a:cu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95800" y="2897846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290553"/>
              </p:ext>
            </p:extLst>
          </p:nvPr>
        </p:nvGraphicFramePr>
        <p:xfrm>
          <a:off x="5465723" y="2554082"/>
          <a:ext cx="3698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2" name="Equation" r:id="rId5" imgW="164880" imgH="177480" progId="Equation.3">
                  <p:embed/>
                </p:oleObj>
              </mc:Choice>
              <mc:Fallback>
                <p:oleObj name="Equation" r:id="rId5" imgW="1648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5723" y="2554082"/>
                        <a:ext cx="369888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764592"/>
              </p:ext>
            </p:extLst>
          </p:nvPr>
        </p:nvGraphicFramePr>
        <p:xfrm>
          <a:off x="7067894" y="2554082"/>
          <a:ext cx="4270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3" name="Equation" r:id="rId7" imgW="190440" imgH="177480" progId="Equation.3">
                  <p:embed/>
                </p:oleObj>
              </mc:Choice>
              <mc:Fallback>
                <p:oleObj name="Equation" r:id="rId7" imgW="1904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7894" y="2554082"/>
                        <a:ext cx="4270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470778"/>
              </p:ext>
            </p:extLst>
          </p:nvPr>
        </p:nvGraphicFramePr>
        <p:xfrm>
          <a:off x="1371600" y="4876800"/>
          <a:ext cx="17319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4" name="Equation" r:id="rId9" imgW="774360" imgH="419040" progId="Equation.3">
                  <p:embed/>
                </p:oleObj>
              </mc:Choice>
              <mc:Fallback>
                <p:oleObj name="Equation" r:id="rId9" imgW="7743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4876800"/>
                        <a:ext cx="1731963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72000" y="533427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 flipH="1">
            <a:off x="6498349" y="4572540"/>
            <a:ext cx="84220" cy="15234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4887686" y="4637854"/>
            <a:ext cx="3211285" cy="707572"/>
          </a:xfrm>
          <a:custGeom>
            <a:avLst/>
            <a:gdLst>
              <a:gd name="connsiteX0" fmla="*/ 0 w 3211285"/>
              <a:gd name="connsiteY0" fmla="*/ 0 h 707572"/>
              <a:gd name="connsiteX1" fmla="*/ 0 w 3211285"/>
              <a:gd name="connsiteY1" fmla="*/ 0 h 707572"/>
              <a:gd name="connsiteX2" fmla="*/ 141514 w 3211285"/>
              <a:gd name="connsiteY2" fmla="*/ 0 h 707572"/>
              <a:gd name="connsiteX3" fmla="*/ 1643743 w 3211285"/>
              <a:gd name="connsiteY3" fmla="*/ 10886 h 707572"/>
              <a:gd name="connsiteX4" fmla="*/ 3211285 w 3211285"/>
              <a:gd name="connsiteY4" fmla="*/ 707572 h 70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1285" h="707572">
                <a:moveTo>
                  <a:pt x="0" y="0"/>
                </a:moveTo>
                <a:lnTo>
                  <a:pt x="0" y="0"/>
                </a:lnTo>
                <a:lnTo>
                  <a:pt x="141514" y="0"/>
                </a:lnTo>
                <a:lnTo>
                  <a:pt x="1643743" y="10886"/>
                </a:lnTo>
                <a:lnTo>
                  <a:pt x="3211285" y="70757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53889"/>
              </p:ext>
            </p:extLst>
          </p:nvPr>
        </p:nvGraphicFramePr>
        <p:xfrm>
          <a:off x="6941461" y="4955766"/>
          <a:ext cx="4270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5" name="Equation" r:id="rId11" imgW="190440" imgH="177480" progId="Equation.3">
                  <p:embed/>
                </p:oleObj>
              </mc:Choice>
              <mc:Fallback>
                <p:oleObj name="Equation" r:id="rId11" imgW="19044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41461" y="4955766"/>
                        <a:ext cx="4270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5911811" y="4637854"/>
            <a:ext cx="0" cy="696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4738" y="48128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1" name="Arc 20"/>
          <p:cNvSpPr/>
          <p:nvPr/>
        </p:nvSpPr>
        <p:spPr>
          <a:xfrm>
            <a:off x="6531430" y="3962400"/>
            <a:ext cx="2743200" cy="2818860"/>
          </a:xfrm>
          <a:prstGeom prst="arc">
            <a:avLst>
              <a:gd name="adj1" fmla="val 8219937"/>
              <a:gd name="adj2" fmla="val 1318393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A8EA0-AEFA-4DA5-A8D8-3880E09D427E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Schmidt Camera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791200"/>
            <a:ext cx="563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http://www.photonics.com/EDU/Term.aspx?TermID=6884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52836"/>
            <a:ext cx="3402809" cy="270316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EAF08-C16E-48BD-A136-C1FB954966D4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Project </a:t>
            </a:r>
            <a:r>
              <a:rPr lang="en-US" dirty="0" smtClean="0"/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Aspheric Singlet + Aplanatic surface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737F3-33CD-4106-ADA7-E34408D1261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855335" cy="2084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32505"/>
            <a:ext cx="3831273" cy="270576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400" dirty="0"/>
              <a:t>Introduction to Optical Design</a:t>
            </a:r>
            <a:br>
              <a:rPr lang="en-US" altLang="ja-JP" sz="2400" dirty="0"/>
            </a:br>
            <a:r>
              <a:rPr lang="en-US" altLang="ja-JP" sz="2400" dirty="0" smtClean="0"/>
              <a:t>Lecture #4</a:t>
            </a:r>
            <a:endParaRPr lang="en-US" altLang="ja-JP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dirty="0"/>
              <a:t>Yuzuru </a:t>
            </a:r>
            <a:r>
              <a:rPr lang="en-US" altLang="ja-JP" sz="2000" dirty="0" smtClean="0"/>
              <a:t>Takashima</a:t>
            </a:r>
          </a:p>
          <a:p>
            <a:r>
              <a:rPr lang="en-US" altLang="ja-JP" sz="2000" dirty="0" smtClean="0"/>
              <a:t>College of Optical Sciences</a:t>
            </a:r>
            <a:endParaRPr lang="en-US" altLang="ja-JP" sz="2000" dirty="0"/>
          </a:p>
          <a:p>
            <a:r>
              <a:rPr lang="en-US" altLang="ja-JP" sz="2000" dirty="0" smtClean="0"/>
              <a:t>ytakashima@optics.arizona.edu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6671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Astigmatism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17638"/>
            <a:ext cx="6504762" cy="420952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1AC59-8C22-471A-AB4E-095A90BBAD6B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 of Astigmatism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69" y="1981200"/>
            <a:ext cx="6235262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5018" y="5751550"/>
            <a:ext cx="4699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I. Ogura, Modern Lens and Camera Technologies (in Japanese)</a:t>
            </a:r>
            <a:endParaRPr lang="en-US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8810A-D89D-4719-B5F1-FD930C0CFC32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1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Astigmatism: Surface contribution</a:t>
            </a:r>
            <a:endParaRPr lang="en-US" dirty="0"/>
          </a:p>
        </p:txBody>
      </p:sp>
      <p:sp>
        <p:nvSpPr>
          <p:cNvPr id="5" name="Arc 4"/>
          <p:cNvSpPr/>
          <p:nvPr/>
        </p:nvSpPr>
        <p:spPr bwMode="auto">
          <a:xfrm>
            <a:off x="3842395" y="1307978"/>
            <a:ext cx="1341673" cy="2865438"/>
          </a:xfrm>
          <a:prstGeom prst="arc">
            <a:avLst>
              <a:gd name="adj1" fmla="val 6513234"/>
              <a:gd name="adj2" fmla="val 150356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87524" y="2755778"/>
            <a:ext cx="75608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1871700" y="1603650"/>
            <a:ext cx="540060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Freeform 7"/>
          <p:cNvSpPr/>
          <p:nvPr/>
        </p:nvSpPr>
        <p:spPr bwMode="auto">
          <a:xfrm>
            <a:off x="3971925" y="1917578"/>
            <a:ext cx="95250" cy="133350"/>
          </a:xfrm>
          <a:custGeom>
            <a:avLst/>
            <a:gdLst>
              <a:gd name="connsiteX0" fmla="*/ 57150 w 95250"/>
              <a:gd name="connsiteY0" fmla="*/ 133350 h 133350"/>
              <a:gd name="connsiteX1" fmla="*/ 95250 w 95250"/>
              <a:gd name="connsiteY1" fmla="*/ 19050 h 133350"/>
              <a:gd name="connsiteX2" fmla="*/ 0 w 9525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133350">
                <a:moveTo>
                  <a:pt x="57150" y="133350"/>
                </a:moveTo>
                <a:lnTo>
                  <a:pt x="95250" y="1905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835696" y="2035698"/>
            <a:ext cx="2088232" cy="1332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923928" y="1495638"/>
            <a:ext cx="2592288" cy="54006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611560" y="2071702"/>
            <a:ext cx="3276364" cy="682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8600" y="2870167"/>
            <a:ext cx="19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</a:t>
            </a:r>
            <a:r>
              <a:rPr lang="en-US" dirty="0" smtClean="0">
                <a:solidFill>
                  <a:srgbClr val="FF0000"/>
                </a:solidFill>
              </a:rPr>
              <a:t>Chief 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1307068"/>
            <a:ext cx="19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Refracted </a:t>
            </a:r>
            <a:r>
              <a:rPr lang="en-US" dirty="0" smtClean="0">
                <a:solidFill>
                  <a:srgbClr val="FF0000"/>
                </a:solidFill>
              </a:rPr>
              <a:t>Chief 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c 16"/>
          <p:cNvSpPr/>
          <p:nvPr/>
        </p:nvSpPr>
        <p:spPr bwMode="auto">
          <a:xfrm flipH="1">
            <a:off x="2582162" y="2287726"/>
            <a:ext cx="909718" cy="949586"/>
          </a:xfrm>
          <a:prstGeom prst="arc">
            <a:avLst>
              <a:gd name="adj1" fmla="val 10775280"/>
              <a:gd name="adj2" fmla="val 135069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Arc 17"/>
          <p:cNvSpPr/>
          <p:nvPr/>
        </p:nvSpPr>
        <p:spPr bwMode="auto">
          <a:xfrm flipH="1">
            <a:off x="4391980" y="1639654"/>
            <a:ext cx="909718" cy="949586"/>
          </a:xfrm>
          <a:prstGeom prst="arc">
            <a:avLst>
              <a:gd name="adj1" fmla="val 9348872"/>
              <a:gd name="adj2" fmla="val 135069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Arc 18"/>
          <p:cNvSpPr/>
          <p:nvPr/>
        </p:nvSpPr>
        <p:spPr bwMode="auto">
          <a:xfrm flipH="1">
            <a:off x="2987824" y="1601554"/>
            <a:ext cx="909718" cy="949586"/>
          </a:xfrm>
          <a:prstGeom prst="arc">
            <a:avLst>
              <a:gd name="adj1" fmla="val 19863500"/>
              <a:gd name="adj2" fmla="val 334789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6704" y="14682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5617" y="2908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3550" y="29086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n’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926024" y="2045012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865137" y="3315401"/>
            <a:ext cx="34359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Connector 32"/>
          <p:cNvCxnSpPr/>
          <p:nvPr/>
        </p:nvCxnSpPr>
        <p:spPr>
          <a:xfrm>
            <a:off x="7301046" y="2701772"/>
            <a:ext cx="0" cy="8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33992" y="2837100"/>
            <a:ext cx="0" cy="8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2971800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R=1/c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707562">
            <a:off x="1845863" y="1428755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Normal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532706" y="5486400"/>
            <a:ext cx="358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 marginal ray incident height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1902002" y="1828800"/>
          <a:ext cx="967744" cy="35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9" name="Equation" r:id="rId3" imgW="596880" imgH="215640" progId="Equation.3">
                  <p:embed/>
                </p:oleObj>
              </mc:Choice>
              <mc:Fallback>
                <p:oleObj name="Equation" r:id="rId3" imgW="596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2002" y="1828800"/>
                        <a:ext cx="967744" cy="35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/>
          </p:nvPr>
        </p:nvGraphicFramePr>
        <p:xfrm>
          <a:off x="5446155" y="1869482"/>
          <a:ext cx="10509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80" name="Equation" r:id="rId5" imgW="647640" imgH="215640" progId="Equation.3">
                  <p:embed/>
                </p:oleObj>
              </mc:Choice>
              <mc:Fallback>
                <p:oleObj name="Equation" r:id="rId5" imgW="647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6155" y="1869482"/>
                        <a:ext cx="10509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768297"/>
              </p:ext>
            </p:extLst>
          </p:nvPr>
        </p:nvGraphicFramePr>
        <p:xfrm>
          <a:off x="247650" y="3786188"/>
          <a:ext cx="23320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81" name="Equation" r:id="rId7" imgW="1434960" imgH="228600" progId="Equation.3">
                  <p:embed/>
                </p:oleObj>
              </mc:Choice>
              <mc:Fallback>
                <p:oleObj name="Equation" r:id="rId7" imgW="14349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650" y="3786188"/>
                        <a:ext cx="2332038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/>
          </p:nvPr>
        </p:nvGraphicFramePr>
        <p:xfrm>
          <a:off x="1987009" y="2439351"/>
          <a:ext cx="2476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82"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7009" y="2439351"/>
                        <a:ext cx="247650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3238919" y="2446483"/>
          <a:ext cx="206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83" name="Equation" r:id="rId11" imgW="126720" imgH="215640" progId="Equation.3">
                  <p:embed/>
                </p:oleObj>
              </mc:Choice>
              <mc:Fallback>
                <p:oleObj name="Equation" r:id="rId11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8919" y="2446483"/>
                        <a:ext cx="20637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863751"/>
              </p:ext>
            </p:extLst>
          </p:nvPr>
        </p:nvGraphicFramePr>
        <p:xfrm>
          <a:off x="228600" y="4275138"/>
          <a:ext cx="33226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84" name="Equation" r:id="rId13" imgW="2044440" imgH="431640" progId="Equation.3">
                  <p:embed/>
                </p:oleObj>
              </mc:Choice>
              <mc:Fallback>
                <p:oleObj name="Equation" r:id="rId13" imgW="2044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600" y="4275138"/>
                        <a:ext cx="332263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111462"/>
              </p:ext>
            </p:extLst>
          </p:nvPr>
        </p:nvGraphicFramePr>
        <p:xfrm>
          <a:off x="228600" y="5105400"/>
          <a:ext cx="15271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85" name="Equation" r:id="rId15" imgW="939600" imgH="215640" progId="Equation.3">
                  <p:embed/>
                </p:oleObj>
              </mc:Choice>
              <mc:Fallback>
                <p:oleObj name="Equation" r:id="rId15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8600" y="5105400"/>
                        <a:ext cx="152717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110136"/>
              </p:ext>
            </p:extLst>
          </p:nvPr>
        </p:nvGraphicFramePr>
        <p:xfrm>
          <a:off x="228600" y="5562600"/>
          <a:ext cx="206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86" name="Equation" r:id="rId17" imgW="126720" imgH="177480" progId="Equation.3">
                  <p:embed/>
                </p:oleObj>
              </mc:Choice>
              <mc:Fallback>
                <p:oleObj name="Equation" r:id="rId17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8600" y="5562600"/>
                        <a:ext cx="20637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510995" y="5115524"/>
            <a:ext cx="335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 Snell’s Law for a chief ray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3395" y="3785556"/>
            <a:ext cx="537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 aberration of Astigmatism at a spherical interface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24940" y="4405390"/>
            <a:ext cx="539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 aberration coefficient at single spherical interface</a:t>
            </a:r>
            <a:endParaRPr lang="en-US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52004"/>
              </p:ext>
            </p:extLst>
          </p:nvPr>
        </p:nvGraphicFramePr>
        <p:xfrm>
          <a:off x="211137" y="5791200"/>
          <a:ext cx="14652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87" name="Equation" r:id="rId19" imgW="901440" imgH="431640" progId="Equation.3">
                  <p:embed/>
                </p:oleObj>
              </mc:Choice>
              <mc:Fallback>
                <p:oleObj name="Equation" r:id="rId19" imgW="901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1137" y="5791200"/>
                        <a:ext cx="146526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AE475-C728-46C0-A203-6AD2CC199818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Astigmatism</a:t>
            </a:r>
            <a:br>
              <a:rPr lang="en-US" dirty="0" smtClean="0"/>
            </a:br>
            <a:r>
              <a:rPr lang="en-US" dirty="0" smtClean="0"/>
              <a:t>Thin lens, stop at the lens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3066"/>
              </p:ext>
            </p:extLst>
          </p:nvPr>
        </p:nvGraphicFramePr>
        <p:xfrm>
          <a:off x="683537" y="2064735"/>
          <a:ext cx="2517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2" name="Equation" r:id="rId3" imgW="1549080" imgH="253800" progId="Equation.3">
                  <p:embed/>
                </p:oleObj>
              </mc:Choice>
              <mc:Fallback>
                <p:oleObj name="Equation" r:id="rId3" imgW="154908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37" y="2064735"/>
                        <a:ext cx="251777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3650" y="2108153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Thin lens, stop at the lens, there is not much we can do…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1976267" y="281978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463650" y="2649016"/>
            <a:ext cx="316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have to use stop location as a design parameter.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1981200" y="3505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63650" y="3429000"/>
            <a:ext cx="507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singlet, it is possible to compensate for astigmatism by shifting the stop. However, stop shift equation requires that Coma has to be intentionally introduced to compensate for Astigmatism.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5212" y="4876800"/>
            <a:ext cx="5070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general, </a:t>
            </a:r>
            <a:r>
              <a:rPr lang="en-US" dirty="0" err="1" smtClean="0"/>
              <a:t>Anastigmat</a:t>
            </a:r>
            <a:r>
              <a:rPr lang="en-US" dirty="0" smtClean="0"/>
              <a:t> (SA, Coma and Astigmatism are all compensated) needs two or more lens elements and significant separation amount between the lens elements.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8F4EC-C808-410B-AAB3-69EEE4B598FD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6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geometrical optics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the three law of geometrical optics, there are extremely important principles, which can be derived from the law of geometrical optics and vise versa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Huygens’ Principle (1690)</a:t>
            </a:r>
          </a:p>
          <a:p>
            <a:pPr lvl="1"/>
            <a:r>
              <a:rPr lang="en-US" dirty="0" smtClean="0"/>
              <a:t>Fermat’s Principle (1650)</a:t>
            </a:r>
          </a:p>
          <a:p>
            <a:pPr lvl="1"/>
            <a:r>
              <a:rPr lang="en-US" dirty="0" err="1" smtClean="0"/>
              <a:t>Eikonal</a:t>
            </a:r>
            <a:r>
              <a:rPr lang="en-US" dirty="0" smtClean="0"/>
              <a:t> Equation (1911)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173AD-5C29-4C36-8E76-F99F51C2E436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83990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Curvature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imaging along the auxiliary axis. We assume Spherical aberration, Coma, and Astigmatism are compensated.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flipH="1">
            <a:off x="4535898" y="3745302"/>
            <a:ext cx="84221" cy="8001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133441" y="3764154"/>
            <a:ext cx="4804913" cy="789740"/>
            <a:chOff x="2133441" y="3764154"/>
            <a:chExt cx="4804913" cy="789740"/>
          </a:xfrm>
        </p:grpSpPr>
        <p:sp>
          <p:nvSpPr>
            <p:cNvPr id="6" name="Freeform 5"/>
            <p:cNvSpPr/>
            <p:nvPr/>
          </p:nvSpPr>
          <p:spPr>
            <a:xfrm>
              <a:off x="2133441" y="3764154"/>
              <a:ext cx="4804913" cy="376425"/>
            </a:xfrm>
            <a:custGeom>
              <a:avLst/>
              <a:gdLst>
                <a:gd name="connsiteX0" fmla="*/ 0 w 1380226"/>
                <a:gd name="connsiteY0" fmla="*/ 414068 h 414068"/>
                <a:gd name="connsiteX1" fmla="*/ 698739 w 1380226"/>
                <a:gd name="connsiteY1" fmla="*/ 0 h 414068"/>
                <a:gd name="connsiteX2" fmla="*/ 1380226 w 1380226"/>
                <a:gd name="connsiteY2" fmla="*/ 414068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0226" h="414068">
                  <a:moveTo>
                    <a:pt x="0" y="414068"/>
                  </a:moveTo>
                  <a:lnTo>
                    <a:pt x="698739" y="0"/>
                  </a:lnTo>
                  <a:lnTo>
                    <a:pt x="1380226" y="4140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/>
            <p:cNvSpPr/>
            <p:nvPr/>
          </p:nvSpPr>
          <p:spPr>
            <a:xfrm flipV="1">
              <a:off x="2133442" y="4139826"/>
              <a:ext cx="4804912" cy="414068"/>
            </a:xfrm>
            <a:custGeom>
              <a:avLst/>
              <a:gdLst>
                <a:gd name="connsiteX0" fmla="*/ 0 w 1380226"/>
                <a:gd name="connsiteY0" fmla="*/ 414068 h 414068"/>
                <a:gd name="connsiteX1" fmla="*/ 698739 w 1380226"/>
                <a:gd name="connsiteY1" fmla="*/ 0 h 414068"/>
                <a:gd name="connsiteX2" fmla="*/ 1380226 w 1380226"/>
                <a:gd name="connsiteY2" fmla="*/ 414068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0226" h="414068">
                  <a:moveTo>
                    <a:pt x="0" y="414068"/>
                  </a:moveTo>
                  <a:lnTo>
                    <a:pt x="698739" y="0"/>
                  </a:lnTo>
                  <a:lnTo>
                    <a:pt x="1380226" y="4140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1828800" y="4139826"/>
            <a:ext cx="6019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55482" y="3399367"/>
            <a:ext cx="4473918" cy="1615581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55482" y="3330857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3330857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18738" y="3262348"/>
            <a:ext cx="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55482" y="3517900"/>
            <a:ext cx="24165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3517900"/>
            <a:ext cx="24165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17351"/>
              </p:ext>
            </p:extLst>
          </p:nvPr>
        </p:nvGraphicFramePr>
        <p:xfrm>
          <a:off x="5127625" y="3200400"/>
          <a:ext cx="7635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6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7625" y="3200400"/>
                        <a:ext cx="763588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896682"/>
              </p:ext>
            </p:extLst>
          </p:nvPr>
        </p:nvGraphicFramePr>
        <p:xfrm>
          <a:off x="3270250" y="3205163"/>
          <a:ext cx="7016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7" name="Equation" r:id="rId5" imgW="431640" imgH="228600" progId="Equation.3">
                  <p:embed/>
                </p:oleObj>
              </mc:Choice>
              <mc:Fallback>
                <p:oleObj name="Equation" r:id="rId5" imgW="431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0250" y="3205163"/>
                        <a:ext cx="7016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30"/>
          <p:cNvSpPr/>
          <p:nvPr/>
        </p:nvSpPr>
        <p:spPr>
          <a:xfrm>
            <a:off x="2163778" y="3395050"/>
            <a:ext cx="4454305" cy="1611516"/>
          </a:xfrm>
          <a:custGeom>
            <a:avLst/>
            <a:gdLst>
              <a:gd name="connsiteX0" fmla="*/ 0 w 4454305"/>
              <a:gd name="connsiteY0" fmla="*/ 1611516 h 1611516"/>
              <a:gd name="connsiteX1" fmla="*/ 2408222 w 4454305"/>
              <a:gd name="connsiteY1" fmla="*/ 362138 h 1611516"/>
              <a:gd name="connsiteX2" fmla="*/ 4454305 w 4454305"/>
              <a:gd name="connsiteY2" fmla="*/ 0 h 16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54305" h="1611516">
                <a:moveTo>
                  <a:pt x="0" y="1611516"/>
                </a:moveTo>
                <a:lnTo>
                  <a:pt x="2408222" y="362138"/>
                </a:lnTo>
                <a:lnTo>
                  <a:pt x="4454305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136617" y="3395050"/>
            <a:ext cx="4472413" cy="1629624"/>
          </a:xfrm>
          <a:custGeom>
            <a:avLst/>
            <a:gdLst>
              <a:gd name="connsiteX0" fmla="*/ 0 w 4454305"/>
              <a:gd name="connsiteY0" fmla="*/ 1638677 h 1638677"/>
              <a:gd name="connsiteX1" fmla="*/ 2435382 w 4454305"/>
              <a:gd name="connsiteY1" fmla="*/ 1158843 h 1638677"/>
              <a:gd name="connsiteX2" fmla="*/ 4454305 w 4454305"/>
              <a:gd name="connsiteY2" fmla="*/ 0 h 1638677"/>
              <a:gd name="connsiteX0" fmla="*/ 0 w 4463359"/>
              <a:gd name="connsiteY0" fmla="*/ 1638677 h 1638677"/>
              <a:gd name="connsiteX1" fmla="*/ 2444436 w 4463359"/>
              <a:gd name="connsiteY1" fmla="*/ 1158843 h 1638677"/>
              <a:gd name="connsiteX2" fmla="*/ 4463359 w 4463359"/>
              <a:gd name="connsiteY2" fmla="*/ 0 h 1638677"/>
              <a:gd name="connsiteX0" fmla="*/ 0 w 4472413"/>
              <a:gd name="connsiteY0" fmla="*/ 1629624 h 1629624"/>
              <a:gd name="connsiteX1" fmla="*/ 2453490 w 4472413"/>
              <a:gd name="connsiteY1" fmla="*/ 1158843 h 1629624"/>
              <a:gd name="connsiteX2" fmla="*/ 4472413 w 4472413"/>
              <a:gd name="connsiteY2" fmla="*/ 0 h 1629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2413" h="1629624">
                <a:moveTo>
                  <a:pt x="0" y="1629624"/>
                </a:moveTo>
                <a:lnTo>
                  <a:pt x="2453490" y="1158843"/>
                </a:lnTo>
                <a:lnTo>
                  <a:pt x="447241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23628"/>
              </p:ext>
            </p:extLst>
          </p:nvPr>
        </p:nvGraphicFramePr>
        <p:xfrm>
          <a:off x="2455068" y="5586413"/>
          <a:ext cx="16303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8" name="Equation" r:id="rId7" imgW="1002960" imgH="241200" progId="Equation.3">
                  <p:embed/>
                </p:oleObj>
              </mc:Choice>
              <mc:Fallback>
                <p:oleObj name="Equation" r:id="rId7" imgW="100296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5068" y="5586413"/>
                        <a:ext cx="163036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rot="20180268">
            <a:off x="3386723" y="4104711"/>
            <a:ext cx="798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</a:t>
            </a:r>
            <a:r>
              <a:rPr lang="en-US" baseline="-25000" dirty="0" smtClean="0"/>
              <a:t>off-axis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 rot="20364054">
            <a:off x="4777545" y="3560162"/>
            <a:ext cx="850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S’ </a:t>
            </a:r>
            <a:r>
              <a:rPr lang="en-US" baseline="-25000" dirty="0" smtClean="0"/>
              <a:t>off-axis</a:t>
            </a:r>
            <a:endParaRPr lang="en-US" baseline="-25000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782126"/>
              </p:ext>
            </p:extLst>
          </p:nvPr>
        </p:nvGraphicFramePr>
        <p:xfrm>
          <a:off x="4616513" y="5270500"/>
          <a:ext cx="19812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9" name="Equation" r:id="rId9" imgW="1218960" imgH="711000" progId="Equation.3">
                  <p:embed/>
                </p:oleObj>
              </mc:Choice>
              <mc:Fallback>
                <p:oleObj name="Equation" r:id="rId9" imgW="12189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16513" y="5270500"/>
                        <a:ext cx="1981200" cy="115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3E3F4-7639-41B4-8BC4-A830962F12A2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Curvature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examining the figure, and in the absence of astigmatism, the sagittal and tangential surface collapse on the a curved image surface: </a:t>
            </a:r>
            <a:r>
              <a:rPr lang="en-US" dirty="0" err="1" smtClean="0"/>
              <a:t>Petzval</a:t>
            </a:r>
            <a:r>
              <a:rPr lang="en-US" dirty="0" smtClean="0"/>
              <a:t> surface.</a:t>
            </a:r>
          </a:p>
          <a:p>
            <a:endParaRPr lang="en-US" dirty="0" smtClean="0"/>
          </a:p>
          <a:p>
            <a:r>
              <a:rPr lang="en-US" dirty="0" smtClean="0"/>
              <a:t>For a given optical system, how large is the radius of the </a:t>
            </a:r>
            <a:r>
              <a:rPr lang="en-US" dirty="0" err="1" smtClean="0"/>
              <a:t>Petzval</a:t>
            </a:r>
            <a:r>
              <a:rPr lang="en-US" dirty="0" smtClean="0"/>
              <a:t> surface?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A972-DC37-424B-922D-2E17DD428981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5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Curvature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Consider a single interface and imaging along the auxiliary axis.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" y="4114800"/>
            <a:ext cx="777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2514600" y="2057400"/>
            <a:ext cx="4114800" cy="4114799"/>
          </a:xfrm>
          <a:prstGeom prst="arc">
            <a:avLst>
              <a:gd name="adj1" fmla="val 7872354"/>
              <a:gd name="adj2" fmla="val 13651357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2590800"/>
            <a:ext cx="762000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275364">
            <a:off x="130662" y="5044382"/>
            <a:ext cx="248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Auxiliary Axis (Chief Ray)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59069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4572000" y="3657600"/>
            <a:ext cx="0" cy="3048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79545" y="4285896"/>
            <a:ext cx="0" cy="30480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85095" y="4230417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Aperture Stop</a:t>
            </a:r>
            <a:endParaRPr lang="en-US" dirty="0"/>
          </a:p>
        </p:txBody>
      </p:sp>
      <p:sp>
        <p:nvSpPr>
          <p:cNvPr id="15" name="Arc 14"/>
          <p:cNvSpPr/>
          <p:nvPr/>
        </p:nvSpPr>
        <p:spPr>
          <a:xfrm flipH="1">
            <a:off x="2514600" y="2057399"/>
            <a:ext cx="4114800" cy="4114799"/>
          </a:xfrm>
          <a:prstGeom prst="arc">
            <a:avLst>
              <a:gd name="adj1" fmla="val 7872354"/>
              <a:gd name="adj2" fmla="val 13651357"/>
            </a:avLst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flipH="1">
            <a:off x="1147316" y="716736"/>
            <a:ext cx="6853683" cy="6853681"/>
          </a:xfrm>
          <a:prstGeom prst="arc">
            <a:avLst>
              <a:gd name="adj1" fmla="val 8602944"/>
              <a:gd name="adj2" fmla="val 12934153"/>
            </a:avLst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514600" y="4590696"/>
            <a:ext cx="0" cy="181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00999" y="4590696"/>
            <a:ext cx="0" cy="181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34680" y="4343400"/>
            <a:ext cx="0" cy="173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14600" y="5867400"/>
            <a:ext cx="411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22145" y="6324600"/>
            <a:ext cx="5478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 rot="4080000" flipV="1">
            <a:off x="2637964" y="4685127"/>
            <a:ext cx="164576" cy="166713"/>
          </a:xfrm>
          <a:custGeom>
            <a:avLst/>
            <a:gdLst>
              <a:gd name="connsiteX0" fmla="*/ 0 w 697117"/>
              <a:gd name="connsiteY0" fmla="*/ 0 h 706170"/>
              <a:gd name="connsiteX1" fmla="*/ 0 w 697117"/>
              <a:gd name="connsiteY1" fmla="*/ 706170 h 706170"/>
              <a:gd name="connsiteX2" fmla="*/ 697117 w 697117"/>
              <a:gd name="connsiteY2" fmla="*/ 706170 h 70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117" h="706170">
                <a:moveTo>
                  <a:pt x="0" y="0"/>
                </a:moveTo>
                <a:lnTo>
                  <a:pt x="0" y="706170"/>
                </a:lnTo>
                <a:lnTo>
                  <a:pt x="697117" y="70617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4080000" flipV="1">
            <a:off x="6438999" y="3157419"/>
            <a:ext cx="164576" cy="166713"/>
          </a:xfrm>
          <a:custGeom>
            <a:avLst/>
            <a:gdLst>
              <a:gd name="connsiteX0" fmla="*/ 0 w 697117"/>
              <a:gd name="connsiteY0" fmla="*/ 0 h 706170"/>
              <a:gd name="connsiteX1" fmla="*/ 0 w 697117"/>
              <a:gd name="connsiteY1" fmla="*/ 706170 h 706170"/>
              <a:gd name="connsiteX2" fmla="*/ 697117 w 697117"/>
              <a:gd name="connsiteY2" fmla="*/ 706170 h 70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117" h="706170">
                <a:moveTo>
                  <a:pt x="0" y="0"/>
                </a:moveTo>
                <a:lnTo>
                  <a:pt x="0" y="706170"/>
                </a:lnTo>
                <a:lnTo>
                  <a:pt x="697117" y="70617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4080000" flipV="1">
            <a:off x="7712972" y="2628521"/>
            <a:ext cx="164576" cy="166713"/>
          </a:xfrm>
          <a:custGeom>
            <a:avLst/>
            <a:gdLst>
              <a:gd name="connsiteX0" fmla="*/ 0 w 697117"/>
              <a:gd name="connsiteY0" fmla="*/ 0 h 706170"/>
              <a:gd name="connsiteX1" fmla="*/ 0 w 697117"/>
              <a:gd name="connsiteY1" fmla="*/ 706170 h 706170"/>
              <a:gd name="connsiteX2" fmla="*/ 697117 w 697117"/>
              <a:gd name="connsiteY2" fmla="*/ 706170 h 706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7117" h="706170">
                <a:moveTo>
                  <a:pt x="0" y="0"/>
                </a:moveTo>
                <a:lnTo>
                  <a:pt x="0" y="706170"/>
                </a:lnTo>
                <a:lnTo>
                  <a:pt x="697117" y="706170"/>
                </a:lnTo>
              </a:path>
            </a:pathLst>
          </a:cu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2860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817706" y="30480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4249139" y="3252371"/>
            <a:ext cx="360481" cy="92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36933" y="2685696"/>
            <a:ext cx="238256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303026" y="1706755"/>
            <a:ext cx="429038" cy="1097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450535" y="3008012"/>
            <a:ext cx="1893770" cy="75750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317619" y="2133601"/>
            <a:ext cx="3137633" cy="1255053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261757">
            <a:off x="5151279" y="29759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r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 rot="20270688">
            <a:off x="5448449" y="25285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263134" y="3905452"/>
            <a:ext cx="360481" cy="922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561382" y="3776343"/>
            <a:ext cx="1893770" cy="757508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261757">
            <a:off x="3340742" y="38168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640918"/>
              </p:ext>
            </p:extLst>
          </p:nvPr>
        </p:nvGraphicFramePr>
        <p:xfrm>
          <a:off x="4502940" y="5435922"/>
          <a:ext cx="185935" cy="371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4" name="Equation" r:id="rId3" imgW="88560" imgH="177480" progId="Equation.3">
                  <p:embed/>
                </p:oleObj>
              </mc:Choice>
              <mc:Fallback>
                <p:oleObj name="Equation" r:id="rId3" imgW="885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2940" y="5435922"/>
                        <a:ext cx="185935" cy="3718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57081"/>
              </p:ext>
            </p:extLst>
          </p:nvPr>
        </p:nvGraphicFramePr>
        <p:xfrm>
          <a:off x="5005545" y="5986460"/>
          <a:ext cx="2397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5" name="Equation" r:id="rId5" imgW="114120" imgH="177480" progId="Equation.3">
                  <p:embed/>
                </p:oleObj>
              </mc:Choice>
              <mc:Fallback>
                <p:oleObj name="Equation" r:id="rId5" imgW="1141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5545" y="5986460"/>
                        <a:ext cx="239713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000" y="6400800"/>
            <a:ext cx="2652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R. </a:t>
            </a:r>
            <a:r>
              <a:rPr lang="en-US" sz="1200" dirty="0" err="1" smtClean="0"/>
              <a:t>Kingslake</a:t>
            </a:r>
            <a:r>
              <a:rPr lang="en-US" sz="1200" dirty="0" smtClean="0"/>
              <a:t>, Lens Design Fundamentals</a:t>
            </a:r>
            <a:endParaRPr lang="en-US" sz="1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6F33-F66C-430A-AC1E-B9EA613E4D26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Curvature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placing an small aperture at the center of curvature c, there is no Coma, no Astigmatism. Why?</a:t>
            </a:r>
          </a:p>
          <a:p>
            <a:endParaRPr lang="en-US" dirty="0" smtClean="0"/>
          </a:p>
          <a:p>
            <a:r>
              <a:rPr lang="en-US" dirty="0" smtClean="0"/>
              <a:t>Also, Spherical aberration is negligible due to the small aperture.</a:t>
            </a:r>
          </a:p>
          <a:p>
            <a:endParaRPr lang="en-US" dirty="0" smtClean="0"/>
          </a:p>
          <a:p>
            <a:r>
              <a:rPr lang="en-US" dirty="0" smtClean="0"/>
              <a:t>Under the construction, an object and image are concentric circles having </a:t>
            </a:r>
          </a:p>
          <a:p>
            <a:pPr lvl="1"/>
            <a:r>
              <a:rPr lang="en-US" dirty="0" smtClean="0"/>
              <a:t>Object distance</a:t>
            </a:r>
          </a:p>
          <a:p>
            <a:pPr lvl="1"/>
            <a:r>
              <a:rPr lang="en-US" dirty="0" smtClean="0"/>
              <a:t>Image distance</a:t>
            </a:r>
          </a:p>
          <a:p>
            <a:endParaRPr lang="en-US" dirty="0" smtClean="0"/>
          </a:p>
          <a:p>
            <a:r>
              <a:rPr lang="en-US" dirty="0" smtClean="0"/>
              <a:t>Lens law along the auxiliary axis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31984"/>
              </p:ext>
            </p:extLst>
          </p:nvPr>
        </p:nvGraphicFramePr>
        <p:xfrm>
          <a:off x="6096000" y="2272327"/>
          <a:ext cx="694449" cy="39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4" name="Equation" r:id="rId4" imgW="380880" imgH="215640" progId="Equation.3">
                  <p:embed/>
                </p:oleObj>
              </mc:Choice>
              <mc:Fallback>
                <p:oleObj name="Equation" r:id="rId4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272327"/>
                        <a:ext cx="694449" cy="393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664269"/>
              </p:ext>
            </p:extLst>
          </p:nvPr>
        </p:nvGraphicFramePr>
        <p:xfrm>
          <a:off x="6096000" y="4313654"/>
          <a:ext cx="1131305" cy="40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5" name="Equation" r:id="rId6" imgW="558720" imgH="203040" progId="Equation.3">
                  <p:embed/>
                </p:oleObj>
              </mc:Choice>
              <mc:Fallback>
                <p:oleObj name="Equation" r:id="rId6" imgW="558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000" y="4313654"/>
                        <a:ext cx="1131305" cy="40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051414"/>
              </p:ext>
            </p:extLst>
          </p:nvPr>
        </p:nvGraphicFramePr>
        <p:xfrm>
          <a:off x="6096000" y="4808896"/>
          <a:ext cx="1277290" cy="44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6" name="Equation" r:id="rId8" imgW="583920" imgH="203040" progId="Equation.3">
                  <p:embed/>
                </p:oleObj>
              </mc:Choice>
              <mc:Fallback>
                <p:oleObj name="Equation" r:id="rId8" imgW="5839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6000" y="4808896"/>
                        <a:ext cx="1277290" cy="441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447519"/>
              </p:ext>
            </p:extLst>
          </p:nvPr>
        </p:nvGraphicFramePr>
        <p:xfrm>
          <a:off x="6096000" y="5289082"/>
          <a:ext cx="1600200" cy="726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7" name="Equation" r:id="rId10" imgW="863280" imgH="393480" progId="Equation.3">
                  <p:embed/>
                </p:oleObj>
              </mc:Choice>
              <mc:Fallback>
                <p:oleObj name="Equation" r:id="rId10" imgW="8632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5289082"/>
                        <a:ext cx="1600200" cy="726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ight Arrow 7"/>
          <p:cNvSpPr/>
          <p:nvPr/>
        </p:nvSpPr>
        <p:spPr>
          <a:xfrm>
            <a:off x="5410200" y="2302740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410200" y="4404654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410200" y="4845128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410200" y="5469427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058761"/>
              </p:ext>
            </p:extLst>
          </p:nvPr>
        </p:nvGraphicFramePr>
        <p:xfrm>
          <a:off x="6087701" y="6023590"/>
          <a:ext cx="20478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8" name="Equation" r:id="rId12" imgW="1104840" imgH="419040" progId="Equation.3">
                  <p:embed/>
                </p:oleObj>
              </mc:Choice>
              <mc:Fallback>
                <p:oleObj name="Equation" r:id="rId12" imgW="11048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87701" y="6023590"/>
                        <a:ext cx="20478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95EF-ECDF-4DCC-B5DB-5F0EADC8D6CB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0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863" y="1030287"/>
            <a:ext cx="588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 consider optical system having k surfaces (k = 1, 2, 3, …)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718" y="1939487"/>
            <a:ext cx="11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#1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11904"/>
              </p:ext>
            </p:extLst>
          </p:nvPr>
        </p:nvGraphicFramePr>
        <p:xfrm>
          <a:off x="3306419" y="1712912"/>
          <a:ext cx="25177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6" name="Equation" r:id="rId3" imgW="1358640" imgH="431640" progId="Equation.3">
                  <p:embed/>
                </p:oleObj>
              </mc:Choice>
              <mc:Fallback>
                <p:oleObj name="Equation" r:id="rId3" imgW="13586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6419" y="1712912"/>
                        <a:ext cx="2517775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7718" y="2642155"/>
            <a:ext cx="11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#2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71543"/>
              </p:ext>
            </p:extLst>
          </p:nvPr>
        </p:nvGraphicFramePr>
        <p:xfrm>
          <a:off x="3204819" y="2441575"/>
          <a:ext cx="27289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7" name="Equation" r:id="rId5" imgW="1473120" imgH="431640" progId="Equation.3">
                  <p:embed/>
                </p:oleObj>
              </mc:Choice>
              <mc:Fallback>
                <p:oleObj name="Equation" r:id="rId5" imgW="1473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4819" y="2441575"/>
                        <a:ext cx="272891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7718" y="3821667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#k-1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7718" y="4764087"/>
            <a:ext cx="11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#k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3778"/>
              </p:ext>
            </p:extLst>
          </p:nvPr>
        </p:nvGraphicFramePr>
        <p:xfrm>
          <a:off x="2519362" y="3621087"/>
          <a:ext cx="38814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8" name="Equation" r:id="rId7" imgW="2095200" imgH="431640" progId="Equation.3">
                  <p:embed/>
                </p:oleObj>
              </mc:Choice>
              <mc:Fallback>
                <p:oleObj name="Equation" r:id="rId7" imgW="20952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362" y="3621087"/>
                        <a:ext cx="388143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484617"/>
              </p:ext>
            </p:extLst>
          </p:nvPr>
        </p:nvGraphicFramePr>
        <p:xfrm>
          <a:off x="3182938" y="4535487"/>
          <a:ext cx="27765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9" name="Equation" r:id="rId9" imgW="1498320" imgH="431640" progId="Equation.3">
                  <p:embed/>
                </p:oleObj>
              </mc:Choice>
              <mc:Fallback>
                <p:oleObj name="Equation" r:id="rId9" imgW="14983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82938" y="4535487"/>
                        <a:ext cx="2776537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7534-E77F-4E41-830C-D63D0B2F4174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1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1863" y="381000"/>
            <a:ext cx="303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Take a sum over the k surfaces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7718" y="1064775"/>
            <a:ext cx="11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#1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84807"/>
              </p:ext>
            </p:extLst>
          </p:nvPr>
        </p:nvGraphicFramePr>
        <p:xfrm>
          <a:off x="3306419" y="838200"/>
          <a:ext cx="25177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2" name="Equation" r:id="rId3" imgW="1358640" imgH="431640" progId="Equation.3">
                  <p:embed/>
                </p:oleObj>
              </mc:Choice>
              <mc:Fallback>
                <p:oleObj name="Equation" r:id="rId3" imgW="13586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6419" y="838200"/>
                        <a:ext cx="2517775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87718" y="2145268"/>
            <a:ext cx="116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#2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677372"/>
              </p:ext>
            </p:extLst>
          </p:nvPr>
        </p:nvGraphicFramePr>
        <p:xfrm>
          <a:off x="3204819" y="1944688"/>
          <a:ext cx="27289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3" name="Equation" r:id="rId5" imgW="1473120" imgH="431640" progId="Equation.3">
                  <p:embed/>
                </p:oleObj>
              </mc:Choice>
              <mc:Fallback>
                <p:oleObj name="Equation" r:id="rId5" imgW="14731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4819" y="1944688"/>
                        <a:ext cx="272891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7718" y="3096180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#k-1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7718" y="4114800"/>
            <a:ext cx="11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#k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2978"/>
              </p:ext>
            </p:extLst>
          </p:nvPr>
        </p:nvGraphicFramePr>
        <p:xfrm>
          <a:off x="2519362" y="2895600"/>
          <a:ext cx="388143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4" name="Equation" r:id="rId7" imgW="2095200" imgH="431640" progId="Equation.3">
                  <p:embed/>
                </p:oleObj>
              </mc:Choice>
              <mc:Fallback>
                <p:oleObj name="Equation" r:id="rId7" imgW="20952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362" y="2895600"/>
                        <a:ext cx="388143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513944"/>
              </p:ext>
            </p:extLst>
          </p:nvPr>
        </p:nvGraphicFramePr>
        <p:xfrm>
          <a:off x="3182938" y="3886200"/>
          <a:ext cx="27765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5" name="Equation" r:id="rId9" imgW="1498320" imgH="431640" progId="Equation.3">
                  <p:embed/>
                </p:oleObj>
              </mc:Choice>
              <mc:Fallback>
                <p:oleObj name="Equation" r:id="rId9" imgW="14983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82938" y="3886200"/>
                        <a:ext cx="2776537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3306419" y="917575"/>
            <a:ext cx="732181" cy="649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068419" y="1981200"/>
            <a:ext cx="732181" cy="649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76600" y="2017712"/>
            <a:ext cx="732181" cy="64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85396" y="3044824"/>
            <a:ext cx="732181" cy="64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563926" y="2970212"/>
            <a:ext cx="732181" cy="649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068418" y="3960812"/>
            <a:ext cx="732181" cy="6492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21490" y="1611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7759" y="2373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7759" y="2907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08706" y="3669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08706" y="2655366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1019131" y="5186362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28055"/>
              </p:ext>
            </p:extLst>
          </p:nvPr>
        </p:nvGraphicFramePr>
        <p:xfrm>
          <a:off x="1981200" y="4953000"/>
          <a:ext cx="31289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6" name="Equation" r:id="rId11" imgW="1688760" imgH="431640" progId="Equation.3">
                  <p:embed/>
                </p:oleObj>
              </mc:Choice>
              <mc:Fallback>
                <p:oleObj name="Equation" r:id="rId11" imgW="16887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4953000"/>
                        <a:ext cx="3128963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02212"/>
              </p:ext>
            </p:extLst>
          </p:nvPr>
        </p:nvGraphicFramePr>
        <p:xfrm>
          <a:off x="5638800" y="4906794"/>
          <a:ext cx="4238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7" name="Equation" r:id="rId13" imgW="228600" imgH="457200" progId="Equation.3">
                  <p:embed/>
                </p:oleObj>
              </mc:Choice>
              <mc:Fallback>
                <p:oleObj name="Equation" r:id="rId13" imgW="228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4906794"/>
                        <a:ext cx="423862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247148" y="4953000"/>
            <a:ext cx="225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 of image plane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47148" y="534408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Radius of object  plane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1017759" y="5991655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866799"/>
              </p:ext>
            </p:extLst>
          </p:nvPr>
        </p:nvGraphicFramePr>
        <p:xfrm>
          <a:off x="2743200" y="5781675"/>
          <a:ext cx="23526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" name="Equation" r:id="rId15" imgW="1269720" imgH="431640" progId="Equation.3">
                  <p:embed/>
                </p:oleObj>
              </mc:Choice>
              <mc:Fallback>
                <p:oleObj name="Equation" r:id="rId15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43200" y="5781675"/>
                        <a:ext cx="2352675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18403"/>
              </p:ext>
            </p:extLst>
          </p:nvPr>
        </p:nvGraphicFramePr>
        <p:xfrm>
          <a:off x="700837" y="6302721"/>
          <a:ext cx="9413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9" name="Equation" r:id="rId17" imgW="507960" imgH="215640" progId="Equation.3">
                  <p:embed/>
                </p:oleObj>
              </mc:Choice>
              <mc:Fallback>
                <p:oleObj name="Equation" r:id="rId17" imgW="50796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0837" y="6302721"/>
                        <a:ext cx="94138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B28F-83CD-4569-9B9A-F6F09C6E1AAF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convention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390962" y="2743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543362" y="1600200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-201441" y="1371600"/>
            <a:ext cx="2743200" cy="2743200"/>
          </a:xfrm>
          <a:prstGeom prst="arc">
            <a:avLst>
              <a:gd name="adj1" fmla="val 19168955"/>
              <a:gd name="adj2" fmla="val 23630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05401" y="2743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57801" y="1600200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flipH="1">
            <a:off x="5257800" y="1371600"/>
            <a:ext cx="2743200" cy="2743200"/>
          </a:xfrm>
          <a:prstGeom prst="arc">
            <a:avLst>
              <a:gd name="adj1" fmla="val 19168955"/>
              <a:gd name="adj2" fmla="val 2363079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10162" y="254553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77163" y="254175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15415"/>
              </p:ext>
            </p:extLst>
          </p:nvPr>
        </p:nvGraphicFramePr>
        <p:xfrm>
          <a:off x="2169507" y="3711403"/>
          <a:ext cx="7064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6" name="Equation" r:id="rId3" imgW="380880" imgH="203040" progId="Equation.3">
                  <p:embed/>
                </p:oleObj>
              </mc:Choice>
              <mc:Fallback>
                <p:oleObj name="Equation" r:id="rId3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9507" y="3711403"/>
                        <a:ext cx="706437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557382"/>
              </p:ext>
            </p:extLst>
          </p:nvPr>
        </p:nvGraphicFramePr>
        <p:xfrm>
          <a:off x="5715001" y="3692526"/>
          <a:ext cx="706437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7" name="Equation" r:id="rId5" imgW="380880" imgH="203040" progId="Equation.3">
                  <p:embed/>
                </p:oleObj>
              </mc:Choice>
              <mc:Fallback>
                <p:oleObj name="Equation" r:id="rId5" imgW="3808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1" y="3692526"/>
                        <a:ext cx="706437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24958" y="5105400"/>
            <a:ext cx="231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by </a:t>
            </a:r>
            <a:r>
              <a:rPr lang="en-US" dirty="0" err="1" smtClean="0"/>
              <a:t>Kingslake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70452" y="510540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by </a:t>
            </a:r>
            <a:r>
              <a:rPr lang="en-US" dirty="0" err="1" smtClean="0"/>
              <a:t>CodeV</a:t>
            </a:r>
            <a:endParaRPr lang="en-US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31660"/>
              </p:ext>
            </p:extLst>
          </p:nvPr>
        </p:nvGraphicFramePr>
        <p:xfrm>
          <a:off x="1512887" y="4267200"/>
          <a:ext cx="23526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8" name="Equation" r:id="rId7" imgW="1269720" imgH="431640" progId="Equation.3">
                  <p:embed/>
                </p:oleObj>
              </mc:Choice>
              <mc:Fallback>
                <p:oleObj name="Equation" r:id="rId7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12887" y="4267200"/>
                        <a:ext cx="2352675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55646"/>
              </p:ext>
            </p:extLst>
          </p:nvPr>
        </p:nvGraphicFramePr>
        <p:xfrm>
          <a:off x="4722812" y="4297747"/>
          <a:ext cx="2516188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9" name="Equation" r:id="rId9" imgW="1358640" imgH="431640" progId="Equation.3">
                  <p:embed/>
                </p:oleObj>
              </mc:Choice>
              <mc:Fallback>
                <p:oleObj name="Equation" r:id="rId9" imgW="13586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2812" y="4297747"/>
                        <a:ext cx="2516188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ight Arrow 19"/>
          <p:cNvSpPr/>
          <p:nvPr/>
        </p:nvSpPr>
        <p:spPr>
          <a:xfrm>
            <a:off x="3137167" y="5959389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95800" y="4191000"/>
            <a:ext cx="3124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3821" y="5814216"/>
            <a:ext cx="420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Petzval</a:t>
            </a:r>
            <a:r>
              <a:rPr lang="en-US" dirty="0" smtClean="0"/>
              <a:t> curvature is function of n &amp; r only!!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82945" y="6107668"/>
            <a:ext cx="447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order design </a:t>
            </a:r>
            <a:r>
              <a:rPr lang="en-US" dirty="0" err="1" smtClean="0"/>
              <a:t>determins</a:t>
            </a:r>
            <a:r>
              <a:rPr lang="en-US" dirty="0" smtClean="0"/>
              <a:t> </a:t>
            </a:r>
            <a:r>
              <a:rPr lang="en-US" dirty="0" err="1" smtClean="0"/>
              <a:t>Petzval</a:t>
            </a:r>
            <a:r>
              <a:rPr lang="en-US" dirty="0" smtClean="0"/>
              <a:t> curvature!!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75117" y="5923002"/>
            <a:ext cx="12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Important!!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68E2-0642-4A61-BFA5-F3B4FDA0706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4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Petzval</a:t>
            </a:r>
            <a:r>
              <a:rPr lang="en-US" dirty="0" smtClean="0"/>
              <a:t> Curvature : Examples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2628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1: Thin lens in air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4200" y="2057400"/>
            <a:ext cx="152400" cy="1371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2743200"/>
            <a:ext cx="4040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1905000" y="1371600"/>
            <a:ext cx="2743200" cy="2743200"/>
          </a:xfrm>
          <a:prstGeom prst="arc">
            <a:avLst>
              <a:gd name="adj1" fmla="val 19168955"/>
              <a:gd name="adj2" fmla="val 2363079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6603" y="254553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19622" y="1680903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Petzval</a:t>
            </a:r>
            <a:r>
              <a:rPr lang="en-US" dirty="0" smtClean="0"/>
              <a:t> Surface, radius </a:t>
            </a:r>
            <a:r>
              <a:rPr lang="en-US" dirty="0" smtClean="0">
                <a:latin typeface="Symbol" panose="05050102010706020507" pitchFamily="18" charset="2"/>
              </a:rPr>
              <a:t>r</a:t>
            </a:r>
            <a:r>
              <a:rPr lang="en-US" baseline="-25000" dirty="0" smtClean="0">
                <a:latin typeface="Symbol" panose="05050102010706020507" pitchFamily="18" charset="2"/>
              </a:rPr>
              <a:t>3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535786" y="2000816"/>
            <a:ext cx="1855961" cy="208230"/>
          </a:xfrm>
          <a:custGeom>
            <a:avLst/>
            <a:gdLst>
              <a:gd name="connsiteX0" fmla="*/ 1855961 w 1855961"/>
              <a:gd name="connsiteY0" fmla="*/ 0 h 208230"/>
              <a:gd name="connsiteX1" fmla="*/ 416460 w 1855961"/>
              <a:gd name="connsiteY1" fmla="*/ 0 h 208230"/>
              <a:gd name="connsiteX2" fmla="*/ 0 w 1855961"/>
              <a:gd name="connsiteY2" fmla="*/ 208230 h 20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961" h="208230">
                <a:moveTo>
                  <a:pt x="1855961" y="0"/>
                </a:moveTo>
                <a:lnTo>
                  <a:pt x="416460" y="0"/>
                </a:lnTo>
                <a:lnTo>
                  <a:pt x="0" y="20823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43200" y="3352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0116" y="3352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69316" y="33528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 (image surface)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801640" y="2444436"/>
            <a:ext cx="2842788" cy="298764"/>
          </a:xfrm>
          <a:custGeom>
            <a:avLst/>
            <a:gdLst>
              <a:gd name="connsiteX0" fmla="*/ 0 w 2842788"/>
              <a:gd name="connsiteY0" fmla="*/ 0 h 298764"/>
              <a:gd name="connsiteX1" fmla="*/ 1412340 w 2842788"/>
              <a:gd name="connsiteY1" fmla="*/ 0 h 298764"/>
              <a:gd name="connsiteX2" fmla="*/ 2842788 w 2842788"/>
              <a:gd name="connsiteY2" fmla="*/ 298764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788" h="298764">
                <a:moveTo>
                  <a:pt x="0" y="0"/>
                </a:moveTo>
                <a:lnTo>
                  <a:pt x="1412340" y="0"/>
                </a:lnTo>
                <a:lnTo>
                  <a:pt x="2842788" y="298764"/>
                </a:ln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flipV="1">
            <a:off x="1792588" y="2749236"/>
            <a:ext cx="2842788" cy="298764"/>
          </a:xfrm>
          <a:custGeom>
            <a:avLst/>
            <a:gdLst>
              <a:gd name="connsiteX0" fmla="*/ 0 w 2842788"/>
              <a:gd name="connsiteY0" fmla="*/ 0 h 298764"/>
              <a:gd name="connsiteX1" fmla="*/ 1412340 w 2842788"/>
              <a:gd name="connsiteY1" fmla="*/ 0 h 298764"/>
              <a:gd name="connsiteX2" fmla="*/ 2842788 w 2842788"/>
              <a:gd name="connsiteY2" fmla="*/ 298764 h 298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2788" h="298764">
                <a:moveTo>
                  <a:pt x="0" y="0"/>
                </a:moveTo>
                <a:lnTo>
                  <a:pt x="1412340" y="0"/>
                </a:lnTo>
                <a:lnTo>
                  <a:pt x="2842788" y="298764"/>
                </a:lnTo>
              </a:path>
            </a:pathLst>
          </a:cu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04268"/>
              </p:ext>
            </p:extLst>
          </p:nvPr>
        </p:nvGraphicFramePr>
        <p:xfrm>
          <a:off x="1108075" y="4041969"/>
          <a:ext cx="3270250" cy="239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3" imgW="1765080" imgH="1295280" progId="Equation.3">
                  <p:embed/>
                </p:oleObj>
              </mc:Choice>
              <mc:Fallback>
                <p:oleObj name="Equation" r:id="rId3" imgW="1765080" imgH="1295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8075" y="4041969"/>
                        <a:ext cx="3270250" cy="239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453858" y="220904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287071" y="2044224"/>
            <a:ext cx="764964" cy="158787"/>
          </a:xfrm>
          <a:custGeom>
            <a:avLst/>
            <a:gdLst>
              <a:gd name="connsiteX0" fmla="*/ 1855961 w 1855961"/>
              <a:gd name="connsiteY0" fmla="*/ 0 h 208230"/>
              <a:gd name="connsiteX1" fmla="*/ 416460 w 1855961"/>
              <a:gd name="connsiteY1" fmla="*/ 0 h 208230"/>
              <a:gd name="connsiteX2" fmla="*/ 0 w 1855961"/>
              <a:gd name="connsiteY2" fmla="*/ 208230 h 20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961" h="208230">
                <a:moveTo>
                  <a:pt x="1855961" y="0"/>
                </a:moveTo>
                <a:lnTo>
                  <a:pt x="416460" y="0"/>
                </a:lnTo>
                <a:lnTo>
                  <a:pt x="0" y="20823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2371030" y="2050837"/>
            <a:ext cx="764964" cy="158787"/>
          </a:xfrm>
          <a:custGeom>
            <a:avLst/>
            <a:gdLst>
              <a:gd name="connsiteX0" fmla="*/ 1855961 w 1855961"/>
              <a:gd name="connsiteY0" fmla="*/ 0 h 208230"/>
              <a:gd name="connsiteX1" fmla="*/ 416460 w 1855961"/>
              <a:gd name="connsiteY1" fmla="*/ 0 h 208230"/>
              <a:gd name="connsiteX2" fmla="*/ 0 w 1855961"/>
              <a:gd name="connsiteY2" fmla="*/ 208230 h 20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961" h="208230">
                <a:moveTo>
                  <a:pt x="1855961" y="0"/>
                </a:moveTo>
                <a:lnTo>
                  <a:pt x="416460" y="0"/>
                </a:lnTo>
                <a:lnTo>
                  <a:pt x="0" y="20823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72634" y="17472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0564" y="17526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4767222" y="5088603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4000" y="4931909"/>
            <a:ext cx="3078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Petzval</a:t>
            </a:r>
            <a:r>
              <a:rPr lang="en-US" dirty="0" smtClean="0"/>
              <a:t> curvature is function of</a:t>
            </a:r>
          </a:p>
          <a:p>
            <a:r>
              <a:rPr lang="en-US" dirty="0" smtClean="0"/>
              <a:t>n &amp; </a:t>
            </a:r>
            <a:r>
              <a:rPr lang="en-US" dirty="0" smtClean="0">
                <a:latin typeface="Symbol" panose="05050102010706020507" pitchFamily="18" charset="2"/>
              </a:rPr>
              <a:t>f</a:t>
            </a:r>
            <a:r>
              <a:rPr lang="en-US" dirty="0" smtClean="0"/>
              <a:t> only!!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ECAE-8C9F-4DFD-841B-F4BC0C33439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28600"/>
            <a:ext cx="850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2: Field Flattener: A negative (or positive) lens placed close to the image surface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24200" y="838200"/>
            <a:ext cx="152400" cy="1371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676400" y="1524000"/>
            <a:ext cx="4040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>
            <a:off x="1905000" y="152400"/>
            <a:ext cx="2743200" cy="2743200"/>
          </a:xfrm>
          <a:prstGeom prst="arc">
            <a:avLst>
              <a:gd name="adj1" fmla="val 19781958"/>
              <a:gd name="adj2" fmla="val 1788649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52600" y="838200"/>
            <a:ext cx="152400" cy="1371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76600" y="79085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=1.8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79764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1972" y="2183367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=100mm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95837" y="2191694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f=200mm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93465" y="811041"/>
            <a:ext cx="0" cy="1392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0"/>
          </p:cNvCxnSpPr>
          <p:nvPr/>
        </p:nvCxnSpPr>
        <p:spPr>
          <a:xfrm>
            <a:off x="4460825" y="831975"/>
            <a:ext cx="232640" cy="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64601" y="2203575"/>
            <a:ext cx="232640" cy="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1225" y="2182641"/>
            <a:ext cx="153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Flattener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724400" y="838200"/>
            <a:ext cx="0" cy="13925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751560" y="746727"/>
            <a:ext cx="1855961" cy="208230"/>
          </a:xfrm>
          <a:custGeom>
            <a:avLst/>
            <a:gdLst>
              <a:gd name="connsiteX0" fmla="*/ 1855961 w 1855961"/>
              <a:gd name="connsiteY0" fmla="*/ 0 h 208230"/>
              <a:gd name="connsiteX1" fmla="*/ 416460 w 1855961"/>
              <a:gd name="connsiteY1" fmla="*/ 0 h 208230"/>
              <a:gd name="connsiteX2" fmla="*/ 0 w 1855961"/>
              <a:gd name="connsiteY2" fmla="*/ 208230 h 20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5961" h="208230">
                <a:moveTo>
                  <a:pt x="1855961" y="0"/>
                </a:moveTo>
                <a:lnTo>
                  <a:pt x="416460" y="0"/>
                </a:lnTo>
                <a:lnTo>
                  <a:pt x="0" y="208230"/>
                </a:lnTo>
              </a:path>
            </a:pathLst>
          </a:custGeom>
          <a:noFill/>
          <a:ln w="952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44591" y="476806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Flat field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48943" y="78010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n=1.5</a:t>
            </a:r>
            <a:endParaRPr lang="en-US" dirty="0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61231"/>
              </p:ext>
            </p:extLst>
          </p:nvPr>
        </p:nvGraphicFramePr>
        <p:xfrm>
          <a:off x="1127768" y="2849046"/>
          <a:ext cx="49863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5" name="Equation" r:id="rId3" imgW="2692080" imgH="444240" progId="Equation.3">
                  <p:embed/>
                </p:oleObj>
              </mc:Choice>
              <mc:Fallback>
                <p:oleObj name="Equation" r:id="rId3" imgW="26920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7768" y="2849046"/>
                        <a:ext cx="4986338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16563" y="3029484"/>
            <a:ext cx="2270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Field radius ~ -100mm</a:t>
            </a:r>
            <a:endParaRPr lang="en-US" dirty="0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090013"/>
              </p:ext>
            </p:extLst>
          </p:nvPr>
        </p:nvGraphicFramePr>
        <p:xfrm>
          <a:off x="236538" y="3629025"/>
          <a:ext cx="5926137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6" name="Equation" r:id="rId5" imgW="3200400" imgH="507960" progId="Equation.3">
                  <p:embed/>
                </p:oleObj>
              </mc:Choice>
              <mc:Fallback>
                <p:oleObj name="Equation" r:id="rId5" imgW="320040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538" y="3629025"/>
                        <a:ext cx="5926137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ight Arrow 28"/>
          <p:cNvSpPr/>
          <p:nvPr/>
        </p:nvSpPr>
        <p:spPr>
          <a:xfrm>
            <a:off x="1522462" y="4967718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089868"/>
              </p:ext>
            </p:extLst>
          </p:nvPr>
        </p:nvGraphicFramePr>
        <p:xfrm>
          <a:off x="3124200" y="4608502"/>
          <a:ext cx="27511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7" name="Equation" r:id="rId7" imgW="1485720" imgH="482400" progId="Equation.3">
                  <p:embed/>
                </p:oleObj>
              </mc:Choice>
              <mc:Fallback>
                <p:oleObj name="Equation" r:id="rId7" imgW="14857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4200" y="4608502"/>
                        <a:ext cx="2751138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851180"/>
              </p:ext>
            </p:extLst>
          </p:nvPr>
        </p:nvGraphicFramePr>
        <p:xfrm>
          <a:off x="2900363" y="5619750"/>
          <a:ext cx="23987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8" name="Equation" r:id="rId9" imgW="1295280" imgH="431640" progId="Equation.3">
                  <p:embed/>
                </p:oleObj>
              </mc:Choice>
              <mc:Fallback>
                <p:oleObj name="Equation" r:id="rId9" imgW="12952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0363" y="5619750"/>
                        <a:ext cx="2398712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ight Arrow 33"/>
          <p:cNvSpPr/>
          <p:nvPr/>
        </p:nvSpPr>
        <p:spPr>
          <a:xfrm>
            <a:off x="1524000" y="5839255"/>
            <a:ext cx="304800" cy="33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08359" y="5821061"/>
            <a:ext cx="70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25564" y="5802868"/>
            <a:ext cx="245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produces a good design.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A3C-69C0-446D-94C3-1ED6BDDE3BA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3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 of Field Curvature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Positive + Negative power</a:t>
            </a:r>
          </a:p>
          <a:p>
            <a:r>
              <a:rPr lang="en-US" dirty="0" smtClean="0"/>
              <a:t>A thick meniscus element</a:t>
            </a:r>
          </a:p>
          <a:p>
            <a:r>
              <a:rPr lang="en-US" dirty="0" smtClean="0"/>
              <a:t>Field Flattener</a:t>
            </a:r>
          </a:p>
          <a:p>
            <a:r>
              <a:rPr lang="en-US" dirty="0" smtClean="0"/>
              <a:t>Mirror optics (Positive power, and Positive F.C.!)</a:t>
            </a:r>
          </a:p>
          <a:p>
            <a:r>
              <a:rPr lang="en-US" dirty="0" smtClean="0"/>
              <a:t>Curved detector array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06681"/>
              </p:ext>
            </p:extLst>
          </p:nvPr>
        </p:nvGraphicFramePr>
        <p:xfrm>
          <a:off x="990600" y="4876800"/>
          <a:ext cx="23987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Equation" r:id="rId3" imgW="1295280" imgH="431640" progId="Equation.3">
                  <p:embed/>
                </p:oleObj>
              </mc:Choice>
              <mc:Fallback>
                <p:oleObj name="Equation" r:id="rId3" imgW="129528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876800"/>
                        <a:ext cx="2398712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79717-2681-499A-BD13-DBE8532C5CB2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4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Huygens’ Principle (1690)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element of a </a:t>
            </a:r>
            <a:r>
              <a:rPr lang="en-US" dirty="0" err="1" smtClean="0"/>
              <a:t>wavefront</a:t>
            </a:r>
            <a:r>
              <a:rPr lang="en-US" dirty="0" smtClean="0"/>
              <a:t> may be regarded as the center of a secondary disturbance which gives rise to spherical wavelets. The position of the </a:t>
            </a:r>
            <a:r>
              <a:rPr lang="en-US" dirty="0" err="1" smtClean="0"/>
              <a:t>wavefront</a:t>
            </a:r>
            <a:r>
              <a:rPr lang="en-US" dirty="0" smtClean="0"/>
              <a:t> at any later time is the envelope of all such wavelets. (Assume </a:t>
            </a:r>
            <a:r>
              <a:rPr lang="en-US" smtClean="0"/>
              <a:t>wavelets propagates </a:t>
            </a:r>
            <a:r>
              <a:rPr lang="en-US" dirty="0" smtClean="0"/>
              <a:t>in the direction of ray)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9BA1-ADBE-4183-9616-8FAB88D23F06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12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093055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curvature and Astigmatism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Given power arrangement, shape factor, stop location, lens bending do NOT affect </a:t>
            </a:r>
            <a:r>
              <a:rPr lang="en-US" sz="2400" dirty="0" err="1" smtClean="0"/>
              <a:t>Petzval</a:t>
            </a:r>
            <a:r>
              <a:rPr lang="en-US" sz="2400" dirty="0" smtClean="0"/>
              <a:t> curvature.</a:t>
            </a:r>
          </a:p>
          <a:p>
            <a:r>
              <a:rPr lang="en-US" sz="2400" dirty="0" smtClean="0"/>
              <a:t>However, Tangential and Sagittal surfaces change their shape in a manner such that, PT:PS=3:1, in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order.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40000">
            <a:off x="2772174" y="2254410"/>
            <a:ext cx="3338728" cy="516799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C4D0A-1BA8-4F34-A3FB-D424F1078131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curvature and Astigmatism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Anastigmatic lens is a lens for which Spherical aberration, Coma, Astigmatism + Field curvature are corrected.</a:t>
            </a:r>
          </a:p>
          <a:p>
            <a:r>
              <a:rPr lang="en-US" dirty="0" smtClean="0"/>
              <a:t>Specifically, 3</a:t>
            </a:r>
            <a:r>
              <a:rPr lang="en-US" baseline="30000" dirty="0" smtClean="0"/>
              <a:t>rd</a:t>
            </a:r>
            <a:r>
              <a:rPr lang="en-US" dirty="0" smtClean="0"/>
              <a:t>, 5</a:t>
            </a:r>
            <a:r>
              <a:rPr lang="en-US" baseline="30000" dirty="0" smtClean="0"/>
              <a:t>th</a:t>
            </a:r>
            <a:r>
              <a:rPr lang="en-US" dirty="0" smtClean="0"/>
              <a:t> order Astigmatism are balanced under an appropriate amount of the field curvature.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38678" y="4337279"/>
            <a:ext cx="2714244" cy="2269286"/>
          </a:xfrm>
          <a:prstGeom prst="rect">
            <a:avLst/>
          </a:prstGeom>
        </p:spPr>
      </p:pic>
      <p:sp>
        <p:nvSpPr>
          <p:cNvPr id="5" name="Arc 4"/>
          <p:cNvSpPr/>
          <p:nvPr/>
        </p:nvSpPr>
        <p:spPr>
          <a:xfrm>
            <a:off x="2286000" y="2209800"/>
            <a:ext cx="2209800" cy="8363893"/>
          </a:xfrm>
          <a:prstGeom prst="arc">
            <a:avLst>
              <a:gd name="adj1" fmla="val 17967872"/>
              <a:gd name="adj2" fmla="val 2963"/>
            </a:avLst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3533" y="5047366"/>
            <a:ext cx="102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P:Petzval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84480" y="5332899"/>
            <a:ext cx="130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T:Tangential</a:t>
            </a:r>
          </a:p>
          <a:p>
            <a:r>
              <a:rPr lang="en-US" dirty="0" smtClean="0"/>
              <a:t>S:Saggital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87231" y="42382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5257800" y="5471922"/>
            <a:ext cx="152400" cy="7764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172200" y="4588831"/>
            <a:ext cx="429906" cy="1691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75188" y="5675495"/>
            <a:ext cx="700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endParaRPr lang="en-US" dirty="0" smtClean="0"/>
          </a:p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17843" y="5067947"/>
            <a:ext cx="849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+5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FA1E-9F72-47FD-AA12-A8BECB0850F8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Seidel Aberration Coefficient</a:t>
            </a:r>
            <a:br>
              <a:rPr lang="en-US" dirty="0" smtClean="0"/>
            </a:br>
            <a:r>
              <a:rPr lang="en-US" dirty="0" smtClean="0"/>
              <a:t> of Field Curvature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09377"/>
              </p:ext>
            </p:extLst>
          </p:nvPr>
        </p:nvGraphicFramePr>
        <p:xfrm>
          <a:off x="877888" y="1652980"/>
          <a:ext cx="15271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1" name="Equation" r:id="rId3" imgW="939600" imgH="241200" progId="Equation.3">
                  <p:embed/>
                </p:oleObj>
              </mc:Choice>
              <mc:Fallback>
                <p:oleObj name="Equation" r:id="rId3" imgW="939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888" y="1652980"/>
                        <a:ext cx="152717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263866"/>
              </p:ext>
            </p:extLst>
          </p:nvPr>
        </p:nvGraphicFramePr>
        <p:xfrm>
          <a:off x="877888" y="2209400"/>
          <a:ext cx="200183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2" name="Equation" r:id="rId5" imgW="1231560" imgH="393480" progId="Equation.3">
                  <p:embed/>
                </p:oleObj>
              </mc:Choice>
              <mc:Fallback>
                <p:oleObj name="Equation" r:id="rId5" imgW="12315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7888" y="2209400"/>
                        <a:ext cx="2001837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544213"/>
              </p:ext>
            </p:extLst>
          </p:nvPr>
        </p:nvGraphicFramePr>
        <p:xfrm>
          <a:off x="856306" y="3543605"/>
          <a:ext cx="18161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3" name="Equation" r:id="rId7" imgW="1117440" imgH="393480" progId="Equation.3">
                  <p:embed/>
                </p:oleObj>
              </mc:Choice>
              <mc:Fallback>
                <p:oleObj name="Equation" r:id="rId7" imgW="11174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6306" y="3543605"/>
                        <a:ext cx="1816100" cy="639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15783"/>
              </p:ext>
            </p:extLst>
          </p:nvPr>
        </p:nvGraphicFramePr>
        <p:xfrm>
          <a:off x="856306" y="4262563"/>
          <a:ext cx="15065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4" name="Equation" r:id="rId9" imgW="927000" imgH="241200" progId="Equation.3">
                  <p:embed/>
                </p:oleObj>
              </mc:Choice>
              <mc:Fallback>
                <p:oleObj name="Equation" r:id="rId9" imgW="927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6306" y="4262563"/>
                        <a:ext cx="1506538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171818"/>
              </p:ext>
            </p:extLst>
          </p:nvPr>
        </p:nvGraphicFramePr>
        <p:xfrm>
          <a:off x="877888" y="4916148"/>
          <a:ext cx="8255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5" name="Equation" r:id="rId11" imgW="507960" imgH="177480" progId="Equation.3">
                  <p:embed/>
                </p:oleObj>
              </mc:Choice>
              <mc:Fallback>
                <p:oleObj name="Equation" r:id="rId11" imgW="5079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7888" y="4916148"/>
                        <a:ext cx="8255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4839" y="429299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Lagrange invariant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74839" y="4876716"/>
            <a:ext cx="20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Curvature of surface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90355"/>
              </p:ext>
            </p:extLst>
          </p:nvPr>
        </p:nvGraphicFramePr>
        <p:xfrm>
          <a:off x="856306" y="5468887"/>
          <a:ext cx="2063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6" name="Equation" r:id="rId13" imgW="126720" imgH="203040" progId="Equation.3">
                  <p:embed/>
                </p:oleObj>
              </mc:Choice>
              <mc:Fallback>
                <p:oleObj name="Equation" r:id="rId13" imgW="126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6306" y="5468887"/>
                        <a:ext cx="2063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74839" y="5474648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of thin lens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895776"/>
              </p:ext>
            </p:extLst>
          </p:nvPr>
        </p:nvGraphicFramePr>
        <p:xfrm>
          <a:off x="835154" y="2889643"/>
          <a:ext cx="26828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7" name="Equation" r:id="rId15" imgW="1650960" imgH="431640" progId="Equation.3">
                  <p:embed/>
                </p:oleObj>
              </mc:Choice>
              <mc:Fallback>
                <p:oleObj name="Equation" r:id="rId15" imgW="1650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5154" y="2889643"/>
                        <a:ext cx="2682875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038974"/>
              </p:ext>
            </p:extLst>
          </p:nvPr>
        </p:nvGraphicFramePr>
        <p:xfrm>
          <a:off x="835154" y="5851525"/>
          <a:ext cx="14652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8" name="Equation" r:id="rId17" imgW="901440" imgH="431640" progId="Equation.3">
                  <p:embed/>
                </p:oleObj>
              </mc:Choice>
              <mc:Fallback>
                <p:oleObj name="Equation" r:id="rId17" imgW="901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5154" y="5851525"/>
                        <a:ext cx="146526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774839" y="1652980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Wavefront</a:t>
            </a:r>
            <a:r>
              <a:rPr lang="en-US" dirty="0" smtClean="0"/>
              <a:t> error by Field Curvature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91894" y="2297668"/>
            <a:ext cx="32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Wavefront</a:t>
            </a:r>
            <a:r>
              <a:rPr lang="en-US" dirty="0" smtClean="0"/>
              <a:t> aberration coefficient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12947" y="3055814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Seidel coefficient (Single surface)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52935" y="3669268"/>
            <a:ext cx="28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Seidel coefficient (Thin Lens)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4C8A1-EB1B-4AC6-8194-708A5A34F58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8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Suppose, we corrected for Spherical Aberration, Coma, Astigmatism, and Field Curvature, we still have distortion of the image.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71A-10AA-46C2-9C7C-A2F1BD6DB3B2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2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2054" y="4254431"/>
            <a:ext cx="239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in front of the lens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3407" y="6113912"/>
            <a:ext cx="211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behind the lens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80000">
            <a:off x="3413851" y="126932"/>
            <a:ext cx="1774563" cy="35278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6205" y="2554137"/>
            <a:ext cx="25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 Lens stop at the lens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933313" y="1385899"/>
            <a:ext cx="990476" cy="101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926284" y="3147107"/>
            <a:ext cx="990476" cy="1019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960923" y="4910123"/>
            <a:ext cx="990476" cy="1019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605839" y="1825623"/>
            <a:ext cx="1352381" cy="37238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643706" y="3595838"/>
            <a:ext cx="1238095" cy="36476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6113912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(</a:t>
            </a:r>
            <a:r>
              <a:rPr lang="en-US" dirty="0" err="1" smtClean="0"/>
              <a:t>Rect</a:t>
            </a:r>
            <a:r>
              <a:rPr lang="en-US" dirty="0" smtClean="0"/>
              <a:t> Grid)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Stop Location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83977" y="6113912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858000" y="1271759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58000" y="2927845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58000" y="4737890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?</a:t>
            </a:r>
            <a:endParaRPr lang="en-US" sz="8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E315-7D01-4DB1-8EDB-DBE4C334B616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82054" y="4254431"/>
            <a:ext cx="239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in front of the lens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23407" y="6113912"/>
            <a:ext cx="211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behind the lens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80000">
            <a:off x="3413851" y="126932"/>
            <a:ext cx="1774563" cy="35278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6205" y="2554137"/>
            <a:ext cx="25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 Lens stop at the lens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933313" y="1385899"/>
            <a:ext cx="990476" cy="1019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926284" y="3147107"/>
            <a:ext cx="990476" cy="1019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960923" y="4910123"/>
            <a:ext cx="990476" cy="10190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605839" y="1825623"/>
            <a:ext cx="1352381" cy="372380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643706" y="3595838"/>
            <a:ext cx="1238095" cy="36476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5800" y="6113912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(</a:t>
            </a:r>
            <a:r>
              <a:rPr lang="en-US" dirty="0" err="1" smtClean="0"/>
              <a:t>Rect</a:t>
            </a:r>
            <a:r>
              <a:rPr lang="en-US" dirty="0" smtClean="0"/>
              <a:t> Grid)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Stop Location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83977" y="6113912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405" y="2985846"/>
            <a:ext cx="1028571" cy="112381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539286" y="4887766"/>
            <a:ext cx="1057143" cy="11142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6512030" y="1325309"/>
            <a:ext cx="990476" cy="101904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686760" y="3224585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Barrel</a:t>
            </a:r>
          </a:p>
          <a:p>
            <a:r>
              <a:rPr lang="en-US" dirty="0" smtClean="0"/>
              <a:t>Distortion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561627" y="5279444"/>
            <a:ext cx="1205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Pincushion</a:t>
            </a:r>
          </a:p>
          <a:p>
            <a:r>
              <a:rPr lang="en-US" dirty="0" smtClean="0"/>
              <a:t>Distortion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BA20-4304-4907-8E47-7D59C24DA61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0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Solution: Symmetry with respect to the stop location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65133" y="1102068"/>
            <a:ext cx="2181881" cy="4244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933313" y="2469178"/>
            <a:ext cx="990476" cy="10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20000">
            <a:off x="6512030" y="2408588"/>
            <a:ext cx="990476" cy="1019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3669268"/>
            <a:ext cx="1862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(</a:t>
            </a:r>
            <a:r>
              <a:rPr lang="en-US" dirty="0" err="1" smtClean="0"/>
              <a:t>Rect</a:t>
            </a:r>
            <a:r>
              <a:rPr lang="en-US" dirty="0" smtClean="0"/>
              <a:t> Grid)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83977" y="3669268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C55FA-C399-4F76-A539-211F92AAA502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5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Seidel Aberration Coefficient</a:t>
            </a:r>
            <a:br>
              <a:rPr lang="en-US" dirty="0" smtClean="0"/>
            </a:br>
            <a:r>
              <a:rPr lang="en-US" dirty="0" smtClean="0"/>
              <a:t> of Distortion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42704"/>
              </p:ext>
            </p:extLst>
          </p:nvPr>
        </p:nvGraphicFramePr>
        <p:xfrm>
          <a:off x="914400" y="1652588"/>
          <a:ext cx="20843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3" name="Equation" r:id="rId3" imgW="1282680" imgH="241200" progId="Equation.3">
                  <p:embed/>
                </p:oleObj>
              </mc:Choice>
              <mc:Fallback>
                <p:oleObj name="Equation" r:id="rId3" imgW="12826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52588"/>
                        <a:ext cx="2084388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264440"/>
              </p:ext>
            </p:extLst>
          </p:nvPr>
        </p:nvGraphicFramePr>
        <p:xfrm>
          <a:off x="881063" y="2209800"/>
          <a:ext cx="1176337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4" name="Equation" r:id="rId5" imgW="723600" imgH="393480" progId="Equation.3">
                  <p:embed/>
                </p:oleObj>
              </mc:Choice>
              <mc:Fallback>
                <p:oleObj name="Equation" r:id="rId5" imgW="7236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1063" y="2209800"/>
                        <a:ext cx="1176337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834981"/>
              </p:ext>
            </p:extLst>
          </p:nvPr>
        </p:nvGraphicFramePr>
        <p:xfrm>
          <a:off x="856306" y="3957763"/>
          <a:ext cx="15065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5" name="Equation" r:id="rId7" imgW="927000" imgH="241200" progId="Equation.3">
                  <p:embed/>
                </p:oleObj>
              </mc:Choice>
              <mc:Fallback>
                <p:oleObj name="Equation" r:id="rId7" imgW="9270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6306" y="3957763"/>
                        <a:ext cx="1506538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72880"/>
              </p:ext>
            </p:extLst>
          </p:nvPr>
        </p:nvGraphicFramePr>
        <p:xfrm>
          <a:off x="877888" y="4611348"/>
          <a:ext cx="8255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6" name="Equation" r:id="rId9" imgW="507960" imgH="177480" progId="Equation.3">
                  <p:embed/>
                </p:oleObj>
              </mc:Choice>
              <mc:Fallback>
                <p:oleObj name="Equation" r:id="rId9" imgW="50796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7888" y="4611348"/>
                        <a:ext cx="82550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20420" y="398819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Lagrange invariant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20420" y="4571916"/>
            <a:ext cx="2092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Curvature of surface</a:t>
            </a:r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895577"/>
              </p:ext>
            </p:extLst>
          </p:nvPr>
        </p:nvGraphicFramePr>
        <p:xfrm>
          <a:off x="838200" y="2933826"/>
          <a:ext cx="344646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7" name="Equation" r:id="rId11" imgW="2120760" imgH="558720" progId="Equation.3">
                  <p:embed/>
                </p:oleObj>
              </mc:Choice>
              <mc:Fallback>
                <p:oleObj name="Equation" r:id="rId11" imgW="2120760" imgH="558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8200" y="2933826"/>
                        <a:ext cx="3446463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18230"/>
              </p:ext>
            </p:extLst>
          </p:nvPr>
        </p:nvGraphicFramePr>
        <p:xfrm>
          <a:off x="835154" y="5241925"/>
          <a:ext cx="14652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8" name="Equation" r:id="rId13" imgW="901440" imgH="431640" progId="Equation.3">
                  <p:embed/>
                </p:oleObj>
              </mc:Choice>
              <mc:Fallback>
                <p:oleObj name="Equation" r:id="rId13" imgW="901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5154" y="5241925"/>
                        <a:ext cx="146526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20420" y="1652980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Wavefront</a:t>
            </a:r>
            <a:r>
              <a:rPr lang="en-US" dirty="0" smtClean="0"/>
              <a:t> error by Field Curvature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20420" y="2297668"/>
            <a:ext cx="324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Wavefront</a:t>
            </a:r>
            <a:r>
              <a:rPr lang="en-US" dirty="0" smtClean="0"/>
              <a:t> aberration coefficient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20420" y="3203577"/>
            <a:ext cx="327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Seidel coefficient (Single surface)</a:t>
            </a:r>
            <a:endParaRPr lang="en-US" dirty="0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593777"/>
              </p:ext>
            </p:extLst>
          </p:nvPr>
        </p:nvGraphicFramePr>
        <p:xfrm>
          <a:off x="2672406" y="5241924"/>
          <a:ext cx="14652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99" name="Equation" r:id="rId15" imgW="901440" imgH="431640" progId="Equation.3">
                  <p:embed/>
                </p:oleObj>
              </mc:Choice>
              <mc:Fallback>
                <p:oleObj name="Equation" r:id="rId15" imgW="901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72406" y="5241924"/>
                        <a:ext cx="146526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6C12A-1943-4CE6-8B21-95E03B191D6D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Project </a:t>
            </a:r>
            <a:r>
              <a:rPr lang="en-US" dirty="0" smtClean="0"/>
              <a:t>5 (Optional)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 Landscape Lens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5474-C500-48C2-81D6-8DE355182230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59436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3744912"/>
            <a:ext cx="4838700" cy="2423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4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Fermat’s Principle (1650)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light ray always forms a trajectory that makes the optical path length (OPL) a stationary value: in general a minimum, sometimes a maximum.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0782-01B3-4965-98D5-5278CAE86EEC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137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err="1" smtClean="0"/>
              <a:t>Eikonal</a:t>
            </a:r>
            <a:r>
              <a:rPr lang="en-US" dirty="0" smtClean="0"/>
              <a:t> Equation (1911)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square of the gradient of the </a:t>
            </a:r>
            <a:r>
              <a:rPr lang="en-US" dirty="0" err="1" smtClean="0"/>
              <a:t>Ekonal</a:t>
            </a:r>
            <a:r>
              <a:rPr lang="en-US" dirty="0" smtClean="0"/>
              <a:t>* is equal to the index of refraction squared.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1B398-0C3C-46B8-9E8C-928193D073F1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699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Jell-O Gradient Index Lens</a:t>
            </a:r>
            <a:endParaRPr lang="en-US" altLang="ja-JP" dirty="0"/>
          </a:p>
        </p:txBody>
      </p:sp>
      <p:pic>
        <p:nvPicPr>
          <p:cNvPr id="47108" name="Picture 4" descr="IMG_283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302" y="1700808"/>
            <a:ext cx="4366682" cy="3276364"/>
          </a:xfrm>
          <a:prstGeom prst="rect">
            <a:avLst/>
          </a:prstGeom>
          <a:noFill/>
        </p:spPr>
      </p:pic>
      <p:pic>
        <p:nvPicPr>
          <p:cNvPr id="47109" name="Picture 5" descr="IMG_283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700808"/>
            <a:ext cx="4356484" cy="3267363"/>
          </a:xfrm>
          <a:prstGeom prst="rect">
            <a:avLst/>
          </a:prstGeom>
          <a:noFill/>
        </p:spPr>
      </p:pic>
      <p:pic>
        <p:nvPicPr>
          <p:cNvPr id="21506" name="Picture 2" descr="G:\jell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4509120"/>
            <a:ext cx="2556284" cy="2316373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618F8-CCD5-41D6-B4BE-120424BC01E4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6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6" name="Picture 4" descr="IMG_28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563" y="136525"/>
            <a:ext cx="8778875" cy="6584950"/>
          </a:xfrm>
          <a:prstGeom prst="rect">
            <a:avLst/>
          </a:prstGeom>
          <a:noFill/>
        </p:spPr>
      </p:pic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663522" y="182563"/>
            <a:ext cx="36006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solidFill>
                  <a:srgbClr val="FFFF00"/>
                </a:solidFill>
              </a:rPr>
              <a:t>Fabrication Recipe</a:t>
            </a:r>
            <a:endParaRPr lang="en-US" altLang="ja-JP" sz="3200" dirty="0">
              <a:solidFill>
                <a:srgbClr val="FFFF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1ECB4-1628-40A9-9C3F-AEC9BC9DFFFE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GRIN lens</a:t>
            </a:r>
            <a:endParaRPr lang="en-US" altLang="ja-JP" dirty="0"/>
          </a:p>
        </p:txBody>
      </p:sp>
      <p:pic>
        <p:nvPicPr>
          <p:cNvPr id="10244" name="Picture 4" descr="conventnl_le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75" y="1325563"/>
            <a:ext cx="3336925" cy="2517775"/>
          </a:xfrm>
          <a:prstGeom prst="rect">
            <a:avLst/>
          </a:prstGeom>
          <a:noFill/>
        </p:spPr>
      </p:pic>
      <p:pic>
        <p:nvPicPr>
          <p:cNvPr id="10245" name="Picture 5" descr="lens_drawing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6975" y="1189038"/>
            <a:ext cx="3327400" cy="2774950"/>
          </a:xfrm>
          <a:prstGeom prst="rect">
            <a:avLst/>
          </a:prstGeom>
          <a:noFill/>
        </p:spPr>
      </p:pic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2241550" y="3978275"/>
            <a:ext cx="593725" cy="1873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761038" y="3822700"/>
            <a:ext cx="2239962" cy="2103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1325563" y="38576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508125" y="38576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1690688" y="38576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1873250" y="38576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873125" y="5989638"/>
            <a:ext cx="127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Light wave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006475" y="6400800"/>
            <a:ext cx="284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n: Index of refraction ~ 1.5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685800" y="2486025"/>
            <a:ext cx="3565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673100" y="4892675"/>
            <a:ext cx="3565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572000" y="4892675"/>
            <a:ext cx="39782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822325" y="3454400"/>
            <a:ext cx="79105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4937125" y="3890963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5119688" y="3890963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5302250" y="3890963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5484813" y="3890963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621213" y="5984875"/>
            <a:ext cx="1276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Light wave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2174875" y="4714875"/>
            <a:ext cx="88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n ~ 1.5</a:t>
            </a:r>
          </a:p>
        </p:txBody>
      </p:sp>
      <p:sp>
        <p:nvSpPr>
          <p:cNvPr id="10269" name="AutoShape 29"/>
          <p:cNvSpPr>
            <a:spLocks noChangeArrowheads="1"/>
          </p:cNvSpPr>
          <p:nvPr/>
        </p:nvSpPr>
        <p:spPr bwMode="auto">
          <a:xfrm>
            <a:off x="1279525" y="4754563"/>
            <a:ext cx="457200" cy="274637"/>
          </a:xfrm>
          <a:prstGeom prst="rightArrow">
            <a:avLst>
              <a:gd name="adj1" fmla="val 50000"/>
              <a:gd name="adj2" fmla="val 4161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AutoShape 30"/>
          <p:cNvSpPr>
            <a:spLocks noChangeArrowheads="1"/>
          </p:cNvSpPr>
          <p:nvPr/>
        </p:nvSpPr>
        <p:spPr bwMode="auto">
          <a:xfrm>
            <a:off x="4983163" y="4741863"/>
            <a:ext cx="457200" cy="274637"/>
          </a:xfrm>
          <a:prstGeom prst="rightArrow">
            <a:avLst>
              <a:gd name="adj1" fmla="val 50000"/>
              <a:gd name="adj2" fmla="val 41619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5567363" y="6399213"/>
            <a:ext cx="2387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Velocity in glass = c/n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56A1-DB89-42FC-B820-FABE0A1D472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Two types of compound eyes</a:t>
            </a: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1422400"/>
            <a:ext cx="8183563" cy="4795838"/>
          </a:xfrm>
          <a:prstGeom prst="rect">
            <a:avLst/>
          </a:prstGeom>
          <a:noFill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417638"/>
            <a:ext cx="3429000" cy="1046162"/>
          </a:xfrm>
          <a:prstGeom prst="rect">
            <a:avLst/>
          </a:prstGeom>
          <a:noFill/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715000" y="4525963"/>
            <a:ext cx="32480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800"/>
              <a:t>http://www.nature.com/nature/journal/v287/n5784/pdf/287681a0.pdf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50813" y="6080125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ja-JP"/>
              <a:t>Apposition Eyes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067050" y="6080125"/>
            <a:ext cx="340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2) Superposition Eyes</a:t>
            </a:r>
          </a:p>
          <a:p>
            <a:r>
              <a:rPr lang="en-US" altLang="ja-JP"/>
              <a:t>(nocturnal insects, crustaceans)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0332-AE81-4F43-8877-E6C9F4E26BFF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3600" dirty="0" smtClean="0"/>
              <a:t>Modeling </a:t>
            </a:r>
            <a:r>
              <a:rPr lang="en-US" altLang="ja-JP" sz="3600" dirty="0"/>
              <a:t>of Compound Eyes</a:t>
            </a:r>
            <a:br>
              <a:rPr lang="en-US" altLang="ja-JP" sz="3600" dirty="0"/>
            </a:br>
            <a:r>
              <a:rPr lang="en-US" altLang="ja-JP" sz="3600" dirty="0"/>
              <a:t> </a:t>
            </a:r>
            <a:r>
              <a:rPr lang="en-US" altLang="ja-JP" sz="3600" dirty="0">
                <a:solidFill>
                  <a:schemeClr val="tx1"/>
                </a:solidFill>
              </a:rPr>
              <a:t>Apposition and Superposition Eyes</a:t>
            </a:r>
            <a:r>
              <a:rPr lang="en-US" altLang="ja-JP" sz="4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8513" y="1554163"/>
            <a:ext cx="7523162" cy="1790700"/>
          </a:xfrm>
          <a:prstGeom prst="rect">
            <a:avLst/>
          </a:prstGeom>
          <a:noFill/>
        </p:spPr>
      </p:pic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956425" y="3382963"/>
            <a:ext cx="1593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GrinSingleFocus.seq</a:t>
            </a:r>
          </a:p>
        </p:txBody>
      </p:sp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3932238"/>
            <a:ext cx="8432800" cy="1503362"/>
          </a:xfrm>
          <a:prstGeom prst="rect">
            <a:avLst/>
          </a:prstGeom>
          <a:noFill/>
        </p:spPr>
      </p:pic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204075" y="5532438"/>
            <a:ext cx="1323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GrinUnitTele.seq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475038" y="3336925"/>
            <a:ext cx="216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ja-JP"/>
              <a:t>Apposition Eyes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498850" y="5440363"/>
            <a:ext cx="2419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2) Superposition Eyes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8767-1317-4EA6-9E70-D6973FF611F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0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400" dirty="0" smtClean="0"/>
              <a:t>Introduction to Optical Design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Lecture #1</a:t>
            </a:r>
            <a:endParaRPr lang="en-US" altLang="ja-JP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dirty="0"/>
              <a:t>Yuzuru </a:t>
            </a:r>
            <a:r>
              <a:rPr lang="en-US" altLang="ja-JP" sz="2000" dirty="0" smtClean="0"/>
              <a:t>Takashima</a:t>
            </a:r>
          </a:p>
          <a:p>
            <a:r>
              <a:rPr lang="en-US" altLang="ja-JP" sz="2000" dirty="0" smtClean="0"/>
              <a:t>College of Optical Sciences</a:t>
            </a:r>
            <a:endParaRPr lang="en-US" altLang="ja-JP" sz="2000" dirty="0"/>
          </a:p>
          <a:p>
            <a:r>
              <a:rPr lang="en-US" altLang="ja-JP" sz="2000" dirty="0" smtClean="0"/>
              <a:t>ytakashima@optics.arizona.edu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6959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1</a:t>
            </a:r>
            <a:r>
              <a:rPr lang="en-US" baseline="30000" dirty="0" smtClean="0"/>
              <a:t>st</a:t>
            </a:r>
            <a:r>
              <a:rPr lang="en-US" dirty="0" smtClean="0"/>
              <a:t> order optics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3A42-FAB5-45FE-BD91-063B7120558A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4AD-945F-408B-A0B4-8DAC7127B9FB}" type="slidenum">
              <a:rPr lang="en-US" altLang="ja-JP" smtClean="0"/>
              <a:pPr/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40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Geometrical Theory of Optical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D1513-1F76-42A1-B3D0-408551091F74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7" name="Arc 6"/>
          <p:cNvSpPr/>
          <p:nvPr/>
        </p:nvSpPr>
        <p:spPr bwMode="auto">
          <a:xfrm>
            <a:off x="3124200" y="2699395"/>
            <a:ext cx="2867025" cy="2865438"/>
          </a:xfrm>
          <a:prstGeom prst="arc">
            <a:avLst>
              <a:gd name="adj1" fmla="val 6513234"/>
              <a:gd name="adj2" fmla="val 149962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188720" y="4147195"/>
            <a:ext cx="48615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172200" y="3964315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Axis (z)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88720" y="4465449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Left-hand space</a:t>
            </a:r>
          </a:p>
          <a:p>
            <a:r>
              <a:rPr lang="en-US" dirty="0" smtClean="0"/>
              <a:t>(un-dashed qty)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31920" y="4465449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Right-hand space</a:t>
            </a:r>
          </a:p>
          <a:p>
            <a:r>
              <a:rPr lang="en-US" dirty="0" smtClean="0"/>
              <a:t>(dashed qty)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124200" y="4834781"/>
            <a:ext cx="0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124200" y="5564833"/>
            <a:ext cx="19507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0800000">
            <a:off x="1173480" y="5564832"/>
            <a:ext cx="19507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074920" y="538016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00273" y="53479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86682" y="583704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417320" y="3415675"/>
            <a:ext cx="11693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868680" y="3049915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Propagation direction 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543300" y="3394720"/>
            <a:ext cx="304800" cy="504825"/>
            <a:chOff x="7439025" y="2333625"/>
            <a:chExt cx="304800" cy="504825"/>
          </a:xfrm>
        </p:grpSpPr>
        <p:cxnSp>
          <p:nvCxnSpPr>
            <p:cNvPr id="31" name="Straight Connector 30"/>
            <p:cNvCxnSpPr/>
            <p:nvPr/>
          </p:nvCxnSpPr>
          <p:spPr bwMode="auto">
            <a:xfrm flipH="1">
              <a:off x="7439025" y="2409825"/>
              <a:ext cx="152400" cy="247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7439025" y="2333625"/>
              <a:ext cx="304800" cy="5048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7562850" y="2543175"/>
              <a:ext cx="152400" cy="247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971600" y="1657834"/>
            <a:ext cx="718119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single refractive surface divides the space</a:t>
            </a:r>
          </a:p>
          <a:p>
            <a:r>
              <a:rPr lang="en-US" sz="2800" dirty="0" smtClean="0"/>
              <a:t>in two half spaces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Geometrical Theory of Optical System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Conjugate quantities</a:t>
            </a:r>
          </a:p>
          <a:p>
            <a:pPr lvl="1"/>
            <a:r>
              <a:rPr lang="en-US" dirty="0" smtClean="0"/>
              <a:t>The image is conjugate to the object.</a:t>
            </a:r>
          </a:p>
          <a:p>
            <a:pPr lvl="1"/>
            <a:r>
              <a:rPr lang="en-US" dirty="0" smtClean="0"/>
              <a:t>Refracted ray is conjugate to the incident ray</a:t>
            </a:r>
          </a:p>
          <a:p>
            <a:pPr lvl="1"/>
            <a:r>
              <a:rPr lang="en-US" dirty="0" smtClean="0"/>
              <a:t>The plane through the object and image are conjugate planes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6E27-E617-4BA2-9C5C-507664BA7D6B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Geometrical Theory of Optical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optical system can be completely described by its cardinal planes.</a:t>
            </a:r>
          </a:p>
          <a:p>
            <a:pPr lvl="1"/>
            <a:r>
              <a:rPr lang="en-US" dirty="0" smtClean="0"/>
              <a:t>Two focal planes (F.P.)</a:t>
            </a:r>
          </a:p>
          <a:p>
            <a:pPr lvl="1"/>
            <a:r>
              <a:rPr lang="en-US" dirty="0" smtClean="0"/>
              <a:t>Two principal planes (P.P.)</a:t>
            </a:r>
          </a:p>
          <a:p>
            <a:pPr lvl="1"/>
            <a:r>
              <a:rPr lang="en-US" dirty="0" smtClean="0"/>
              <a:t>Two nodal points (N.P.)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97FC-465A-459D-B263-0B3628DCB231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23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7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58E9D-8949-47B4-9161-86C955618F4A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507498" y="2696344"/>
            <a:ext cx="56887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4063782" y="1976264"/>
            <a:ext cx="0" cy="14573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503942" y="1976264"/>
            <a:ext cx="0" cy="145732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883762" y="1436204"/>
            <a:ext cx="87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P.P.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27878" y="1445729"/>
            <a:ext cx="101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 P.P.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51614" y="3011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40146" y="29843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n’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224022" y="1976264"/>
            <a:ext cx="0" cy="1440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343702" y="1976264"/>
            <a:ext cx="0" cy="144016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004454" y="1445729"/>
            <a:ext cx="100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2nd F.P.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39646" y="1436204"/>
            <a:ext cx="86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F.P.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>
            <a:off x="3343702" y="3884476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H="1">
            <a:off x="1867538" y="4113982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063782" y="3740460"/>
            <a:ext cx="0" cy="10081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343702" y="3771944"/>
            <a:ext cx="0" cy="684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506038" y="3881168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262122" y="4110674"/>
            <a:ext cx="3579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5506038" y="3737152"/>
            <a:ext cx="0" cy="10474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H="1">
            <a:off x="6226118" y="3768636"/>
            <a:ext cx="0" cy="6840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5667744" y="3560440"/>
            <a:ext cx="30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711860" y="37128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23722" y="356786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443602" y="37202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867538" y="2300300"/>
            <a:ext cx="219624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5503942" y="2300300"/>
            <a:ext cx="1125415" cy="6120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867538" y="2300300"/>
            <a:ext cx="2196244" cy="6120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5539946" y="291236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4063782" y="2300300"/>
            <a:ext cx="1440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4099786" y="2912368"/>
            <a:ext cx="14401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1867538" y="4640560"/>
            <a:ext cx="21962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5503942" y="4604556"/>
            <a:ext cx="11161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1867538" y="2300300"/>
            <a:ext cx="0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6620066" y="2696344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196217" y="25163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867538" y="2768352"/>
            <a:ext cx="0" cy="20162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6620066" y="3105870"/>
            <a:ext cx="0" cy="16787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7" name="Object 76"/>
          <p:cNvGraphicFramePr>
            <a:graphicFrameLocks noChangeAspect="1"/>
          </p:cNvGraphicFramePr>
          <p:nvPr/>
        </p:nvGraphicFramePr>
        <p:xfrm>
          <a:off x="1871700" y="4846638"/>
          <a:ext cx="2304256" cy="159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" name="Equation" r:id="rId3" imgW="1574640" imgH="1091880" progId="Equation.DSMT4">
                  <p:embed/>
                </p:oleObj>
              </mc:Choice>
              <mc:Fallback>
                <p:oleObj name="Equation" r:id="rId3" imgW="157464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4846638"/>
                        <a:ext cx="2304256" cy="159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904148" y="431980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l’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71800" y="43291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 points/planes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focal plane: </a:t>
            </a:r>
          </a:p>
          <a:p>
            <a:pPr lvl="1"/>
            <a:r>
              <a:rPr lang="en-US" dirty="0" smtClean="0"/>
              <a:t>The first focal plane on the plane in the left-hand space that is perpendicular to the axis and is conjugate to a similar plane at Infinity in the right-hand space.</a:t>
            </a:r>
          </a:p>
          <a:p>
            <a:r>
              <a:rPr lang="en-US" dirty="0" smtClean="0"/>
              <a:t>Second focal plane:</a:t>
            </a:r>
          </a:p>
          <a:p>
            <a:pPr lvl="1"/>
            <a:r>
              <a:rPr lang="en-US" dirty="0" smtClean="0"/>
              <a:t>Left-hand -&gt; Right-hand</a:t>
            </a:r>
          </a:p>
          <a:p>
            <a:pPr lvl="1"/>
            <a:r>
              <a:rPr lang="en-US" dirty="0" smtClean="0"/>
              <a:t>Infinity -&gt; -Infinity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115EF-AC80-431C-952F-C11FE19EE93D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 points/planes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Planes</a:t>
            </a:r>
          </a:p>
          <a:p>
            <a:pPr lvl="1"/>
            <a:r>
              <a:rPr lang="en-US" dirty="0" smtClean="0"/>
              <a:t>The principal planes are two conjugate planes for which the lateral magnification is unity.</a:t>
            </a:r>
          </a:p>
          <a:p>
            <a:r>
              <a:rPr lang="en-US" dirty="0" smtClean="0"/>
              <a:t>Nodal Points</a:t>
            </a:r>
          </a:p>
          <a:p>
            <a:pPr lvl="1"/>
            <a:r>
              <a:rPr lang="en-US" dirty="0" smtClean="0"/>
              <a:t>The Nodal points are two conjugate points for which the angular magnification is unity.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9B006-0FFC-4F39-8B2C-C585ED01C317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Conventions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80D54-297A-4245-BDD4-81F780977B73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Arc 5"/>
          <p:cNvSpPr/>
          <p:nvPr/>
        </p:nvSpPr>
        <p:spPr bwMode="auto">
          <a:xfrm>
            <a:off x="3124200" y="1981200"/>
            <a:ext cx="2867025" cy="2865438"/>
          </a:xfrm>
          <a:prstGeom prst="arc">
            <a:avLst>
              <a:gd name="adj1" fmla="val 7423641"/>
              <a:gd name="adj2" fmla="val 140763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51520" y="3429000"/>
            <a:ext cx="67687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236296" y="3248980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Axis (z)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24200" y="4116586"/>
            <a:ext cx="0" cy="9583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3124200" y="4846638"/>
            <a:ext cx="17718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rot="10800000">
            <a:off x="1173480" y="4846637"/>
            <a:ext cx="19507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074920" y="466197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(+)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0273" y="4629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(-)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86682" y="511885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1417320" y="2697480"/>
            <a:ext cx="11693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868680" y="233172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Propagation direction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9932" y="2312876"/>
            <a:ext cx="304800" cy="504825"/>
            <a:chOff x="7439025" y="2333625"/>
            <a:chExt cx="304800" cy="504825"/>
          </a:xfrm>
        </p:grpSpPr>
        <p:cxnSp>
          <p:nvCxnSpPr>
            <p:cNvPr id="20" name="Straight Connector 19"/>
            <p:cNvCxnSpPr/>
            <p:nvPr/>
          </p:nvCxnSpPr>
          <p:spPr bwMode="auto">
            <a:xfrm flipH="1">
              <a:off x="7439025" y="2409825"/>
              <a:ext cx="152400" cy="247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H="1">
              <a:off x="7439025" y="2333625"/>
              <a:ext cx="304800" cy="5048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H="1">
              <a:off x="7562850" y="2543175"/>
              <a:ext cx="152400" cy="24765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3" name="Arc 22"/>
          <p:cNvSpPr/>
          <p:nvPr/>
        </p:nvSpPr>
        <p:spPr bwMode="auto">
          <a:xfrm flipH="1">
            <a:off x="3311860" y="1981200"/>
            <a:ext cx="1561467" cy="2865438"/>
          </a:xfrm>
          <a:prstGeom prst="arc">
            <a:avLst>
              <a:gd name="adj1" fmla="val 6513234"/>
              <a:gd name="adj2" fmla="val 1499621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3167844" y="3032956"/>
            <a:ext cx="1148528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H="1">
            <a:off x="1921258" y="2907990"/>
            <a:ext cx="2902770" cy="521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reeform 32"/>
          <p:cNvSpPr/>
          <p:nvPr/>
        </p:nvSpPr>
        <p:spPr bwMode="auto">
          <a:xfrm>
            <a:off x="4705350" y="2933700"/>
            <a:ext cx="142875" cy="133350"/>
          </a:xfrm>
          <a:custGeom>
            <a:avLst/>
            <a:gdLst>
              <a:gd name="connsiteX0" fmla="*/ 0 w 142875"/>
              <a:gd name="connsiteY0" fmla="*/ 0 h 133350"/>
              <a:gd name="connsiteX1" fmla="*/ 28575 w 142875"/>
              <a:gd name="connsiteY1" fmla="*/ 133350 h 133350"/>
              <a:gd name="connsiteX2" fmla="*/ 142875 w 142875"/>
              <a:gd name="connsiteY2" fmla="*/ 11430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133350">
                <a:moveTo>
                  <a:pt x="0" y="0"/>
                </a:moveTo>
                <a:lnTo>
                  <a:pt x="28575" y="133350"/>
                </a:lnTo>
                <a:lnTo>
                  <a:pt x="142875" y="1143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3219450" y="2895600"/>
            <a:ext cx="171450" cy="190500"/>
          </a:xfrm>
          <a:custGeom>
            <a:avLst/>
            <a:gdLst>
              <a:gd name="connsiteX0" fmla="*/ 0 w 171450"/>
              <a:gd name="connsiteY0" fmla="*/ 0 h 190500"/>
              <a:gd name="connsiteX1" fmla="*/ 171450 w 171450"/>
              <a:gd name="connsiteY1" fmla="*/ 57150 h 190500"/>
              <a:gd name="connsiteX2" fmla="*/ 114300 w 171450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190500">
                <a:moveTo>
                  <a:pt x="0" y="0"/>
                </a:moveTo>
                <a:lnTo>
                  <a:pt x="171450" y="57150"/>
                </a:lnTo>
                <a:lnTo>
                  <a:pt x="114300" y="19050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27884" y="188082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308406" y="188825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 rot="1141867">
            <a:off x="3717946" y="305413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&gt;0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21003815">
            <a:off x="2101436" y="303437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&lt;0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4896036" y="3681028"/>
            <a:ext cx="0" cy="15481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734301" y="454512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 (&gt;0)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067944" y="341970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727684" y="346500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r>
              <a:rPr lang="en-US" baseline="-25000" dirty="0" smtClean="0"/>
              <a:t>2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1866367" y="3373946"/>
            <a:ext cx="108012" cy="10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4247964" y="3373946"/>
            <a:ext cx="108012" cy="10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9512" y="558924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Left-hand space: LHS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220072" y="562524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Right-hand space: RHS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5004135" y="3068960"/>
            <a:ext cx="12601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V="1">
            <a:off x="359532" y="3176972"/>
            <a:ext cx="1188132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4932040" y="2708920"/>
            <a:ext cx="1332148" cy="1440160"/>
          </a:xfrm>
          <a:prstGeom prst="arc">
            <a:avLst>
              <a:gd name="adj1" fmla="val 20275"/>
              <a:gd name="adj2" fmla="val 21248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64275" y="346500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Angle (-)</a:t>
            </a:r>
            <a:endParaRPr lang="en-US" dirty="0"/>
          </a:p>
        </p:txBody>
      </p:sp>
      <p:sp>
        <p:nvSpPr>
          <p:cNvPr id="61" name="Arc 60"/>
          <p:cNvSpPr/>
          <p:nvPr/>
        </p:nvSpPr>
        <p:spPr bwMode="auto">
          <a:xfrm flipV="1">
            <a:off x="179512" y="2708920"/>
            <a:ext cx="1332148" cy="1440160"/>
          </a:xfrm>
          <a:prstGeom prst="arc">
            <a:avLst>
              <a:gd name="adj1" fmla="val 20275"/>
              <a:gd name="adj2" fmla="val 126197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5556" y="346500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Angle (+)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3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Conventions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Ray travels from left to right</a:t>
            </a:r>
          </a:p>
          <a:p>
            <a:r>
              <a:rPr lang="en-US" dirty="0" smtClean="0"/>
              <a:t>Object is in LHS space, image in at RHS space of lens system.</a:t>
            </a:r>
          </a:p>
          <a:p>
            <a:r>
              <a:rPr lang="en-US" dirty="0" smtClean="0"/>
              <a:t>Radius “R” has a sign.</a:t>
            </a:r>
          </a:p>
          <a:p>
            <a:pPr lvl="1"/>
            <a:r>
              <a:rPr lang="en-US" dirty="0" smtClean="0"/>
              <a:t>“C” center of radius of curvature</a:t>
            </a:r>
          </a:p>
          <a:p>
            <a:pPr lvl="2"/>
            <a:r>
              <a:rPr lang="en-US" dirty="0" smtClean="0"/>
              <a:t>“C” is in RHS with respect to the surface, R&gt;0.</a:t>
            </a:r>
          </a:p>
          <a:p>
            <a:pPr lvl="2"/>
            <a:r>
              <a:rPr lang="en-US" dirty="0" smtClean="0"/>
              <a:t>“C” is in LHS with respect to the surface, R&lt;0.</a:t>
            </a:r>
          </a:p>
          <a:p>
            <a:r>
              <a:rPr lang="en-US" dirty="0" smtClean="0"/>
              <a:t>Distance, “t” (or “d”) has a sign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880F0-EDBE-4FC6-9A42-DCBF45584BAD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590925" algn="l"/>
              </a:tabLst>
            </a:pPr>
            <a:r>
              <a:rPr lang="en-US" dirty="0" smtClean="0"/>
              <a:t>Sign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Distance, “t” (or “d”) has a sign</a:t>
            </a:r>
          </a:p>
          <a:p>
            <a:pPr lvl="1"/>
            <a:r>
              <a:rPr lang="en-US" dirty="0" smtClean="0"/>
              <a:t>See the example</a:t>
            </a:r>
          </a:p>
          <a:p>
            <a:r>
              <a:rPr lang="en-US" dirty="0" smtClean="0"/>
              <a:t>Angles: angles are measured from reference.</a:t>
            </a:r>
          </a:p>
          <a:p>
            <a:pPr lvl="1"/>
            <a:r>
              <a:rPr lang="en-US" dirty="0" smtClean="0"/>
              <a:t>CCW: Positive</a:t>
            </a:r>
          </a:p>
          <a:p>
            <a:pPr lvl="1"/>
            <a:r>
              <a:rPr lang="en-US" dirty="0" smtClean="0"/>
              <a:t>CW: Negative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Remember: The conventions is applicable when you use </a:t>
            </a:r>
            <a:r>
              <a:rPr lang="en-US" dirty="0" err="1" smtClean="0"/>
              <a:t>CodeV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4C0C-E6A4-43A5-AC97-0FF77EA207D5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Procedure</a:t>
            </a:r>
          </a:p>
          <a:p>
            <a:pPr lvl="1"/>
            <a:r>
              <a:rPr lang="en-US" dirty="0" smtClean="0"/>
              <a:t>How to design lens system?</a:t>
            </a:r>
          </a:p>
          <a:p>
            <a:pPr lvl="2"/>
            <a:r>
              <a:rPr lang="en-US" dirty="0" smtClean="0"/>
              <a:t>Exercise 1: Use catalog lens in </a:t>
            </a:r>
            <a:r>
              <a:rPr lang="en-US" dirty="0" err="1" smtClean="0"/>
              <a:t>CodeV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Review of 1</a:t>
            </a:r>
            <a:r>
              <a:rPr lang="en-US" baseline="30000" dirty="0" smtClean="0"/>
              <a:t>st</a:t>
            </a:r>
            <a:r>
              <a:rPr lang="en-US" dirty="0" smtClean="0"/>
              <a:t> order optics</a:t>
            </a:r>
          </a:p>
          <a:p>
            <a:pPr lvl="1"/>
            <a:r>
              <a:rPr lang="en-US" dirty="0" smtClean="0"/>
              <a:t>Why 1</a:t>
            </a:r>
            <a:r>
              <a:rPr lang="en-US" baseline="30000" dirty="0" smtClean="0"/>
              <a:t>st</a:t>
            </a:r>
            <a:r>
              <a:rPr lang="en-US" dirty="0" smtClean="0"/>
              <a:t> order ? How 1</a:t>
            </a:r>
            <a:r>
              <a:rPr lang="en-US" baseline="30000" dirty="0" smtClean="0"/>
              <a:t>st</a:t>
            </a:r>
            <a:r>
              <a:rPr lang="en-US" dirty="0" smtClean="0"/>
              <a:t> order optics are related to 3</a:t>
            </a:r>
            <a:r>
              <a:rPr lang="en-US" baseline="30000" dirty="0" smtClean="0"/>
              <a:t>rd</a:t>
            </a:r>
            <a:r>
              <a:rPr lang="en-US" dirty="0" smtClean="0"/>
              <a:t> order aberrations? </a:t>
            </a:r>
            <a:endParaRPr lang="en-US" dirty="0"/>
          </a:p>
          <a:p>
            <a:r>
              <a:rPr lang="en-US" dirty="0" smtClean="0"/>
              <a:t>Ray-trace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10337-92BC-4588-9BC9-9693DDA1B2E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8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Ray Trace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55DBE-27D2-44CC-9F65-A1E233D66336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131840" y="2026940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4934136" y="2007890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5040052" y="3537012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87524" y="3429000"/>
            <a:ext cx="8136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758733" y="1484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486925" y="14847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 bwMode="auto">
          <a:xfrm>
            <a:off x="5225405" y="3371850"/>
            <a:ext cx="108012" cy="10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909117" y="3381375"/>
            <a:ext cx="108012" cy="10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3568" y="36450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 bwMode="auto">
          <a:xfrm>
            <a:off x="8109917" y="3376042"/>
            <a:ext cx="108012" cy="1080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1627101" y="3381375"/>
            <a:ext cx="108012" cy="1080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33018" y="364502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962442" y="352772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935596" y="2708920"/>
            <a:ext cx="21962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Ray Trace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B7724-5AB5-45F6-8DCD-5C75D5690C1E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131840" y="2096852"/>
            <a:ext cx="0" cy="26303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572000" y="2002322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287524" y="3429000"/>
            <a:ext cx="81369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758733" y="170080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1 (-f)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86925" y="170080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2 (+f)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131840" y="5265204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691680" y="2708920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8" name="Group 27"/>
          <p:cNvGrpSpPr/>
          <p:nvPr/>
        </p:nvGrpSpPr>
        <p:grpSpPr>
          <a:xfrm>
            <a:off x="3023828" y="4725144"/>
            <a:ext cx="216024" cy="124966"/>
            <a:chOff x="3023828" y="4725144"/>
            <a:chExt cx="216024" cy="124966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3131840" y="4725144"/>
              <a:ext cx="108012" cy="1214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H="1">
              <a:off x="3023828" y="4728616"/>
              <a:ext cx="108012" cy="1214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 flipV="1">
            <a:off x="3023828" y="1988840"/>
            <a:ext cx="216024" cy="124966"/>
            <a:chOff x="3023828" y="4725144"/>
            <a:chExt cx="216024" cy="124966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3131840" y="4725144"/>
              <a:ext cx="108012" cy="1214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>
              <a:off x="3023828" y="4728616"/>
              <a:ext cx="108012" cy="12149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Box 31"/>
          <p:cNvSpPr txBox="1"/>
          <p:nvPr/>
        </p:nvSpPr>
        <p:spPr>
          <a:xfrm>
            <a:off x="3707904" y="49411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1800" kern="1200" dirty="0" smtClean="0">
                <a:latin typeface="Arial" charset="0"/>
                <a:ea typeface="ＭＳ Ｐゴシック" pitchFamily="50" charset="-128"/>
              </a:rPr>
              <a:t>Question: How can we calculate the location of the principal planes with respect to the system components?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2A49-6F72-4515-A1D7-A1DD9AE99A80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7" name="Arc 6"/>
          <p:cNvSpPr/>
          <p:nvPr/>
        </p:nvSpPr>
        <p:spPr bwMode="auto">
          <a:xfrm>
            <a:off x="3124200" y="2696418"/>
            <a:ext cx="2867025" cy="2865438"/>
          </a:xfrm>
          <a:prstGeom prst="arc">
            <a:avLst>
              <a:gd name="adj1" fmla="val 7423641"/>
              <a:gd name="adj2" fmla="val 1407635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51520" y="4144218"/>
            <a:ext cx="67687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3995936" y="3284984"/>
            <a:ext cx="0" cy="2592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Arc 21"/>
          <p:cNvSpPr/>
          <p:nvPr/>
        </p:nvSpPr>
        <p:spPr bwMode="auto">
          <a:xfrm flipH="1">
            <a:off x="3311860" y="2696418"/>
            <a:ext cx="1561467" cy="2865438"/>
          </a:xfrm>
          <a:prstGeom prst="arc">
            <a:avLst>
              <a:gd name="adj1" fmla="val 6513234"/>
              <a:gd name="adj2" fmla="val 1499621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732240" y="2668054"/>
            <a:ext cx="108012" cy="10801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131840" y="2730066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4886511" y="2730066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339752" y="2370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I: Input Plane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52124" y="237002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II: Output Plane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1583668" y="3421571"/>
            <a:ext cx="1548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1684251" y="3402521"/>
            <a:ext cx="0" cy="756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475656" y="4437112"/>
            <a:ext cx="158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Height: x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Angle: x</a:t>
            </a:r>
            <a:r>
              <a:rPr lang="en-US" baseline="-25000" dirty="0" smtClean="0"/>
              <a:t>1</a:t>
            </a:r>
            <a:r>
              <a:rPr lang="en-US" dirty="0" smtClean="0"/>
              <a:t>’ = 0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4896036" y="3753036"/>
            <a:ext cx="1116124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3815916" y="3369768"/>
            <a:ext cx="1080120" cy="383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6012160" y="3717032"/>
            <a:ext cx="0" cy="2196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4896036" y="5409220"/>
            <a:ext cx="11161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995936" y="5805264"/>
            <a:ext cx="20162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3995936" y="5409220"/>
            <a:ext cx="9001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5220072" y="508518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4860032" y="54719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f’</a:t>
            </a:r>
            <a:r>
              <a:rPr lang="en-US" baseline="-25000" dirty="0" err="1" smtClean="0"/>
              <a:t>sys</a:t>
            </a:r>
            <a:endParaRPr 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4186958" y="50280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2104757" y="313167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3131840" y="3429000"/>
            <a:ext cx="118813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6112275" y="37890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031940" y="38250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P’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/>
              <a:t>Ray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Assumptions</a:t>
            </a:r>
          </a:p>
          <a:p>
            <a:pPr lvl="1"/>
            <a:r>
              <a:rPr lang="en-US" dirty="0" smtClean="0"/>
              <a:t>Paraxial approximation: sin(theta) ~ theta</a:t>
            </a:r>
          </a:p>
          <a:p>
            <a:pPr lvl="1"/>
            <a:r>
              <a:rPr lang="en-US" dirty="0" smtClean="0"/>
              <a:t>Rays are described by angle(y’) and height (y)  </a:t>
            </a:r>
          </a:p>
          <a:p>
            <a:r>
              <a:rPr lang="en-US" dirty="0" smtClean="0"/>
              <a:t>Problem to be solved.</a:t>
            </a:r>
          </a:p>
          <a:p>
            <a:pPr lvl="1"/>
            <a:r>
              <a:rPr lang="en-US" dirty="0" smtClean="0"/>
              <a:t>Given        ,at the input plane (I)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calculate         at the output plane (II)</a:t>
            </a:r>
          </a:p>
          <a:p>
            <a:pPr lvl="1">
              <a:buNone/>
            </a:pPr>
            <a:r>
              <a:rPr lang="en-US" dirty="0" smtClean="0"/>
              <a:t>Them use the table to locate cardinal points with respect to the planes I or II.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C59A-EC81-4F68-A6E5-21375AD14BDE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614261"/>
              </p:ext>
            </p:extLst>
          </p:nvPr>
        </p:nvGraphicFramePr>
        <p:xfrm>
          <a:off x="2113198" y="3200400"/>
          <a:ext cx="477602" cy="625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" name="Equation" r:id="rId3" imgW="368280" imgH="482400" progId="Equation.DSMT4">
                  <p:embed/>
                </p:oleObj>
              </mc:Choice>
              <mc:Fallback>
                <p:oleObj name="Equation" r:id="rId3" imgW="3682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198" y="3200400"/>
                        <a:ext cx="477602" cy="625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36106"/>
              </p:ext>
            </p:extLst>
          </p:nvPr>
        </p:nvGraphicFramePr>
        <p:xfrm>
          <a:off x="2286000" y="3880434"/>
          <a:ext cx="512998" cy="65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9" name="Equation" r:id="rId5" imgW="380880" imgH="482400" progId="Equation.DSMT4">
                  <p:embed/>
                </p:oleObj>
              </mc:Choice>
              <mc:Fallback>
                <p:oleObj name="Equation" r:id="rId5" imgW="380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80434"/>
                        <a:ext cx="512998" cy="650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5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Matrices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7EEEE-B430-43B3-B481-510F1AB421A5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7" name="Arc 6"/>
          <p:cNvSpPr/>
          <p:nvPr/>
        </p:nvSpPr>
        <p:spPr bwMode="auto">
          <a:xfrm>
            <a:off x="2368116" y="1964717"/>
            <a:ext cx="2867025" cy="2865438"/>
          </a:xfrm>
          <a:prstGeom prst="arc">
            <a:avLst>
              <a:gd name="adj1" fmla="val 7423641"/>
              <a:gd name="adj2" fmla="val 1407635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95536" y="3417379"/>
            <a:ext cx="54366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Arc 21"/>
          <p:cNvSpPr/>
          <p:nvPr/>
        </p:nvSpPr>
        <p:spPr bwMode="auto">
          <a:xfrm flipH="1">
            <a:off x="2555776" y="1964717"/>
            <a:ext cx="1561467" cy="2865438"/>
          </a:xfrm>
          <a:prstGeom prst="arc">
            <a:avLst>
              <a:gd name="adj1" fmla="val 6513234"/>
              <a:gd name="adj2" fmla="val 1499621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2375756" y="1998365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4130427" y="1998365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583668" y="163832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 1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496040" y="163832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Plane 2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1043608" y="2689870"/>
            <a:ext cx="1332148" cy="331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503548" y="4114937"/>
            <a:ext cx="1210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Height: y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Angle: y</a:t>
            </a:r>
            <a:r>
              <a:rPr lang="en-US" baseline="-25000" dirty="0" smtClean="0"/>
              <a:t>1</a:t>
            </a:r>
            <a:r>
              <a:rPr lang="en-US" dirty="0" smtClean="0"/>
              <a:t>’ 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4139952" y="3021335"/>
            <a:ext cx="133214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1348673" y="239997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275856" y="30933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P’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90777" y="2013223"/>
            <a:ext cx="1210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Height: y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Angle: y</a:t>
            </a:r>
            <a:r>
              <a:rPr lang="en-US" baseline="-25000" dirty="0" smtClean="0"/>
              <a:t>2</a:t>
            </a:r>
            <a:r>
              <a:rPr lang="en-US" dirty="0" smtClean="0"/>
              <a:t>’ </a:t>
            </a:r>
            <a:endParaRPr lang="en-US" dirty="0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5076825" y="3359150"/>
          <a:ext cx="2855913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Equation" r:id="rId3" imgW="1371600" imgH="952200" progId="Equation.DSMT4">
                  <p:embed/>
                </p:oleObj>
              </mc:Choice>
              <mc:Fallback>
                <p:oleObj name="Equation" r:id="rId3" imgW="137160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59150"/>
                        <a:ext cx="2855913" cy="198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907704" y="287731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75956" y="309334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</a:p>
        </p:txBody>
      </p:sp>
      <p:sp>
        <p:nvSpPr>
          <p:cNvPr id="42" name="Freeform 41"/>
          <p:cNvSpPr/>
          <p:nvPr/>
        </p:nvSpPr>
        <p:spPr bwMode="auto">
          <a:xfrm>
            <a:off x="4191000" y="2668724"/>
            <a:ext cx="2085975" cy="342900"/>
          </a:xfrm>
          <a:custGeom>
            <a:avLst/>
            <a:gdLst>
              <a:gd name="connsiteX0" fmla="*/ 2085975 w 2085975"/>
              <a:gd name="connsiteY0" fmla="*/ 0 h 342900"/>
              <a:gd name="connsiteX1" fmla="*/ 857250 w 2085975"/>
              <a:gd name="connsiteY1" fmla="*/ 0 h 342900"/>
              <a:gd name="connsiteX2" fmla="*/ 0 w 2085975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342900">
                <a:moveTo>
                  <a:pt x="2085975" y="0"/>
                </a:moveTo>
                <a:lnTo>
                  <a:pt x="857250" y="0"/>
                </a:lnTo>
                <a:lnTo>
                  <a:pt x="0" y="3429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4" name="Freeform 43"/>
          <p:cNvSpPr/>
          <p:nvPr/>
        </p:nvSpPr>
        <p:spPr bwMode="auto">
          <a:xfrm flipH="1" flipV="1">
            <a:off x="719572" y="2680159"/>
            <a:ext cx="1643608" cy="2033364"/>
          </a:xfrm>
          <a:custGeom>
            <a:avLst/>
            <a:gdLst>
              <a:gd name="connsiteX0" fmla="*/ 2085975 w 2085975"/>
              <a:gd name="connsiteY0" fmla="*/ 0 h 342900"/>
              <a:gd name="connsiteX1" fmla="*/ 857250 w 2085975"/>
              <a:gd name="connsiteY1" fmla="*/ 0 h 342900"/>
              <a:gd name="connsiteX2" fmla="*/ 0 w 2085975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342900">
                <a:moveTo>
                  <a:pt x="2085975" y="0"/>
                </a:moveTo>
                <a:lnTo>
                  <a:pt x="857250" y="0"/>
                </a:lnTo>
                <a:lnTo>
                  <a:pt x="0" y="3429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Arc 23"/>
          <p:cNvSpPr/>
          <p:nvPr/>
        </p:nvSpPr>
        <p:spPr bwMode="auto">
          <a:xfrm flipH="1">
            <a:off x="2483768" y="1988840"/>
            <a:ext cx="900844" cy="2865438"/>
          </a:xfrm>
          <a:prstGeom prst="arc">
            <a:avLst>
              <a:gd name="adj1" fmla="val 6118727"/>
              <a:gd name="adj2" fmla="val 15525041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47764" y="512118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surfaces </a:t>
            </a:r>
            <a:endParaRPr lang="en-US" dirty="0"/>
          </a:p>
        </p:txBody>
      </p:sp>
      <p:sp>
        <p:nvSpPr>
          <p:cNvPr id="26" name="Right Brace 25"/>
          <p:cNvSpPr/>
          <p:nvPr/>
        </p:nvSpPr>
        <p:spPr bwMode="auto">
          <a:xfrm rot="5400000">
            <a:off x="6444208" y="4234570"/>
            <a:ext cx="360040" cy="86409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76671"/>
          </a:xfr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1800" kern="1200" dirty="0" smtClean="0">
                <a:latin typeface="Arial" charset="0"/>
                <a:ea typeface="ＭＳ Ｐゴシック" pitchFamily="50" charset="-128"/>
              </a:rPr>
              <a:t>Question: How can we calculate the location of the principal planes with respect to the system components?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B43E0-12A2-40AB-8670-8CA7FFDA21F7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7" name="Arc 6"/>
          <p:cNvSpPr/>
          <p:nvPr/>
        </p:nvSpPr>
        <p:spPr bwMode="auto">
          <a:xfrm>
            <a:off x="1828056" y="2696418"/>
            <a:ext cx="2867025" cy="2865438"/>
          </a:xfrm>
          <a:prstGeom prst="arc">
            <a:avLst>
              <a:gd name="adj1" fmla="val 7423641"/>
              <a:gd name="adj2" fmla="val 1407635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143508" y="4144218"/>
            <a:ext cx="5580620" cy="48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699792" y="3284984"/>
            <a:ext cx="0" cy="2592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Arc 21"/>
          <p:cNvSpPr/>
          <p:nvPr/>
        </p:nvSpPr>
        <p:spPr bwMode="auto">
          <a:xfrm flipH="1">
            <a:off x="2015716" y="2696418"/>
            <a:ext cx="1561467" cy="2865438"/>
          </a:xfrm>
          <a:prstGeom prst="arc">
            <a:avLst>
              <a:gd name="adj1" fmla="val 6513234"/>
              <a:gd name="adj2" fmla="val 1499621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1835696" y="2730066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3590367" y="2730066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1043608" y="237002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I: Input Plane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955980" y="237002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II: Output Plane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287524" y="3421571"/>
            <a:ext cx="1548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88107" y="3402521"/>
            <a:ext cx="0" cy="756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179512" y="4437112"/>
            <a:ext cx="1580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Height: x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Angle: x</a:t>
            </a:r>
            <a:r>
              <a:rPr lang="en-US" baseline="-25000" dirty="0" smtClean="0"/>
              <a:t>1</a:t>
            </a:r>
            <a:r>
              <a:rPr lang="en-US" dirty="0" smtClean="0"/>
              <a:t>’ = 0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3599892" y="3753036"/>
            <a:ext cx="1116124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>
            <a:off x="2519772" y="3369768"/>
            <a:ext cx="1080120" cy="383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4716016" y="3717032"/>
            <a:ext cx="0" cy="2196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>
            <a:off x="3599892" y="5409220"/>
            <a:ext cx="11161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2699792" y="5805264"/>
            <a:ext cx="20162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2699792" y="5409220"/>
            <a:ext cx="9001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TextBox 69"/>
          <p:cNvSpPr txBox="1"/>
          <p:nvPr/>
        </p:nvSpPr>
        <p:spPr>
          <a:xfrm>
            <a:off x="3923928" y="508518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563888" y="54719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f’</a:t>
            </a:r>
            <a:r>
              <a:rPr lang="en-US" baseline="-25000" dirty="0" err="1" smtClean="0"/>
              <a:t>sys</a:t>
            </a:r>
            <a:endParaRPr 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2890814" y="50280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808613" y="313167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1835696" y="3429000"/>
            <a:ext cx="226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4816131" y="37890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2735796" y="382504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P’</a:t>
            </a:r>
            <a:endParaRPr lang="en-US" dirty="0"/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6012160" y="3429000"/>
          <a:ext cx="27765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" name="Equation" r:id="rId3" imgW="1333440" imgH="965160" progId="Equation.DSMT4">
                  <p:embed/>
                </p:oleObj>
              </mc:Choice>
              <mc:Fallback>
                <p:oleObj name="Equation" r:id="rId3" imgW="13334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3429000"/>
                        <a:ext cx="2776538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Freeform 36"/>
          <p:cNvSpPr/>
          <p:nvPr/>
        </p:nvSpPr>
        <p:spPr bwMode="auto">
          <a:xfrm flipV="1">
            <a:off x="3601988" y="3754946"/>
            <a:ext cx="2085975" cy="917240"/>
          </a:xfrm>
          <a:custGeom>
            <a:avLst/>
            <a:gdLst>
              <a:gd name="connsiteX0" fmla="*/ 2085975 w 2085975"/>
              <a:gd name="connsiteY0" fmla="*/ 0 h 342900"/>
              <a:gd name="connsiteX1" fmla="*/ 857250 w 2085975"/>
              <a:gd name="connsiteY1" fmla="*/ 0 h 342900"/>
              <a:gd name="connsiteX2" fmla="*/ 0 w 2085975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342900">
                <a:moveTo>
                  <a:pt x="2085975" y="0"/>
                </a:moveTo>
                <a:lnTo>
                  <a:pt x="857250" y="0"/>
                </a:lnTo>
                <a:lnTo>
                  <a:pt x="0" y="3429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04048" y="4329100"/>
            <a:ext cx="53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9" name="Arc 38"/>
          <p:cNvSpPr/>
          <p:nvPr/>
        </p:nvSpPr>
        <p:spPr bwMode="auto">
          <a:xfrm flipH="1">
            <a:off x="2951820" y="3140968"/>
            <a:ext cx="909718" cy="949586"/>
          </a:xfrm>
          <a:prstGeom prst="arc">
            <a:avLst>
              <a:gd name="adj1" fmla="val 9348872"/>
              <a:gd name="adj2" fmla="val 1235136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87924" y="346500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Matrices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7146"/>
            <a:ext cx="2133600" cy="476250"/>
          </a:xfrm>
        </p:spPr>
        <p:txBody>
          <a:bodyPr/>
          <a:lstStyle/>
          <a:p>
            <a:fld id="{64D077D3-93A3-4E9A-8D69-9C4F7E68A523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17146"/>
            <a:ext cx="2895600" cy="476250"/>
          </a:xfrm>
        </p:spPr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8" name="Arc 7"/>
          <p:cNvSpPr/>
          <p:nvPr/>
        </p:nvSpPr>
        <p:spPr bwMode="auto">
          <a:xfrm>
            <a:off x="1828056" y="1964717"/>
            <a:ext cx="2867025" cy="2865438"/>
          </a:xfrm>
          <a:prstGeom prst="arc">
            <a:avLst>
              <a:gd name="adj1" fmla="val 7423641"/>
              <a:gd name="adj2" fmla="val 14076354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43508" y="3417379"/>
            <a:ext cx="49685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699792" y="2553283"/>
            <a:ext cx="0" cy="25922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Arc 10"/>
          <p:cNvSpPr/>
          <p:nvPr/>
        </p:nvSpPr>
        <p:spPr bwMode="auto">
          <a:xfrm flipH="1">
            <a:off x="2015716" y="1964717"/>
            <a:ext cx="1561467" cy="2865438"/>
          </a:xfrm>
          <a:prstGeom prst="arc">
            <a:avLst>
              <a:gd name="adj1" fmla="val 6513234"/>
              <a:gd name="adj2" fmla="val 14996216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835696" y="1998365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590367" y="1998365"/>
            <a:ext cx="0" cy="28443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043608" y="1638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I: Input Plane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55980" y="163832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II: Output Plane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87524" y="2689870"/>
            <a:ext cx="15481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88107" y="2670820"/>
            <a:ext cx="0" cy="7560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79512" y="3705411"/>
            <a:ext cx="1537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Height: y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Angle: y</a:t>
            </a:r>
            <a:r>
              <a:rPr lang="en-US" baseline="-25000" dirty="0" smtClean="0"/>
              <a:t>1</a:t>
            </a:r>
            <a:r>
              <a:rPr lang="en-US" dirty="0" smtClean="0"/>
              <a:t>’ = 0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3599892" y="3021335"/>
            <a:ext cx="1116124" cy="3960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519772" y="2638067"/>
            <a:ext cx="1080120" cy="383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4716016" y="2985331"/>
            <a:ext cx="0" cy="21962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599892" y="4677519"/>
            <a:ext cx="11161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699792" y="5073563"/>
            <a:ext cx="20162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2699792" y="4677519"/>
            <a:ext cx="9001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923928" y="435348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563888" y="47402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f’</a:t>
            </a:r>
            <a:r>
              <a:rPr lang="en-US" baseline="-25000" dirty="0" err="1" smtClean="0"/>
              <a:t>sys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90814" y="429633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808613" y="239997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Ray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1835696" y="2697299"/>
            <a:ext cx="226825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816131" y="305733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735796" y="309334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P’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 bwMode="auto">
          <a:xfrm flipV="1">
            <a:off x="3601989" y="3023245"/>
            <a:ext cx="717984" cy="917240"/>
          </a:xfrm>
          <a:custGeom>
            <a:avLst/>
            <a:gdLst>
              <a:gd name="connsiteX0" fmla="*/ 2085975 w 2085975"/>
              <a:gd name="connsiteY0" fmla="*/ 0 h 342900"/>
              <a:gd name="connsiteX1" fmla="*/ 857250 w 2085975"/>
              <a:gd name="connsiteY1" fmla="*/ 0 h 342900"/>
              <a:gd name="connsiteX2" fmla="*/ 0 w 2085975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5975" h="342900">
                <a:moveTo>
                  <a:pt x="2085975" y="0"/>
                </a:moveTo>
                <a:lnTo>
                  <a:pt x="857250" y="0"/>
                </a:lnTo>
                <a:lnTo>
                  <a:pt x="0" y="3429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87924" y="3597399"/>
            <a:ext cx="53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4" name="Arc 33"/>
          <p:cNvSpPr/>
          <p:nvPr/>
        </p:nvSpPr>
        <p:spPr bwMode="auto">
          <a:xfrm flipH="1">
            <a:off x="2951820" y="2409267"/>
            <a:ext cx="909718" cy="949586"/>
          </a:xfrm>
          <a:prstGeom prst="arc">
            <a:avLst>
              <a:gd name="adj1" fmla="val 9348872"/>
              <a:gd name="adj2" fmla="val 1235136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87924" y="2733303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5284788" y="1833563"/>
          <a:ext cx="373380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Equation" r:id="rId3" imgW="2184120" imgH="1828800" progId="Equation.DSMT4">
                  <p:embed/>
                </p:oleObj>
              </mc:Choice>
              <mc:Fallback>
                <p:oleObj name="Equation" r:id="rId3" imgW="2184120" imgH="182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1833563"/>
                        <a:ext cx="3733800" cy="313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 Points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A932-94BD-4A77-BD42-AC8935A1381F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636" y="1410989"/>
            <a:ext cx="6372708" cy="458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Components of System Matrix: </a:t>
            </a:r>
            <a:r>
              <a:rPr lang="en-US" sz="3600" dirty="0" err="1" smtClean="0"/>
              <a:t>M</a:t>
            </a:r>
            <a:r>
              <a:rPr lang="en-US" sz="3600" baseline="-25000" dirty="0" err="1" smtClean="0"/>
              <a:t>sys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1. Free space propagation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99DF-0A88-402D-A557-178983365C26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375756" y="3429000"/>
            <a:ext cx="46445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7236296" y="3248980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Axis (z)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 flipH="1">
            <a:off x="2339752" y="2225511"/>
            <a:ext cx="4392488" cy="78839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3131840" y="1988840"/>
            <a:ext cx="0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572000" y="1988840"/>
            <a:ext cx="0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915816" y="1592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591780" y="2881511"/>
            <a:ext cx="14041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743908" y="2617862"/>
            <a:ext cx="23042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438986" y="15927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919638" y="262762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y’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325988" y="230125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y’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3131840" y="3933056"/>
            <a:ext cx="1440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723970" y="360902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</a:t>
            </a:r>
            <a:endParaRPr lang="en-US" i="1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879812" y="4617132"/>
          <a:ext cx="2603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35" name="Equation" r:id="rId5" imgW="1269720" imgH="482400" progId="Equation.DSMT4">
                  <p:embed/>
                </p:oleObj>
              </mc:Choice>
              <mc:Fallback>
                <p:oleObj name="Equation" r:id="rId5" imgW="1269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12" y="4617132"/>
                        <a:ext cx="26035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 bwMode="auto">
          <a:xfrm>
            <a:off x="2267744" y="4437112"/>
            <a:ext cx="3708412" cy="1368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Components of System Matrix </a:t>
            </a:r>
            <a:br>
              <a:rPr lang="en-US" sz="3600" dirty="0" smtClean="0"/>
            </a:br>
            <a:r>
              <a:rPr lang="en-US" sz="3600" dirty="0" smtClean="0"/>
              <a:t>2. Refraction at curved interface</a:t>
            </a: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555F-3904-4A22-9F32-1DBABAE40394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Arc 5"/>
          <p:cNvSpPr/>
          <p:nvPr/>
        </p:nvSpPr>
        <p:spPr bwMode="auto">
          <a:xfrm>
            <a:off x="3842395" y="1251806"/>
            <a:ext cx="1341673" cy="2865438"/>
          </a:xfrm>
          <a:prstGeom prst="arc">
            <a:avLst>
              <a:gd name="adj1" fmla="val 6513234"/>
              <a:gd name="adj2" fmla="val 150356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7524" y="2699606"/>
            <a:ext cx="75608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H="1" flipV="1">
            <a:off x="1871700" y="1547478"/>
            <a:ext cx="540060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Freeform 11"/>
          <p:cNvSpPr/>
          <p:nvPr/>
        </p:nvSpPr>
        <p:spPr bwMode="auto">
          <a:xfrm>
            <a:off x="3971925" y="1861406"/>
            <a:ext cx="95250" cy="133350"/>
          </a:xfrm>
          <a:custGeom>
            <a:avLst/>
            <a:gdLst>
              <a:gd name="connsiteX0" fmla="*/ 57150 w 95250"/>
              <a:gd name="connsiteY0" fmla="*/ 133350 h 133350"/>
              <a:gd name="connsiteX1" fmla="*/ 95250 w 95250"/>
              <a:gd name="connsiteY1" fmla="*/ 19050 h 133350"/>
              <a:gd name="connsiteX2" fmla="*/ 0 w 9525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133350">
                <a:moveTo>
                  <a:pt x="57150" y="133350"/>
                </a:moveTo>
                <a:lnTo>
                  <a:pt x="95250" y="1905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835696" y="1979526"/>
            <a:ext cx="2088232" cy="1332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3923928" y="1439466"/>
            <a:ext cx="2592288" cy="54006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611560" y="2015530"/>
            <a:ext cx="3276364" cy="682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47564" y="278092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ray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16216" y="14034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Refracted ray</a:t>
            </a:r>
            <a:endParaRPr lang="en-US" dirty="0"/>
          </a:p>
        </p:txBody>
      </p:sp>
      <p:sp>
        <p:nvSpPr>
          <p:cNvPr id="26" name="Arc 25"/>
          <p:cNvSpPr/>
          <p:nvPr/>
        </p:nvSpPr>
        <p:spPr bwMode="auto">
          <a:xfrm>
            <a:off x="5796136" y="1259446"/>
            <a:ext cx="2880320" cy="2880320"/>
          </a:xfrm>
          <a:prstGeom prst="arc">
            <a:avLst>
              <a:gd name="adj1" fmla="val 10775443"/>
              <a:gd name="adj2" fmla="val 115047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076056" y="233956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a (&lt;0)</a:t>
            </a:r>
            <a:endParaRPr lang="en-US" dirty="0">
              <a:latin typeface="Symbol" pitchFamily="18" charset="2"/>
            </a:endParaRPr>
          </a:p>
        </p:txBody>
      </p:sp>
      <p:sp>
        <p:nvSpPr>
          <p:cNvPr id="28" name="Arc 27"/>
          <p:cNvSpPr/>
          <p:nvPr/>
        </p:nvSpPr>
        <p:spPr bwMode="auto">
          <a:xfrm flipH="1">
            <a:off x="-794692" y="1232756"/>
            <a:ext cx="2880320" cy="2880320"/>
          </a:xfrm>
          <a:prstGeom prst="arc">
            <a:avLst>
              <a:gd name="adj1" fmla="val 10775280"/>
              <a:gd name="adj2" fmla="val 114640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19438" y="233027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55542" y="237557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1" name="Arc 30"/>
          <p:cNvSpPr/>
          <p:nvPr/>
        </p:nvSpPr>
        <p:spPr bwMode="auto">
          <a:xfrm flipH="1">
            <a:off x="2582162" y="2231554"/>
            <a:ext cx="909718" cy="949586"/>
          </a:xfrm>
          <a:prstGeom prst="arc">
            <a:avLst>
              <a:gd name="adj1" fmla="val 10775280"/>
              <a:gd name="adj2" fmla="val 135069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2" name="Arc 31"/>
          <p:cNvSpPr/>
          <p:nvPr/>
        </p:nvSpPr>
        <p:spPr bwMode="auto">
          <a:xfrm flipH="1">
            <a:off x="4391980" y="1583482"/>
            <a:ext cx="909718" cy="949586"/>
          </a:xfrm>
          <a:prstGeom prst="arc">
            <a:avLst>
              <a:gd name="adj1" fmla="val 9348872"/>
              <a:gd name="adj2" fmla="val 135069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3" name="Arc 32"/>
          <p:cNvSpPr/>
          <p:nvPr/>
        </p:nvSpPr>
        <p:spPr bwMode="auto">
          <a:xfrm flipH="1">
            <a:off x="2987824" y="1545382"/>
            <a:ext cx="909718" cy="949586"/>
          </a:xfrm>
          <a:prstGeom prst="arc">
            <a:avLst>
              <a:gd name="adj1" fmla="val 19863500"/>
              <a:gd name="adj2" fmla="val 334789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4" name="Arc 33"/>
          <p:cNvSpPr/>
          <p:nvPr/>
        </p:nvSpPr>
        <p:spPr bwMode="auto">
          <a:xfrm flipH="1">
            <a:off x="2735796" y="1439466"/>
            <a:ext cx="612068" cy="949586"/>
          </a:xfrm>
          <a:prstGeom prst="arc">
            <a:avLst>
              <a:gd name="adj1" fmla="val 19863500"/>
              <a:gd name="adj2" fmla="val 33511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7984" y="17995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994018" y="18088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417954" y="17995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q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79612" y="20515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72094" y="204224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n’</a:t>
            </a:r>
            <a:endParaRPr lang="en-US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/>
        </p:nvGraphicFramePr>
        <p:xfrm>
          <a:off x="4612543" y="3825044"/>
          <a:ext cx="23717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8"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2543" y="3825044"/>
                        <a:ext cx="237172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ight Arrow 40"/>
          <p:cNvSpPr/>
          <p:nvPr/>
        </p:nvSpPr>
        <p:spPr bwMode="auto">
          <a:xfrm>
            <a:off x="3851920" y="3946538"/>
            <a:ext cx="540060" cy="4545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2" name="Right Arrow 41"/>
          <p:cNvSpPr/>
          <p:nvPr/>
        </p:nvSpPr>
        <p:spPr bwMode="auto">
          <a:xfrm rot="16200000">
            <a:off x="3908497" y="4469496"/>
            <a:ext cx="282890" cy="180021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979712" y="3465004"/>
          <a:ext cx="1538288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99" name="Equation" r:id="rId5" imgW="939600" imgH="914400" progId="Equation.DSMT4">
                  <p:embed/>
                </p:oleObj>
              </mc:Choice>
              <mc:Fallback>
                <p:oleObj name="Equation" r:id="rId5" imgW="9396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465004"/>
                        <a:ext cx="1538288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3530153" y="4653136"/>
          <a:ext cx="11858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0" name="Equation" r:id="rId7" imgW="723600" imgH="228600" progId="Equation.DSMT4">
                  <p:embed/>
                </p:oleObj>
              </mc:Choice>
              <mc:Fallback>
                <p:oleObj name="Equation" r:id="rId7" imgW="72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153" y="4653136"/>
                        <a:ext cx="1185863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959932" y="2276872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=y</a:t>
            </a:r>
            <a:r>
              <a:rPr lang="en-US" baseline="-25000" dirty="0" smtClean="0"/>
              <a:t>2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V="1">
            <a:off x="3926024" y="1988840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ight Arrow 47"/>
          <p:cNvSpPr/>
          <p:nvPr/>
        </p:nvSpPr>
        <p:spPr bwMode="auto">
          <a:xfrm>
            <a:off x="683568" y="5445224"/>
            <a:ext cx="540060" cy="4545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564333" y="5121188"/>
          <a:ext cx="3223691" cy="112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1" name="Equation" r:id="rId9" imgW="1968480" imgH="685800" progId="Equation.DSMT4">
                  <p:embed/>
                </p:oleObj>
              </mc:Choice>
              <mc:Fallback>
                <p:oleObj name="Equation" r:id="rId9" imgW="196848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333" y="5121188"/>
                        <a:ext cx="3223691" cy="11253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943041" y="5111775"/>
          <a:ext cx="226536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02" name="Equation" r:id="rId11" imgW="1384200" imgH="685800" progId="Equation.DSMT4">
                  <p:embed/>
                </p:oleObj>
              </mc:Choice>
              <mc:Fallback>
                <p:oleObj name="Equation" r:id="rId11" imgW="1384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041" y="5111775"/>
                        <a:ext cx="2265363" cy="1125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ight Arrow 50"/>
          <p:cNvSpPr/>
          <p:nvPr/>
        </p:nvSpPr>
        <p:spPr bwMode="auto">
          <a:xfrm>
            <a:off x="5197641" y="5458706"/>
            <a:ext cx="540060" cy="4545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25633" y="551723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</a:t>
            </a:r>
            <a:r>
              <a:rPr lang="en-US" dirty="0" err="1" smtClean="0"/>
              <a:t>Inf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 bwMode="auto">
          <a:xfrm>
            <a:off x="1295636" y="5013176"/>
            <a:ext cx="3708412" cy="13681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31740" y="627331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Curved interface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42935" y="62733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Planar interface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 bwMode="auto">
          <a:xfrm>
            <a:off x="1907704" y="3478486"/>
            <a:ext cx="936104" cy="4185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499992" y="3825044"/>
            <a:ext cx="2484276" cy="7200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56497B-DC20-4828-870C-E9A7E8324AAF}" type="datetime1">
              <a:rPr lang="en-US" altLang="ja-JP" smtClean="0"/>
              <a:t>1/27/2015</a:t>
            </a:fld>
            <a:endParaRPr lang="en-US" altLang="ja-JP" dirty="0" smtClean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984875" y="179388"/>
            <a:ext cx="2657475" cy="6611897"/>
            <a:chOff x="3311865" y="91440"/>
            <a:chExt cx="2952410" cy="7343223"/>
          </a:xfrm>
        </p:grpSpPr>
        <p:sp>
          <p:nvSpPr>
            <p:cNvPr id="5" name="Flowchart: Process 4"/>
            <p:cNvSpPr/>
            <p:nvPr/>
          </p:nvSpPr>
          <p:spPr bwMode="auto">
            <a:xfrm>
              <a:off x="3313629" y="91440"/>
              <a:ext cx="2520306" cy="64000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1. Statement of problem to be solved: 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Objective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Marketing and Technical statement</a:t>
              </a: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315392" y="3153926"/>
              <a:ext cx="2518543" cy="36672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5. Select most promising solution(s)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(1st order solution)</a:t>
              </a: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3315392" y="1011773"/>
              <a:ext cx="2518543" cy="54832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2. Alternative designs: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Several options for solving the stated problem/objective</a:t>
              </a:r>
            </a:p>
            <a:p>
              <a:pPr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 bwMode="auto">
            <a:xfrm>
              <a:off x="3491761" y="2208910"/>
              <a:ext cx="2160516" cy="721104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3313629" y="1791058"/>
              <a:ext cx="2520306" cy="174545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3. First order designs:</a:t>
              </a:r>
            </a:p>
            <a:p>
              <a:pPr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11865" y="5421259"/>
              <a:ext cx="2520308" cy="36672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8. Carry out ray tracing design of most promising 1st order design</a:t>
              </a:r>
            </a:p>
          </p:txBody>
        </p:sp>
        <p:sp>
          <p:nvSpPr>
            <p:cNvPr id="11" name="Flowchart: Decision 10"/>
            <p:cNvSpPr/>
            <p:nvPr/>
          </p:nvSpPr>
          <p:spPr bwMode="auto">
            <a:xfrm>
              <a:off x="3493525" y="4435692"/>
              <a:ext cx="2160515" cy="71934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315392" y="6070076"/>
              <a:ext cx="2518543" cy="3649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9. Carry out tolerance analysis, manufacturing and cost analysis</a:t>
              </a:r>
            </a:p>
          </p:txBody>
        </p:sp>
        <p:cxnSp>
          <p:nvCxnSpPr>
            <p:cNvPr id="27663" name="Straight Arrow Connector 15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4573110" y="1560195"/>
              <a:ext cx="1590" cy="230505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4" name="Straight Arrow Connector 17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573110" y="731520"/>
              <a:ext cx="1590" cy="280035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5" name="Straight Arrow Connector 19"/>
            <p:cNvCxnSpPr>
              <a:cxnSpLocks noChangeShapeType="1"/>
              <a:stCxn id="9" idx="2"/>
              <a:endCxn id="8" idx="0"/>
            </p:cNvCxnSpPr>
            <p:nvPr/>
          </p:nvCxnSpPr>
          <p:spPr bwMode="auto">
            <a:xfrm flipH="1">
              <a:off x="4571865" y="1965960"/>
              <a:ext cx="1245" cy="243714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6" name="Straight Arrow Connector 21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>
              <a:off x="4571865" y="2929674"/>
              <a:ext cx="2835" cy="225006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7" name="Straight Arrow Connector 23"/>
            <p:cNvCxnSpPr>
              <a:cxnSpLocks noChangeShapeType="1"/>
              <a:stCxn id="118" idx="2"/>
              <a:endCxn id="11" idx="0"/>
            </p:cNvCxnSpPr>
            <p:nvPr/>
          </p:nvCxnSpPr>
          <p:spPr bwMode="auto">
            <a:xfrm>
              <a:off x="4571865" y="4160202"/>
              <a:ext cx="1905" cy="27463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8" name="Straight Arrow Connector 27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>
              <a:off x="4571865" y="5787390"/>
              <a:ext cx="2835" cy="28200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9" name="Straight Arrow Connector 29"/>
            <p:cNvCxnSpPr>
              <a:cxnSpLocks noChangeShapeType="1"/>
              <a:stCxn id="11" idx="2"/>
              <a:endCxn id="10" idx="0"/>
            </p:cNvCxnSpPr>
            <p:nvPr/>
          </p:nvCxnSpPr>
          <p:spPr bwMode="auto">
            <a:xfrm flipH="1">
              <a:off x="4571865" y="5154840"/>
              <a:ext cx="1905" cy="26710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0" name="Elbow Connector 31"/>
            <p:cNvCxnSpPr>
              <a:cxnSpLocks noChangeShapeType="1"/>
              <a:stCxn id="8" idx="3"/>
              <a:endCxn id="7" idx="3"/>
            </p:cNvCxnSpPr>
            <p:nvPr/>
          </p:nvCxnSpPr>
          <p:spPr bwMode="auto">
            <a:xfrm flipV="1">
              <a:off x="5651865" y="1285875"/>
              <a:ext cx="182835" cy="1283799"/>
            </a:xfrm>
            <a:prstGeom prst="bentConnector3">
              <a:avLst>
                <a:gd name="adj1" fmla="val 329222"/>
              </a:avLst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1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6244591" y="2555003"/>
              <a:ext cx="316" cy="142247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/>
            </a:ln>
          </p:spPr>
        </p:cxnSp>
        <p:cxnSp>
          <p:nvCxnSpPr>
            <p:cNvPr id="27672" name="Straight Arrow Connector 39"/>
            <p:cNvCxnSpPr>
              <a:cxnSpLocks noChangeShapeType="1"/>
              <a:endCxn id="6" idx="3"/>
            </p:cNvCxnSpPr>
            <p:nvPr/>
          </p:nvCxnSpPr>
          <p:spPr bwMode="auto">
            <a:xfrm flipH="1">
              <a:off x="5834700" y="3337401"/>
              <a:ext cx="409890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3" name="Straight Arrow Connector 44"/>
            <p:cNvCxnSpPr>
              <a:cxnSpLocks noChangeShapeType="1"/>
              <a:endCxn id="9" idx="3"/>
            </p:cNvCxnSpPr>
            <p:nvPr/>
          </p:nvCxnSpPr>
          <p:spPr bwMode="auto">
            <a:xfrm flipH="1">
              <a:off x="5833110" y="1878330"/>
              <a:ext cx="431165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49" name="Flowchart: Decision 48"/>
            <p:cNvSpPr/>
            <p:nvPr/>
          </p:nvSpPr>
          <p:spPr bwMode="auto">
            <a:xfrm>
              <a:off x="3493525" y="6683631"/>
              <a:ext cx="2160515" cy="71934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675" name="Straight Arrow Connector 50"/>
            <p:cNvCxnSpPr>
              <a:cxnSpLocks noChangeShapeType="1"/>
              <a:stCxn id="12" idx="2"/>
              <a:endCxn id="49" idx="0"/>
            </p:cNvCxnSpPr>
            <p:nvPr/>
          </p:nvCxnSpPr>
          <p:spPr bwMode="auto">
            <a:xfrm flipH="1">
              <a:off x="4574087" y="6434832"/>
              <a:ext cx="613" cy="24796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6" name="Elbow Connector 51"/>
            <p:cNvCxnSpPr>
              <a:cxnSpLocks noChangeShapeType="1"/>
              <a:stCxn id="49" idx="3"/>
            </p:cNvCxnSpPr>
            <p:nvPr/>
          </p:nvCxnSpPr>
          <p:spPr bwMode="auto">
            <a:xfrm flipV="1">
              <a:off x="5654087" y="4846638"/>
              <a:ext cx="588281" cy="2196162"/>
            </a:xfrm>
            <a:prstGeom prst="bentConnector2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7" name="Straight Arrow Connector 56"/>
            <p:cNvCxnSpPr>
              <a:cxnSpLocks noChangeShapeType="1"/>
            </p:cNvCxnSpPr>
            <p:nvPr/>
          </p:nvCxnSpPr>
          <p:spPr bwMode="auto">
            <a:xfrm>
              <a:off x="5651865" y="2569674"/>
              <a:ext cx="612410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91" name="TextBox 90"/>
            <p:cNvSpPr txBox="1"/>
            <p:nvPr/>
          </p:nvSpPr>
          <p:spPr>
            <a:xfrm>
              <a:off x="3848025" y="2348194"/>
              <a:ext cx="1451514" cy="615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1000" dirty="0"/>
                <a:t>4. Evaluate</a:t>
              </a:r>
            </a:p>
            <a:p>
              <a:pPr>
                <a:defRPr/>
              </a:pPr>
              <a:r>
                <a:rPr lang="en-US" altLang="ja-JP" sz="1000" dirty="0"/>
                <a:t>against objectives</a:t>
              </a:r>
            </a:p>
            <a:p>
              <a:pPr>
                <a:defRPr/>
              </a:pPr>
              <a:endParaRPr lang="en-US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40971" y="4580266"/>
              <a:ext cx="1451514" cy="615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1000" dirty="0"/>
                <a:t>7. Evaluate</a:t>
              </a:r>
            </a:p>
            <a:p>
              <a:pPr>
                <a:defRPr/>
              </a:pPr>
              <a:r>
                <a:rPr lang="en-US" altLang="ja-JP" sz="1000" dirty="0"/>
                <a:t>against objectives</a:t>
              </a:r>
            </a:p>
            <a:p>
              <a:pPr>
                <a:defRPr/>
              </a:pPr>
              <a:endParaRPr 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49790" y="6819389"/>
              <a:ext cx="1451513" cy="615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1000" dirty="0"/>
                <a:t>10. Evaluate</a:t>
              </a:r>
            </a:p>
            <a:p>
              <a:pPr>
                <a:defRPr/>
              </a:pPr>
              <a:r>
                <a:rPr lang="en-US" altLang="ja-JP" sz="1000" dirty="0"/>
                <a:t>against objectives</a:t>
              </a:r>
            </a:p>
            <a:p>
              <a:pPr>
                <a:defRPr/>
              </a:pPr>
              <a:endParaRPr lang="en-US" sz="1000" dirty="0"/>
            </a:p>
          </p:txBody>
        </p:sp>
        <p:sp>
          <p:nvSpPr>
            <p:cNvPr id="27681" name="TextBox 111"/>
            <p:cNvSpPr txBox="1">
              <a:spLocks noChangeArrowheads="1"/>
            </p:cNvSpPr>
            <p:nvPr/>
          </p:nvSpPr>
          <p:spPr bwMode="auto">
            <a:xfrm>
              <a:off x="4574700" y="2933700"/>
              <a:ext cx="449146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27682" name="TextBox 112"/>
            <p:cNvSpPr txBox="1">
              <a:spLocks noChangeArrowheads="1"/>
            </p:cNvSpPr>
            <p:nvPr/>
          </p:nvSpPr>
          <p:spPr bwMode="auto">
            <a:xfrm>
              <a:off x="5654087" y="2348925"/>
              <a:ext cx="386813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</a:p>
          </p:txBody>
        </p:sp>
        <p:sp>
          <p:nvSpPr>
            <p:cNvPr id="27683" name="TextBox 113"/>
            <p:cNvSpPr txBox="1">
              <a:spLocks noChangeArrowheads="1"/>
            </p:cNvSpPr>
            <p:nvPr/>
          </p:nvSpPr>
          <p:spPr bwMode="auto">
            <a:xfrm>
              <a:off x="4571865" y="5164396"/>
              <a:ext cx="449146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  <p:sp>
          <p:nvSpPr>
            <p:cNvPr id="27684" name="TextBox 114"/>
            <p:cNvSpPr txBox="1">
              <a:spLocks noChangeArrowheads="1"/>
            </p:cNvSpPr>
            <p:nvPr/>
          </p:nvSpPr>
          <p:spPr bwMode="auto">
            <a:xfrm>
              <a:off x="5648963" y="4585028"/>
              <a:ext cx="386813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No</a:t>
              </a: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3311865" y="3793928"/>
              <a:ext cx="2520308" cy="36672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6. Carry out 3</a:t>
              </a:r>
              <a:r>
                <a:rPr lang="en-US" altLang="ja-JP" sz="1000" baseline="30000" dirty="0">
                  <a:solidFill>
                    <a:schemeClr val="tx1"/>
                  </a:solidFill>
                </a:rPr>
                <a:t>rd</a:t>
              </a:r>
              <a:r>
                <a:rPr lang="en-US" altLang="ja-JP" sz="1000" dirty="0">
                  <a:solidFill>
                    <a:schemeClr val="tx1"/>
                  </a:solidFill>
                </a:rPr>
                <a:t> order analysis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(3rd order solution)</a:t>
              </a:r>
            </a:p>
          </p:txBody>
        </p:sp>
        <p:cxnSp>
          <p:nvCxnSpPr>
            <p:cNvPr id="27686" name="Straight Arrow Connector 118"/>
            <p:cNvCxnSpPr>
              <a:cxnSpLocks noChangeShapeType="1"/>
              <a:stCxn id="6" idx="2"/>
              <a:endCxn id="118" idx="0"/>
            </p:cNvCxnSpPr>
            <p:nvPr/>
          </p:nvCxnSpPr>
          <p:spPr bwMode="auto">
            <a:xfrm flipH="1">
              <a:off x="4571865" y="3520122"/>
              <a:ext cx="2835" cy="27463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87" name="Straight Arrow Connector 138"/>
            <p:cNvCxnSpPr>
              <a:cxnSpLocks noChangeShapeType="1"/>
              <a:endCxn id="118" idx="3"/>
            </p:cNvCxnSpPr>
            <p:nvPr/>
          </p:nvCxnSpPr>
          <p:spPr bwMode="auto">
            <a:xfrm flipH="1">
              <a:off x="5831865" y="3977481"/>
              <a:ext cx="412725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88" name="Elbow Connector 51"/>
            <p:cNvCxnSpPr>
              <a:cxnSpLocks noChangeShapeType="1"/>
              <a:stCxn id="11" idx="3"/>
            </p:cNvCxnSpPr>
            <p:nvPr/>
          </p:nvCxnSpPr>
          <p:spPr bwMode="auto">
            <a:xfrm flipV="1">
              <a:off x="5653770" y="3977481"/>
              <a:ext cx="588598" cy="817359"/>
            </a:xfrm>
            <a:prstGeom prst="bentConnector2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89" name="Straight Arrow Connector 47"/>
            <p:cNvCxnSpPr>
              <a:cxnSpLocks noChangeShapeType="1"/>
              <a:endCxn id="10" idx="3"/>
            </p:cNvCxnSpPr>
            <p:nvPr/>
          </p:nvCxnSpPr>
          <p:spPr bwMode="auto">
            <a:xfrm flipH="1">
              <a:off x="5831865" y="5604669"/>
              <a:ext cx="410503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90" name="Straight Arrow Connector 53"/>
            <p:cNvCxnSpPr>
              <a:cxnSpLocks noChangeShapeType="1"/>
              <a:endCxn id="12" idx="3"/>
            </p:cNvCxnSpPr>
            <p:nvPr/>
          </p:nvCxnSpPr>
          <p:spPr bwMode="auto">
            <a:xfrm flipH="1">
              <a:off x="5834700" y="6252111"/>
              <a:ext cx="407668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242888" y="1287463"/>
            <a:ext cx="5580062" cy="4995862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1)  Statement of problem to be solved:  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Objective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Technical statement  (PRD: Product Requirement Document)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Marketing statement  (MRD: Marketing Requirement Document), which translates into a technical statement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ja-JP" sz="1400" kern="0" dirty="0">
              <a:latin typeface="+mn-lt"/>
              <a:ea typeface="+mn-ea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2)  Alternative designs: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Several options for solving the stated problem/objective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ja-JP" sz="1600" kern="0" dirty="0">
              <a:latin typeface="+mn-lt"/>
              <a:ea typeface="+mn-ea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3)  First order designs: geometrical design of optics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4)  Evaluate against objectives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5)  Select the most promising solution(s) (1st order. solution)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6)  Carry out ray tracing design of most promising first order design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7)  Evaluate design against objectives; optimize against “cost” factor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8)  Go through loop 6, 7, 6, 7 until satisfactory results emerge, or 3, 4, 5, 6, 7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9)  Carry out tolerance analysis, manufacturing and cost analysis, repeat 3-8 if necessary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10)  Write report 	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123825" y="123825"/>
            <a:ext cx="5643563" cy="981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 sz="4000" kern="0" dirty="0">
                <a:solidFill>
                  <a:srgbClr val="0066FF"/>
                </a:solidFill>
                <a:latin typeface="+mj-lt"/>
                <a:ea typeface="+mj-ea"/>
                <a:cs typeface="+mj-cs"/>
              </a:rPr>
              <a:t>Design Procedure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1: Thin lens</a:t>
            </a: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838200" y="2514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2286000" y="1828800"/>
            <a:ext cx="762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914400" y="2492375"/>
            <a:ext cx="63500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spect="1" noChangeArrowheads="1"/>
          </p:cNvSpPr>
          <p:nvPr/>
        </p:nvSpPr>
        <p:spPr bwMode="auto">
          <a:xfrm>
            <a:off x="1155700" y="2492375"/>
            <a:ext cx="63500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Oval 9"/>
          <p:cNvSpPr>
            <a:spLocks noChangeAspect="1" noChangeArrowheads="1"/>
          </p:cNvSpPr>
          <p:nvPr/>
        </p:nvSpPr>
        <p:spPr bwMode="auto">
          <a:xfrm>
            <a:off x="1450975" y="2492375"/>
            <a:ext cx="63500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Oval 10"/>
          <p:cNvSpPr>
            <a:spLocks noChangeAspect="1" noChangeArrowheads="1"/>
          </p:cNvSpPr>
          <p:nvPr/>
        </p:nvSpPr>
        <p:spPr bwMode="auto">
          <a:xfrm>
            <a:off x="2892425" y="2492375"/>
            <a:ext cx="63500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Oval 11"/>
          <p:cNvSpPr>
            <a:spLocks noChangeAspect="1" noChangeArrowheads="1"/>
          </p:cNvSpPr>
          <p:nvPr/>
        </p:nvSpPr>
        <p:spPr bwMode="auto">
          <a:xfrm>
            <a:off x="3133725" y="2492375"/>
            <a:ext cx="63500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Oval 12"/>
          <p:cNvSpPr>
            <a:spLocks noChangeAspect="1" noChangeArrowheads="1"/>
          </p:cNvSpPr>
          <p:nvPr/>
        </p:nvSpPr>
        <p:spPr bwMode="auto">
          <a:xfrm>
            <a:off x="3429000" y="2492375"/>
            <a:ext cx="63500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822325" y="2551113"/>
            <a:ext cx="290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  N  P         I  II    P’  N’  F’</a:t>
            </a:r>
          </a:p>
        </p:txBody>
      </p:sp>
      <p:graphicFrame>
        <p:nvGraphicFramePr>
          <p:cNvPr id="13326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4605338" y="1524000"/>
          <a:ext cx="33718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39" name="Equation" r:id="rId3" imgW="2247840" imgH="3149280" progId="Equation.DSMT4">
                  <p:embed/>
                </p:oleObj>
              </mc:Choice>
              <mc:Fallback>
                <p:oleObj name="Equation" r:id="rId3" imgW="2247840" imgH="314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1524000"/>
                        <a:ext cx="3371850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02A3-7CAE-49BB-B533-DE0047C7F0E4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26063" y="1410299"/>
            <a:ext cx="228600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62888" y="1377157"/>
            <a:ext cx="228600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ket 2"/>
          <p:cNvSpPr/>
          <p:nvPr/>
        </p:nvSpPr>
        <p:spPr>
          <a:xfrm>
            <a:off x="5554663" y="1524000"/>
            <a:ext cx="52477" cy="134997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>
          <a:xfrm flipH="1">
            <a:off x="7793398" y="1412396"/>
            <a:ext cx="84137" cy="13938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9A18-3CDD-43A4-90BF-C2DF607845E6}" type="datetime1">
              <a:rPr lang="en-US" altLang="ja-JP" smtClean="0"/>
              <a:t>1/27/2015</a:t>
            </a:fld>
            <a:endParaRPr lang="en-US" altLang="ja-JP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2: System of two thin lenses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1538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15634"/>
              </p:ext>
            </p:extLst>
          </p:nvPr>
        </p:nvGraphicFramePr>
        <p:xfrm>
          <a:off x="4572000" y="1600200"/>
          <a:ext cx="391477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3" name="Equation" r:id="rId3" imgW="2971800" imgH="3708360" progId="Equation.DSMT4">
                  <p:embed/>
                </p:oleObj>
              </mc:Choice>
              <mc:Fallback>
                <p:oleObj name="Equation" r:id="rId3" imgW="2971800" imgH="3708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00200"/>
                        <a:ext cx="3914775" cy="487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09550" y="2362200"/>
            <a:ext cx="4362450" cy="1504950"/>
            <a:chOff x="48" y="1374"/>
            <a:chExt cx="3564" cy="1398"/>
          </a:xfrm>
        </p:grpSpPr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8" y="1374"/>
              <a:ext cx="3564" cy="1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72" name="Text Box 8"/>
            <p:cNvSpPr txBox="1">
              <a:spLocks noChangeArrowheads="1"/>
            </p:cNvSpPr>
            <p:nvPr/>
          </p:nvSpPr>
          <p:spPr bwMode="auto">
            <a:xfrm>
              <a:off x="1279" y="2135"/>
              <a:ext cx="209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ja-JP" sz="1000"/>
                <a:t>I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2088" y="2133"/>
              <a:ext cx="209" cy="22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ja-JP" sz="1000"/>
                <a:t>II</a:t>
              </a: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1176" y="2190"/>
              <a:ext cx="4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2340" y="2226"/>
              <a:ext cx="4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5257800" y="1538288"/>
            <a:ext cx="228600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72475" y="1658939"/>
            <a:ext cx="228600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/>
          <p:cNvSpPr/>
          <p:nvPr/>
        </p:nvSpPr>
        <p:spPr>
          <a:xfrm>
            <a:off x="5372100" y="1658939"/>
            <a:ext cx="3114675" cy="1236661"/>
          </a:xfrm>
          <a:prstGeom prst="bracketPair">
            <a:avLst>
              <a:gd name="adj" fmla="val 7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5472-8FD7-4812-A542-D3849ABBF464}" type="datetime1">
              <a:rPr lang="en-US" altLang="ja-JP" smtClean="0"/>
              <a:t>1/27/2015</a:t>
            </a:fld>
            <a:endParaRPr lang="en-US" altLang="ja-JP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3: Thick Lens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1547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719763" y="1752600"/>
          <a:ext cx="319563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0" name="Equation" r:id="rId3" imgW="2133360" imgH="2590560" progId="Equation.DSMT4">
                  <p:embed/>
                </p:oleObj>
              </mc:Choice>
              <mc:Fallback>
                <p:oleObj name="Equation" r:id="rId3" imgW="2133360" imgH="259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9763" y="1752600"/>
                        <a:ext cx="3195637" cy="388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1219200"/>
            <a:ext cx="4562475" cy="1703388"/>
            <a:chOff x="6" y="1440"/>
            <a:chExt cx="2988" cy="1217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" y="1440"/>
              <a:ext cx="2988" cy="1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900" y="2255"/>
              <a:ext cx="162" cy="2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I</a:t>
              </a:r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1890" y="2255"/>
              <a:ext cx="204" cy="26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II</a:t>
              </a:r>
            </a:p>
          </p:txBody>
        </p:sp>
      </p:grpSp>
      <p:graphicFrame>
        <p:nvGraphicFramePr>
          <p:cNvPr id="1639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0" y="3429000"/>
          <a:ext cx="533400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1" name="Equation" r:id="rId6" imgW="5244840" imgH="2209680" progId="Equation.DSMT4">
                  <p:embed/>
                </p:oleObj>
              </mc:Choice>
              <mc:Fallback>
                <p:oleObj name="Equation" r:id="rId6" imgW="5244840" imgH="220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29000"/>
                        <a:ext cx="5334000" cy="224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419600" y="3352800"/>
            <a:ext cx="228600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48747" y="4357688"/>
            <a:ext cx="94306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07118" y="4419600"/>
            <a:ext cx="94306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19547" y="4572000"/>
            <a:ext cx="94306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4495800"/>
            <a:ext cx="94306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1494" y="3276600"/>
            <a:ext cx="94306" cy="135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uble Bracket 19"/>
          <p:cNvSpPr/>
          <p:nvPr/>
        </p:nvSpPr>
        <p:spPr>
          <a:xfrm>
            <a:off x="591494" y="3306993"/>
            <a:ext cx="3904306" cy="1236661"/>
          </a:xfrm>
          <a:prstGeom prst="bracketPair">
            <a:avLst>
              <a:gd name="adj" fmla="val 7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uble Bracket 20"/>
          <p:cNvSpPr/>
          <p:nvPr/>
        </p:nvSpPr>
        <p:spPr>
          <a:xfrm>
            <a:off x="348559" y="4520623"/>
            <a:ext cx="3058559" cy="1236661"/>
          </a:xfrm>
          <a:prstGeom prst="bracketPair">
            <a:avLst>
              <a:gd name="adj" fmla="val 71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 Condition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9E10-A98B-4655-8961-37FC9760597D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375756" y="3248980"/>
            <a:ext cx="46445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236296" y="3068960"/>
            <a:ext cx="172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Optical Axis (z)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 flipH="1">
            <a:off x="2411760" y="2568933"/>
            <a:ext cx="1404156" cy="284003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411760" y="1808820"/>
            <a:ext cx="0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6732240" y="1808820"/>
            <a:ext cx="0" cy="21602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267744" y="141277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baseline="-250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1907704" y="2843411"/>
            <a:ext cx="14041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5796136" y="3753036"/>
            <a:ext cx="23042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6563350" y="14127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II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1566" y="2555612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y’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7123994" y="36810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y’</a:t>
            </a:r>
            <a:r>
              <a:rPr lang="en-US" baseline="-25000" dirty="0" err="1" smtClean="0"/>
              <a:t>II</a:t>
            </a:r>
            <a:endParaRPr lang="en-US" baseline="-250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514850" y="316008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4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16008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2231740" y="4329100"/>
          <a:ext cx="484187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5" name="Equation" r:id="rId5" imgW="2361960" imgH="939600" progId="Equation.DSMT4">
                  <p:embed/>
                </p:oleObj>
              </mc:Choice>
              <mc:Fallback>
                <p:oleObj name="Equation" r:id="rId5" imgW="23619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740" y="4329100"/>
                        <a:ext cx="4841875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 bwMode="auto">
          <a:xfrm>
            <a:off x="2231740" y="5265204"/>
            <a:ext cx="828092" cy="50405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815916" y="2492896"/>
            <a:ext cx="1476164" cy="147616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7764" y="28436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 flipV="1">
            <a:off x="5328084" y="2960948"/>
            <a:ext cx="2160240" cy="123389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408204" y="324898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II</a:t>
            </a:r>
            <a:endParaRPr lang="en-US" baseline="-25000" dirty="0"/>
          </a:p>
        </p:txBody>
      </p:sp>
      <p:sp>
        <p:nvSpPr>
          <p:cNvPr id="31" name="Right Arrow 30"/>
          <p:cNvSpPr/>
          <p:nvPr/>
        </p:nvSpPr>
        <p:spPr bwMode="auto">
          <a:xfrm>
            <a:off x="1547664" y="5818746"/>
            <a:ext cx="540060" cy="45457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0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Design </a:t>
            </a:r>
            <a:r>
              <a:rPr lang="en-US" dirty="0" smtClean="0"/>
              <a:t>Project #1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Implement the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/>
              <a:t>order design </a:t>
            </a:r>
            <a:r>
              <a:rPr lang="en-US" dirty="0" smtClean="0"/>
              <a:t>by using off-the-shelf lens (catalog lens) in </a:t>
            </a:r>
            <a:r>
              <a:rPr lang="en-US" dirty="0" err="1" smtClean="0"/>
              <a:t>CodeV</a:t>
            </a:r>
            <a:endParaRPr lang="en-US" dirty="0" smtClean="0"/>
          </a:p>
          <a:p>
            <a:r>
              <a:rPr lang="en-US" dirty="0" smtClean="0"/>
              <a:t>File to be used</a:t>
            </a:r>
          </a:p>
          <a:p>
            <a:pPr lvl="1"/>
            <a:r>
              <a:rPr lang="en-US" dirty="0" smtClean="0"/>
              <a:t>DP1BlankLens.seq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earch.seq</a:t>
            </a:r>
            <a:r>
              <a:rPr lang="en-US" dirty="0" smtClean="0"/>
              <a:t> (</a:t>
            </a:r>
            <a:r>
              <a:rPr lang="en-US" dirty="0" err="1" smtClean="0"/>
              <a:t>CodeV</a:t>
            </a:r>
            <a:r>
              <a:rPr lang="en-US" dirty="0" smtClean="0"/>
              <a:t> macro)</a:t>
            </a:r>
          </a:p>
          <a:p>
            <a:r>
              <a:rPr lang="en-US" dirty="0" smtClean="0"/>
              <a:t>Lens drawing commands</a:t>
            </a:r>
          </a:p>
          <a:p>
            <a:r>
              <a:rPr lang="en-US" sz="2000" dirty="0"/>
              <a:t>“</a:t>
            </a:r>
            <a:r>
              <a:rPr lang="en-US" sz="2000" dirty="0" err="1"/>
              <a:t>pim</a:t>
            </a:r>
            <a:r>
              <a:rPr lang="en-US" sz="2000" dirty="0"/>
              <a:t>”: Paraxial image solve. </a:t>
            </a:r>
          </a:p>
          <a:p>
            <a:r>
              <a:rPr lang="en-US" sz="2000" dirty="0"/>
              <a:t>“del </a:t>
            </a:r>
            <a:r>
              <a:rPr lang="en-US" sz="2000" dirty="0" err="1"/>
              <a:t>pim</a:t>
            </a:r>
            <a:r>
              <a:rPr lang="en-US" sz="2000" dirty="0"/>
              <a:t>”: Delete </a:t>
            </a:r>
            <a:r>
              <a:rPr lang="en-US" sz="2000" dirty="0" err="1"/>
              <a:t>pim</a:t>
            </a:r>
            <a:endParaRPr lang="en-US" sz="2000" dirty="0"/>
          </a:p>
          <a:p>
            <a:r>
              <a:rPr lang="en-US" sz="2000" dirty="0"/>
              <a:t>“</a:t>
            </a:r>
            <a:r>
              <a:rPr lang="en-US" sz="2000" dirty="0" err="1"/>
              <a:t>vie;go</a:t>
            </a:r>
            <a:r>
              <a:rPr lang="en-US" sz="2000" dirty="0"/>
              <a:t>”: Draw the lens</a:t>
            </a:r>
          </a:p>
          <a:p>
            <a:r>
              <a:rPr lang="en-US" sz="2000" dirty="0"/>
              <a:t>“</a:t>
            </a:r>
            <a:r>
              <a:rPr lang="en-US" sz="2000" dirty="0" err="1"/>
              <a:t>lis</a:t>
            </a:r>
            <a:r>
              <a:rPr lang="en-US" sz="2000" dirty="0"/>
              <a:t>”: List first order quantities.</a:t>
            </a:r>
          </a:p>
          <a:p>
            <a:r>
              <a:rPr lang="en-US" sz="2000" dirty="0"/>
              <a:t>“</a:t>
            </a:r>
            <a:r>
              <a:rPr lang="en-US" sz="2000" dirty="0" err="1"/>
              <a:t>wrl</a:t>
            </a:r>
            <a:r>
              <a:rPr lang="en-US" sz="2000" dirty="0"/>
              <a:t> </a:t>
            </a:r>
            <a:r>
              <a:rPr lang="en-US" sz="2000" dirty="0" err="1"/>
              <a:t>MySinglet</a:t>
            </a:r>
            <a:r>
              <a:rPr lang="en-US" sz="2000" dirty="0"/>
              <a:t>”: Save lens as </a:t>
            </a:r>
            <a:r>
              <a:rPr lang="en-US" sz="2000" dirty="0" err="1"/>
              <a:t>MySinglet.seq</a:t>
            </a:r>
            <a:r>
              <a:rPr lang="en-US" sz="2000" dirty="0"/>
              <a:t>   (text format, editable)</a:t>
            </a:r>
          </a:p>
          <a:p>
            <a:r>
              <a:rPr lang="en-US" sz="2000" dirty="0"/>
              <a:t>“in </a:t>
            </a:r>
            <a:r>
              <a:rPr lang="en-US" sz="2000" dirty="0" err="1"/>
              <a:t>MySinglet</a:t>
            </a:r>
            <a:r>
              <a:rPr lang="en-US" sz="2000" dirty="0"/>
              <a:t>”: Load the lens file, </a:t>
            </a:r>
            <a:r>
              <a:rPr lang="en-US" sz="2000" dirty="0" err="1"/>
              <a:t>MySinglet.seq</a:t>
            </a:r>
            <a:endParaRPr lang="en-US" sz="2000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09CF-873F-457A-A74A-35AA06425D4E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9486-1ED4-44CA-97FF-AF4C4C18286D}" type="datetime1">
              <a:rPr lang="en-US" altLang="ja-JP" smtClean="0"/>
              <a:t>1/27/2015</a:t>
            </a:fld>
            <a:endParaRPr lang="en-US" altLang="ja-JP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Example: Bi-concave thick lens</a:t>
            </a:r>
            <a:br>
              <a:rPr lang="en-US" altLang="ja-JP"/>
            </a:br>
            <a:r>
              <a:rPr lang="en-US" altLang="ja-JP"/>
              <a:t>Melles Griot 01LDK117</a:t>
            </a: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" y="2994025"/>
            <a:ext cx="2819400" cy="213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2514600"/>
            <a:ext cx="60198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819400" y="3686175"/>
            <a:ext cx="6019800" cy="200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181C-21DC-4F03-9CBE-F9708EF5401E}" type="datetime1">
              <a:rPr lang="en-US" altLang="ja-JP" smtClean="0"/>
              <a:t>1/27/2015</a:t>
            </a:fld>
            <a:endParaRPr lang="en-US" altLang="ja-JP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/>
              <a:t>Example: Bi-convex thick lens</a:t>
            </a:r>
            <a:br>
              <a:rPr lang="en-US" altLang="ja-JP" sz="2400" dirty="0"/>
            </a:br>
            <a:r>
              <a:rPr lang="en-US" altLang="ja-JP" sz="2400" dirty="0" err="1"/>
              <a:t>Melles</a:t>
            </a:r>
            <a:r>
              <a:rPr lang="en-US" altLang="ja-JP" sz="2400" dirty="0"/>
              <a:t> </a:t>
            </a:r>
            <a:r>
              <a:rPr lang="en-US" altLang="ja-JP" sz="2400" dirty="0" err="1"/>
              <a:t>Griot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01LDX313</a:t>
            </a:r>
            <a:endParaRPr lang="en-US" altLang="ja-JP" sz="2400" dirty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4438" y="1600200"/>
            <a:ext cx="5389562" cy="499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3581400" cy="267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886200" y="2905125"/>
            <a:ext cx="5181600" cy="190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CodeV</a:t>
            </a:r>
            <a:r>
              <a:rPr lang="en-US" dirty="0" smtClean="0"/>
              <a:t> Lens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C:\CODEV104\macro\search.seq in the working directory, C:\CVUSER104\</a:t>
            </a:r>
          </a:p>
          <a:p>
            <a:r>
              <a:rPr lang="en-US" dirty="0" smtClean="0"/>
              <a:t>In the command window, type “in search”</a:t>
            </a:r>
          </a:p>
          <a:p>
            <a:endParaRPr lang="en-US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pim</a:t>
            </a:r>
            <a:r>
              <a:rPr lang="en-US" sz="2000" dirty="0" smtClean="0"/>
              <a:t>”: Paraxial image solve. </a:t>
            </a:r>
          </a:p>
          <a:p>
            <a:r>
              <a:rPr lang="en-US" sz="2000" dirty="0" smtClean="0"/>
              <a:t>“del </a:t>
            </a:r>
            <a:r>
              <a:rPr lang="en-US" sz="2000" dirty="0" err="1" smtClean="0"/>
              <a:t>pim</a:t>
            </a:r>
            <a:r>
              <a:rPr lang="en-US" sz="2000" dirty="0" smtClean="0"/>
              <a:t>”: Delete </a:t>
            </a:r>
            <a:r>
              <a:rPr lang="en-US" sz="2000" dirty="0" err="1" smtClean="0"/>
              <a:t>pim</a:t>
            </a:r>
            <a:endParaRPr lang="en-US" sz="2000" dirty="0" smtClean="0"/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vie;go</a:t>
            </a:r>
            <a:r>
              <a:rPr lang="en-US" sz="2000" dirty="0" smtClean="0"/>
              <a:t>”: Draw the lens</a:t>
            </a:r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lis</a:t>
            </a:r>
            <a:r>
              <a:rPr lang="en-US" sz="2000" dirty="0" smtClean="0"/>
              <a:t>”: List first order quantities.</a:t>
            </a:r>
          </a:p>
          <a:p>
            <a:r>
              <a:rPr lang="en-US" sz="2000" dirty="0" smtClean="0"/>
              <a:t>“</a:t>
            </a:r>
            <a:r>
              <a:rPr lang="en-US" sz="2000" dirty="0" err="1" smtClean="0"/>
              <a:t>wrl</a:t>
            </a:r>
            <a:r>
              <a:rPr lang="en-US" sz="2000" dirty="0" smtClean="0"/>
              <a:t> </a:t>
            </a:r>
            <a:r>
              <a:rPr lang="en-US" sz="2000" dirty="0" err="1" smtClean="0"/>
              <a:t>MySinglet</a:t>
            </a:r>
            <a:r>
              <a:rPr lang="en-US" sz="2000" dirty="0" smtClean="0"/>
              <a:t>”: Save lens as MySinglet.seq   (text format, editable)</a:t>
            </a:r>
          </a:p>
          <a:p>
            <a:r>
              <a:rPr lang="en-US" sz="2000" dirty="0" smtClean="0"/>
              <a:t>“in </a:t>
            </a:r>
            <a:r>
              <a:rPr lang="en-US" sz="2000" dirty="0" err="1" smtClean="0"/>
              <a:t>MySinglet</a:t>
            </a:r>
            <a:r>
              <a:rPr lang="en-US" sz="2000" dirty="0" smtClean="0"/>
              <a:t>”: Load the lens file, MySinglet.seq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309DD-54FF-4834-92F0-AAEE90E19008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9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400" dirty="0"/>
              <a:t>Introduction to Optical Design</a:t>
            </a:r>
            <a:br>
              <a:rPr lang="en-US" altLang="ja-JP" sz="2400" dirty="0"/>
            </a:br>
            <a:r>
              <a:rPr lang="en-US" altLang="ja-JP" sz="2400" dirty="0" smtClean="0"/>
              <a:t>Lecture #2</a:t>
            </a:r>
            <a:endParaRPr lang="en-US" altLang="ja-JP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dirty="0"/>
              <a:t>Yuzuru </a:t>
            </a:r>
            <a:r>
              <a:rPr lang="en-US" altLang="ja-JP" sz="2000" dirty="0" smtClean="0"/>
              <a:t>Takashima</a:t>
            </a:r>
          </a:p>
          <a:p>
            <a:r>
              <a:rPr lang="en-US" altLang="ja-JP" sz="2000" dirty="0" smtClean="0"/>
              <a:t>College of Optical Sciences</a:t>
            </a:r>
            <a:endParaRPr lang="en-US" altLang="ja-JP" sz="2000" dirty="0"/>
          </a:p>
          <a:p>
            <a:r>
              <a:rPr lang="en-US" altLang="ja-JP" sz="2000" dirty="0" smtClean="0"/>
              <a:t>ytakashima@optics.arizona.edu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62835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Aberration of the rotationally symmetric Optical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Paraxial systems are perfect in terms of,</a:t>
            </a:r>
          </a:p>
          <a:p>
            <a:pPr lvl="1"/>
            <a:r>
              <a:rPr lang="en-US" dirty="0" smtClean="0"/>
              <a:t>A point is imaged to a point.</a:t>
            </a:r>
          </a:p>
          <a:p>
            <a:pPr lvl="1"/>
            <a:r>
              <a:rPr lang="en-US" dirty="0" smtClean="0"/>
              <a:t>Lateral magnification has no ray height/angle dependence. </a:t>
            </a:r>
          </a:p>
          <a:p>
            <a:pPr lvl="2"/>
            <a:r>
              <a:rPr lang="en-US" dirty="0" smtClean="0"/>
              <a:t>Remember the matrix component “A” has no y, y’ dependence.</a:t>
            </a:r>
          </a:p>
          <a:p>
            <a:r>
              <a:rPr lang="en-US" dirty="0" smtClean="0"/>
              <a:t>Aberrations describe the deviation of real systems from the perfection.</a:t>
            </a:r>
          </a:p>
          <a:p>
            <a:pPr lvl="1"/>
            <a:r>
              <a:rPr lang="en-US" dirty="0" smtClean="0"/>
              <a:t>Paraxial image is used as a reference to measure aberrations.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C29E-1173-4E18-B0B1-6C40FC49D476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2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</a:t>
            </a:r>
            <a:r>
              <a:rPr lang="en-US" dirty="0" err="1" smtClean="0"/>
              <a:t>v.s</a:t>
            </a:r>
            <a:r>
              <a:rPr lang="en-US" dirty="0" smtClean="0"/>
              <a:t>. Agile 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Waterfall process</a:t>
            </a:r>
          </a:p>
          <a:p>
            <a:pPr lvl="1"/>
            <a:r>
              <a:rPr lang="en-US" dirty="0" smtClean="0"/>
              <a:t>Mainly used for a hardware design.</a:t>
            </a:r>
          </a:p>
          <a:p>
            <a:pPr lvl="1"/>
            <a:r>
              <a:rPr lang="en-US" dirty="0" smtClean="0"/>
              <a:t>It is very important to follow the process!</a:t>
            </a:r>
          </a:p>
          <a:p>
            <a:pPr lvl="2"/>
            <a:r>
              <a:rPr lang="en-US" dirty="0" smtClean="0"/>
              <a:t>A self-reviewing process</a:t>
            </a:r>
          </a:p>
          <a:p>
            <a:pPr lvl="2"/>
            <a:r>
              <a:rPr lang="en-US" dirty="0" smtClean="0"/>
              <a:t>Logical development</a:t>
            </a:r>
          </a:p>
          <a:p>
            <a:pPr lvl="2"/>
            <a:r>
              <a:rPr lang="en-US" dirty="0" smtClean="0"/>
              <a:t>Easy to recover errors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27BD-0EE0-4C35-9A29-00F49F2E30F8}" type="datetime1">
              <a:rPr lang="en-US" altLang="ja-JP" smtClean="0"/>
              <a:t>1/27/2015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Aberration of the rotationally Symmetric Optical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 err="1" smtClean="0"/>
              <a:t>aberrated</a:t>
            </a:r>
            <a:r>
              <a:rPr lang="en-US" dirty="0" smtClean="0"/>
              <a:t> system will have image locations and magnifications </a:t>
            </a:r>
            <a:r>
              <a:rPr lang="en-US" u="sng" dirty="0" smtClean="0"/>
              <a:t>approximately the same </a:t>
            </a:r>
            <a:r>
              <a:rPr lang="en-US" dirty="0" smtClean="0"/>
              <a:t>as those predicted by the paraxial analysis.</a:t>
            </a:r>
          </a:p>
          <a:p>
            <a:r>
              <a:rPr lang="en-US" dirty="0" smtClean="0"/>
              <a:t>Aberrations result from the breakdown of the paraxial assumptions.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4B4A-12D8-49AE-A4AB-A2EE86573EF6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2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Aberration of the rotationally Symmetric Optical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/>
              <a:t>T</a:t>
            </a:r>
            <a:r>
              <a:rPr lang="en-US" u="sng" dirty="0" smtClean="0"/>
              <a:t>he breakdown of the paraxial assumptions.</a:t>
            </a:r>
          </a:p>
          <a:p>
            <a:pPr lvl="1"/>
            <a:r>
              <a:rPr lang="en-US" dirty="0" smtClean="0"/>
              <a:t>Real angles must be used. Not paraxial angles. </a:t>
            </a:r>
          </a:p>
          <a:p>
            <a:pPr lvl="2"/>
            <a:r>
              <a:rPr lang="en-US" dirty="0" smtClean="0"/>
              <a:t>This removes linearity of ray traces. Real rays do not scale.</a:t>
            </a:r>
          </a:p>
          <a:p>
            <a:pPr lvl="1"/>
            <a:r>
              <a:rPr lang="en-US" dirty="0" smtClean="0"/>
              <a:t>Surface sag have to be considered. </a:t>
            </a:r>
          </a:p>
          <a:p>
            <a:pPr lvl="2"/>
            <a:r>
              <a:rPr lang="en-US" dirty="0" smtClean="0"/>
              <a:t>Refraction occurs at the surface of the sphere, not at its vertex plane.</a:t>
            </a:r>
          </a:p>
          <a:p>
            <a:pPr lvl="1"/>
            <a:r>
              <a:rPr lang="en-US" dirty="0" smtClean="0"/>
              <a:t>Ray rays may leave the </a:t>
            </a:r>
            <a:r>
              <a:rPr lang="en-US" dirty="0" err="1" smtClean="0"/>
              <a:t>meridional</a:t>
            </a:r>
            <a:r>
              <a:rPr lang="en-US" dirty="0" smtClean="0"/>
              <a:t> (y-z) plane.: Skew Rays.</a:t>
            </a:r>
          </a:p>
          <a:p>
            <a:r>
              <a:rPr lang="en-US" dirty="0" smtClean="0"/>
              <a:t>These aberrations exist for perfectly manufactures systems.(Remember the demo of the exact ray trace.)</a:t>
            </a:r>
          </a:p>
          <a:p>
            <a:pPr lvl="1"/>
            <a:r>
              <a:rPr lang="en-US" dirty="0" smtClean="0"/>
              <a:t>Spherical surfaces are true spheres, and there are no-tilted or de-centered elements.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7319-8088-4EF1-81F6-6662937032E4}" type="datetime1">
              <a:rPr lang="en-US" smtClean="0"/>
              <a:t>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Sin(</a:t>
            </a:r>
            <a:r>
              <a:rPr lang="en-US" dirty="0" err="1" smtClean="0"/>
              <a:t>i</a:t>
            </a:r>
            <a:r>
              <a:rPr lang="en-US" dirty="0" smtClean="0"/>
              <a:t>) in Snell’s Law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4552-DA79-46A2-A83A-09792362D178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2142365" y="2715692"/>
          <a:ext cx="4373851" cy="1145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5" name="Equation" r:id="rId3" imgW="1600200" imgH="419040" progId="Equation.DSMT4">
                  <p:embed/>
                </p:oleObj>
              </mc:Choice>
              <mc:Fallback>
                <p:oleObj name="Equation" r:id="rId3" imgW="1600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365" y="2715692"/>
                        <a:ext cx="4373851" cy="11453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3402505" y="2744924"/>
            <a:ext cx="540060" cy="10441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30497" y="2564904"/>
            <a:ext cx="1188132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1853230" y="3817527"/>
            <a:ext cx="1733107" cy="818707"/>
          </a:xfrm>
          <a:custGeom>
            <a:avLst/>
            <a:gdLst>
              <a:gd name="connsiteX0" fmla="*/ 0 w 1733107"/>
              <a:gd name="connsiteY0" fmla="*/ 818707 h 818707"/>
              <a:gd name="connsiteX1" fmla="*/ 1446028 w 1733107"/>
              <a:gd name="connsiteY1" fmla="*/ 818707 h 818707"/>
              <a:gd name="connsiteX2" fmla="*/ 1733107 w 1733107"/>
              <a:gd name="connsiteY2" fmla="*/ 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107" h="818707">
                <a:moveTo>
                  <a:pt x="0" y="818707"/>
                </a:moveTo>
                <a:lnTo>
                  <a:pt x="1446028" y="818707"/>
                </a:lnTo>
                <a:lnTo>
                  <a:pt x="1733107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8309" y="4859868"/>
            <a:ext cx="254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Third order contributions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 bwMode="auto">
          <a:xfrm>
            <a:off x="2699792" y="4014449"/>
            <a:ext cx="1733107" cy="1178747"/>
          </a:xfrm>
          <a:custGeom>
            <a:avLst/>
            <a:gdLst>
              <a:gd name="connsiteX0" fmla="*/ 0 w 1733107"/>
              <a:gd name="connsiteY0" fmla="*/ 818707 h 818707"/>
              <a:gd name="connsiteX1" fmla="*/ 1446028 w 1733107"/>
              <a:gd name="connsiteY1" fmla="*/ 818707 h 818707"/>
              <a:gd name="connsiteX2" fmla="*/ 1733107 w 1733107"/>
              <a:gd name="connsiteY2" fmla="*/ 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107" h="818707">
                <a:moveTo>
                  <a:pt x="0" y="818707"/>
                </a:moveTo>
                <a:lnTo>
                  <a:pt x="1446028" y="818707"/>
                </a:lnTo>
                <a:lnTo>
                  <a:pt x="1733107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82325" y="4041938"/>
            <a:ext cx="155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</a:t>
            </a:r>
          </a:p>
          <a:p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EB20-C80B-4309-9BD5-30BF6E65F92E}" type="datetime1">
              <a:rPr lang="en-US" altLang="ja-JP" smtClean="0"/>
              <a:t>1/27/2015</a:t>
            </a:fld>
            <a:endParaRPr lang="en-US" altLang="ja-JP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71600" y="3429000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71600" y="270892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691680" y="198884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11760" y="2492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7664" y="1628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72400" y="324433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838322" y="270892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558402" y="198884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78482" y="2492896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414386" y="16288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721140" y="270892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441220" y="198884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161300" y="2492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97204" y="16288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1600" y="479715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plane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45700" y="48189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Pupil plane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04248" y="4869160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plane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067944" y="2204864"/>
            <a:ext cx="1008112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572000" y="2780928"/>
            <a:ext cx="288032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4283968" y="2708920"/>
            <a:ext cx="576064" cy="1368152"/>
          </a:xfrm>
          <a:prstGeom prst="arc">
            <a:avLst>
              <a:gd name="adj1" fmla="val 16200000"/>
              <a:gd name="adj2" fmla="val 177910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0" name="Content Placeholder 6"/>
          <p:cNvGraphicFramePr>
            <a:graphicFrameLocks noChangeAspect="1"/>
          </p:cNvGraphicFramePr>
          <p:nvPr/>
        </p:nvGraphicFramePr>
        <p:xfrm>
          <a:off x="4572000" y="2402052"/>
          <a:ext cx="288032" cy="403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4" name="Equation" r:id="rId3" imgW="126720" imgH="177480" progId="Equation.DSMT4">
                  <p:embed/>
                </p:oleObj>
              </mc:Choice>
              <mc:Fallback>
                <p:oleObj name="Equation" r:id="rId3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02052"/>
                        <a:ext cx="288032" cy="4035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Content Placeholder 6"/>
          <p:cNvGraphicFramePr>
            <a:graphicFrameLocks noChangeAspect="1"/>
          </p:cNvGraphicFramePr>
          <p:nvPr/>
        </p:nvGraphicFramePr>
        <p:xfrm>
          <a:off x="3497238" y="5157192"/>
          <a:ext cx="2149524" cy="844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5" name="Equation" r:id="rId5" imgW="1231560" imgH="482400" progId="Equation.DSMT4">
                  <p:embed/>
                </p:oleObj>
              </mc:Choice>
              <mc:Fallback>
                <p:oleObj name="Equation" r:id="rId5" imgW="1231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38" y="5157192"/>
                        <a:ext cx="2149524" cy="8441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Brace 36"/>
          <p:cNvSpPr/>
          <p:nvPr/>
        </p:nvSpPr>
        <p:spPr>
          <a:xfrm rot="1548311">
            <a:off x="4842712" y="2955323"/>
            <a:ext cx="288032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1691680" y="2780928"/>
            <a:ext cx="316835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60032" y="2780928"/>
            <a:ext cx="237626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85186" y="2996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27584" y="5517232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: Object height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863341" y="1268760"/>
            <a:ext cx="541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ray is specified by object height and pupil coordinate. </a:t>
            </a:r>
            <a:endParaRPr lang="en-US" dirty="0"/>
          </a:p>
        </p:txBody>
      </p:sp>
      <p:graphicFrame>
        <p:nvGraphicFramePr>
          <p:cNvPr id="2053" name="Content Placeholder 6"/>
          <p:cNvGraphicFramePr>
            <a:graphicFrameLocks noChangeAspect="1"/>
          </p:cNvGraphicFramePr>
          <p:nvPr/>
        </p:nvGraphicFramePr>
        <p:xfrm>
          <a:off x="5111750" y="3322266"/>
          <a:ext cx="324346" cy="352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6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322266"/>
                        <a:ext cx="324346" cy="3527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860032" y="1916832"/>
            <a:ext cx="251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angle </a:t>
            </a:r>
            <a:r>
              <a:rPr lang="en-US" dirty="0" smtClean="0">
                <a:latin typeface="Symbol" pitchFamily="18" charset="2"/>
              </a:rPr>
              <a:t>q  </a:t>
            </a:r>
            <a:r>
              <a:rPr lang="en-US" dirty="0" smtClean="0"/>
              <a:t>is measured</a:t>
            </a:r>
          </a:p>
          <a:p>
            <a:r>
              <a:rPr lang="en-US" dirty="0" smtClean="0"/>
              <a:t>from the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smtClean="0"/>
              <a:t> axis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91680" y="306896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412970" y="37170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596336" y="3429000"/>
            <a:ext cx="90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</a:t>
            </a:r>
          </a:p>
          <a:p>
            <a:r>
              <a:rPr lang="en-US" dirty="0" smtClean="0"/>
              <a:t>Image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2" idx="3"/>
            <a:endCxn id="59" idx="7"/>
          </p:cNvCxnSpPr>
          <p:nvPr/>
        </p:nvCxnSpPr>
        <p:spPr>
          <a:xfrm flipH="1">
            <a:off x="7225751" y="3778495"/>
            <a:ext cx="197764" cy="381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164288" y="4149080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7213873" y="5165852"/>
          <a:ext cx="59848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7" name="Equation" r:id="rId9" imgW="342720" imgH="482400" progId="Equation.DSMT4">
                  <p:embed/>
                </p:oleObj>
              </mc:Choice>
              <mc:Fallback>
                <p:oleObj name="Equation" r:id="rId9" imgW="3427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873" y="5165852"/>
                        <a:ext cx="598487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6084168" y="6011996"/>
            <a:ext cx="295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Ray aberration measured</a:t>
            </a:r>
          </a:p>
          <a:p>
            <a:r>
              <a:rPr lang="en-US" dirty="0" smtClean="0"/>
              <a:t>from the paraxial image point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6680321" y="4149080"/>
            <a:ext cx="1276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</a:p>
          <a:p>
            <a:r>
              <a:rPr lang="en-US" dirty="0" smtClean="0"/>
              <a:t>ray location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Tangential (</a:t>
            </a:r>
            <a:r>
              <a:rPr lang="en-US" dirty="0" err="1" smtClean="0"/>
              <a:t>meridional</a:t>
            </a:r>
            <a:r>
              <a:rPr lang="en-US" dirty="0" smtClean="0"/>
              <a:t>)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Confined to the y-z plane.</a:t>
            </a:r>
          </a:p>
          <a:p>
            <a:pPr lvl="1"/>
            <a:r>
              <a:rPr lang="en-US" sz="2000" dirty="0" smtClean="0"/>
              <a:t>Object: (x, y)=(0,h)</a:t>
            </a:r>
          </a:p>
          <a:p>
            <a:pPr lvl="1"/>
            <a:r>
              <a:rPr lang="en-US" sz="2000" dirty="0" smtClean="0"/>
              <a:t>Pupil 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)=(0,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), or </a:t>
            </a:r>
            <a:r>
              <a:rPr lang="en-US" sz="2000" dirty="0" smtClean="0">
                <a:latin typeface="Symbol" pitchFamily="18" charset="2"/>
              </a:rPr>
              <a:t>q </a:t>
            </a:r>
            <a:r>
              <a:rPr lang="en-US" sz="2000" dirty="0" smtClean="0"/>
              <a:t>=0, 180 </a:t>
            </a:r>
          </a:p>
          <a:p>
            <a:pPr lvl="1"/>
            <a:r>
              <a:rPr lang="en-US" sz="2000" dirty="0" smtClean="0"/>
              <a:t>0</a:t>
            </a:r>
            <a:r>
              <a:rPr lang="ja-JP" altLang="en-US" sz="2000" smtClean="0"/>
              <a:t> ≦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pitchFamily="18" charset="2"/>
              </a:rPr>
              <a:t>r</a:t>
            </a:r>
            <a:r>
              <a:rPr lang="en-US" sz="2000" dirty="0" smtClean="0"/>
              <a:t> </a:t>
            </a:r>
            <a:r>
              <a:rPr lang="ja-JP" altLang="en-US" sz="2000" smtClean="0"/>
              <a:t>≦</a:t>
            </a:r>
            <a:r>
              <a:rPr lang="en-US" sz="2000" dirty="0" smtClean="0"/>
              <a:t>1 </a:t>
            </a:r>
          </a:p>
          <a:p>
            <a:pPr lvl="1"/>
            <a:endParaRPr lang="en-US" sz="20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1600" y="4787860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971600" y="406778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91680" y="334770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1760" y="38517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29876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460319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8322" y="406778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58402" y="334770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8482" y="3851756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4386" y="29876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721140" y="406778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441220" y="334770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61300" y="38517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204" y="29876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615601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45700" y="617778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Pupil plane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4248" y="6228020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plane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067944" y="3563724"/>
            <a:ext cx="1008112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 flipV="1">
            <a:off x="4572000" y="356372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21" idx="0"/>
          </p:cNvCxnSpPr>
          <p:nvPr/>
        </p:nvCxnSpPr>
        <p:spPr>
          <a:xfrm flipV="1">
            <a:off x="1691680" y="3563724"/>
            <a:ext cx="288032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0"/>
          </p:cNvCxnSpPr>
          <p:nvPr/>
        </p:nvCxnSpPr>
        <p:spPr>
          <a:xfrm>
            <a:off x="4572000" y="3563724"/>
            <a:ext cx="2880320" cy="216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87624" y="4355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691680" y="44278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1" idx="4"/>
          </p:cNvCxnSpPr>
          <p:nvPr/>
        </p:nvCxnSpPr>
        <p:spPr>
          <a:xfrm>
            <a:off x="1691680" y="4437112"/>
            <a:ext cx="2880320" cy="157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1" idx="4"/>
          </p:cNvCxnSpPr>
          <p:nvPr/>
        </p:nvCxnSpPr>
        <p:spPr>
          <a:xfrm flipV="1">
            <a:off x="4572000" y="4437112"/>
            <a:ext cx="2880320" cy="157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572000" y="4797152"/>
            <a:ext cx="288032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412970" y="511958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391198" y="4410344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402084" y="5672134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7743006" y="4768688"/>
          <a:ext cx="933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8" name="Equation" r:id="rId3" imgW="533160" imgH="241200" progId="Equation.DSMT4">
                  <p:embed/>
                </p:oleObj>
              </mc:Choice>
              <mc:Fallback>
                <p:oleObj name="Equation" r:id="rId3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006" y="4768688"/>
                        <a:ext cx="933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ight Brace 57"/>
          <p:cNvSpPr/>
          <p:nvPr/>
        </p:nvSpPr>
        <p:spPr>
          <a:xfrm>
            <a:off x="7484978" y="4509120"/>
            <a:ext cx="288032" cy="648072"/>
          </a:xfrm>
          <a:prstGeom prst="rightBrace">
            <a:avLst>
              <a:gd name="adj1" fmla="val 8333"/>
              <a:gd name="adj2" fmla="val 60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>
            <a:off x="7484978" y="5185656"/>
            <a:ext cx="288032" cy="6480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7751238" y="5310981"/>
          <a:ext cx="9334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9" name="Equation" r:id="rId5" imgW="533160" imgH="241200" progId="Equation.DSMT4">
                  <p:embed/>
                </p:oleObj>
              </mc:Choice>
              <mc:Fallback>
                <p:oleObj name="Equation" r:id="rId5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238" y="5310981"/>
                        <a:ext cx="9334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105C-7C5E-429E-BCFC-A1ECE970CDC9}" type="datetime1">
              <a:rPr lang="en-US" smtClean="0"/>
              <a:t>1/27/2015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NOT Confined to the y-z plane.</a:t>
            </a:r>
          </a:p>
          <a:p>
            <a:pPr lvl="1"/>
            <a:r>
              <a:rPr lang="en-US" sz="2000" dirty="0" smtClean="0"/>
              <a:t>Object: (</a:t>
            </a:r>
            <a:r>
              <a:rPr lang="en-US" sz="2000" dirty="0" err="1" smtClean="0"/>
              <a:t>x,y</a:t>
            </a:r>
            <a:r>
              <a:rPr lang="en-US" sz="2000" dirty="0" smtClean="0"/>
              <a:t>)=(0,h)</a:t>
            </a:r>
          </a:p>
          <a:p>
            <a:pPr lvl="1"/>
            <a:r>
              <a:rPr lang="en-US" sz="2000" dirty="0" smtClean="0"/>
              <a:t>Pupil 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)=(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p</a:t>
            </a:r>
            <a:r>
              <a:rPr lang="en-US" sz="2000" dirty="0" smtClean="0"/>
              <a:t>), or </a:t>
            </a:r>
            <a:r>
              <a:rPr lang="en-US" sz="2000" dirty="0" smtClean="0">
                <a:latin typeface="Symbol" pitchFamily="18" charset="2"/>
              </a:rPr>
              <a:t>q </a:t>
            </a:r>
            <a:r>
              <a:rPr lang="ja-JP" altLang="en-US" sz="2000" smtClean="0"/>
              <a:t>≠</a:t>
            </a:r>
            <a:r>
              <a:rPr lang="en-US" sz="2000" dirty="0" smtClean="0"/>
              <a:t> 0, 180</a:t>
            </a:r>
          </a:p>
          <a:p>
            <a:pPr lvl="1"/>
            <a:r>
              <a:rPr lang="en-US" sz="2000" dirty="0" smtClean="0"/>
              <a:t>0</a:t>
            </a:r>
            <a:r>
              <a:rPr lang="ja-JP" altLang="en-US" sz="2000"/>
              <a:t> </a:t>
            </a:r>
            <a:r>
              <a:rPr lang="ja-JP" altLang="en-US" sz="2000" smtClean="0"/>
              <a:t>≦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Symbol" pitchFamily="18" charset="2"/>
              </a:rPr>
              <a:t>r</a:t>
            </a:r>
            <a:r>
              <a:rPr lang="en-US" sz="2000" dirty="0" smtClean="0"/>
              <a:t> </a:t>
            </a:r>
            <a:r>
              <a:rPr lang="ja-JP" altLang="en-US" sz="2000" smtClean="0"/>
              <a:t>≦</a:t>
            </a:r>
            <a:r>
              <a:rPr lang="en-US" sz="2000" dirty="0" smtClean="0"/>
              <a:t>1 </a:t>
            </a: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1600" y="4787860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971600" y="406778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91680" y="334770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1760" y="38517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29876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460319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8322" y="406778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58402" y="334770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8482" y="3851756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4386" y="29876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721140" y="406778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441220" y="334770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61300" y="38517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204" y="29876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615601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45700" y="617778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Pupil plane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4248" y="6228020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plane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067944" y="3563724"/>
            <a:ext cx="1008112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72000" y="4005064"/>
            <a:ext cx="144016" cy="782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91680" y="4005064"/>
            <a:ext cx="3024336" cy="42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16016" y="4005064"/>
            <a:ext cx="2520280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87624" y="4355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91680" y="44278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412970" y="5119583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596336" y="4831551"/>
            <a:ext cx="908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</a:t>
            </a:r>
          </a:p>
          <a:p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203638" y="5401680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5F28-A328-40FA-A04E-A7F3C704C02A}" type="datetime1">
              <a:rPr lang="en-US" smtClean="0"/>
              <a:t>1/27/2015</a:t>
            </a:fld>
            <a:endParaRPr lang="en-US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Sagittal</a:t>
            </a:r>
            <a:r>
              <a:rPr lang="en-US" dirty="0" smtClean="0"/>
              <a:t> 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Skew ray with </a:t>
            </a:r>
            <a:r>
              <a:rPr lang="en-US" dirty="0" smtClean="0">
                <a:latin typeface="Symbol" pitchFamily="18" charset="2"/>
              </a:rPr>
              <a:t>q </a:t>
            </a:r>
            <a:r>
              <a:rPr lang="en-US" dirty="0" smtClean="0"/>
              <a:t>= 90, or 270 deg.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71600" y="4787860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971600" y="406778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91680" y="334770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11760" y="38517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7664" y="29876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460319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38322" y="406778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58402" y="334770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78482" y="3851756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14386" y="29876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721140" y="406778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441220" y="334770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61300" y="385175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97204" y="298766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71600" y="615601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plane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945700" y="617778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Pupil plane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04248" y="6228020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plane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067944" y="3563724"/>
            <a:ext cx="1008112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72000" y="4365104"/>
            <a:ext cx="432048" cy="42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91680" y="4365104"/>
            <a:ext cx="3312368" cy="6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53812" y="4365104"/>
            <a:ext cx="2229819" cy="1240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87624" y="4355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91680" y="44278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91680" y="4437112"/>
            <a:ext cx="2376264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98398" y="5003884"/>
            <a:ext cx="3700653" cy="24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1" idx="0"/>
          </p:cNvCxnSpPr>
          <p:nvPr/>
        </p:nvCxnSpPr>
        <p:spPr>
          <a:xfrm>
            <a:off x="4572000" y="4808038"/>
            <a:ext cx="2876974" cy="32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7412970" y="5130469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812360" y="5013176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21C9-92BD-4000-BFC0-1476A0118737}" type="datetime1">
              <a:rPr lang="en-US" smtClean="0"/>
              <a:t>1/27/2015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236296" y="5589240"/>
            <a:ext cx="72008" cy="792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1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and </a:t>
            </a:r>
            <a:r>
              <a:rPr lang="en-US" dirty="0" err="1" smtClean="0"/>
              <a:t>wavefront</a:t>
            </a:r>
            <a:r>
              <a:rPr lang="en-US" dirty="0" smtClean="0"/>
              <a:t>, recap.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describe aberrations, we use both of the ray error and </a:t>
            </a:r>
            <a:r>
              <a:rPr lang="en-US" dirty="0" err="1" smtClean="0"/>
              <a:t>wavefront</a:t>
            </a:r>
            <a:r>
              <a:rPr lang="en-US" dirty="0" smtClean="0"/>
              <a:t> error.</a:t>
            </a:r>
          </a:p>
          <a:p>
            <a:pPr lvl="1"/>
            <a:r>
              <a:rPr lang="en-US" dirty="0" smtClean="0"/>
              <a:t>They are related with each other (To Be Addressed).</a:t>
            </a:r>
            <a:endParaRPr lang="en-US" dirty="0"/>
          </a:p>
          <a:p>
            <a:r>
              <a:rPr lang="en-US" dirty="0" smtClean="0"/>
              <a:t>Ray aberrations (with respect to the paraxial image point)</a:t>
            </a:r>
          </a:p>
          <a:p>
            <a:pPr lvl="1"/>
            <a:r>
              <a:rPr lang="en-US" dirty="0" smtClean="0"/>
              <a:t>Transverse ray error: (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baseline="-25000" dirty="0" smtClean="0"/>
              <a:t>x</a:t>
            </a:r>
            <a:r>
              <a:rPr lang="en-US" dirty="0" smtClean="0"/>
              <a:t>, 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Meridional</a:t>
            </a:r>
            <a:r>
              <a:rPr lang="en-US" dirty="0" smtClean="0"/>
              <a:t> Ray</a:t>
            </a:r>
          </a:p>
          <a:p>
            <a:pPr lvl="2"/>
            <a:r>
              <a:rPr lang="en-US" dirty="0" err="1" smtClean="0"/>
              <a:t>Sagittal</a:t>
            </a:r>
            <a:r>
              <a:rPr lang="en-US" dirty="0" smtClean="0"/>
              <a:t> Ray</a:t>
            </a:r>
          </a:p>
          <a:p>
            <a:pPr lvl="1"/>
            <a:r>
              <a:rPr lang="en-US" dirty="0" smtClean="0"/>
              <a:t>Longitudinal (axial) ray error: (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Transverse and longitudinal (axial) ray error are related with each other (TBA).</a:t>
            </a:r>
          </a:p>
          <a:p>
            <a:pPr lvl="2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60C3-E842-45C3-BDD2-83313FB7CC04}" type="datetime1">
              <a:rPr lang="en-US" smtClean="0"/>
              <a:t>1/27/2015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/>
              <a:t>Transverse ray aberration : (</a:t>
            </a:r>
            <a:r>
              <a:rPr lang="en-US" sz="3600" dirty="0" smtClean="0">
                <a:latin typeface="Symbol" pitchFamily="18" charset="2"/>
              </a:rPr>
              <a:t>e</a:t>
            </a:r>
            <a:r>
              <a:rPr lang="en-US" sz="3600" baseline="-25000" dirty="0" smtClean="0"/>
              <a:t>x</a:t>
            </a:r>
            <a:r>
              <a:rPr lang="en-US" sz="3600" dirty="0" smtClean="0"/>
              <a:t>, </a:t>
            </a:r>
            <a:r>
              <a:rPr lang="en-US" sz="3600" dirty="0" err="1" smtClean="0">
                <a:latin typeface="Symbol" pitchFamily="18" charset="2"/>
              </a:rPr>
              <a:t>e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200" dirty="0" smtClean="0"/>
              <a:t> On-axis object, </a:t>
            </a:r>
            <a:r>
              <a:rPr lang="en-US" sz="3200" dirty="0" err="1" smtClean="0"/>
              <a:t>Meridional</a:t>
            </a:r>
            <a:r>
              <a:rPr lang="en-US" sz="3200" dirty="0" smtClean="0"/>
              <a:t> 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on-axis object (h=0), and </a:t>
            </a:r>
            <a:r>
              <a:rPr lang="en-US" dirty="0" err="1" smtClean="0"/>
              <a:t>meridional</a:t>
            </a:r>
            <a:r>
              <a:rPr lang="en-US" dirty="0" smtClean="0"/>
              <a:t> rays.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83579" y="4515811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23739" y="3075651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07443" y="427801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257159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itchFamily="18" charset="2"/>
              </a:rPr>
              <a:t>e</a:t>
            </a:r>
            <a:r>
              <a:rPr lang="en-US" sz="2400" baseline="-25000" dirty="0" err="1" smtClean="0"/>
              <a:t>y</a:t>
            </a:r>
            <a:r>
              <a:rPr lang="en-US" sz="2400" baseline="-25000" dirty="0" smtClean="0"/>
              <a:t> 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427595" y="437179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47875" y="437179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239549" y="3350705"/>
            <a:ext cx="4824536" cy="2329205"/>
            <a:chOff x="971600" y="2987660"/>
            <a:chExt cx="7476838" cy="3609692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971600" y="4787860"/>
              <a:ext cx="71287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971600" y="4067780"/>
              <a:ext cx="1440160" cy="14401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691680" y="3347700"/>
              <a:ext cx="0" cy="2880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411760" y="385175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47664" y="298766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172400" y="4603194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 flipV="1">
              <a:off x="3838322" y="4067780"/>
              <a:ext cx="1440160" cy="14401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558402" y="3347700"/>
              <a:ext cx="0" cy="2880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278482" y="3851756"/>
              <a:ext cx="405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p</a:t>
              </a:r>
              <a:endParaRPr lang="en-US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14386" y="2987660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y</a:t>
              </a:r>
              <a:r>
                <a:rPr lang="en-US" baseline="-25000" dirty="0" err="1" smtClean="0"/>
                <a:t>p</a:t>
              </a:r>
              <a:endParaRPr lang="en-US" baseline="-25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6721140" y="4067780"/>
              <a:ext cx="1440160" cy="144016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7441220" y="3347700"/>
              <a:ext cx="0" cy="2880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8161300" y="385175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297204" y="298766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71600" y="6156012"/>
              <a:ext cx="1378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plane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45700" y="6177784"/>
              <a:ext cx="1228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Pupil plane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804248" y="6228020"/>
              <a:ext cx="13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Image plane</a:t>
              </a:r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067944" y="3563724"/>
              <a:ext cx="1008112" cy="244827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6" idx="0"/>
            </p:cNvCxnSpPr>
            <p:nvPr/>
          </p:nvCxnSpPr>
          <p:spPr>
            <a:xfrm flipV="1">
              <a:off x="4572000" y="3563724"/>
              <a:ext cx="0" cy="12241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66" idx="0"/>
            </p:cNvCxnSpPr>
            <p:nvPr/>
          </p:nvCxnSpPr>
          <p:spPr>
            <a:xfrm flipV="1">
              <a:off x="1691680" y="3563724"/>
              <a:ext cx="2880320" cy="12334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6" idx="0"/>
            </p:cNvCxnSpPr>
            <p:nvPr/>
          </p:nvCxnSpPr>
          <p:spPr>
            <a:xfrm>
              <a:off x="4572000" y="3563724"/>
              <a:ext cx="2880320" cy="1593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187624" y="4355812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  <a:r>
                <a:rPr lang="en-US" dirty="0" smtClean="0"/>
                <a:t>=0</a:t>
              </a:r>
              <a:endParaRPr lang="en-US" dirty="0"/>
            </a:p>
          </p:txBody>
        </p:sp>
        <p:cxnSp>
          <p:nvCxnSpPr>
            <p:cNvPr id="71" name="Straight Connector 70"/>
            <p:cNvCxnSpPr>
              <a:endCxn id="66" idx="4"/>
            </p:cNvCxnSpPr>
            <p:nvPr/>
          </p:nvCxnSpPr>
          <p:spPr>
            <a:xfrm>
              <a:off x="1691680" y="4797152"/>
              <a:ext cx="2880320" cy="12148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6" idx="4"/>
            </p:cNvCxnSpPr>
            <p:nvPr/>
          </p:nvCxnSpPr>
          <p:spPr>
            <a:xfrm flipV="1">
              <a:off x="4572000" y="4437112"/>
              <a:ext cx="2880320" cy="1574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412970" y="4750497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391198" y="4410344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402084" y="5110537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D509-F210-449E-82BA-B4C37AD2EF90}" type="datetime1">
              <a:rPr lang="en-US" smtClean="0"/>
              <a:t>1/27/2015</a:t>
            </a:fld>
            <a:endParaRPr lang="en-US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388-70CA-4379-B943-5C9344B73F59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8" name="Footer Placeholder 7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79" name="Freeform 78"/>
          <p:cNvSpPr/>
          <p:nvPr/>
        </p:nvSpPr>
        <p:spPr bwMode="auto">
          <a:xfrm>
            <a:off x="6228184" y="4869160"/>
            <a:ext cx="1733107" cy="1368152"/>
          </a:xfrm>
          <a:custGeom>
            <a:avLst/>
            <a:gdLst>
              <a:gd name="connsiteX0" fmla="*/ 0 w 1733107"/>
              <a:gd name="connsiteY0" fmla="*/ 818707 h 818707"/>
              <a:gd name="connsiteX1" fmla="*/ 1446028 w 1733107"/>
              <a:gd name="connsiteY1" fmla="*/ 818707 h 818707"/>
              <a:gd name="connsiteX2" fmla="*/ 1733107 w 1733107"/>
              <a:gd name="connsiteY2" fmla="*/ 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107" h="818707">
                <a:moveTo>
                  <a:pt x="0" y="818707"/>
                </a:moveTo>
                <a:lnTo>
                  <a:pt x="1446028" y="818707"/>
                </a:lnTo>
                <a:lnTo>
                  <a:pt x="1733107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96136" y="5949280"/>
            <a:ext cx="17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 of the Pupil</a:t>
            </a:r>
          </a:p>
        </p:txBody>
      </p:sp>
      <p:cxnSp>
        <p:nvCxnSpPr>
          <p:cNvPr id="82" name="Straight Arrow Connector 81"/>
          <p:cNvCxnSpPr>
            <a:stCxn id="79" idx="1"/>
          </p:cNvCxnSpPr>
          <p:nvPr/>
        </p:nvCxnSpPr>
        <p:spPr>
          <a:xfrm flipH="1" flipV="1">
            <a:off x="5508104" y="4869160"/>
            <a:ext cx="2166108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755298" y="46438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03269" y="46473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/>
              <a:t>Transverse ray aberration : (</a:t>
            </a:r>
            <a:r>
              <a:rPr lang="en-US" sz="3600" dirty="0" smtClean="0">
                <a:latin typeface="Symbol" pitchFamily="18" charset="2"/>
              </a:rPr>
              <a:t>e</a:t>
            </a:r>
            <a:r>
              <a:rPr lang="en-US" sz="3600" baseline="-25000" dirty="0" smtClean="0"/>
              <a:t>x</a:t>
            </a:r>
            <a:r>
              <a:rPr lang="en-US" sz="3600" dirty="0" smtClean="0"/>
              <a:t>, </a:t>
            </a:r>
            <a:r>
              <a:rPr lang="en-US" sz="3600" dirty="0" err="1" smtClean="0">
                <a:latin typeface="Symbol" pitchFamily="18" charset="2"/>
              </a:rPr>
              <a:t>e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200" dirty="0" smtClean="0"/>
              <a:t> On-axis object, </a:t>
            </a:r>
            <a:r>
              <a:rPr lang="en-US" sz="3200" dirty="0" err="1" smtClean="0"/>
              <a:t>Sagittal</a:t>
            </a:r>
            <a:r>
              <a:rPr lang="en-US" sz="3200" dirty="0" smtClean="0"/>
              <a:t> 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on-axis object (h=0), and </a:t>
            </a:r>
            <a:r>
              <a:rPr lang="en-US" dirty="0" err="1" smtClean="0"/>
              <a:t>Sagittal</a:t>
            </a:r>
            <a:r>
              <a:rPr lang="en-US" dirty="0" smtClean="0"/>
              <a:t> rays.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83579" y="4515811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23739" y="3075651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0392" y="4278015"/>
            <a:ext cx="104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494294" y="2571595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e</a:t>
            </a:r>
            <a:r>
              <a:rPr lang="en-US" sz="2400" baseline="-25000" dirty="0" smtClean="0"/>
              <a:t>x 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427595" y="437179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47875" y="437179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9549" y="4512310"/>
            <a:ext cx="4599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39549" y="4047668"/>
            <a:ext cx="929284" cy="9292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04191" y="3583026"/>
            <a:ext cx="0" cy="1858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68833" y="3908275"/>
            <a:ext cx="183289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1262" y="3350705"/>
            <a:ext cx="186392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85968" y="4393151"/>
            <a:ext cx="178117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089342" y="4047668"/>
            <a:ext cx="929284" cy="9292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553984" y="3583026"/>
            <a:ext cx="0" cy="1858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18626" y="3908275"/>
            <a:ext cx="40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461056" y="3350705"/>
            <a:ext cx="238110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949521" y="4047668"/>
            <a:ext cx="929284" cy="9292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414163" y="3583026"/>
            <a:ext cx="0" cy="1858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78805" y="3908275"/>
            <a:ext cx="183289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21235" y="3350705"/>
            <a:ext cx="186392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9549" y="5395129"/>
            <a:ext cx="889757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plane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58629" y="5409178"/>
            <a:ext cx="792527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Pupil plane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03148" y="5441593"/>
            <a:ext cx="861623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plane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237509" y="3722418"/>
            <a:ext cx="650499" cy="1579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179512" y="4233524"/>
            <a:ext cx="347752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=0</a:t>
            </a:r>
            <a:endParaRPr lang="en-US" dirty="0"/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D2E9-B75D-4C5A-BED4-C9CC576BE369}" type="datetime1">
              <a:rPr lang="en-US" smtClean="0"/>
              <a:t>1/27/2015</a:t>
            </a:fld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388-70CA-4379-B943-5C9344B73F59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704191" y="4233524"/>
            <a:ext cx="2183817" cy="278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4191" y="4512310"/>
            <a:ext cx="1533318" cy="284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88008" y="4233524"/>
            <a:ext cx="1433227" cy="426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237509" y="4371795"/>
            <a:ext cx="2334491" cy="42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4191" y="4512310"/>
            <a:ext cx="3709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55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Process</a:t>
            </a:r>
          </a:p>
          <a:p>
            <a:pPr lvl="1"/>
            <a:r>
              <a:rPr lang="en-US" dirty="0" smtClean="0"/>
              <a:t>For software development, it is generally difficult to define PRD completely.</a:t>
            </a:r>
          </a:p>
          <a:p>
            <a:pPr lvl="2"/>
            <a:r>
              <a:rPr lang="en-US" dirty="0" smtClean="0"/>
              <a:t>Look &amp; Feel</a:t>
            </a:r>
          </a:p>
          <a:p>
            <a:pPr lvl="2"/>
            <a:r>
              <a:rPr lang="en-US" dirty="0" smtClean="0"/>
              <a:t>User experience.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D131-C30D-4D29-BC2A-65CDE8106CE6}" type="datetime1">
              <a:rPr lang="en-US" altLang="ja-JP" smtClean="0"/>
              <a:t>1/27/2015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 dirty="0"/>
          </a:p>
        </p:txBody>
      </p:sp>
      <p:sp>
        <p:nvSpPr>
          <p:cNvPr id="8" name="TextBox 7"/>
          <p:cNvSpPr txBox="1"/>
          <p:nvPr/>
        </p:nvSpPr>
        <p:spPr>
          <a:xfrm>
            <a:off x="5706092" y="3429000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Specification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316035" y="420624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MRD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346492" y="4923562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5606" y="5740420"/>
            <a:ext cx="1324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</a:t>
            </a:r>
            <a:endParaRPr lang="en-US" sz="2800" dirty="0"/>
          </a:p>
        </p:txBody>
      </p:sp>
      <p:cxnSp>
        <p:nvCxnSpPr>
          <p:cNvPr id="16" name="Elbow Connector 15"/>
          <p:cNvCxnSpPr>
            <a:stCxn id="8" idx="3"/>
            <a:endCxn id="11" idx="3"/>
          </p:cNvCxnSpPr>
          <p:nvPr/>
        </p:nvCxnSpPr>
        <p:spPr bwMode="auto">
          <a:xfrm flipH="1">
            <a:off x="7480264" y="3690610"/>
            <a:ext cx="449514" cy="2311420"/>
          </a:xfrm>
          <a:prstGeom prst="bentConnector3">
            <a:avLst>
              <a:gd name="adj1" fmla="val -1398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1" idx="1"/>
            <a:endCxn id="8" idx="1"/>
          </p:cNvCxnSpPr>
          <p:nvPr/>
        </p:nvCxnSpPr>
        <p:spPr bwMode="auto">
          <a:xfrm rot="10800000">
            <a:off x="5706092" y="3690610"/>
            <a:ext cx="449514" cy="2311420"/>
          </a:xfrm>
          <a:prstGeom prst="bentConnector3">
            <a:avLst>
              <a:gd name="adj1" fmla="val 263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7480264" y="438912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7489172" y="521208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4974572" y="438912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983480" y="521208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/>
              <a:t>Transverse</a:t>
            </a:r>
            <a:r>
              <a:rPr lang="en-US" sz="3600" dirty="0" smtClean="0"/>
              <a:t> ray </a:t>
            </a:r>
            <a:r>
              <a:rPr lang="en-US" sz="3600" dirty="0"/>
              <a:t>aberration</a:t>
            </a:r>
            <a:r>
              <a:rPr lang="en-US" sz="3200" dirty="0" smtClean="0"/>
              <a:t> </a:t>
            </a:r>
            <a:r>
              <a:rPr lang="en-US" sz="3600" dirty="0" smtClean="0"/>
              <a:t>: (</a:t>
            </a:r>
            <a:r>
              <a:rPr lang="en-US" sz="3600" dirty="0" smtClean="0">
                <a:latin typeface="Symbol" pitchFamily="18" charset="2"/>
              </a:rPr>
              <a:t>e</a:t>
            </a:r>
            <a:r>
              <a:rPr lang="en-US" sz="3600" baseline="-25000" dirty="0" smtClean="0"/>
              <a:t>x</a:t>
            </a:r>
            <a:r>
              <a:rPr lang="en-US" sz="3600" dirty="0" smtClean="0"/>
              <a:t>, </a:t>
            </a:r>
            <a:r>
              <a:rPr lang="en-US" sz="3600" dirty="0" err="1" smtClean="0">
                <a:latin typeface="Symbol" pitchFamily="18" charset="2"/>
              </a:rPr>
              <a:t>e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 Off-axis object, </a:t>
            </a:r>
            <a:r>
              <a:rPr lang="en-US" sz="3600" dirty="0" err="1" smtClean="0"/>
              <a:t>Meridional</a:t>
            </a:r>
            <a:r>
              <a:rPr lang="en-US" sz="3600" dirty="0" smtClean="0"/>
              <a:t> 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off-axis object (h</a:t>
            </a:r>
            <a:r>
              <a:rPr lang="ja-JP" altLang="en-US"/>
              <a:t> </a:t>
            </a:r>
            <a:r>
              <a:rPr lang="ja-JP" altLang="en-US" smtClean="0"/>
              <a:t>≠</a:t>
            </a:r>
            <a:r>
              <a:rPr lang="en-US" altLang="ja-JP" dirty="0" smtClean="0"/>
              <a:t> </a:t>
            </a:r>
            <a:r>
              <a:rPr lang="en-US" dirty="0" smtClean="0"/>
              <a:t>0) and </a:t>
            </a:r>
            <a:r>
              <a:rPr lang="en-US" dirty="0" err="1" smtClean="0"/>
              <a:t>meridional</a:t>
            </a:r>
            <a:r>
              <a:rPr lang="en-US" dirty="0" smtClean="0"/>
              <a:t> rays.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82749" y="452514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22909" y="3084982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06613" y="428734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535142" y="2651310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itchFamily="18" charset="2"/>
              </a:rPr>
              <a:t>e</a:t>
            </a:r>
            <a:r>
              <a:rPr lang="en-US" sz="2400" baseline="-25000" dirty="0" err="1" smtClean="0"/>
              <a:t>y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426765" y="438112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47045" y="438112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5536" y="4521412"/>
            <a:ext cx="43259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5536" y="4084447"/>
            <a:ext cx="873930" cy="87393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832501" y="3647482"/>
            <a:ext cx="0" cy="1747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69466" y="3953358"/>
            <a:ext cx="172371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5108" y="3429000"/>
            <a:ext cx="175290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6016" y="4293096"/>
            <a:ext cx="167508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135144" y="4084447"/>
            <a:ext cx="873930" cy="87393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72109" y="3647482"/>
            <a:ext cx="0" cy="1747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09074" y="3953358"/>
            <a:ext cx="246299" cy="224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484716" y="3429000"/>
            <a:ext cx="223927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884520" y="4084447"/>
            <a:ext cx="873930" cy="87393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321484" y="3647482"/>
            <a:ext cx="0" cy="1747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758449" y="3953358"/>
            <a:ext cx="172371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234091" y="3429000"/>
            <a:ext cx="175290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536" y="5351645"/>
            <a:ext cx="836758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200304" y="5364857"/>
            <a:ext cx="745319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Pupil plane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934952" y="5395342"/>
            <a:ext cx="810299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plane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274485" y="3778572"/>
            <a:ext cx="611751" cy="1485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31" idx="0"/>
          </p:cNvCxnSpPr>
          <p:nvPr/>
        </p:nvCxnSpPr>
        <p:spPr>
          <a:xfrm flipV="1">
            <a:off x="2580361" y="3778572"/>
            <a:ext cx="0" cy="742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1" idx="0"/>
          </p:cNvCxnSpPr>
          <p:nvPr/>
        </p:nvCxnSpPr>
        <p:spPr>
          <a:xfrm flipV="1">
            <a:off x="832501" y="3778572"/>
            <a:ext cx="1747860" cy="524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1" idx="0"/>
          </p:cNvCxnSpPr>
          <p:nvPr/>
        </p:nvCxnSpPr>
        <p:spPr>
          <a:xfrm>
            <a:off x="2580361" y="3778572"/>
            <a:ext cx="1747860" cy="131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6625" y="4259233"/>
            <a:ext cx="185989" cy="224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32501" y="4302930"/>
            <a:ext cx="0" cy="218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1" idx="4"/>
          </p:cNvCxnSpPr>
          <p:nvPr/>
        </p:nvCxnSpPr>
        <p:spPr>
          <a:xfrm>
            <a:off x="832501" y="4308568"/>
            <a:ext cx="1747860" cy="95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4"/>
          </p:cNvCxnSpPr>
          <p:nvPr/>
        </p:nvCxnSpPr>
        <p:spPr>
          <a:xfrm flipV="1">
            <a:off x="2580361" y="4308568"/>
            <a:ext cx="1747860" cy="95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80361" y="4527051"/>
            <a:ext cx="1747860" cy="218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304342" y="4722711"/>
            <a:ext cx="43696" cy="43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291130" y="4292325"/>
            <a:ext cx="43696" cy="43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97736" y="5058015"/>
            <a:ext cx="43696" cy="436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Object 5"/>
          <p:cNvGraphicFramePr>
            <a:graphicFrameLocks noChangeAspect="1"/>
          </p:cNvGraphicFramePr>
          <p:nvPr/>
        </p:nvGraphicFramePr>
        <p:xfrm>
          <a:off x="4504617" y="4581128"/>
          <a:ext cx="566444" cy="25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2" name="Equation" r:id="rId3" imgW="533160" imgH="241200" progId="Equation.DSMT4">
                  <p:embed/>
                </p:oleObj>
              </mc:Choice>
              <mc:Fallback>
                <p:oleObj name="Equation" r:id="rId3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17" y="4581128"/>
                        <a:ext cx="566444" cy="256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ight Brace 43"/>
          <p:cNvSpPr/>
          <p:nvPr/>
        </p:nvSpPr>
        <p:spPr>
          <a:xfrm>
            <a:off x="4348038" y="4352265"/>
            <a:ext cx="174786" cy="393268"/>
          </a:xfrm>
          <a:prstGeom prst="rightBrace">
            <a:avLst>
              <a:gd name="adj1" fmla="val 8333"/>
              <a:gd name="adj2" fmla="val 600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/>
          <p:cNvSpPr/>
          <p:nvPr/>
        </p:nvSpPr>
        <p:spPr>
          <a:xfrm>
            <a:off x="4348038" y="4762806"/>
            <a:ext cx="174786" cy="3932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Object 6"/>
          <p:cNvGraphicFramePr>
            <a:graphicFrameLocks noChangeAspect="1"/>
          </p:cNvGraphicFramePr>
          <p:nvPr/>
        </p:nvGraphicFramePr>
        <p:xfrm>
          <a:off x="4509612" y="4838857"/>
          <a:ext cx="566444" cy="25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5" imgW="533160" imgH="241200" progId="Equation.DSMT4">
                  <p:embed/>
                </p:oleObj>
              </mc:Choice>
              <mc:Fallback>
                <p:oleObj name="Equation" r:id="rId5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9612" y="4838857"/>
                        <a:ext cx="566444" cy="256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B675-2928-4E0B-84E1-5C62133B1491}" type="datetime1">
              <a:rPr lang="en-US" smtClean="0"/>
              <a:t>1/27/2015</a:t>
            </a:fld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388-70CA-4379-B943-5C9344B73F59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55298" y="46438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203269" y="46473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1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/>
              <a:t>Transverse ray aberration : (</a:t>
            </a:r>
            <a:r>
              <a:rPr lang="en-US" sz="3600" dirty="0" smtClean="0">
                <a:latin typeface="Symbol" pitchFamily="18" charset="2"/>
              </a:rPr>
              <a:t>e</a:t>
            </a:r>
            <a:r>
              <a:rPr lang="en-US" sz="3600" baseline="-25000" dirty="0" smtClean="0"/>
              <a:t>x</a:t>
            </a:r>
            <a:r>
              <a:rPr lang="en-US" sz="3600" dirty="0" smtClean="0"/>
              <a:t>, </a:t>
            </a:r>
            <a:r>
              <a:rPr lang="en-US" sz="3600" dirty="0" err="1" smtClean="0">
                <a:latin typeface="Symbol" pitchFamily="18" charset="2"/>
              </a:rPr>
              <a:t>e</a:t>
            </a:r>
            <a:r>
              <a:rPr lang="en-US" sz="3600" baseline="-25000" dirty="0" err="1" smtClean="0"/>
              <a:t>y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200" dirty="0" smtClean="0"/>
              <a:t> Off-axis object, </a:t>
            </a:r>
            <a:r>
              <a:rPr lang="en-US" sz="3200" dirty="0" err="1" smtClean="0"/>
              <a:t>Sagittal</a:t>
            </a:r>
            <a:r>
              <a:rPr lang="en-US" sz="3200" dirty="0" smtClean="0"/>
              <a:t> rays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off-axis object (h=0), and </a:t>
            </a:r>
            <a:r>
              <a:rPr lang="en-US" dirty="0" err="1" smtClean="0"/>
              <a:t>Sagittal</a:t>
            </a:r>
            <a:r>
              <a:rPr lang="en-US" dirty="0" smtClean="0"/>
              <a:t> rays.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83579" y="4515811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23739" y="3075651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100392" y="4278015"/>
            <a:ext cx="104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0780" y="257159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e</a:t>
            </a:r>
            <a:r>
              <a:rPr lang="en-US" sz="2400" baseline="-25000" dirty="0" smtClean="0"/>
              <a:t>x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427595" y="437179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47875" y="4371795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39549" y="4512310"/>
            <a:ext cx="45999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39549" y="4047668"/>
            <a:ext cx="929284" cy="9292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04191" y="3583026"/>
            <a:ext cx="0" cy="1858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68833" y="3908275"/>
            <a:ext cx="183289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11262" y="3350705"/>
            <a:ext cx="186392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85968" y="4393151"/>
            <a:ext cx="178117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2089342" y="4047668"/>
            <a:ext cx="929284" cy="9292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553984" y="3583026"/>
            <a:ext cx="0" cy="1858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18626" y="3908275"/>
            <a:ext cx="40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2461056" y="3350705"/>
            <a:ext cx="238110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3949521" y="4047668"/>
            <a:ext cx="929284" cy="92928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414163" y="3583026"/>
            <a:ext cx="0" cy="1858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78805" y="3908275"/>
            <a:ext cx="183289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21235" y="3350705"/>
            <a:ext cx="186392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9549" y="5395129"/>
            <a:ext cx="889757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plane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158629" y="5409178"/>
            <a:ext cx="792527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Pupil plane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03148" y="5441593"/>
            <a:ext cx="861623" cy="238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plane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2237509" y="3722418"/>
            <a:ext cx="650499" cy="1579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83568" y="40050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A78E-53DA-42D5-B687-E15D1A975E46}" type="datetime1">
              <a:rPr lang="en-US" smtClean="0"/>
              <a:t>1/27/2015</a:t>
            </a:fld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388-70CA-4379-B943-5C9344B73F59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79512" y="38610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83568" y="4047668"/>
            <a:ext cx="2204440" cy="18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3568" y="4047668"/>
            <a:ext cx="1553941" cy="749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3568" y="4029128"/>
            <a:ext cx="3730595" cy="97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55298" y="46438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203269" y="46473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888008" y="4230380"/>
            <a:ext cx="1323952" cy="1071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37509" y="4797152"/>
            <a:ext cx="260199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4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/>
          <p:nvPr/>
        </p:nvCxnSpPr>
        <p:spPr>
          <a:xfrm>
            <a:off x="839578" y="3435730"/>
            <a:ext cx="71287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839578" y="271565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559658" y="199557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279738" y="2499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15642" y="16355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40378" y="325106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3706300" y="271565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426380" y="199557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146460" y="2499626"/>
            <a:ext cx="40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4282364" y="163553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6589118" y="2715650"/>
            <a:ext cx="1440160" cy="144016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309198" y="1995570"/>
            <a:ext cx="0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29278" y="249962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165182" y="16355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9578" y="480388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plane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813678" y="482565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Pupil plane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672226" y="4875890"/>
            <a:ext cx="13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plane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3935922" y="2204864"/>
            <a:ext cx="1008112" cy="2448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endCxn id="56" idx="0"/>
          </p:cNvCxnSpPr>
          <p:nvPr/>
        </p:nvCxnSpPr>
        <p:spPr>
          <a:xfrm flipV="1">
            <a:off x="4439978" y="220486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56" idx="0"/>
          </p:cNvCxnSpPr>
          <p:nvPr/>
        </p:nvCxnSpPr>
        <p:spPr>
          <a:xfrm flipV="1">
            <a:off x="1559658" y="2204864"/>
            <a:ext cx="2880320" cy="1233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6" idx="0"/>
          </p:cNvCxnSpPr>
          <p:nvPr/>
        </p:nvCxnSpPr>
        <p:spPr>
          <a:xfrm>
            <a:off x="4439978" y="2204864"/>
            <a:ext cx="2880320" cy="159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55602" y="300368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=0</a:t>
            </a:r>
            <a:endParaRPr lang="en-US" dirty="0"/>
          </a:p>
        </p:txBody>
      </p:sp>
      <p:cxnSp>
        <p:nvCxnSpPr>
          <p:cNvPr id="62" name="Straight Connector 61"/>
          <p:cNvCxnSpPr>
            <a:endCxn id="56" idx="4"/>
          </p:cNvCxnSpPr>
          <p:nvPr/>
        </p:nvCxnSpPr>
        <p:spPr>
          <a:xfrm>
            <a:off x="1559658" y="3438292"/>
            <a:ext cx="2880320" cy="1214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6" idx="4"/>
          </p:cNvCxnSpPr>
          <p:nvPr/>
        </p:nvCxnSpPr>
        <p:spPr>
          <a:xfrm flipV="1">
            <a:off x="4439978" y="3078252"/>
            <a:ext cx="2880320" cy="1574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7280948" y="339836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259176" y="3058214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7270062" y="3758407"/>
            <a:ext cx="72008" cy="720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1559658" y="2796950"/>
            <a:ext cx="288032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439978" y="2796950"/>
            <a:ext cx="288032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31666" y="3445022"/>
            <a:ext cx="280831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439978" y="3301006"/>
            <a:ext cx="288032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itle 8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Longitudinal (axial) ray aberration: (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-25000" dirty="0" err="1" smtClean="0"/>
              <a:t>z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6660232" y="242088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6660232" y="26369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6660232" y="227687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baseline="-25000" dirty="0" err="1" smtClean="0"/>
              <a:t>z</a:t>
            </a:r>
            <a:r>
              <a:rPr lang="en-US" dirty="0" smtClean="0">
                <a:latin typeface="Symbol" pitchFamily="18" charset="2"/>
              </a:rPr>
              <a:t>(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smtClean="0">
                <a:latin typeface="Symbol" pitchFamily="18" charset="2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2" name="Date Placeholder 9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5161-6C97-400D-9043-1D2911852FAA}" type="datetime1">
              <a:rPr lang="en-US" smtClean="0"/>
              <a:t>1/27/2015</a:t>
            </a:fld>
            <a:endParaRPr lang="en-US"/>
          </a:p>
        </p:txBody>
      </p:sp>
      <p:sp>
        <p:nvSpPr>
          <p:cNvPr id="93" name="Slide Number Placeholder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388-70CA-4379-B943-5C9344B73F59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94" name="Footer Placeholder 9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3600" dirty="0" smtClean="0"/>
              <a:t>Longitudinal (axial) ray aberration: (</a:t>
            </a:r>
            <a:r>
              <a:rPr lang="en-US" sz="3600" dirty="0" err="1" smtClean="0">
                <a:latin typeface="Symbol" pitchFamily="18" charset="2"/>
              </a:rPr>
              <a:t>e</a:t>
            </a:r>
            <a:r>
              <a:rPr lang="en-US" sz="3600" baseline="-25000" dirty="0" err="1" smtClean="0"/>
              <a:t>z</a:t>
            </a:r>
            <a:r>
              <a:rPr lang="en-US" sz="3600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 on-axis object (h</a:t>
            </a:r>
            <a:r>
              <a:rPr lang="ja-JP" altLang="en-US"/>
              <a:t> </a:t>
            </a:r>
            <a:r>
              <a:rPr lang="en-US" altLang="ja-JP" dirty="0"/>
              <a:t>=</a:t>
            </a:r>
            <a:r>
              <a:rPr lang="en-US" altLang="ja-JP" dirty="0" smtClean="0"/>
              <a:t> </a:t>
            </a:r>
            <a:r>
              <a:rPr lang="en-US" dirty="0" smtClean="0"/>
              <a:t>0) and </a:t>
            </a:r>
            <a:r>
              <a:rPr lang="en-US" dirty="0" err="1" smtClean="0"/>
              <a:t>meridional</a:t>
            </a:r>
            <a:r>
              <a:rPr lang="en-US" dirty="0" smtClean="0"/>
              <a:t> rays. 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42547" y="452514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682707" y="3084982"/>
            <a:ext cx="8501" cy="1568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47192" y="269962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8131368" y="429309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ymbol" pitchFamily="18" charset="2"/>
              </a:rPr>
              <a:t>e</a:t>
            </a:r>
            <a:r>
              <a:rPr lang="en-US" sz="2400" baseline="-25000" dirty="0" err="1" smtClean="0"/>
              <a:t>z</a:t>
            </a:r>
            <a:endParaRPr lang="en-US" sz="24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395536" y="3366807"/>
            <a:ext cx="4752528" cy="2294441"/>
            <a:chOff x="971600" y="2987660"/>
            <a:chExt cx="7476838" cy="3609692"/>
          </a:xfrm>
        </p:grpSpPr>
        <p:grpSp>
          <p:nvGrpSpPr>
            <p:cNvPr id="51" name="Group 74"/>
            <p:cNvGrpSpPr/>
            <p:nvPr/>
          </p:nvGrpSpPr>
          <p:grpSpPr>
            <a:xfrm>
              <a:off x="971600" y="2987660"/>
              <a:ext cx="7476838" cy="3609692"/>
              <a:chOff x="971600" y="2987660"/>
              <a:chExt cx="7476838" cy="3609692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>
                <a:off x="971600" y="4787860"/>
                <a:ext cx="71287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971600" y="4067780"/>
                <a:ext cx="1440160" cy="14401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1691680" y="3347700"/>
                <a:ext cx="0" cy="2880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2411760" y="385175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547664" y="298766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8172400" y="4603194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flipV="1">
                <a:off x="3838322" y="4067780"/>
                <a:ext cx="1440160" cy="14401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V="1">
                <a:off x="4558402" y="3347700"/>
                <a:ext cx="0" cy="2880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/>
              <p:cNvSpPr txBox="1"/>
              <p:nvPr/>
            </p:nvSpPr>
            <p:spPr>
              <a:xfrm>
                <a:off x="5278482" y="3851756"/>
                <a:ext cx="405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X</a:t>
                </a:r>
                <a:r>
                  <a:rPr lang="en-US" baseline="-25000" dirty="0" err="1" smtClean="0"/>
                  <a:t>p</a:t>
                </a:r>
                <a:endParaRPr lang="en-US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4386" y="2987660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y</a:t>
                </a:r>
                <a:r>
                  <a:rPr lang="en-US" baseline="-25000" dirty="0" err="1" smtClean="0"/>
                  <a:t>p</a:t>
                </a:r>
                <a:endParaRPr lang="en-US" baseline="-250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flipV="1">
                <a:off x="6721140" y="4067780"/>
                <a:ext cx="1440160" cy="1440160"/>
              </a:xfrm>
              <a:prstGeom prst="line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7441220" y="3347700"/>
                <a:ext cx="0" cy="28803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8161300" y="3851756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7297204" y="298766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971600" y="6156012"/>
                <a:ext cx="1378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Object plane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3945700" y="6177784"/>
                <a:ext cx="1228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Pupil plane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804248" y="6228020"/>
                <a:ext cx="133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Image plane</a:t>
                </a:r>
                <a:endParaRPr lang="en-US" dirty="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4067944" y="3563724"/>
                <a:ext cx="1008112" cy="244827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>
                <a:endCxn id="73" idx="0"/>
              </p:cNvCxnSpPr>
              <p:nvPr/>
            </p:nvCxnSpPr>
            <p:spPr>
              <a:xfrm flipV="1">
                <a:off x="4572000" y="3563724"/>
                <a:ext cx="0" cy="122413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>
                <a:endCxn id="73" idx="0"/>
              </p:cNvCxnSpPr>
              <p:nvPr/>
            </p:nvCxnSpPr>
            <p:spPr>
              <a:xfrm flipV="1">
                <a:off x="1691680" y="3563724"/>
                <a:ext cx="2880320" cy="12334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stCxn id="73" idx="0"/>
              </p:cNvCxnSpPr>
              <p:nvPr/>
            </p:nvCxnSpPr>
            <p:spPr>
              <a:xfrm>
                <a:off x="4572000" y="3563724"/>
                <a:ext cx="2880320" cy="15934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1187624" y="4355812"/>
                <a:ext cx="538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  <a:r>
                  <a:rPr lang="en-US" dirty="0" smtClean="0"/>
                  <a:t>=0</a:t>
                </a:r>
                <a:endParaRPr lang="en-US" dirty="0"/>
              </a:p>
            </p:txBody>
          </p:sp>
          <p:cxnSp>
            <p:nvCxnSpPr>
              <p:cNvPr id="78" name="Straight Connector 77"/>
              <p:cNvCxnSpPr>
                <a:endCxn id="73" idx="4"/>
              </p:cNvCxnSpPr>
              <p:nvPr/>
            </p:nvCxnSpPr>
            <p:spPr>
              <a:xfrm>
                <a:off x="1691680" y="4797152"/>
                <a:ext cx="2880320" cy="12148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73" idx="4"/>
              </p:cNvCxnSpPr>
              <p:nvPr/>
            </p:nvCxnSpPr>
            <p:spPr>
              <a:xfrm flipV="1">
                <a:off x="4572000" y="4437112"/>
                <a:ext cx="2880320" cy="15748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/>
              <p:cNvSpPr/>
              <p:nvPr/>
            </p:nvSpPr>
            <p:spPr>
              <a:xfrm>
                <a:off x="7412970" y="4750497"/>
                <a:ext cx="72008" cy="720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7391198" y="4410344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7402084" y="5110537"/>
                <a:ext cx="72008" cy="7200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 flipV="1">
              <a:off x="1691680" y="4149080"/>
              <a:ext cx="2880320" cy="6480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572000" y="4149080"/>
              <a:ext cx="2880320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763688" y="4797152"/>
              <a:ext cx="2808312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572000" y="4653136"/>
              <a:ext cx="288032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294F-8CD5-414C-8CC4-28F31C07CD72}" type="datetime1">
              <a:rPr lang="en-US" smtClean="0"/>
              <a:t>1/27/2015</a:t>
            </a:fld>
            <a:endParaRPr lang="en-US"/>
          </a:p>
        </p:txBody>
      </p: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B6388-70CA-4379-B943-5C9344B73F59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5" name="Footer Placeholder 8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6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Ray Trace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337351"/>
            <a:ext cx="6152381" cy="2057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657600"/>
            <a:ext cx="4323924" cy="27054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FD57-5436-458E-99E2-60909860D1AE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Wavefront</a:t>
            </a:r>
            <a:r>
              <a:rPr lang="en-US" dirty="0" smtClean="0"/>
              <a:t> aberration expansion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473679"/>
            <a:ext cx="4172309" cy="34101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29400" y="6170225"/>
            <a:ext cx="2185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Fig. from E. </a:t>
            </a:r>
            <a:r>
              <a:rPr lang="en-US" sz="1200" dirty="0" err="1" smtClean="0"/>
              <a:t>Dreniak’s</a:t>
            </a:r>
            <a:r>
              <a:rPr lang="en-US" sz="1200" dirty="0" smtClean="0"/>
              <a:t> Class Note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709" y="2209800"/>
            <a:ext cx="4771600" cy="207838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6931-E738-4CA3-B17A-13F5F6A2A7CE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0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Wavefront</a:t>
            </a:r>
            <a:r>
              <a:rPr lang="en-US" dirty="0"/>
              <a:t> aberration expansion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91" y="1437317"/>
            <a:ext cx="4469410" cy="48210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1137" y="6163892"/>
            <a:ext cx="2185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Fig. from E. </a:t>
            </a:r>
            <a:r>
              <a:rPr lang="en-US" sz="1200" dirty="0" err="1" smtClean="0"/>
              <a:t>Dreniak’s</a:t>
            </a:r>
            <a:r>
              <a:rPr lang="en-US" sz="1200" dirty="0" smtClean="0"/>
              <a:t> Class Note</a:t>
            </a:r>
            <a:endParaRPr lang="en-US" sz="1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247F-E763-4974-833F-73AEE3C8470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Seidel Monochromatic Aberration Coefficients and WFE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Spherical Aberration:	W</a:t>
            </a:r>
            <a:r>
              <a:rPr lang="en-US" baseline="-25000" dirty="0" smtClean="0"/>
              <a:t>040</a:t>
            </a:r>
            <a:r>
              <a:rPr lang="en-US" dirty="0" smtClean="0"/>
              <a:t>=(1/8) S</a:t>
            </a:r>
            <a:r>
              <a:rPr lang="en-US" baseline="-25000" dirty="0" smtClean="0"/>
              <a:t>I</a:t>
            </a:r>
            <a:endParaRPr lang="en-US" baseline="-25000" dirty="0"/>
          </a:p>
          <a:p>
            <a:r>
              <a:rPr lang="en-US" dirty="0" smtClean="0"/>
              <a:t>Coma:				W</a:t>
            </a:r>
            <a:r>
              <a:rPr lang="en-US" baseline="-25000" dirty="0" smtClean="0"/>
              <a:t>131</a:t>
            </a:r>
            <a:r>
              <a:rPr lang="en-US" dirty="0" smtClean="0"/>
              <a:t>=(1/2)</a:t>
            </a: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II</a:t>
            </a:r>
            <a:endParaRPr lang="en-US" dirty="0" smtClean="0"/>
          </a:p>
          <a:p>
            <a:r>
              <a:rPr lang="en-US" dirty="0" smtClean="0"/>
              <a:t>Astigmatism:			W</a:t>
            </a:r>
            <a:r>
              <a:rPr lang="en-US" baseline="-25000" dirty="0" smtClean="0"/>
              <a:t>222</a:t>
            </a:r>
            <a:r>
              <a:rPr lang="en-US" dirty="0" smtClean="0"/>
              <a:t>=(</a:t>
            </a:r>
            <a:r>
              <a:rPr lang="en-US" dirty="0"/>
              <a:t>1/2) </a:t>
            </a:r>
            <a:r>
              <a:rPr lang="en-US" dirty="0" smtClean="0"/>
              <a:t>S</a:t>
            </a:r>
            <a:r>
              <a:rPr lang="en-US" baseline="-25000" dirty="0" smtClean="0"/>
              <a:t>III</a:t>
            </a:r>
            <a:endParaRPr lang="en-US" dirty="0" smtClean="0"/>
          </a:p>
          <a:p>
            <a:r>
              <a:rPr lang="en-US" dirty="0" smtClean="0"/>
              <a:t>Field Curvature:		W</a:t>
            </a:r>
            <a:r>
              <a:rPr lang="en-US" baseline="-25000" dirty="0" smtClean="0"/>
              <a:t>220</a:t>
            </a:r>
            <a:r>
              <a:rPr lang="en-US" dirty="0" smtClean="0"/>
              <a:t>=(1/4) S</a:t>
            </a:r>
            <a:r>
              <a:rPr lang="en-US" baseline="-25000" dirty="0" smtClean="0"/>
              <a:t>IV</a:t>
            </a:r>
            <a:r>
              <a:rPr lang="en-US" dirty="0" smtClean="0"/>
              <a:t>+(1/4</a:t>
            </a:r>
            <a:r>
              <a:rPr lang="en-US" dirty="0"/>
              <a:t>) </a:t>
            </a:r>
            <a:r>
              <a:rPr lang="en-US" dirty="0" smtClean="0"/>
              <a:t>S</a:t>
            </a:r>
            <a:r>
              <a:rPr lang="en-US" baseline="-25000" dirty="0" smtClean="0"/>
              <a:t>III</a:t>
            </a:r>
            <a:endParaRPr lang="en-US" dirty="0" smtClean="0"/>
          </a:p>
          <a:p>
            <a:r>
              <a:rPr lang="en-US" dirty="0" smtClean="0"/>
              <a:t>Distortion:			W</a:t>
            </a:r>
            <a:r>
              <a:rPr lang="en-US" baseline="-25000" dirty="0" smtClean="0"/>
              <a:t>311</a:t>
            </a:r>
            <a:r>
              <a:rPr lang="en-US" dirty="0" smtClean="0"/>
              <a:t>=(1/2) S</a:t>
            </a:r>
            <a:r>
              <a:rPr lang="en-US" baseline="-25000" dirty="0" smtClean="0"/>
              <a:t>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AC6D-6A54-4AE5-BCD0-96BB7E5885A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Marginal Ray, Chief 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5018" y="5751550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W. J. Smith, Modern Optical Engineering, 2</a:t>
            </a:r>
            <a:r>
              <a:rPr lang="en-US" baseline="30000" dirty="0" smtClean="0"/>
              <a:t>nd</a:t>
            </a:r>
            <a:r>
              <a:rPr lang="en-US" dirty="0" smtClean="0"/>
              <a:t> 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0"/>
            <a:ext cx="6939113" cy="319075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4A91-2056-4539-963B-5BC566ECD8C7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Spherical Aberration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5800" y="3840332"/>
                <a:ext cx="3733800" cy="2411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>
                    <a:latin typeface="Cambria Math" panose="02040503050406030204" pitchFamily="18" charset="0"/>
                  </a:rPr>
                  <a:t>W=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040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040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= 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n’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</a:t>
                </a:r>
              </a:p>
              <a:p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2000" dirty="0" smtClean="0"/>
                  <a:t/>
                </a:r>
                <a:br>
                  <a:rPr lang="en-US" sz="20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40332"/>
                <a:ext cx="3733800" cy="2411045"/>
              </a:xfrm>
              <a:prstGeom prst="rect">
                <a:avLst/>
              </a:prstGeom>
              <a:blipFill rotWithShape="0">
                <a:blip r:embed="rId2"/>
                <a:stretch>
                  <a:fillRect l="-4248" t="-3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/>
          <p:cNvSpPr/>
          <p:nvPr/>
        </p:nvSpPr>
        <p:spPr bwMode="auto">
          <a:xfrm>
            <a:off x="3842395" y="1307978"/>
            <a:ext cx="1341673" cy="2865438"/>
          </a:xfrm>
          <a:prstGeom prst="arc">
            <a:avLst>
              <a:gd name="adj1" fmla="val 6513234"/>
              <a:gd name="adj2" fmla="val 150356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87524" y="2755778"/>
            <a:ext cx="75608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1871700" y="1603650"/>
            <a:ext cx="540060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Freeform 7"/>
          <p:cNvSpPr/>
          <p:nvPr/>
        </p:nvSpPr>
        <p:spPr bwMode="auto">
          <a:xfrm>
            <a:off x="3971925" y="1917578"/>
            <a:ext cx="95250" cy="133350"/>
          </a:xfrm>
          <a:custGeom>
            <a:avLst/>
            <a:gdLst>
              <a:gd name="connsiteX0" fmla="*/ 57150 w 95250"/>
              <a:gd name="connsiteY0" fmla="*/ 133350 h 133350"/>
              <a:gd name="connsiteX1" fmla="*/ 95250 w 95250"/>
              <a:gd name="connsiteY1" fmla="*/ 19050 h 133350"/>
              <a:gd name="connsiteX2" fmla="*/ 0 w 9525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133350">
                <a:moveTo>
                  <a:pt x="57150" y="133350"/>
                </a:moveTo>
                <a:lnTo>
                  <a:pt x="95250" y="1905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835696" y="2035698"/>
            <a:ext cx="2088232" cy="1332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923928" y="1495638"/>
            <a:ext cx="2592288" cy="54006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611560" y="2071702"/>
            <a:ext cx="3276364" cy="682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0" y="2837100"/>
            <a:ext cx="227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</a:t>
            </a:r>
            <a:r>
              <a:rPr lang="en-US" dirty="0"/>
              <a:t>M</a:t>
            </a:r>
            <a:r>
              <a:rPr lang="en-US" dirty="0" smtClean="0"/>
              <a:t>arginal ray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16216" y="1459656"/>
            <a:ext cx="230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Refracted </a:t>
            </a:r>
            <a:r>
              <a:rPr lang="en-US" dirty="0"/>
              <a:t>M</a:t>
            </a:r>
            <a:r>
              <a:rPr lang="en-US" dirty="0" smtClean="0"/>
              <a:t>arginal ray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19438" y="238644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55542" y="243174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7" name="Arc 16"/>
          <p:cNvSpPr/>
          <p:nvPr/>
        </p:nvSpPr>
        <p:spPr bwMode="auto">
          <a:xfrm flipH="1">
            <a:off x="2582162" y="2287726"/>
            <a:ext cx="909718" cy="949586"/>
          </a:xfrm>
          <a:prstGeom prst="arc">
            <a:avLst>
              <a:gd name="adj1" fmla="val 10775280"/>
              <a:gd name="adj2" fmla="val 135069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Arc 17"/>
          <p:cNvSpPr/>
          <p:nvPr/>
        </p:nvSpPr>
        <p:spPr bwMode="auto">
          <a:xfrm flipH="1">
            <a:off x="4391980" y="1639654"/>
            <a:ext cx="909718" cy="949586"/>
          </a:xfrm>
          <a:prstGeom prst="arc">
            <a:avLst>
              <a:gd name="adj1" fmla="val 9348872"/>
              <a:gd name="adj2" fmla="val 135069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Arc 18"/>
          <p:cNvSpPr/>
          <p:nvPr/>
        </p:nvSpPr>
        <p:spPr bwMode="auto">
          <a:xfrm flipH="1">
            <a:off x="2987824" y="1601554"/>
            <a:ext cx="909718" cy="949586"/>
          </a:xfrm>
          <a:prstGeom prst="arc">
            <a:avLst>
              <a:gd name="adj1" fmla="val 19863500"/>
              <a:gd name="adj2" fmla="val 334789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55617" y="2908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3550" y="29086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n’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959932" y="23330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US" baseline="-25000" dirty="0" smtClean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926024" y="2045012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865137" y="3496242"/>
            <a:ext cx="34359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Connector 32"/>
          <p:cNvCxnSpPr/>
          <p:nvPr/>
        </p:nvCxnSpPr>
        <p:spPr>
          <a:xfrm>
            <a:off x="7301046" y="2701772"/>
            <a:ext cx="0" cy="8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33992" y="2837100"/>
            <a:ext cx="0" cy="8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46098" y="3193961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R=1/c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06203" y="1880811"/>
            <a:ext cx="2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133600" y="186001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hc</a:t>
            </a:r>
            <a:r>
              <a:rPr lang="en-US" dirty="0" smtClean="0"/>
              <a:t> + u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707562">
            <a:off x="1845863" y="1428755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Normal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24200" y="4736068"/>
            <a:ext cx="362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 Snell’s </a:t>
            </a:r>
            <a:r>
              <a:rPr lang="en-US" dirty="0"/>
              <a:t>l</a:t>
            </a:r>
            <a:r>
              <a:rPr lang="en-US" dirty="0" smtClean="0"/>
              <a:t>aw for marginal ray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51704" y="5345668"/>
            <a:ext cx="363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 Ray incident marginal height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124200" y="4329190"/>
            <a:ext cx="605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 aberration coefficient of SA for </a:t>
            </a:r>
            <a:r>
              <a:rPr lang="en-US" dirty="0" smtClean="0">
                <a:solidFill>
                  <a:srgbClr val="FF0000"/>
                </a:solidFill>
              </a:rPr>
              <a:t>single refractive </a:t>
            </a:r>
            <a:r>
              <a:rPr lang="en-US" dirty="0" smtClean="0"/>
              <a:t>interface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124200" y="3810000"/>
            <a:ext cx="27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Aberration expansion of SA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3BF54-C512-4A31-AD5D-E925B01AE1ED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FD65-0855-4901-A64A-DF77CB660961}" type="datetime1">
              <a:rPr lang="en-US" altLang="ja-JP" smtClean="0"/>
              <a:t>1/27/2015</a:t>
            </a:fld>
            <a:endParaRPr lang="en-US" altLang="ja-JP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2400"/>
              <a:t>Example:</a:t>
            </a:r>
            <a:br>
              <a:rPr lang="en-US" altLang="ja-JP" sz="2400"/>
            </a:br>
            <a:r>
              <a:rPr lang="en-US" altLang="ja-JP" sz="2400"/>
              <a:t>1)  Statement of problem to be solved</a:t>
            </a:r>
            <a:br>
              <a:rPr lang="en-US" altLang="ja-JP" sz="2400"/>
            </a:br>
            <a:endParaRPr lang="en-US" altLang="ja-JP" sz="2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280160"/>
            <a:ext cx="8229600" cy="4846003"/>
          </a:xfrm>
        </p:spPr>
        <p:txBody>
          <a:bodyPr/>
          <a:lstStyle/>
          <a:p>
            <a:pPr lvl="1"/>
            <a:r>
              <a:rPr lang="en-US" altLang="ja-JP" sz="2400" dirty="0" smtClean="0"/>
              <a:t>Marketing statement: </a:t>
            </a:r>
            <a:endParaRPr lang="en-US" altLang="ja-JP" sz="2400" dirty="0"/>
          </a:p>
          <a:p>
            <a:pPr lvl="2"/>
            <a:r>
              <a:rPr lang="en-US" altLang="ja-JP" sz="2000" dirty="0"/>
              <a:t>I want to focus (and scan) a laser beam </a:t>
            </a:r>
            <a:r>
              <a:rPr lang="en-US" altLang="ja-JP" sz="2000" dirty="0" smtClean="0"/>
              <a:t>on </a:t>
            </a:r>
            <a:r>
              <a:rPr lang="en-US" altLang="ja-JP" sz="2000" dirty="0"/>
              <a:t>a sample inside a vacuum </a:t>
            </a:r>
            <a:r>
              <a:rPr lang="en-US" altLang="ja-JP" sz="2000" dirty="0" smtClean="0"/>
              <a:t>chamber. Size of the chamber is </a:t>
            </a:r>
            <a:r>
              <a:rPr lang="en-US" altLang="ja-JP" sz="2000" dirty="0"/>
              <a:t>80mm in diameter</a:t>
            </a:r>
            <a:r>
              <a:rPr lang="en-US" altLang="ja-JP" sz="2000" dirty="0" smtClean="0"/>
              <a:t>.</a:t>
            </a:r>
          </a:p>
          <a:p>
            <a:pPr lvl="2"/>
            <a:endParaRPr lang="en-US" altLang="ja-JP" sz="2000" dirty="0"/>
          </a:p>
          <a:p>
            <a:pPr lvl="1"/>
            <a:r>
              <a:rPr lang="en-US" altLang="ja-JP" sz="2400" dirty="0" smtClean="0"/>
              <a:t>Technical statement:</a:t>
            </a:r>
          </a:p>
          <a:p>
            <a:pPr lvl="2"/>
            <a:r>
              <a:rPr lang="en-US" altLang="ja-JP" sz="2000" dirty="0" smtClean="0"/>
              <a:t>Focal length of 40mm is required, i.e. from requirements for scanning speed.</a:t>
            </a:r>
            <a:endParaRPr lang="en-US" altLang="ja-JP" sz="2400" dirty="0"/>
          </a:p>
          <a:p>
            <a:pPr lvl="2"/>
            <a:r>
              <a:rPr lang="en-US" altLang="ja-JP" sz="2000" dirty="0" smtClean="0"/>
              <a:t>Wavelength:</a:t>
            </a:r>
            <a:endParaRPr lang="en-US" altLang="ja-JP" sz="2000" dirty="0"/>
          </a:p>
          <a:p>
            <a:pPr lvl="2"/>
            <a:r>
              <a:rPr lang="en-US" altLang="ja-JP" sz="2000" dirty="0"/>
              <a:t>Spot </a:t>
            </a:r>
            <a:r>
              <a:rPr lang="en-US" altLang="ja-JP" sz="2000" dirty="0" smtClean="0"/>
              <a:t>size:</a:t>
            </a:r>
            <a:endParaRPr lang="en-US" altLang="ja-JP" sz="2000" dirty="0"/>
          </a:p>
          <a:p>
            <a:pPr lvl="2"/>
            <a:r>
              <a:rPr lang="en-US" altLang="ja-JP" sz="2000" dirty="0"/>
              <a:t>f’=40mm.</a:t>
            </a:r>
          </a:p>
          <a:p>
            <a:pPr lvl="2"/>
            <a:r>
              <a:rPr lang="en-US" altLang="ja-JP" sz="2000" dirty="0"/>
              <a:t>Working distance (=</a:t>
            </a:r>
            <a:r>
              <a:rPr lang="en-US" altLang="ja-JP" sz="2000" dirty="0" err="1"/>
              <a:t>fb</a:t>
            </a:r>
            <a:r>
              <a:rPr lang="en-US" altLang="ja-JP" sz="2000" dirty="0"/>
              <a:t>) &gt; 45mm.</a:t>
            </a:r>
          </a:p>
          <a:p>
            <a:pPr lvl="2"/>
            <a:r>
              <a:rPr lang="en-US" altLang="ja-JP" sz="2000" dirty="0"/>
              <a:t>Less number of elements is desirable for alignment</a:t>
            </a:r>
            <a:r>
              <a:rPr lang="en-US" altLang="ja-JP" sz="2000" dirty="0" smtClean="0"/>
              <a:t>.</a:t>
            </a:r>
          </a:p>
          <a:p>
            <a:pPr lvl="2"/>
            <a:r>
              <a:rPr lang="en-US" altLang="ja-JP" sz="2000" dirty="0" smtClean="0">
                <a:solidFill>
                  <a:srgbClr val="FF0000"/>
                </a:solidFill>
              </a:rPr>
              <a:t>Anything else?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54880" y="3246120"/>
            <a:ext cx="4287837" cy="2585085"/>
            <a:chOff x="4719638" y="3063240"/>
            <a:chExt cx="4287837" cy="2585085"/>
          </a:xfrm>
        </p:grpSpPr>
        <p:sp>
          <p:nvSpPr>
            <p:cNvPr id="38916" name="Oval 4"/>
            <p:cNvSpPr>
              <a:spLocks noChangeArrowheads="1"/>
            </p:cNvSpPr>
            <p:nvPr/>
          </p:nvSpPr>
          <p:spPr bwMode="auto">
            <a:xfrm>
              <a:off x="7178675" y="3378200"/>
              <a:ext cx="1828800" cy="1828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7188200" y="3944938"/>
              <a:ext cx="92075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7178675" y="4932363"/>
              <a:ext cx="0" cy="63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9007475" y="4932363"/>
              <a:ext cx="0" cy="63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7178675" y="5572125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7681913" y="5311775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80mm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8064500" y="4125913"/>
              <a:ext cx="46038" cy="3206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AutoShape 13"/>
            <p:cNvSpPr>
              <a:spLocks noChangeArrowheads="1"/>
            </p:cNvSpPr>
            <p:nvPr/>
          </p:nvSpPr>
          <p:spPr bwMode="auto">
            <a:xfrm rot="5400000">
              <a:off x="7069138" y="3516312"/>
              <a:ext cx="412750" cy="1527175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5853113" y="3944938"/>
              <a:ext cx="10509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5167313" y="4125913"/>
              <a:ext cx="685800" cy="3206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5945188" y="3995738"/>
              <a:ext cx="86201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Optical</a:t>
              </a:r>
            </a:p>
            <a:p>
              <a:r>
                <a:rPr lang="en-US" altLang="ja-JP" sz="1600"/>
                <a:t>System</a:t>
              </a: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5200253" y="3456206"/>
              <a:ext cx="6976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 dirty="0" smtClean="0"/>
                <a:t>Laser</a:t>
              </a:r>
              <a:endParaRPr lang="en-US" altLang="ja-JP" sz="1600" dirty="0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7618413" y="4452938"/>
              <a:ext cx="8715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Sample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7713663" y="3063240"/>
              <a:ext cx="10191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 dirty="0"/>
                <a:t>Chamber</a:t>
              </a: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H="1" flipV="1">
              <a:off x="6891338" y="3514725"/>
              <a:ext cx="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8039100" y="351472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6904038" y="3657600"/>
              <a:ext cx="1135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7086600" y="3389313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45mm</a:t>
              </a:r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 rot="5400000">
              <a:off x="4984751" y="3941762"/>
              <a:ext cx="685800" cy="3206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 rot="18900000" flipH="1">
              <a:off x="5104607" y="4007643"/>
              <a:ext cx="241300" cy="6969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Arc 26"/>
            <p:cNvSpPr>
              <a:spLocks/>
            </p:cNvSpPr>
            <p:nvPr/>
          </p:nvSpPr>
          <p:spPr bwMode="auto">
            <a:xfrm flipH="1">
              <a:off x="4719638" y="3879850"/>
              <a:ext cx="584200" cy="646113"/>
            </a:xfrm>
            <a:custGeom>
              <a:avLst/>
              <a:gdLst>
                <a:gd name="G0" fmla="+- 0 0 0"/>
                <a:gd name="G1" fmla="+- 20347 0 0"/>
                <a:gd name="G2" fmla="+- 21600 0 0"/>
                <a:gd name="T0" fmla="*/ 7251 w 19714"/>
                <a:gd name="T1" fmla="*/ 0 h 20347"/>
                <a:gd name="T2" fmla="*/ 19714 w 19714"/>
                <a:gd name="T3" fmla="*/ 11520 h 20347"/>
                <a:gd name="T4" fmla="*/ 0 w 19714"/>
                <a:gd name="T5" fmla="*/ 20347 h 20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14" h="20347" fill="none" extrusionOk="0">
                  <a:moveTo>
                    <a:pt x="7250" y="0"/>
                  </a:moveTo>
                  <a:cubicBezTo>
                    <a:pt x="12802" y="1978"/>
                    <a:pt x="17305" y="6140"/>
                    <a:pt x="19714" y="11519"/>
                  </a:cubicBezTo>
                </a:path>
                <a:path w="19714" h="20347" stroke="0" extrusionOk="0">
                  <a:moveTo>
                    <a:pt x="7250" y="0"/>
                  </a:moveTo>
                  <a:cubicBezTo>
                    <a:pt x="12802" y="1978"/>
                    <a:pt x="17305" y="6140"/>
                    <a:pt x="19714" y="11519"/>
                  </a:cubicBezTo>
                  <a:lnTo>
                    <a:pt x="0" y="2034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5162550" y="4641850"/>
              <a:ext cx="10287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Scanning</a:t>
              </a:r>
            </a:p>
            <a:p>
              <a:r>
                <a:rPr lang="en-US" altLang="ja-JP" sz="1600"/>
                <a:t>mirror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Spherical Aberration of a thin lens, Shape factor and conjugate factor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495800" y="2014270"/>
            <a:ext cx="152400" cy="1447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514600" y="2755778"/>
            <a:ext cx="480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>
            <a:endCxn id="3" idx="7"/>
          </p:cNvCxnSpPr>
          <p:nvPr/>
        </p:nvCxnSpPr>
        <p:spPr bwMode="auto">
          <a:xfrm flipV="1">
            <a:off x="2895600" y="2226295"/>
            <a:ext cx="1730282" cy="52948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603630" y="2226295"/>
            <a:ext cx="2406770" cy="52948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5677325" y="24384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48350" y="2438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53663" y="168447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=1/C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9771" y="168527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=1/C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67200" y="31251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019245" y="2044460"/>
            <a:ext cx="1457864" cy="457200"/>
          </a:xfrm>
          <a:custGeom>
            <a:avLst/>
            <a:gdLst>
              <a:gd name="connsiteX0" fmla="*/ 0 w 1457864"/>
              <a:gd name="connsiteY0" fmla="*/ 0 h 457200"/>
              <a:gd name="connsiteX1" fmla="*/ 854015 w 1457864"/>
              <a:gd name="connsiteY1" fmla="*/ 0 h 457200"/>
              <a:gd name="connsiteX2" fmla="*/ 1457864 w 1457864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864" h="457200">
                <a:moveTo>
                  <a:pt x="0" y="0"/>
                </a:moveTo>
                <a:lnTo>
                  <a:pt x="854015" y="0"/>
                </a:lnTo>
                <a:lnTo>
                  <a:pt x="1457864" y="457200"/>
                </a:ln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4656794" y="2049586"/>
            <a:ext cx="1457864" cy="457200"/>
          </a:xfrm>
          <a:custGeom>
            <a:avLst/>
            <a:gdLst>
              <a:gd name="connsiteX0" fmla="*/ 0 w 1457864"/>
              <a:gd name="connsiteY0" fmla="*/ 0 h 457200"/>
              <a:gd name="connsiteX1" fmla="*/ 854015 w 1457864"/>
              <a:gd name="connsiteY1" fmla="*/ 0 h 457200"/>
              <a:gd name="connsiteX2" fmla="*/ 1457864 w 1457864"/>
              <a:gd name="connsiteY2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7864" h="457200">
                <a:moveTo>
                  <a:pt x="0" y="0"/>
                </a:moveTo>
                <a:lnTo>
                  <a:pt x="854015" y="0"/>
                </a:lnTo>
                <a:lnTo>
                  <a:pt x="1457864" y="457200"/>
                </a:ln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04800" y="3727703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Shape Factor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0175" y="5264717"/>
            <a:ext cx="176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Conjugate Factor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252071" y="3666226"/>
                <a:ext cx="2319929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071" y="3666226"/>
                <a:ext cx="2319929" cy="5657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81172" y="5166517"/>
                <a:ext cx="1263936" cy="548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72" y="5166517"/>
                <a:ext cx="1263936" cy="548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70262" y="2276591"/>
            <a:ext cx="1495238" cy="3342857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791200" y="4572000"/>
            <a:ext cx="16910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Shape Factor : B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4974" y="5102524"/>
            <a:ext cx="1380226" cy="815196"/>
            <a:chOff x="5934974" y="5771072"/>
            <a:chExt cx="1380226" cy="815196"/>
          </a:xfrm>
        </p:grpSpPr>
        <p:sp>
          <p:nvSpPr>
            <p:cNvPr id="35" name="Oval 34"/>
            <p:cNvSpPr/>
            <p:nvPr/>
          </p:nvSpPr>
          <p:spPr>
            <a:xfrm flipH="1">
              <a:off x="6588985" y="5782574"/>
              <a:ext cx="84221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5934974" y="5771072"/>
              <a:ext cx="1380226" cy="414068"/>
            </a:xfrm>
            <a:custGeom>
              <a:avLst/>
              <a:gdLst>
                <a:gd name="connsiteX0" fmla="*/ 0 w 1380226"/>
                <a:gd name="connsiteY0" fmla="*/ 414068 h 414068"/>
                <a:gd name="connsiteX1" fmla="*/ 698739 w 1380226"/>
                <a:gd name="connsiteY1" fmla="*/ 0 h 414068"/>
                <a:gd name="connsiteX2" fmla="*/ 1380226 w 1380226"/>
                <a:gd name="connsiteY2" fmla="*/ 414068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0226" h="414068">
                  <a:moveTo>
                    <a:pt x="0" y="414068"/>
                  </a:moveTo>
                  <a:lnTo>
                    <a:pt x="698739" y="0"/>
                  </a:lnTo>
                  <a:lnTo>
                    <a:pt x="1380226" y="4140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 flipV="1">
              <a:off x="5934974" y="6172200"/>
              <a:ext cx="1380226" cy="414068"/>
            </a:xfrm>
            <a:custGeom>
              <a:avLst/>
              <a:gdLst>
                <a:gd name="connsiteX0" fmla="*/ 0 w 1380226"/>
                <a:gd name="connsiteY0" fmla="*/ 414068 h 414068"/>
                <a:gd name="connsiteX1" fmla="*/ 698739 w 1380226"/>
                <a:gd name="connsiteY1" fmla="*/ 0 h 414068"/>
                <a:gd name="connsiteX2" fmla="*/ 1380226 w 1380226"/>
                <a:gd name="connsiteY2" fmla="*/ 414068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0226" h="414068">
                  <a:moveTo>
                    <a:pt x="0" y="414068"/>
                  </a:moveTo>
                  <a:lnTo>
                    <a:pt x="698739" y="0"/>
                  </a:lnTo>
                  <a:lnTo>
                    <a:pt x="1380226" y="4140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027118" y="5096774"/>
            <a:ext cx="1383082" cy="829574"/>
            <a:chOff x="3874718" y="5765322"/>
            <a:chExt cx="1383082" cy="829574"/>
          </a:xfrm>
        </p:grpSpPr>
        <p:sp>
          <p:nvSpPr>
            <p:cNvPr id="39" name="Oval 38"/>
            <p:cNvSpPr/>
            <p:nvPr/>
          </p:nvSpPr>
          <p:spPr>
            <a:xfrm flipH="1">
              <a:off x="4529889" y="5782574"/>
              <a:ext cx="84221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874718" y="5765322"/>
              <a:ext cx="1371600" cy="414067"/>
            </a:xfrm>
            <a:custGeom>
              <a:avLst/>
              <a:gdLst>
                <a:gd name="connsiteX0" fmla="*/ 0 w 1371600"/>
                <a:gd name="connsiteY0" fmla="*/ 0 h 414067"/>
                <a:gd name="connsiteX1" fmla="*/ 681487 w 1371600"/>
                <a:gd name="connsiteY1" fmla="*/ 0 h 414067"/>
                <a:gd name="connsiteX2" fmla="*/ 1371600 w 1371600"/>
                <a:gd name="connsiteY2" fmla="*/ 414067 h 41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414067">
                  <a:moveTo>
                    <a:pt x="0" y="0"/>
                  </a:moveTo>
                  <a:lnTo>
                    <a:pt x="681487" y="0"/>
                  </a:lnTo>
                  <a:lnTo>
                    <a:pt x="1371600" y="414067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 40"/>
            <p:cNvSpPr/>
            <p:nvPr/>
          </p:nvSpPr>
          <p:spPr>
            <a:xfrm flipV="1">
              <a:off x="3886200" y="6180829"/>
              <a:ext cx="1371600" cy="414067"/>
            </a:xfrm>
            <a:custGeom>
              <a:avLst/>
              <a:gdLst>
                <a:gd name="connsiteX0" fmla="*/ 0 w 1371600"/>
                <a:gd name="connsiteY0" fmla="*/ 0 h 414067"/>
                <a:gd name="connsiteX1" fmla="*/ 681487 w 1371600"/>
                <a:gd name="connsiteY1" fmla="*/ 0 h 414067"/>
                <a:gd name="connsiteX2" fmla="*/ 1371600 w 1371600"/>
                <a:gd name="connsiteY2" fmla="*/ 414067 h 41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414067">
                  <a:moveTo>
                    <a:pt x="0" y="0"/>
                  </a:moveTo>
                  <a:lnTo>
                    <a:pt x="681487" y="0"/>
                  </a:lnTo>
                  <a:lnTo>
                    <a:pt x="1371600" y="414067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7620000" y="5084552"/>
            <a:ext cx="1383082" cy="829574"/>
            <a:chOff x="3874718" y="5765322"/>
            <a:chExt cx="1383082" cy="829574"/>
          </a:xfrm>
        </p:grpSpPr>
        <p:sp>
          <p:nvSpPr>
            <p:cNvPr id="45" name="Oval 44"/>
            <p:cNvSpPr/>
            <p:nvPr/>
          </p:nvSpPr>
          <p:spPr>
            <a:xfrm flipH="1">
              <a:off x="4529889" y="5782574"/>
              <a:ext cx="84221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3874718" y="5765322"/>
              <a:ext cx="1371600" cy="414067"/>
            </a:xfrm>
            <a:custGeom>
              <a:avLst/>
              <a:gdLst>
                <a:gd name="connsiteX0" fmla="*/ 0 w 1371600"/>
                <a:gd name="connsiteY0" fmla="*/ 0 h 414067"/>
                <a:gd name="connsiteX1" fmla="*/ 681487 w 1371600"/>
                <a:gd name="connsiteY1" fmla="*/ 0 h 414067"/>
                <a:gd name="connsiteX2" fmla="*/ 1371600 w 1371600"/>
                <a:gd name="connsiteY2" fmla="*/ 414067 h 41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414067">
                  <a:moveTo>
                    <a:pt x="0" y="0"/>
                  </a:moveTo>
                  <a:lnTo>
                    <a:pt x="681487" y="0"/>
                  </a:lnTo>
                  <a:lnTo>
                    <a:pt x="1371600" y="414067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3886200" y="6180829"/>
              <a:ext cx="1371600" cy="414067"/>
            </a:xfrm>
            <a:custGeom>
              <a:avLst/>
              <a:gdLst>
                <a:gd name="connsiteX0" fmla="*/ 0 w 1371600"/>
                <a:gd name="connsiteY0" fmla="*/ 0 h 414067"/>
                <a:gd name="connsiteX1" fmla="*/ 681487 w 1371600"/>
                <a:gd name="connsiteY1" fmla="*/ 0 h 414067"/>
                <a:gd name="connsiteX2" fmla="*/ 1371600 w 1371600"/>
                <a:gd name="connsiteY2" fmla="*/ 414067 h 41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414067">
                  <a:moveTo>
                    <a:pt x="0" y="0"/>
                  </a:moveTo>
                  <a:lnTo>
                    <a:pt x="681487" y="0"/>
                  </a:lnTo>
                  <a:lnTo>
                    <a:pt x="1371600" y="414067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318718" y="6034973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179326" y="60349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C=+1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67200" y="603497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C=-1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814171" y="6407899"/>
            <a:ext cx="20604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Conjugate Factor : 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50708" y="2218803"/>
            <a:ext cx="14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Marginal Ray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2177-E4F2-435D-8850-EB22E4D545B6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Aberration of a thin lens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0600" y="1600200"/>
                <a:ext cx="6354817" cy="823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600200"/>
                <a:ext cx="6354817" cy="8235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80609" y="2743200"/>
            <a:ext cx="3312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: incident height of marginal ray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f</a:t>
            </a:r>
            <a:r>
              <a:rPr lang="en-US" dirty="0" smtClean="0"/>
              <a:t>: power of the lens (=1/f)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3962400"/>
            <a:ext cx="153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Observations: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4331732"/>
            <a:ext cx="724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 smtClean="0"/>
              <a:t> can be positive or negative for positive and negative powers, respectively.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4752298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scales (h/f)</a:t>
            </a:r>
            <a:r>
              <a:rPr lang="en-US" baseline="30000" dirty="0" smtClean="0"/>
              <a:t>3</a:t>
            </a:r>
            <a:r>
              <a:rPr lang="en-US" dirty="0"/>
              <a:t> </a:t>
            </a:r>
            <a:r>
              <a:rPr lang="en-US" dirty="0" smtClean="0"/>
              <a:t>-&gt; High NA lens has more SA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2469" y="5172808"/>
            <a:ext cx="203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I</a:t>
            </a:r>
            <a:r>
              <a:rPr lang="en-US" dirty="0"/>
              <a:t> </a:t>
            </a:r>
            <a:r>
              <a:rPr lang="en-US" dirty="0" smtClean="0"/>
              <a:t>scales h</a:t>
            </a:r>
            <a:r>
              <a:rPr lang="en-US" baseline="30000" dirty="0" smtClean="0"/>
              <a:t>4</a:t>
            </a:r>
            <a:r>
              <a:rPr lang="en-US" dirty="0"/>
              <a:t> </a:t>
            </a:r>
            <a:r>
              <a:rPr lang="en-US" dirty="0" smtClean="0"/>
              <a:t>-&gt; W040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77462" y="5650468"/>
            <a:ext cx="730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Important: </a:t>
            </a:r>
            <a:r>
              <a:rPr lang="en-US" dirty="0"/>
              <a:t>S</a:t>
            </a:r>
            <a:r>
              <a:rPr lang="en-US" baseline="-25000" dirty="0"/>
              <a:t>I</a:t>
            </a:r>
            <a:r>
              <a:rPr lang="en-US" dirty="0" smtClean="0"/>
              <a:t> is a quadratic function of B!! -&gt; S</a:t>
            </a:r>
            <a:r>
              <a:rPr lang="en-US" baseline="-25000" dirty="0" smtClean="0"/>
              <a:t>I</a:t>
            </a:r>
            <a:r>
              <a:rPr lang="en-US" dirty="0" smtClean="0"/>
              <a:t> can be minimized for given C.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70185" y="605718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Lens Bending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9EC0-F3D6-4439-AFF9-6EE3FE8E345C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5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SA condition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38400" y="1600200"/>
                <a:ext cx="991938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600200"/>
                <a:ext cx="991938" cy="6190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05400" y="1566473"/>
                <a:ext cx="2006127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566473"/>
                <a:ext cx="2006127" cy="6527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810000" y="175730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895600"/>
            <a:ext cx="447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1: 1 to 1 imaging (magnification = -1)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514600" y="3352800"/>
            <a:ext cx="1380226" cy="815196"/>
            <a:chOff x="5934974" y="5771072"/>
            <a:chExt cx="1380226" cy="815196"/>
          </a:xfrm>
        </p:grpSpPr>
        <p:sp>
          <p:nvSpPr>
            <p:cNvPr id="8" name="Oval 7"/>
            <p:cNvSpPr/>
            <p:nvPr/>
          </p:nvSpPr>
          <p:spPr>
            <a:xfrm flipH="1">
              <a:off x="6588985" y="5782574"/>
              <a:ext cx="84221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934974" y="5771072"/>
              <a:ext cx="1380226" cy="414068"/>
            </a:xfrm>
            <a:custGeom>
              <a:avLst/>
              <a:gdLst>
                <a:gd name="connsiteX0" fmla="*/ 0 w 1380226"/>
                <a:gd name="connsiteY0" fmla="*/ 414068 h 414068"/>
                <a:gd name="connsiteX1" fmla="*/ 698739 w 1380226"/>
                <a:gd name="connsiteY1" fmla="*/ 0 h 414068"/>
                <a:gd name="connsiteX2" fmla="*/ 1380226 w 1380226"/>
                <a:gd name="connsiteY2" fmla="*/ 414068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0226" h="414068">
                  <a:moveTo>
                    <a:pt x="0" y="414068"/>
                  </a:moveTo>
                  <a:lnTo>
                    <a:pt x="698739" y="0"/>
                  </a:lnTo>
                  <a:lnTo>
                    <a:pt x="1380226" y="4140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 flipV="1">
              <a:off x="5934974" y="6172200"/>
              <a:ext cx="1380226" cy="414068"/>
            </a:xfrm>
            <a:custGeom>
              <a:avLst/>
              <a:gdLst>
                <a:gd name="connsiteX0" fmla="*/ 0 w 1380226"/>
                <a:gd name="connsiteY0" fmla="*/ 414068 h 414068"/>
                <a:gd name="connsiteX1" fmla="*/ 698739 w 1380226"/>
                <a:gd name="connsiteY1" fmla="*/ 0 h 414068"/>
                <a:gd name="connsiteX2" fmla="*/ 1380226 w 1380226"/>
                <a:gd name="connsiteY2" fmla="*/ 414068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0226" h="414068">
                  <a:moveTo>
                    <a:pt x="0" y="414068"/>
                  </a:moveTo>
                  <a:lnTo>
                    <a:pt x="698739" y="0"/>
                  </a:lnTo>
                  <a:lnTo>
                    <a:pt x="1380226" y="4140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921478" y="426720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C=0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283015" y="361195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41461" y="3559834"/>
            <a:ext cx="345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B=0 : Optimum Shape is bi-convex!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599" y="4800600"/>
            <a:ext cx="3392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2: Focusing (C=-1), n= 1.5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77070" y="5398532"/>
            <a:ext cx="1383082" cy="829574"/>
            <a:chOff x="3874718" y="5765322"/>
            <a:chExt cx="1383082" cy="829574"/>
          </a:xfrm>
        </p:grpSpPr>
        <p:sp>
          <p:nvSpPr>
            <p:cNvPr id="16" name="Oval 15"/>
            <p:cNvSpPr/>
            <p:nvPr/>
          </p:nvSpPr>
          <p:spPr>
            <a:xfrm flipH="1">
              <a:off x="4529889" y="5782574"/>
              <a:ext cx="84221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874718" y="5765322"/>
              <a:ext cx="1371600" cy="414067"/>
            </a:xfrm>
            <a:custGeom>
              <a:avLst/>
              <a:gdLst>
                <a:gd name="connsiteX0" fmla="*/ 0 w 1371600"/>
                <a:gd name="connsiteY0" fmla="*/ 0 h 414067"/>
                <a:gd name="connsiteX1" fmla="*/ 681487 w 1371600"/>
                <a:gd name="connsiteY1" fmla="*/ 0 h 414067"/>
                <a:gd name="connsiteX2" fmla="*/ 1371600 w 1371600"/>
                <a:gd name="connsiteY2" fmla="*/ 414067 h 41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414067">
                  <a:moveTo>
                    <a:pt x="0" y="0"/>
                  </a:moveTo>
                  <a:lnTo>
                    <a:pt x="681487" y="0"/>
                  </a:lnTo>
                  <a:lnTo>
                    <a:pt x="1371600" y="414067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 17"/>
            <p:cNvSpPr/>
            <p:nvPr/>
          </p:nvSpPr>
          <p:spPr>
            <a:xfrm flipV="1">
              <a:off x="3886200" y="6180829"/>
              <a:ext cx="1371600" cy="414067"/>
            </a:xfrm>
            <a:custGeom>
              <a:avLst/>
              <a:gdLst>
                <a:gd name="connsiteX0" fmla="*/ 0 w 1371600"/>
                <a:gd name="connsiteY0" fmla="*/ 0 h 414067"/>
                <a:gd name="connsiteX1" fmla="*/ 681487 w 1371600"/>
                <a:gd name="connsiteY1" fmla="*/ 0 h 414067"/>
                <a:gd name="connsiteX2" fmla="*/ 1371600 w 1371600"/>
                <a:gd name="connsiteY2" fmla="*/ 414067 h 41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414067">
                  <a:moveTo>
                    <a:pt x="0" y="0"/>
                  </a:moveTo>
                  <a:lnTo>
                    <a:pt x="681487" y="0"/>
                  </a:lnTo>
                  <a:lnTo>
                    <a:pt x="1371600" y="414067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4325816" y="566019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41461" y="5581123"/>
            <a:ext cx="3669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B=0.714 : Optimum Shape is close to </a:t>
            </a:r>
          </a:p>
          <a:p>
            <a:r>
              <a:rPr lang="en-US" dirty="0" smtClean="0"/>
              <a:t>Convex-Plano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05400" y="6215884"/>
                <a:ext cx="1128001" cy="658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6215884"/>
                <a:ext cx="1128001" cy="6580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7349D-FC41-46BA-9F72-5EB8D218AA74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4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Minimize SA by bending for given conjugate 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Lens bending: Vary shape factor B while keeping focal length as a constant.</a:t>
            </a:r>
          </a:p>
          <a:p>
            <a:r>
              <a:rPr lang="en-US" dirty="0" smtClean="0"/>
              <a:t>By lens bending, SA can be minimized for a given conjugate factor 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3F44-0A20-4DDC-A74A-12A822ACD41C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Project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Singlet with minimum SA</a:t>
            </a:r>
          </a:p>
          <a:p>
            <a:r>
              <a:rPr lang="en-US" dirty="0" smtClean="0"/>
              <a:t>N=1.5 (in </a:t>
            </a:r>
            <a:r>
              <a:rPr lang="en-US" dirty="0" err="1" smtClean="0"/>
              <a:t>CodeV</a:t>
            </a:r>
            <a:r>
              <a:rPr lang="en-US" dirty="0" smtClean="0"/>
              <a:t>, use 500.550 as a glass)</a:t>
            </a:r>
          </a:p>
          <a:p>
            <a:r>
              <a:rPr lang="en-US" dirty="0" smtClean="0"/>
              <a:t>d-line (587.5617nm)</a:t>
            </a:r>
          </a:p>
          <a:p>
            <a:r>
              <a:rPr lang="en-US" dirty="0" smtClean="0"/>
              <a:t>f=50mm, </a:t>
            </a:r>
          </a:p>
          <a:p>
            <a:r>
              <a:rPr lang="en-US" dirty="0" err="1" smtClean="0"/>
              <a:t>tc</a:t>
            </a:r>
            <a:r>
              <a:rPr lang="en-US" dirty="0" smtClean="0"/>
              <a:t>=5mm</a:t>
            </a:r>
          </a:p>
          <a:p>
            <a:r>
              <a:rPr lang="en-US" dirty="0" smtClean="0"/>
              <a:t>EPD 10mm</a:t>
            </a:r>
          </a:p>
          <a:p>
            <a:r>
              <a:rPr lang="en-US" dirty="0" smtClean="0"/>
              <a:t>Stop at 1</a:t>
            </a:r>
            <a:r>
              <a:rPr lang="en-US" baseline="30000" dirty="0" smtClean="0"/>
              <a:t>st</a:t>
            </a:r>
            <a:r>
              <a:rPr lang="en-US" dirty="0" smtClean="0"/>
              <a:t> surface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A80D-11BF-4E5E-83AB-94FF0354D59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st order design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824FE-9EEC-4F78-A4F8-689B24CBDC0E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652508"/>
              </p:ext>
            </p:extLst>
          </p:nvPr>
        </p:nvGraphicFramePr>
        <p:xfrm>
          <a:off x="762000" y="2328204"/>
          <a:ext cx="20637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5" name="Equation" r:id="rId3" imgW="1269720" imgH="482400" progId="Equation.3">
                  <p:embed/>
                </p:oleObj>
              </mc:Choice>
              <mc:Fallback>
                <p:oleObj name="Equation" r:id="rId3" imgW="126972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328204"/>
                        <a:ext cx="2063750" cy="78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042243"/>
              </p:ext>
            </p:extLst>
          </p:nvPr>
        </p:nvGraphicFramePr>
        <p:xfrm>
          <a:off x="762000" y="1480868"/>
          <a:ext cx="33226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6" name="Equation" r:id="rId5" imgW="2044440" imgH="431640" progId="Equation.3">
                  <p:embed/>
                </p:oleObj>
              </mc:Choice>
              <mc:Fallback>
                <p:oleObj name="Equation" r:id="rId5" imgW="2044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1480868"/>
                        <a:ext cx="3322638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43400" y="1600200"/>
            <a:ext cx="441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Ratio of radius for the minimum SA condition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59215" y="2535650"/>
            <a:ext cx="182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 of the lens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8996" y="3332996"/>
            <a:ext cx="366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Obtain R1 and R2 for f=50mm, n= 1.5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098180"/>
              </p:ext>
            </p:extLst>
          </p:nvPr>
        </p:nvGraphicFramePr>
        <p:xfrm>
          <a:off x="762000" y="3922895"/>
          <a:ext cx="17541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Equation" r:id="rId7" imgW="1079280" imgH="457200" progId="Equation.3">
                  <p:embed/>
                </p:oleObj>
              </mc:Choice>
              <mc:Fallback>
                <p:oleObj name="Equation" r:id="rId7" imgW="10792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3922895"/>
                        <a:ext cx="1754187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Index of Refraction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71600"/>
            <a:ext cx="5566962" cy="4218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5361801"/>
            <a:ext cx="2185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Fig. from E. </a:t>
            </a:r>
            <a:r>
              <a:rPr lang="en-US" sz="1200" dirty="0" err="1" smtClean="0"/>
              <a:t>Dreniak’s</a:t>
            </a:r>
            <a:r>
              <a:rPr lang="en-US" sz="1200" dirty="0" smtClean="0"/>
              <a:t> Class Note</a:t>
            </a:r>
            <a:endParaRPr lang="en-US" sz="1200" dirty="0"/>
          </a:p>
        </p:txBody>
      </p:sp>
      <p:sp>
        <p:nvSpPr>
          <p:cNvPr id="7" name="Right Arrow 6"/>
          <p:cNvSpPr/>
          <p:nvPr/>
        </p:nvSpPr>
        <p:spPr>
          <a:xfrm>
            <a:off x="2971800" y="6056379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38548" y="6024113"/>
            <a:ext cx="226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n -&gt; Smaller SA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A7BD-9615-49D0-8069-CA6D8A3AC0BE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splitting lens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667000" y="1905000"/>
            <a:ext cx="152400" cy="1447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38600" y="1905000"/>
            <a:ext cx="76200" cy="1447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200" y="1905000"/>
            <a:ext cx="76200" cy="1447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599" y="1905000"/>
            <a:ext cx="79075" cy="1447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4999" y="1905000"/>
            <a:ext cx="79075" cy="1447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867399" y="1905000"/>
            <a:ext cx="79075" cy="1447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76600" y="23365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2147" y="233651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590800" y="36554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f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3669268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(f/2)+(</a:t>
            </a:r>
            <a:r>
              <a:rPr lang="en-US" dirty="0">
                <a:latin typeface="Symbol" panose="05050102010706020507" pitchFamily="18" charset="2"/>
              </a:rPr>
              <a:t>f/2</a:t>
            </a:r>
            <a:r>
              <a:rPr lang="en-US" dirty="0" smtClean="0">
                <a:latin typeface="Symbol" panose="05050102010706020507" pitchFamily="18" charset="2"/>
              </a:rPr>
              <a:t>)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76800" y="366926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(f/3)+(f/3)+(</a:t>
            </a:r>
            <a:r>
              <a:rPr lang="en-US" dirty="0">
                <a:latin typeface="Symbol" panose="05050102010706020507" pitchFamily="18" charset="2"/>
              </a:rPr>
              <a:t>f/3</a:t>
            </a:r>
            <a:r>
              <a:rPr lang="en-US" dirty="0" smtClean="0">
                <a:latin typeface="Symbol" panose="05050102010706020507" pitchFamily="18" charset="2"/>
              </a:rPr>
              <a:t>)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43000" y="4191000"/>
            <a:ext cx="6788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splitting a singlet having a power </a:t>
            </a:r>
            <a:r>
              <a:rPr lang="en-US" dirty="0" smtClean="0">
                <a:latin typeface="Symbol" panose="05050102010706020507" pitchFamily="18" charset="2"/>
              </a:rPr>
              <a:t>f</a:t>
            </a:r>
            <a:r>
              <a:rPr lang="en-US" dirty="0" smtClean="0"/>
              <a:t> into 2, 3, and more lenses </a:t>
            </a:r>
          </a:p>
          <a:p>
            <a:r>
              <a:rPr lang="en-US" dirty="0" smtClean="0"/>
              <a:t>while keeping the system power the same </a:t>
            </a:r>
            <a:r>
              <a:rPr lang="en-US" dirty="0">
                <a:latin typeface="Symbol" panose="05050102010706020507" pitchFamily="18" charset="2"/>
              </a:rPr>
              <a:t>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48400" y="2338752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   ……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765947" y="5121407"/>
                <a:ext cx="1021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5947" y="5121407"/>
                <a:ext cx="1021305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/>
          <p:cNvSpPr/>
          <p:nvPr/>
        </p:nvSpPr>
        <p:spPr>
          <a:xfrm>
            <a:off x="4047450" y="5206668"/>
            <a:ext cx="295950" cy="270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665452" y="4996130"/>
                <a:ext cx="2515560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(#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𝑒𝑙𝑒𝑚𝑒𝑛𝑡𝑠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52" y="4996130"/>
                <a:ext cx="2515560" cy="661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43000" y="5830669"/>
            <a:ext cx="7388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Remember: the equation is an approximation. Shape factor for each element</a:t>
            </a:r>
          </a:p>
          <a:p>
            <a:r>
              <a:rPr lang="en-US" dirty="0"/>
              <a:t>h</a:t>
            </a:r>
            <a:r>
              <a:rPr lang="en-US" dirty="0" smtClean="0"/>
              <a:t>as to be appropriately taken into account.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22BE-BA1A-4F12-8054-2E0D404455C8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8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splitting lens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4" y="1752600"/>
            <a:ext cx="4980952" cy="17619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24200" y="3525217"/>
            <a:ext cx="336104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Fig. from Fundamental Optical Design, M. J. </a:t>
            </a:r>
            <a:r>
              <a:rPr lang="en-US" sz="1200" dirty="0" err="1" smtClean="0"/>
              <a:t>Kidger</a:t>
            </a:r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110315" y="4267200"/>
            <a:ext cx="7388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Remember: the equation is an approximation. Shape factor for each element</a:t>
            </a:r>
          </a:p>
          <a:p>
            <a:r>
              <a:rPr lang="en-US" dirty="0"/>
              <a:t>h</a:t>
            </a:r>
            <a:r>
              <a:rPr lang="en-US" dirty="0" smtClean="0"/>
              <a:t>as to be appropriately taken into account.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5348B-AC16-481A-A801-585E862CCE0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Example of Lens Splitting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an optical system consisting of </a:t>
            </a:r>
            <a:r>
              <a:rPr lang="en-US" sz="2400" u="sng" dirty="0"/>
              <a:t>two positive thin lens elements</a:t>
            </a:r>
            <a:r>
              <a:rPr lang="en-US" sz="2400" dirty="0"/>
              <a:t> having power of p1=0.01[1/mm] and p2=0.01[1/mm] (see Fig. 1). The index of refraction of the thin lens is n </a:t>
            </a:r>
            <a:r>
              <a:rPr lang="en-US" sz="2400" dirty="0" smtClean="0"/>
              <a:t>=1.5. </a:t>
            </a:r>
            <a:r>
              <a:rPr lang="en-US" sz="2400" dirty="0"/>
              <a:t>Object is located at –Infinity. For simplicity, we </a:t>
            </a:r>
            <a:r>
              <a:rPr lang="en-US" sz="2400" dirty="0" smtClean="0"/>
              <a:t>assume </a:t>
            </a:r>
            <a:r>
              <a:rPr lang="en-US" sz="2400" u="sng" dirty="0"/>
              <a:t>zero air spacing</a:t>
            </a:r>
            <a:r>
              <a:rPr lang="en-US" sz="2400" dirty="0"/>
              <a:t> between the thin lens elements.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BF65-F296-46AE-8BF9-2F2D687B436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5935" y="3863181"/>
            <a:ext cx="5612130" cy="179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9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2369-2085-4C75-941E-17BF44B8D145}" type="datetime1">
              <a:rPr lang="en-US" altLang="ja-JP" smtClean="0"/>
              <a:t>1/27/2015</a:t>
            </a:fld>
            <a:endParaRPr lang="en-US" altLang="ja-JP"/>
          </a:p>
        </p:txBody>
      </p:sp>
      <p:sp>
        <p:nvSpPr>
          <p:cNvPr id="1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2400"/>
              <a:t>2) Alternative designs</a:t>
            </a:r>
            <a:br>
              <a:rPr lang="en-US" altLang="ja-JP" sz="2400"/>
            </a:br>
            <a:r>
              <a:rPr lang="en-US" altLang="ja-JP" sz="2400"/>
              <a:t>3) First order designs: geometrical design of optics</a:t>
            </a:r>
          </a:p>
        </p:txBody>
      </p:sp>
      <p:sp>
        <p:nvSpPr>
          <p:cNvPr id="40031" name="Text Box 95"/>
          <p:cNvSpPr txBox="1">
            <a:spLocks noChangeArrowheads="1"/>
          </p:cNvSpPr>
          <p:nvPr/>
        </p:nvSpPr>
        <p:spPr bwMode="auto">
          <a:xfrm>
            <a:off x="969963" y="60801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thick lens</a:t>
            </a:r>
          </a:p>
        </p:txBody>
      </p: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86200" y="60801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thick lens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6799263" y="608965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Two thick lenses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638" y="1241425"/>
            <a:ext cx="8850312" cy="4884738"/>
            <a:chOff x="274638" y="1241425"/>
            <a:chExt cx="8850312" cy="4884738"/>
          </a:xfrm>
        </p:grpSpPr>
        <p:sp>
          <p:nvSpPr>
            <p:cNvPr id="40054" name="Line 118"/>
            <p:cNvSpPr>
              <a:spLocks noChangeShapeType="1"/>
            </p:cNvSpPr>
            <p:nvPr/>
          </p:nvSpPr>
          <p:spPr bwMode="auto">
            <a:xfrm>
              <a:off x="1814513" y="2354263"/>
              <a:ext cx="0" cy="547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0" name="Line 4"/>
            <p:cNvSpPr>
              <a:spLocks noChangeShapeType="1"/>
            </p:cNvSpPr>
            <p:nvPr/>
          </p:nvSpPr>
          <p:spPr bwMode="auto">
            <a:xfrm>
              <a:off x="868363" y="2073275"/>
              <a:ext cx="2925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Text Box 6"/>
            <p:cNvSpPr txBox="1">
              <a:spLocks noChangeArrowheads="1"/>
            </p:cNvSpPr>
            <p:nvPr/>
          </p:nvSpPr>
          <p:spPr bwMode="auto">
            <a:xfrm>
              <a:off x="1143000" y="3114675"/>
              <a:ext cx="17335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Single thin lens</a:t>
              </a:r>
            </a:p>
            <a:p>
              <a:r>
                <a:rPr lang="en-US" altLang="ja-JP"/>
                <a:t>f’=40mm</a:t>
              </a:r>
            </a:p>
          </p:txBody>
        </p:sp>
        <p:sp>
          <p:nvSpPr>
            <p:cNvPr id="39943" name="AutoShape 7"/>
            <p:cNvSpPr>
              <a:spLocks noChangeArrowheads="1"/>
            </p:cNvSpPr>
            <p:nvPr/>
          </p:nvSpPr>
          <p:spPr bwMode="auto">
            <a:xfrm rot="5400000">
              <a:off x="2397919" y="1302544"/>
              <a:ext cx="404813" cy="1527175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Text Box 10"/>
            <p:cNvSpPr txBox="1">
              <a:spLocks noChangeArrowheads="1"/>
            </p:cNvSpPr>
            <p:nvPr/>
          </p:nvSpPr>
          <p:spPr bwMode="auto">
            <a:xfrm>
              <a:off x="1927225" y="3886200"/>
              <a:ext cx="15986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200"/>
                <a:t>Thick lens</a:t>
              </a:r>
            </a:p>
            <a:p>
              <a:r>
                <a:rPr lang="en-US" altLang="ja-JP" sz="1200"/>
                <a:t>(01LDX313,f=40mm)</a:t>
              </a:r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3363913" y="1978025"/>
              <a:ext cx="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Oval 12"/>
            <p:cNvSpPr>
              <a:spLocks noChangeArrowheads="1"/>
            </p:cNvSpPr>
            <p:nvPr/>
          </p:nvSpPr>
          <p:spPr bwMode="auto">
            <a:xfrm>
              <a:off x="1463675" y="4708525"/>
              <a:ext cx="457200" cy="109855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731838" y="5257800"/>
              <a:ext cx="2925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H="1">
              <a:off x="1555750" y="5157788"/>
              <a:ext cx="0" cy="182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 flipH="1">
              <a:off x="1819275" y="5165725"/>
              <a:ext cx="0" cy="182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Text Box 16"/>
            <p:cNvSpPr txBox="1">
              <a:spLocks noChangeArrowheads="1"/>
            </p:cNvSpPr>
            <p:nvPr/>
          </p:nvSpPr>
          <p:spPr bwMode="auto">
            <a:xfrm>
              <a:off x="1343025" y="5348288"/>
              <a:ext cx="349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H</a:t>
              </a:r>
            </a:p>
          </p:txBody>
        </p:sp>
        <p:sp>
          <p:nvSpPr>
            <p:cNvPr id="39953" name="Text Box 17"/>
            <p:cNvSpPr txBox="1">
              <a:spLocks noChangeArrowheads="1"/>
            </p:cNvSpPr>
            <p:nvPr/>
          </p:nvSpPr>
          <p:spPr bwMode="auto">
            <a:xfrm>
              <a:off x="1646238" y="5340350"/>
              <a:ext cx="400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H’</a:t>
              </a:r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1819275" y="5578475"/>
              <a:ext cx="0" cy="547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3227388" y="4776788"/>
              <a:ext cx="0" cy="1303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1819275" y="5927725"/>
              <a:ext cx="1408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1955800" y="5029200"/>
              <a:ext cx="127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1936750" y="4702175"/>
              <a:ext cx="0" cy="547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149475" y="5622925"/>
              <a:ext cx="685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f’=40</a:t>
              </a:r>
            </a:p>
          </p:txBody>
        </p:sp>
        <p:sp>
          <p:nvSpPr>
            <p:cNvPr id="39960" name="Text Box 24"/>
            <p:cNvSpPr txBox="1">
              <a:spLocks noChangeArrowheads="1"/>
            </p:cNvSpPr>
            <p:nvPr/>
          </p:nvSpPr>
          <p:spPr bwMode="auto">
            <a:xfrm>
              <a:off x="2190750" y="4716463"/>
              <a:ext cx="7620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fb=39</a:t>
              </a:r>
            </a:p>
          </p:txBody>
        </p:sp>
        <p:sp>
          <p:nvSpPr>
            <p:cNvPr id="39962" name="AutoShape 26"/>
            <p:cNvSpPr>
              <a:spLocks noChangeArrowheads="1"/>
            </p:cNvSpPr>
            <p:nvPr/>
          </p:nvSpPr>
          <p:spPr bwMode="auto">
            <a:xfrm>
              <a:off x="1655763" y="3983038"/>
              <a:ext cx="317500" cy="360362"/>
            </a:xfrm>
            <a:prstGeom prst="downArrow">
              <a:avLst>
                <a:gd name="adj1" fmla="val 50000"/>
                <a:gd name="adj2" fmla="val 283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AutoShape 27"/>
            <p:cNvSpPr>
              <a:spLocks noChangeArrowheads="1"/>
            </p:cNvSpPr>
            <p:nvPr/>
          </p:nvSpPr>
          <p:spPr bwMode="auto">
            <a:xfrm>
              <a:off x="3941763" y="1903413"/>
              <a:ext cx="274637" cy="320675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5303838" y="3200400"/>
              <a:ext cx="2711450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Two thin element system</a:t>
              </a:r>
            </a:p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  <a:r>
                <a:rPr lang="en-US" altLang="ja-JP"/>
                <a:t>=40, fb = 80</a:t>
              </a:r>
            </a:p>
          </p:txBody>
        </p:sp>
        <p:sp>
          <p:nvSpPr>
            <p:cNvPr id="39965" name="Oval 29"/>
            <p:cNvSpPr>
              <a:spLocks noChangeArrowheads="1"/>
            </p:cNvSpPr>
            <p:nvPr/>
          </p:nvSpPr>
          <p:spPr bwMode="auto">
            <a:xfrm>
              <a:off x="6318250" y="1584325"/>
              <a:ext cx="155575" cy="9382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33"/>
            <p:cNvGrpSpPr>
              <a:grpSpLocks/>
            </p:cNvGrpSpPr>
            <p:nvPr/>
          </p:nvGrpSpPr>
          <p:grpSpPr bwMode="auto">
            <a:xfrm>
              <a:off x="5275263" y="1592263"/>
              <a:ext cx="411162" cy="930275"/>
              <a:chOff x="3940" y="2145"/>
              <a:chExt cx="259" cy="625"/>
            </a:xfrm>
          </p:grpSpPr>
          <p:sp>
            <p:nvSpPr>
              <p:cNvPr id="39967" name="Rectangle 31"/>
              <p:cNvSpPr>
                <a:spLocks noChangeArrowheads="1"/>
              </p:cNvSpPr>
              <p:nvPr/>
            </p:nvSpPr>
            <p:spPr bwMode="auto">
              <a:xfrm>
                <a:off x="4032" y="2145"/>
                <a:ext cx="87" cy="625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6" name="Oval 30"/>
              <p:cNvSpPr>
                <a:spLocks noChangeArrowheads="1"/>
              </p:cNvSpPr>
              <p:nvPr/>
            </p:nvSpPr>
            <p:spPr bwMode="auto">
              <a:xfrm>
                <a:off x="4083" y="2162"/>
                <a:ext cx="116" cy="591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68" name="Oval 32"/>
              <p:cNvSpPr>
                <a:spLocks noChangeArrowheads="1"/>
              </p:cNvSpPr>
              <p:nvPr/>
            </p:nvSpPr>
            <p:spPr bwMode="auto">
              <a:xfrm>
                <a:off x="3940" y="2162"/>
                <a:ext cx="116" cy="591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70" name="Oval 34"/>
            <p:cNvSpPr>
              <a:spLocks noChangeArrowheads="1"/>
            </p:cNvSpPr>
            <p:nvPr/>
          </p:nvSpPr>
          <p:spPr bwMode="auto">
            <a:xfrm>
              <a:off x="1778000" y="1593850"/>
              <a:ext cx="68263" cy="93821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4398963" y="2054225"/>
              <a:ext cx="4013200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2" name="Text Box 36"/>
            <p:cNvSpPr txBox="1">
              <a:spLocks noChangeArrowheads="1"/>
            </p:cNvSpPr>
            <p:nvPr/>
          </p:nvSpPr>
          <p:spPr bwMode="auto">
            <a:xfrm>
              <a:off x="5106988" y="1250950"/>
              <a:ext cx="762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f’=-40</a:t>
              </a:r>
            </a:p>
          </p:txBody>
        </p:sp>
        <p:sp>
          <p:nvSpPr>
            <p:cNvPr id="39973" name="Text Box 37"/>
            <p:cNvSpPr txBox="1">
              <a:spLocks noChangeArrowheads="1"/>
            </p:cNvSpPr>
            <p:nvPr/>
          </p:nvSpPr>
          <p:spPr bwMode="auto">
            <a:xfrm>
              <a:off x="6003925" y="1241425"/>
              <a:ext cx="819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f’=+40</a:t>
              </a:r>
            </a:p>
          </p:txBody>
        </p:sp>
        <p:sp>
          <p:nvSpPr>
            <p:cNvPr id="39974" name="Text Box 38"/>
            <p:cNvSpPr txBox="1">
              <a:spLocks noChangeArrowheads="1"/>
            </p:cNvSpPr>
            <p:nvPr/>
          </p:nvSpPr>
          <p:spPr bwMode="auto">
            <a:xfrm>
              <a:off x="5724525" y="2668588"/>
              <a:ext cx="438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40</a:t>
              </a:r>
            </a:p>
          </p:txBody>
        </p:sp>
        <p:sp>
          <p:nvSpPr>
            <p:cNvPr id="39975" name="Line 39"/>
            <p:cNvSpPr>
              <a:spLocks noChangeShapeType="1"/>
            </p:cNvSpPr>
            <p:nvPr/>
          </p:nvSpPr>
          <p:spPr bwMode="auto">
            <a:xfrm>
              <a:off x="5486400" y="2560638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0"/>
            <p:cNvSpPr>
              <a:spLocks noChangeShapeType="1"/>
            </p:cNvSpPr>
            <p:nvPr/>
          </p:nvSpPr>
          <p:spPr bwMode="auto">
            <a:xfrm flipH="1">
              <a:off x="6391275" y="2560638"/>
              <a:ext cx="0" cy="41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>
              <a:off x="5502275" y="2973388"/>
              <a:ext cx="889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Freeform 42"/>
            <p:cNvSpPr>
              <a:spLocks/>
            </p:cNvSpPr>
            <p:nvPr/>
          </p:nvSpPr>
          <p:spPr bwMode="auto">
            <a:xfrm>
              <a:off x="4572000" y="1600200"/>
              <a:ext cx="3657600" cy="4572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144"/>
                </a:cxn>
                <a:cxn ang="0">
                  <a:pos x="1152" y="0"/>
                </a:cxn>
                <a:cxn ang="0">
                  <a:pos x="2304" y="288"/>
                </a:cxn>
              </a:cxnLst>
              <a:rect l="0" t="0" r="r" b="b"/>
              <a:pathLst>
                <a:path w="2304" h="288">
                  <a:moveTo>
                    <a:pt x="0" y="144"/>
                  </a:moveTo>
                  <a:lnTo>
                    <a:pt x="576" y="144"/>
                  </a:lnTo>
                  <a:lnTo>
                    <a:pt x="1152" y="0"/>
                  </a:lnTo>
                  <a:lnTo>
                    <a:pt x="2304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Freeform 43"/>
            <p:cNvSpPr>
              <a:spLocks/>
            </p:cNvSpPr>
            <p:nvPr/>
          </p:nvSpPr>
          <p:spPr bwMode="auto">
            <a:xfrm flipV="1">
              <a:off x="4572000" y="2057400"/>
              <a:ext cx="3657600" cy="4572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144"/>
                </a:cxn>
                <a:cxn ang="0">
                  <a:pos x="1152" y="0"/>
                </a:cxn>
                <a:cxn ang="0">
                  <a:pos x="2304" y="288"/>
                </a:cxn>
              </a:cxnLst>
              <a:rect l="0" t="0" r="r" b="b"/>
              <a:pathLst>
                <a:path w="2304" h="288">
                  <a:moveTo>
                    <a:pt x="0" y="144"/>
                  </a:moveTo>
                  <a:lnTo>
                    <a:pt x="576" y="144"/>
                  </a:lnTo>
                  <a:lnTo>
                    <a:pt x="1152" y="0"/>
                  </a:lnTo>
                  <a:lnTo>
                    <a:pt x="2304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4"/>
            <p:cNvSpPr>
              <a:spLocks noChangeShapeType="1"/>
            </p:cNvSpPr>
            <p:nvPr/>
          </p:nvSpPr>
          <p:spPr bwMode="auto">
            <a:xfrm>
              <a:off x="6400800" y="29718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auto">
            <a:xfrm flipH="1">
              <a:off x="8229600" y="2149475"/>
              <a:ext cx="0" cy="822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Text Box 46"/>
            <p:cNvSpPr txBox="1">
              <a:spLocks noChangeArrowheads="1"/>
            </p:cNvSpPr>
            <p:nvPr/>
          </p:nvSpPr>
          <p:spPr bwMode="auto">
            <a:xfrm>
              <a:off x="3417888" y="2401888"/>
              <a:ext cx="1689100" cy="8350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ja-JP" sz="1600"/>
                <a:t>Ray matrix</a:t>
              </a:r>
            </a:p>
            <a:p>
              <a:r>
                <a:rPr lang="en-US" altLang="ja-JP" sz="1600"/>
                <a:t>Graphical ray tracing</a:t>
              </a:r>
            </a:p>
          </p:txBody>
        </p:sp>
        <p:sp>
          <p:nvSpPr>
            <p:cNvPr id="39983" name="Line 47"/>
            <p:cNvSpPr>
              <a:spLocks noChangeShapeType="1"/>
            </p:cNvSpPr>
            <p:nvPr/>
          </p:nvSpPr>
          <p:spPr bwMode="auto">
            <a:xfrm>
              <a:off x="5502275" y="1828800"/>
              <a:ext cx="18129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Line 48"/>
            <p:cNvSpPr>
              <a:spLocks noChangeShapeType="1"/>
            </p:cNvSpPr>
            <p:nvPr/>
          </p:nvSpPr>
          <p:spPr bwMode="auto">
            <a:xfrm>
              <a:off x="7315200" y="2354263"/>
              <a:ext cx="0" cy="681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Line 49"/>
            <p:cNvSpPr>
              <a:spLocks noChangeShapeType="1"/>
            </p:cNvSpPr>
            <p:nvPr/>
          </p:nvSpPr>
          <p:spPr bwMode="auto">
            <a:xfrm>
              <a:off x="7053263" y="5922963"/>
              <a:ext cx="842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Text Box 50"/>
            <p:cNvSpPr txBox="1">
              <a:spLocks noChangeArrowheads="1"/>
            </p:cNvSpPr>
            <p:nvPr/>
          </p:nvSpPr>
          <p:spPr bwMode="auto">
            <a:xfrm>
              <a:off x="6583363" y="2670175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40</a:t>
              </a:r>
            </a:p>
          </p:txBody>
        </p:sp>
        <p:sp>
          <p:nvSpPr>
            <p:cNvPr id="39987" name="Text Box 51"/>
            <p:cNvSpPr txBox="1">
              <a:spLocks noChangeArrowheads="1"/>
            </p:cNvSpPr>
            <p:nvPr/>
          </p:nvSpPr>
          <p:spPr bwMode="auto">
            <a:xfrm>
              <a:off x="7262813" y="5626100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40</a:t>
              </a:r>
            </a:p>
          </p:txBody>
        </p:sp>
        <p:sp>
          <p:nvSpPr>
            <p:cNvPr id="39988" name="AutoShape 52"/>
            <p:cNvSpPr>
              <a:spLocks noChangeArrowheads="1"/>
            </p:cNvSpPr>
            <p:nvPr/>
          </p:nvSpPr>
          <p:spPr bwMode="auto">
            <a:xfrm rot="1620760">
              <a:off x="5351463" y="3983038"/>
              <a:ext cx="317500" cy="360362"/>
            </a:xfrm>
            <a:prstGeom prst="downArrow">
              <a:avLst>
                <a:gd name="adj1" fmla="val 50000"/>
                <a:gd name="adj2" fmla="val 283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AutoShape 53"/>
            <p:cNvSpPr>
              <a:spLocks noChangeArrowheads="1"/>
            </p:cNvSpPr>
            <p:nvPr/>
          </p:nvSpPr>
          <p:spPr bwMode="auto">
            <a:xfrm rot="19979240" flipH="1">
              <a:off x="7315200" y="3984625"/>
              <a:ext cx="317500" cy="360363"/>
            </a:xfrm>
            <a:prstGeom prst="downArrow">
              <a:avLst>
                <a:gd name="adj1" fmla="val 50000"/>
                <a:gd name="adj2" fmla="val 2837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Oval 54"/>
            <p:cNvSpPr>
              <a:spLocks noChangeArrowheads="1"/>
            </p:cNvSpPr>
            <p:nvPr/>
          </p:nvSpPr>
          <p:spPr bwMode="auto">
            <a:xfrm>
              <a:off x="5010150" y="4776788"/>
              <a:ext cx="365125" cy="9382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4527550" y="4781550"/>
              <a:ext cx="747713" cy="930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ja-JP"/>
                <a:t>n</a:t>
              </a:r>
            </a:p>
          </p:txBody>
        </p:sp>
        <p:sp>
          <p:nvSpPr>
            <p:cNvPr id="39993" name="Oval 57"/>
            <p:cNvSpPr>
              <a:spLocks noChangeArrowheads="1"/>
            </p:cNvSpPr>
            <p:nvPr/>
          </p:nvSpPr>
          <p:spPr bwMode="auto">
            <a:xfrm>
              <a:off x="7816850" y="4589463"/>
              <a:ext cx="184150" cy="87947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Oval 58"/>
            <p:cNvSpPr>
              <a:spLocks noChangeArrowheads="1"/>
            </p:cNvSpPr>
            <p:nvPr/>
          </p:nvSpPr>
          <p:spPr bwMode="auto">
            <a:xfrm>
              <a:off x="4276725" y="4806950"/>
              <a:ext cx="411163" cy="87947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5" name="Oval 59"/>
            <p:cNvSpPr>
              <a:spLocks noChangeArrowheads="1"/>
            </p:cNvSpPr>
            <p:nvPr/>
          </p:nvSpPr>
          <p:spPr bwMode="auto">
            <a:xfrm>
              <a:off x="7816850" y="4776788"/>
              <a:ext cx="444500" cy="938212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6761163" y="4784725"/>
              <a:ext cx="403225" cy="93027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Oval 62"/>
            <p:cNvSpPr>
              <a:spLocks noChangeArrowheads="1"/>
            </p:cNvSpPr>
            <p:nvPr/>
          </p:nvSpPr>
          <p:spPr bwMode="auto">
            <a:xfrm>
              <a:off x="7116763" y="4800600"/>
              <a:ext cx="184150" cy="87947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Oval 63"/>
            <p:cNvSpPr>
              <a:spLocks noChangeArrowheads="1"/>
            </p:cNvSpPr>
            <p:nvPr/>
          </p:nvSpPr>
          <p:spPr bwMode="auto">
            <a:xfrm>
              <a:off x="6615113" y="4791075"/>
              <a:ext cx="184150" cy="879475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Line 64"/>
            <p:cNvSpPr>
              <a:spLocks noChangeShapeType="1"/>
            </p:cNvSpPr>
            <p:nvPr/>
          </p:nvSpPr>
          <p:spPr bwMode="auto">
            <a:xfrm>
              <a:off x="6615113" y="5257800"/>
              <a:ext cx="2220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Line 65"/>
            <p:cNvSpPr>
              <a:spLocks noChangeShapeType="1"/>
            </p:cNvSpPr>
            <p:nvPr/>
          </p:nvSpPr>
          <p:spPr bwMode="auto">
            <a:xfrm>
              <a:off x="4097338" y="5248275"/>
              <a:ext cx="2220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Line 66"/>
            <p:cNvSpPr>
              <a:spLocks noChangeShapeType="1"/>
            </p:cNvSpPr>
            <p:nvPr/>
          </p:nvSpPr>
          <p:spPr bwMode="auto">
            <a:xfrm flipH="1">
              <a:off x="6870700" y="5157788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Line 67"/>
            <p:cNvSpPr>
              <a:spLocks noChangeShapeType="1"/>
            </p:cNvSpPr>
            <p:nvPr/>
          </p:nvSpPr>
          <p:spPr bwMode="auto">
            <a:xfrm flipH="1">
              <a:off x="7053263" y="5165725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Line 68"/>
            <p:cNvSpPr>
              <a:spLocks noChangeShapeType="1"/>
            </p:cNvSpPr>
            <p:nvPr/>
          </p:nvSpPr>
          <p:spPr bwMode="auto">
            <a:xfrm flipH="1">
              <a:off x="7924800" y="5165725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Line 69"/>
            <p:cNvSpPr>
              <a:spLocks noChangeShapeType="1"/>
            </p:cNvSpPr>
            <p:nvPr/>
          </p:nvSpPr>
          <p:spPr bwMode="auto">
            <a:xfrm flipH="1">
              <a:off x="8145463" y="5165725"/>
              <a:ext cx="0" cy="190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6" name="Line 70"/>
            <p:cNvSpPr>
              <a:spLocks noChangeShapeType="1"/>
            </p:cNvSpPr>
            <p:nvPr/>
          </p:nvSpPr>
          <p:spPr bwMode="auto">
            <a:xfrm>
              <a:off x="7054850" y="55372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7" name="Line 71"/>
            <p:cNvSpPr>
              <a:spLocks noChangeShapeType="1"/>
            </p:cNvSpPr>
            <p:nvPr/>
          </p:nvSpPr>
          <p:spPr bwMode="auto">
            <a:xfrm flipH="1">
              <a:off x="7912100" y="5537200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08" name="Text Box 72"/>
            <p:cNvSpPr txBox="1">
              <a:spLocks noChangeArrowheads="1"/>
            </p:cNvSpPr>
            <p:nvPr/>
          </p:nvSpPr>
          <p:spPr bwMode="auto">
            <a:xfrm>
              <a:off x="7621588" y="4160838"/>
              <a:ext cx="900112" cy="63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200"/>
                <a:t>Thick lens</a:t>
              </a:r>
            </a:p>
            <a:p>
              <a:r>
                <a:rPr lang="en-US" altLang="ja-JP" sz="1200"/>
                <a:t>01LDX313</a:t>
              </a:r>
            </a:p>
            <a:p>
              <a:r>
                <a:rPr lang="en-US" altLang="ja-JP" sz="1200"/>
                <a:t>f=40mm</a:t>
              </a:r>
            </a:p>
          </p:txBody>
        </p:sp>
        <p:sp>
          <p:nvSpPr>
            <p:cNvPr id="40009" name="Text Box 73"/>
            <p:cNvSpPr txBox="1">
              <a:spLocks noChangeArrowheads="1"/>
            </p:cNvSpPr>
            <p:nvPr/>
          </p:nvSpPr>
          <p:spPr bwMode="auto">
            <a:xfrm>
              <a:off x="6400800" y="4179888"/>
              <a:ext cx="900113" cy="639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200"/>
                <a:t>Thick lens</a:t>
              </a:r>
            </a:p>
            <a:p>
              <a:r>
                <a:rPr lang="en-US" altLang="ja-JP" sz="1200"/>
                <a:t>01LDK117</a:t>
              </a:r>
            </a:p>
            <a:p>
              <a:r>
                <a:rPr lang="en-US" altLang="ja-JP" sz="1200"/>
                <a:t>f=-40mm</a:t>
              </a:r>
            </a:p>
          </p:txBody>
        </p:sp>
        <p:sp>
          <p:nvSpPr>
            <p:cNvPr id="40010" name="Line 74"/>
            <p:cNvSpPr>
              <a:spLocks noChangeShapeType="1"/>
            </p:cNvSpPr>
            <p:nvPr/>
          </p:nvSpPr>
          <p:spPr bwMode="auto">
            <a:xfrm flipH="1">
              <a:off x="8139113" y="5532438"/>
              <a:ext cx="0" cy="411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1" name="Line 75"/>
            <p:cNvSpPr>
              <a:spLocks noChangeShapeType="1"/>
            </p:cNvSpPr>
            <p:nvPr/>
          </p:nvSpPr>
          <p:spPr bwMode="auto">
            <a:xfrm>
              <a:off x="8229600" y="1903413"/>
              <a:ext cx="0" cy="246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2" name="Text Box 76"/>
            <p:cNvSpPr txBox="1">
              <a:spLocks noChangeArrowheads="1"/>
            </p:cNvSpPr>
            <p:nvPr/>
          </p:nvSpPr>
          <p:spPr bwMode="auto">
            <a:xfrm>
              <a:off x="8521700" y="4776788"/>
              <a:ext cx="603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sp>
          <p:nvSpPr>
            <p:cNvPr id="40013" name="Line 77"/>
            <p:cNvSpPr>
              <a:spLocks noChangeShapeType="1"/>
            </p:cNvSpPr>
            <p:nvPr/>
          </p:nvSpPr>
          <p:spPr bwMode="auto">
            <a:xfrm>
              <a:off x="8693150" y="5143500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4" name="Text Box 78"/>
            <p:cNvSpPr txBox="1">
              <a:spLocks noChangeArrowheads="1"/>
            </p:cNvSpPr>
            <p:nvPr/>
          </p:nvSpPr>
          <p:spPr bwMode="auto">
            <a:xfrm>
              <a:off x="7908925" y="15367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sp>
          <p:nvSpPr>
            <p:cNvPr id="40015" name="Text Box 79"/>
            <p:cNvSpPr txBox="1">
              <a:spLocks noChangeArrowheads="1"/>
            </p:cNvSpPr>
            <p:nvPr/>
          </p:nvSpPr>
          <p:spPr bwMode="auto">
            <a:xfrm>
              <a:off x="5686425" y="4799013"/>
              <a:ext cx="603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sp>
          <p:nvSpPr>
            <p:cNvPr id="40016" name="Line 80"/>
            <p:cNvSpPr>
              <a:spLocks noChangeShapeType="1"/>
            </p:cNvSpPr>
            <p:nvPr/>
          </p:nvSpPr>
          <p:spPr bwMode="auto">
            <a:xfrm>
              <a:off x="6002338" y="5121275"/>
              <a:ext cx="0" cy="246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7" name="Line 81"/>
            <p:cNvSpPr>
              <a:spLocks noChangeShapeType="1"/>
            </p:cNvSpPr>
            <p:nvPr/>
          </p:nvSpPr>
          <p:spPr bwMode="auto">
            <a:xfrm>
              <a:off x="4702175" y="5945188"/>
              <a:ext cx="649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18" name="Text Box 82"/>
            <p:cNvSpPr txBox="1">
              <a:spLocks noChangeArrowheads="1"/>
            </p:cNvSpPr>
            <p:nvPr/>
          </p:nvSpPr>
          <p:spPr bwMode="auto">
            <a:xfrm>
              <a:off x="4664075" y="5648325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40 n</a:t>
              </a:r>
            </a:p>
          </p:txBody>
        </p:sp>
        <p:sp>
          <p:nvSpPr>
            <p:cNvPr id="40019" name="Line 83"/>
            <p:cNvSpPr>
              <a:spLocks noChangeShapeType="1"/>
            </p:cNvSpPr>
            <p:nvPr/>
          </p:nvSpPr>
          <p:spPr bwMode="auto">
            <a:xfrm>
              <a:off x="4702175" y="5578475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0" name="Line 84"/>
            <p:cNvSpPr>
              <a:spLocks noChangeShapeType="1"/>
            </p:cNvSpPr>
            <p:nvPr/>
          </p:nvSpPr>
          <p:spPr bwMode="auto">
            <a:xfrm flipH="1">
              <a:off x="5359400" y="5259388"/>
              <a:ext cx="0" cy="730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2" name="Line 86"/>
            <p:cNvSpPr>
              <a:spLocks noChangeShapeType="1"/>
            </p:cNvSpPr>
            <p:nvPr/>
          </p:nvSpPr>
          <p:spPr bwMode="auto">
            <a:xfrm flipH="1">
              <a:off x="5999163" y="5578475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3" name="Line 87"/>
            <p:cNvSpPr>
              <a:spLocks noChangeShapeType="1"/>
            </p:cNvSpPr>
            <p:nvPr/>
          </p:nvSpPr>
          <p:spPr bwMode="auto">
            <a:xfrm>
              <a:off x="5375275" y="5945188"/>
              <a:ext cx="62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4" name="Line 88"/>
            <p:cNvSpPr>
              <a:spLocks noChangeShapeType="1"/>
            </p:cNvSpPr>
            <p:nvPr/>
          </p:nvSpPr>
          <p:spPr bwMode="auto">
            <a:xfrm>
              <a:off x="8226425" y="5930900"/>
              <a:ext cx="466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5" name="Line 89"/>
            <p:cNvSpPr>
              <a:spLocks noChangeShapeType="1"/>
            </p:cNvSpPr>
            <p:nvPr/>
          </p:nvSpPr>
          <p:spPr bwMode="auto">
            <a:xfrm flipH="1">
              <a:off x="8239125" y="5259388"/>
              <a:ext cx="0" cy="631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6" name="Line 90"/>
            <p:cNvSpPr>
              <a:spLocks noChangeShapeType="1"/>
            </p:cNvSpPr>
            <p:nvPr/>
          </p:nvSpPr>
          <p:spPr bwMode="auto">
            <a:xfrm flipH="1">
              <a:off x="8693150" y="5534025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27" name="Text Box 91"/>
            <p:cNvSpPr txBox="1">
              <a:spLocks noChangeArrowheads="1"/>
            </p:cNvSpPr>
            <p:nvPr/>
          </p:nvSpPr>
          <p:spPr bwMode="auto">
            <a:xfrm>
              <a:off x="8221663" y="5597525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79</a:t>
              </a:r>
            </a:p>
          </p:txBody>
        </p:sp>
        <p:sp>
          <p:nvSpPr>
            <p:cNvPr id="40028" name="Text Box 92"/>
            <p:cNvSpPr txBox="1">
              <a:spLocks noChangeArrowheads="1"/>
            </p:cNvSpPr>
            <p:nvPr/>
          </p:nvSpPr>
          <p:spPr bwMode="auto">
            <a:xfrm>
              <a:off x="5440363" y="5641975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80</a:t>
              </a:r>
            </a:p>
          </p:txBody>
        </p:sp>
        <p:sp>
          <p:nvSpPr>
            <p:cNvPr id="40029" name="Text Box 93"/>
            <p:cNvSpPr txBox="1">
              <a:spLocks noChangeArrowheads="1"/>
            </p:cNvSpPr>
            <p:nvPr/>
          </p:nvSpPr>
          <p:spPr bwMode="auto">
            <a:xfrm>
              <a:off x="6667500" y="4892675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H H’</a:t>
              </a:r>
            </a:p>
          </p:txBody>
        </p:sp>
        <p:sp>
          <p:nvSpPr>
            <p:cNvPr id="40030" name="Text Box 94"/>
            <p:cNvSpPr txBox="1">
              <a:spLocks noChangeArrowheads="1"/>
            </p:cNvSpPr>
            <p:nvPr/>
          </p:nvSpPr>
          <p:spPr bwMode="auto">
            <a:xfrm>
              <a:off x="7737475" y="48895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H H’</a:t>
              </a:r>
            </a:p>
          </p:txBody>
        </p:sp>
        <p:sp>
          <p:nvSpPr>
            <p:cNvPr id="40034" name="Text Box 98"/>
            <p:cNvSpPr txBox="1">
              <a:spLocks noChangeArrowheads="1"/>
            </p:cNvSpPr>
            <p:nvPr/>
          </p:nvSpPr>
          <p:spPr bwMode="auto">
            <a:xfrm>
              <a:off x="274638" y="1497013"/>
              <a:ext cx="7302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Start!</a:t>
              </a:r>
            </a:p>
          </p:txBody>
        </p:sp>
        <p:sp>
          <p:nvSpPr>
            <p:cNvPr id="40035" name="Line 99"/>
            <p:cNvSpPr>
              <a:spLocks noChangeShapeType="1"/>
            </p:cNvSpPr>
            <p:nvPr/>
          </p:nvSpPr>
          <p:spPr bwMode="auto">
            <a:xfrm>
              <a:off x="7300913" y="1835150"/>
              <a:ext cx="0" cy="414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07"/>
            <p:cNvGrpSpPr>
              <a:grpSpLocks/>
            </p:cNvGrpSpPr>
            <p:nvPr/>
          </p:nvGrpSpPr>
          <p:grpSpPr bwMode="auto">
            <a:xfrm>
              <a:off x="5627688" y="5133975"/>
              <a:ext cx="192087" cy="239713"/>
              <a:chOff x="314" y="2897"/>
              <a:chExt cx="121" cy="151"/>
            </a:xfrm>
          </p:grpSpPr>
          <p:sp>
            <p:nvSpPr>
              <p:cNvPr id="40042" name="Rectangle 106"/>
              <p:cNvSpPr>
                <a:spLocks noChangeArrowheads="1"/>
              </p:cNvSpPr>
              <p:nvPr/>
            </p:nvSpPr>
            <p:spPr bwMode="auto">
              <a:xfrm>
                <a:off x="331" y="2932"/>
                <a:ext cx="86" cy="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2"/>
              <p:cNvGrpSpPr>
                <a:grpSpLocks/>
              </p:cNvGrpSpPr>
              <p:nvPr/>
            </p:nvGrpSpPr>
            <p:grpSpPr bwMode="auto">
              <a:xfrm>
                <a:off x="314" y="2897"/>
                <a:ext cx="121" cy="151"/>
                <a:chOff x="288" y="2891"/>
                <a:chExt cx="121" cy="151"/>
              </a:xfrm>
            </p:grpSpPr>
            <p:sp>
              <p:nvSpPr>
                <p:cNvPr id="40036" name="Line 100"/>
                <p:cNvSpPr>
                  <a:spLocks noChangeShapeType="1"/>
                </p:cNvSpPr>
                <p:nvPr/>
              </p:nvSpPr>
              <p:spPr bwMode="auto">
                <a:xfrm>
                  <a:off x="288" y="2891"/>
                  <a:ext cx="8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37" name="Line 101"/>
                <p:cNvSpPr>
                  <a:spLocks noChangeShapeType="1"/>
                </p:cNvSpPr>
                <p:nvPr/>
              </p:nvSpPr>
              <p:spPr bwMode="auto">
                <a:xfrm>
                  <a:off x="323" y="2897"/>
                  <a:ext cx="8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044" name="Text Box 108"/>
            <p:cNvSpPr txBox="1">
              <a:spLocks noChangeArrowheads="1"/>
            </p:cNvSpPr>
            <p:nvPr/>
          </p:nvSpPr>
          <p:spPr bwMode="auto">
            <a:xfrm>
              <a:off x="3098800" y="1600200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sp>
          <p:nvSpPr>
            <p:cNvPr id="40045" name="Text Box 109"/>
            <p:cNvSpPr txBox="1">
              <a:spLocks noChangeArrowheads="1"/>
            </p:cNvSpPr>
            <p:nvPr/>
          </p:nvSpPr>
          <p:spPr bwMode="auto">
            <a:xfrm>
              <a:off x="3227388" y="4892675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</a:t>
              </a:r>
              <a:r>
                <a:rPr lang="en-US" altLang="ja-JP" baseline="-25000"/>
                <a:t>sys</a:t>
              </a:r>
            </a:p>
          </p:txBody>
        </p:sp>
        <p:grpSp>
          <p:nvGrpSpPr>
            <p:cNvPr id="5" name="Group 110"/>
            <p:cNvGrpSpPr>
              <a:grpSpLocks/>
            </p:cNvGrpSpPr>
            <p:nvPr/>
          </p:nvGrpSpPr>
          <p:grpSpPr bwMode="auto">
            <a:xfrm>
              <a:off x="8364538" y="5145088"/>
              <a:ext cx="192087" cy="239712"/>
              <a:chOff x="314" y="2897"/>
              <a:chExt cx="121" cy="151"/>
            </a:xfrm>
          </p:grpSpPr>
          <p:sp>
            <p:nvSpPr>
              <p:cNvPr id="40047" name="Rectangle 111"/>
              <p:cNvSpPr>
                <a:spLocks noChangeArrowheads="1"/>
              </p:cNvSpPr>
              <p:nvPr/>
            </p:nvSpPr>
            <p:spPr bwMode="auto">
              <a:xfrm>
                <a:off x="331" y="2932"/>
                <a:ext cx="86" cy="8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112"/>
              <p:cNvGrpSpPr>
                <a:grpSpLocks/>
              </p:cNvGrpSpPr>
              <p:nvPr/>
            </p:nvGrpSpPr>
            <p:grpSpPr bwMode="auto">
              <a:xfrm>
                <a:off x="314" y="2897"/>
                <a:ext cx="121" cy="151"/>
                <a:chOff x="288" y="2891"/>
                <a:chExt cx="121" cy="151"/>
              </a:xfrm>
            </p:grpSpPr>
            <p:sp>
              <p:nvSpPr>
                <p:cNvPr id="40049" name="Line 113"/>
                <p:cNvSpPr>
                  <a:spLocks noChangeShapeType="1"/>
                </p:cNvSpPr>
                <p:nvPr/>
              </p:nvSpPr>
              <p:spPr bwMode="auto">
                <a:xfrm>
                  <a:off x="288" y="2891"/>
                  <a:ext cx="8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50" name="Line 114"/>
                <p:cNvSpPr>
                  <a:spLocks noChangeShapeType="1"/>
                </p:cNvSpPr>
                <p:nvPr/>
              </p:nvSpPr>
              <p:spPr bwMode="auto">
                <a:xfrm>
                  <a:off x="323" y="2897"/>
                  <a:ext cx="8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0051" name="Line 115"/>
            <p:cNvSpPr>
              <a:spLocks noChangeShapeType="1"/>
            </p:cNvSpPr>
            <p:nvPr/>
          </p:nvSpPr>
          <p:spPr bwMode="auto">
            <a:xfrm flipH="1">
              <a:off x="969963" y="1863725"/>
              <a:ext cx="849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2" name="Line 116"/>
            <p:cNvSpPr>
              <a:spLocks noChangeShapeType="1"/>
            </p:cNvSpPr>
            <p:nvPr/>
          </p:nvSpPr>
          <p:spPr bwMode="auto">
            <a:xfrm flipH="1">
              <a:off x="960438" y="2266950"/>
              <a:ext cx="849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5" name="Line 119"/>
            <p:cNvSpPr>
              <a:spLocks noChangeShapeType="1"/>
            </p:cNvSpPr>
            <p:nvPr/>
          </p:nvSpPr>
          <p:spPr bwMode="auto">
            <a:xfrm>
              <a:off x="3373438" y="2193925"/>
              <a:ext cx="0" cy="547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6" name="Line 120"/>
            <p:cNvSpPr>
              <a:spLocks noChangeShapeType="1"/>
            </p:cNvSpPr>
            <p:nvPr/>
          </p:nvSpPr>
          <p:spPr bwMode="auto">
            <a:xfrm>
              <a:off x="1828800" y="2651125"/>
              <a:ext cx="1516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7" name="Text Box 121"/>
            <p:cNvSpPr txBox="1">
              <a:spLocks noChangeArrowheads="1"/>
            </p:cNvSpPr>
            <p:nvPr/>
          </p:nvSpPr>
          <p:spPr bwMode="auto">
            <a:xfrm>
              <a:off x="2284413" y="2363788"/>
              <a:ext cx="6858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/>
                <a:t>f’=40</a:t>
              </a:r>
            </a:p>
          </p:txBody>
        </p:sp>
        <p:grpSp>
          <p:nvGrpSpPr>
            <p:cNvPr id="7" name="Group 124"/>
            <p:cNvGrpSpPr>
              <a:grpSpLocks/>
            </p:cNvGrpSpPr>
            <p:nvPr/>
          </p:nvGrpSpPr>
          <p:grpSpPr bwMode="auto">
            <a:xfrm>
              <a:off x="4664075" y="2560638"/>
              <a:ext cx="1727200" cy="2697162"/>
              <a:chOff x="2938" y="1613"/>
              <a:chExt cx="1088" cy="1699"/>
            </a:xfrm>
          </p:grpSpPr>
          <p:sp>
            <p:nvSpPr>
              <p:cNvPr id="40058" name="Freeform 122"/>
              <p:cNvSpPr>
                <a:spLocks/>
              </p:cNvSpPr>
              <p:nvPr/>
            </p:nvSpPr>
            <p:spPr bwMode="auto">
              <a:xfrm>
                <a:off x="2938" y="1613"/>
                <a:ext cx="518" cy="1670"/>
              </a:xfrm>
              <a:custGeom>
                <a:avLst/>
                <a:gdLst/>
                <a:ahLst/>
                <a:cxnLst>
                  <a:cxn ang="0">
                    <a:pos x="518" y="0"/>
                  </a:cxn>
                  <a:cxn ang="0">
                    <a:pos x="518" y="374"/>
                  </a:cxn>
                  <a:cxn ang="0">
                    <a:pos x="0" y="374"/>
                  </a:cxn>
                  <a:cxn ang="0">
                    <a:pos x="0" y="1670"/>
                  </a:cxn>
                </a:cxnLst>
                <a:rect l="0" t="0" r="r" b="b"/>
                <a:pathLst>
                  <a:path w="518" h="1670">
                    <a:moveTo>
                      <a:pt x="518" y="0"/>
                    </a:moveTo>
                    <a:lnTo>
                      <a:pt x="518" y="374"/>
                    </a:lnTo>
                    <a:lnTo>
                      <a:pt x="0" y="374"/>
                    </a:lnTo>
                    <a:lnTo>
                      <a:pt x="0" y="167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9" name="Freeform 123"/>
              <p:cNvSpPr>
                <a:spLocks/>
              </p:cNvSpPr>
              <p:nvPr/>
            </p:nvSpPr>
            <p:spPr bwMode="auto">
              <a:xfrm>
                <a:off x="3376" y="1690"/>
                <a:ext cx="650" cy="1622"/>
              </a:xfrm>
              <a:custGeom>
                <a:avLst/>
                <a:gdLst/>
                <a:ahLst/>
                <a:cxnLst>
                  <a:cxn ang="0">
                    <a:pos x="518" y="0"/>
                  </a:cxn>
                  <a:cxn ang="0">
                    <a:pos x="518" y="374"/>
                  </a:cxn>
                  <a:cxn ang="0">
                    <a:pos x="0" y="374"/>
                  </a:cxn>
                  <a:cxn ang="0">
                    <a:pos x="0" y="1670"/>
                  </a:cxn>
                </a:cxnLst>
                <a:rect l="0" t="0" r="r" b="b"/>
                <a:pathLst>
                  <a:path w="518" h="1670">
                    <a:moveTo>
                      <a:pt x="518" y="0"/>
                    </a:moveTo>
                    <a:lnTo>
                      <a:pt x="518" y="374"/>
                    </a:lnTo>
                    <a:lnTo>
                      <a:pt x="0" y="374"/>
                    </a:lnTo>
                    <a:lnTo>
                      <a:pt x="0" y="1670"/>
                    </a:lnTo>
                  </a:path>
                </a:pathLst>
              </a:custGeom>
              <a:noFill/>
              <a:ln w="9525" cap="flat">
                <a:solidFill>
                  <a:srgbClr val="FF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9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Step 1: </a:t>
            </a:r>
            <a:r>
              <a:rPr lang="en-US" dirty="0"/>
              <a:t>Calculate paraxial marginal ray angles, u1’, u2’. Assume the marginal ray height in the object space is 1 mm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Step 2: Calculate conjugate factors C1 and C2 for Lens #1 and #2.</a:t>
            </a:r>
          </a:p>
          <a:p>
            <a:endParaRPr lang="en-US" dirty="0" smtClean="0"/>
          </a:p>
          <a:p>
            <a:r>
              <a:rPr lang="en-US" dirty="0" smtClean="0"/>
              <a:t>Step 3: Calculate the optimum shape factor B1 and B2.</a:t>
            </a:r>
          </a:p>
          <a:p>
            <a:endParaRPr lang="en-US" dirty="0" smtClean="0"/>
          </a:p>
          <a:p>
            <a:r>
              <a:rPr lang="en-US" dirty="0" smtClean="0"/>
              <a:t>Step 3: Based on B1, B2, and n=1.69, calculate r1,r2,r3, and r4 by using the procedure used in design project #2.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B31A-3019-426C-B9F3-631B39AC0FE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5797-1965-42AE-8402-0FE25ED516AA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67" y="1111540"/>
            <a:ext cx="7466666" cy="46349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4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149C-B0F2-4079-BE4A-BE1A8B85D788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0" y="1594079"/>
            <a:ext cx="7365079" cy="366984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1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039B9-E1D1-4B20-AD74-8BE61D2F36D9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571" y="1282968"/>
            <a:ext cx="6742857" cy="42920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D84A-9CF0-4A62-8D55-27E2D2E2FD90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97" y="1911539"/>
            <a:ext cx="6349206" cy="303492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important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7586"/>
            <a:ext cx="8229600" cy="4525963"/>
          </a:xfrm>
        </p:spPr>
        <p:txBody>
          <a:bodyPr/>
          <a:lstStyle/>
          <a:p>
            <a:r>
              <a:rPr lang="en-US" dirty="0" smtClean="0"/>
              <a:t>Negative + Positive element </a:t>
            </a:r>
          </a:p>
          <a:p>
            <a:r>
              <a:rPr lang="en-US" dirty="0" smtClean="0"/>
              <a:t>Aspheric Surfaces</a:t>
            </a:r>
          </a:p>
          <a:p>
            <a:r>
              <a:rPr lang="en-US" dirty="0" smtClean="0"/>
              <a:t>Concentric Surface: Marginal ray is not refracted (A=0)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Aplanatic Surface: 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dirty="0" smtClean="0"/>
              <a:t>(u/n)=0 (To be discussed)</a:t>
            </a:r>
            <a:endParaRPr lang="en-US" dirty="0"/>
          </a:p>
        </p:txBody>
      </p:sp>
      <p:sp>
        <p:nvSpPr>
          <p:cNvPr id="4" name="Arc 3"/>
          <p:cNvSpPr/>
          <p:nvPr/>
        </p:nvSpPr>
        <p:spPr>
          <a:xfrm>
            <a:off x="4352026" y="3429000"/>
            <a:ext cx="1371600" cy="1371600"/>
          </a:xfrm>
          <a:prstGeom prst="arc">
            <a:avLst>
              <a:gd name="adj1" fmla="val 18746173"/>
              <a:gd name="adj2" fmla="val 27214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114800" y="4117659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029200" y="3683478"/>
            <a:ext cx="914400" cy="43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037826" y="5208901"/>
            <a:ext cx="1371600" cy="1371600"/>
          </a:xfrm>
          <a:prstGeom prst="arc">
            <a:avLst>
              <a:gd name="adj1" fmla="val 8069564"/>
              <a:gd name="adj2" fmla="val 137575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14800" y="5870259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423970" y="5070892"/>
            <a:ext cx="1752600" cy="40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92741" y="5466276"/>
            <a:ext cx="867674" cy="40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80883" y="5473474"/>
            <a:ext cx="1752600" cy="40258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81302" y="59624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98398" y="59552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42476" y="4192602"/>
            <a:ext cx="3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39434" y="4202668"/>
            <a:ext cx="400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60554" y="558847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94306" y="55985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0BAD-9A05-4714-942F-8E75796C26D1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4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</a:t>
            </a:r>
            <a:br>
              <a:rPr lang="en-US" dirty="0" smtClean="0"/>
            </a:br>
            <a:r>
              <a:rPr lang="en-US" dirty="0"/>
              <a:t>Which technique are used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581400"/>
            <a:ext cx="5771429" cy="24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61375"/>
            <a:ext cx="5228571" cy="11619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238" y="1447800"/>
            <a:ext cx="5409524" cy="20000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CACB-C5C8-47BC-B58F-E56FA76432E8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400" dirty="0"/>
              <a:t>Introduction to Optical Design</a:t>
            </a:r>
            <a:br>
              <a:rPr lang="en-US" altLang="ja-JP" sz="2400" dirty="0"/>
            </a:br>
            <a:r>
              <a:rPr lang="en-US" altLang="ja-JP" sz="2400" dirty="0" smtClean="0"/>
              <a:t>Lecture #3</a:t>
            </a:r>
            <a:endParaRPr lang="en-US" altLang="ja-JP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dirty="0"/>
              <a:t>Yuzuru </a:t>
            </a:r>
            <a:r>
              <a:rPr lang="en-US" altLang="ja-JP" sz="2000" dirty="0" smtClean="0"/>
              <a:t>Takashima</a:t>
            </a:r>
          </a:p>
          <a:p>
            <a:r>
              <a:rPr lang="en-US" altLang="ja-JP" sz="2000" dirty="0" smtClean="0"/>
              <a:t>College of Optical Sciences</a:t>
            </a:r>
            <a:endParaRPr lang="en-US" altLang="ja-JP" sz="2000" dirty="0"/>
          </a:p>
          <a:p>
            <a:r>
              <a:rPr lang="en-US" altLang="ja-JP" sz="2000" dirty="0" smtClean="0"/>
              <a:t>ytakashima@optics.arizona.edu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9736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89826"/>
            <a:ext cx="4521466" cy="2133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722" y="1972978"/>
            <a:ext cx="4019048" cy="1295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824105"/>
            <a:ext cx="4372279" cy="2581506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631C-EE2F-4EAB-90B8-E8B2335D5CBC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Coma</a:t>
            </a:r>
            <a:br>
              <a:rPr lang="en-US" dirty="0" smtClean="0"/>
            </a:br>
            <a:r>
              <a:rPr lang="en-US" dirty="0" smtClean="0"/>
              <a:t>Function of Marginal Ray and Chief ray</a:t>
            </a:r>
            <a:endParaRPr lang="en-US" dirty="0"/>
          </a:p>
        </p:txBody>
      </p:sp>
      <p:sp>
        <p:nvSpPr>
          <p:cNvPr id="5" name="Arc 4"/>
          <p:cNvSpPr/>
          <p:nvPr/>
        </p:nvSpPr>
        <p:spPr bwMode="auto">
          <a:xfrm>
            <a:off x="3842395" y="1307978"/>
            <a:ext cx="1341673" cy="2865438"/>
          </a:xfrm>
          <a:prstGeom prst="arc">
            <a:avLst>
              <a:gd name="adj1" fmla="val 6513234"/>
              <a:gd name="adj2" fmla="val 150356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87524" y="2755778"/>
            <a:ext cx="75608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1871700" y="1603650"/>
            <a:ext cx="5400600" cy="1152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Freeform 7"/>
          <p:cNvSpPr/>
          <p:nvPr/>
        </p:nvSpPr>
        <p:spPr bwMode="auto">
          <a:xfrm>
            <a:off x="3971925" y="1917578"/>
            <a:ext cx="95250" cy="133350"/>
          </a:xfrm>
          <a:custGeom>
            <a:avLst/>
            <a:gdLst>
              <a:gd name="connsiteX0" fmla="*/ 57150 w 95250"/>
              <a:gd name="connsiteY0" fmla="*/ 133350 h 133350"/>
              <a:gd name="connsiteX1" fmla="*/ 95250 w 95250"/>
              <a:gd name="connsiteY1" fmla="*/ 19050 h 133350"/>
              <a:gd name="connsiteX2" fmla="*/ 0 w 95250"/>
              <a:gd name="connsiteY2" fmla="*/ 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133350">
                <a:moveTo>
                  <a:pt x="57150" y="133350"/>
                </a:moveTo>
                <a:lnTo>
                  <a:pt x="95250" y="19050"/>
                </a:lnTo>
                <a:lnTo>
                  <a:pt x="0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835696" y="2035698"/>
            <a:ext cx="2088232" cy="13321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3923928" y="1495638"/>
            <a:ext cx="2592288" cy="54006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611560" y="2071702"/>
            <a:ext cx="3276364" cy="6825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8600" y="2870167"/>
            <a:ext cx="192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Incoming </a:t>
            </a:r>
            <a:r>
              <a:rPr lang="en-US" dirty="0" smtClean="0">
                <a:solidFill>
                  <a:srgbClr val="FF0000"/>
                </a:solidFill>
              </a:rPr>
              <a:t>Chief 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6216" y="1307068"/>
            <a:ext cx="19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Refracted </a:t>
            </a:r>
            <a:r>
              <a:rPr lang="en-US" dirty="0" smtClean="0">
                <a:solidFill>
                  <a:srgbClr val="FF0000"/>
                </a:solidFill>
              </a:rPr>
              <a:t>Chief ray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Arc 16"/>
          <p:cNvSpPr/>
          <p:nvPr/>
        </p:nvSpPr>
        <p:spPr bwMode="auto">
          <a:xfrm flipH="1">
            <a:off x="2582162" y="2287726"/>
            <a:ext cx="909718" cy="949586"/>
          </a:xfrm>
          <a:prstGeom prst="arc">
            <a:avLst>
              <a:gd name="adj1" fmla="val 10775280"/>
              <a:gd name="adj2" fmla="val 135069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8" name="Arc 17"/>
          <p:cNvSpPr/>
          <p:nvPr/>
        </p:nvSpPr>
        <p:spPr bwMode="auto">
          <a:xfrm flipH="1">
            <a:off x="4391980" y="1639654"/>
            <a:ext cx="909718" cy="949586"/>
          </a:xfrm>
          <a:prstGeom prst="arc">
            <a:avLst>
              <a:gd name="adj1" fmla="val 9348872"/>
              <a:gd name="adj2" fmla="val 135069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9" name="Arc 18"/>
          <p:cNvSpPr/>
          <p:nvPr/>
        </p:nvSpPr>
        <p:spPr bwMode="auto">
          <a:xfrm flipH="1">
            <a:off x="2987824" y="1601554"/>
            <a:ext cx="909718" cy="949586"/>
          </a:xfrm>
          <a:prstGeom prst="arc">
            <a:avLst>
              <a:gd name="adj1" fmla="val 19863500"/>
              <a:gd name="adj2" fmla="val 334789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6704" y="146824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ymbol" pitchFamily="18" charset="2"/>
              </a:rPr>
              <a:t>q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455617" y="2908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973550" y="29086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n’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3926024" y="2045012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3865137" y="3315401"/>
            <a:ext cx="34359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Connector 32"/>
          <p:cNvCxnSpPr/>
          <p:nvPr/>
        </p:nvCxnSpPr>
        <p:spPr>
          <a:xfrm>
            <a:off x="7301046" y="2701772"/>
            <a:ext cx="0" cy="8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33992" y="2837100"/>
            <a:ext cx="0" cy="85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05400" y="2971800"/>
            <a:ext cx="72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R=1/c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707562">
            <a:off x="1845863" y="1428755"/>
            <a:ext cx="163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Normal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663395" y="4888468"/>
            <a:ext cx="37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 Snell’s Law for a marginal ray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667000" y="5715000"/>
            <a:ext cx="594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 marginal ray incident height, chief ray incident height</a:t>
            </a:r>
            <a:endParaRPr lang="en-US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250518"/>
              </p:ext>
            </p:extLst>
          </p:nvPr>
        </p:nvGraphicFramePr>
        <p:xfrm>
          <a:off x="1902002" y="1828800"/>
          <a:ext cx="967744" cy="35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5" name="Equation" r:id="rId3" imgW="596880" imgH="215640" progId="Equation.3">
                  <p:embed/>
                </p:oleObj>
              </mc:Choice>
              <mc:Fallback>
                <p:oleObj name="Equation" r:id="rId3" imgW="596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2002" y="1828800"/>
                        <a:ext cx="967744" cy="35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327116"/>
              </p:ext>
            </p:extLst>
          </p:nvPr>
        </p:nvGraphicFramePr>
        <p:xfrm>
          <a:off x="5446155" y="1869482"/>
          <a:ext cx="10509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6" name="Equation" r:id="rId5" imgW="647640" imgH="215640" progId="Equation.3">
                  <p:embed/>
                </p:oleObj>
              </mc:Choice>
              <mc:Fallback>
                <p:oleObj name="Equation" r:id="rId5" imgW="64764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6155" y="1869482"/>
                        <a:ext cx="105092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8879"/>
              </p:ext>
            </p:extLst>
          </p:nvPr>
        </p:nvGraphicFramePr>
        <p:xfrm>
          <a:off x="381000" y="3777432"/>
          <a:ext cx="20637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7" name="Equation" r:id="rId7" imgW="1269720" imgH="241200" progId="Equation.3">
                  <p:embed/>
                </p:oleObj>
              </mc:Choice>
              <mc:Fallback>
                <p:oleObj name="Equation" r:id="rId7" imgW="12697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777432"/>
                        <a:ext cx="2063750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886005"/>
              </p:ext>
            </p:extLst>
          </p:nvPr>
        </p:nvGraphicFramePr>
        <p:xfrm>
          <a:off x="1987009" y="2439351"/>
          <a:ext cx="2476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8" name="Equation" r:id="rId9" imgW="152280" imgH="215640" progId="Equation.3">
                  <p:embed/>
                </p:oleObj>
              </mc:Choice>
              <mc:Fallback>
                <p:oleObj name="Equation" r:id="rId9" imgW="1522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7009" y="2439351"/>
                        <a:ext cx="247650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489868"/>
              </p:ext>
            </p:extLst>
          </p:nvPr>
        </p:nvGraphicFramePr>
        <p:xfrm>
          <a:off x="3238919" y="2446483"/>
          <a:ext cx="2063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9" name="Equation" r:id="rId11" imgW="126720" imgH="215640" progId="Equation.3">
                  <p:embed/>
                </p:oleObj>
              </mc:Choice>
              <mc:Fallback>
                <p:oleObj name="Equation" r:id="rId11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38919" y="2446483"/>
                        <a:ext cx="20637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775524"/>
              </p:ext>
            </p:extLst>
          </p:nvPr>
        </p:nvGraphicFramePr>
        <p:xfrm>
          <a:off x="381000" y="4275138"/>
          <a:ext cx="3302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" name="Equation" r:id="rId13" imgW="2031840" imgH="431640" progId="Equation.3">
                  <p:embed/>
                </p:oleObj>
              </mc:Choice>
              <mc:Fallback>
                <p:oleObj name="Equation" r:id="rId13" imgW="20318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" y="4275138"/>
                        <a:ext cx="33020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559812"/>
              </p:ext>
            </p:extLst>
          </p:nvPr>
        </p:nvGraphicFramePr>
        <p:xfrm>
          <a:off x="381000" y="4953000"/>
          <a:ext cx="15271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1" name="Equation" r:id="rId15" imgW="939600" imgH="177480" progId="Equation.3">
                  <p:embed/>
                </p:oleObj>
              </mc:Choice>
              <mc:Fallback>
                <p:oleObj name="Equation" r:id="rId15" imgW="93960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4953000"/>
                        <a:ext cx="152717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869092"/>
              </p:ext>
            </p:extLst>
          </p:nvPr>
        </p:nvGraphicFramePr>
        <p:xfrm>
          <a:off x="381000" y="5334000"/>
          <a:ext cx="15271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2" name="Equation" r:id="rId17" imgW="939600" imgH="215640" progId="Equation.3">
                  <p:embed/>
                </p:oleObj>
              </mc:Choice>
              <mc:Fallback>
                <p:oleObj name="Equation" r:id="rId17" imgW="9396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1000" y="5334000"/>
                        <a:ext cx="1527175" cy="35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18953"/>
              </p:ext>
            </p:extLst>
          </p:nvPr>
        </p:nvGraphicFramePr>
        <p:xfrm>
          <a:off x="484188" y="5765800"/>
          <a:ext cx="206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3" name="Equation" r:id="rId19" imgW="126720" imgH="177480" progId="Equation.3">
                  <p:embed/>
                </p:oleObj>
              </mc:Choice>
              <mc:Fallback>
                <p:oleObj name="Equation" r:id="rId19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4188" y="5765800"/>
                        <a:ext cx="206375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663395" y="5334000"/>
            <a:ext cx="335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Paraxial Snell’s Law for a chief ray 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3395" y="3785556"/>
            <a:ext cx="4763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 aberration of Coma at a spherical interface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824940" y="4405390"/>
            <a:ext cx="539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 aberration coefficient at single spherical interface</a:t>
            </a:r>
            <a:endParaRPr lang="en-US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477283"/>
              </p:ext>
            </p:extLst>
          </p:nvPr>
        </p:nvGraphicFramePr>
        <p:xfrm>
          <a:off x="360104" y="6080125"/>
          <a:ext cx="14652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4" name="Equation" r:id="rId21" imgW="901440" imgH="431640" progId="Equation.3">
                  <p:embed/>
                </p:oleObj>
              </mc:Choice>
              <mc:Fallback>
                <p:oleObj name="Equation" r:id="rId21" imgW="901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0104" y="6080125"/>
                        <a:ext cx="1465263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CE34-A686-4666-90C7-2CE1BF497A08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5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ECD0-CFEC-48DD-9FC2-1E69F1CC82F4}" type="datetime1">
              <a:rPr lang="en-US" altLang="ja-JP" smtClean="0"/>
              <a:t>1/27/2015</a:t>
            </a:fld>
            <a:endParaRPr lang="en-US" altLang="ja-JP"/>
          </a:p>
        </p:txBody>
      </p:sp>
      <p:sp>
        <p:nvSpPr>
          <p:cNvPr id="1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Copyright 2014 Yuzuru Takashima</a:t>
            </a:r>
            <a:endParaRPr lang="en-US" altLang="ja-JP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ja-JP" sz="2400"/>
              <a:t>4)  Evaluate against objectives</a:t>
            </a:r>
            <a:br>
              <a:rPr lang="en-US" altLang="ja-JP" sz="2400"/>
            </a:br>
            <a:r>
              <a:rPr lang="en-US" altLang="ja-JP" sz="2400"/>
              <a:t>5)  Select most promising solution (1st order. solution) </a:t>
            </a:r>
            <a:br>
              <a:rPr lang="en-US" altLang="ja-JP" sz="2400"/>
            </a:br>
            <a:endParaRPr lang="en-US" altLang="ja-JP" sz="2400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143000" y="1354138"/>
            <a:ext cx="457200" cy="10985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11163" y="1903413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>
            <a:off x="1235075" y="1803400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>
            <a:off x="1498600" y="18113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022350" y="19939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25563" y="1985963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H’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1498600" y="22240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2906713" y="1422400"/>
            <a:ext cx="0" cy="130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1498600" y="2573338"/>
            <a:ext cx="1408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635125" y="1674813"/>
            <a:ext cx="127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1616075" y="13477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828800" y="226853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f’=40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870075" y="13620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fb=39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6732588" y="2568575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6942138" y="22717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4689475" y="1422400"/>
            <a:ext cx="365125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206875" y="1427163"/>
            <a:ext cx="747713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n</a:t>
            </a:r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7496175" y="1235075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3956050" y="1452563"/>
            <a:ext cx="411163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Oval 23"/>
          <p:cNvSpPr>
            <a:spLocks noChangeArrowheads="1"/>
          </p:cNvSpPr>
          <p:nvPr/>
        </p:nvSpPr>
        <p:spPr bwMode="auto">
          <a:xfrm>
            <a:off x="7496175" y="1422400"/>
            <a:ext cx="444500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6440488" y="1430338"/>
            <a:ext cx="403225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6796088" y="1446213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6294438" y="1436688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6294438" y="1903413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3776663" y="1893888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H="1">
            <a:off x="6550025" y="18034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6732588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7604125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H="1">
            <a:off x="7824788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6734175" y="21828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H="1">
            <a:off x="7591425" y="2182813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H="1">
            <a:off x="7818438" y="21780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8201025" y="1422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8372475" y="178911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5365750" y="1444625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5681663" y="176688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4381500" y="25908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4343400" y="229393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 n</a:t>
            </a:r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4381500" y="22240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H="1">
            <a:off x="5038725" y="190500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5678488" y="222408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054600" y="25908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7905750" y="2576513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 flipH="1">
            <a:off x="7918450" y="1905000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>
            <a:off x="8372475" y="21796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7900988" y="22431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79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5119688" y="2287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80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6346825" y="153828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7416800" y="15351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1044575" y="2651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1) Single thick lens</a:t>
            </a: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3833813" y="2651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2) Single thick lens</a:t>
            </a: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6492875" y="2651125"/>
            <a:ext cx="213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3) Two thick lenses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307013" y="1779588"/>
            <a:ext cx="192087" cy="239712"/>
            <a:chOff x="314" y="2897"/>
            <a:chExt cx="121" cy="151"/>
          </a:xfrm>
        </p:grpSpPr>
        <p:sp>
          <p:nvSpPr>
            <p:cNvPr id="42041" name="Rectangle 57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2043" name="Line 59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4" name="Line 60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045" name="Text Box 61"/>
          <p:cNvSpPr txBox="1">
            <a:spLocks noChangeArrowheads="1"/>
          </p:cNvSpPr>
          <p:nvPr/>
        </p:nvSpPr>
        <p:spPr bwMode="auto">
          <a:xfrm>
            <a:off x="2906713" y="15382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8043863" y="1790700"/>
            <a:ext cx="192087" cy="239713"/>
            <a:chOff x="314" y="2897"/>
            <a:chExt cx="121" cy="151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2049" name="Line 65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0" name="Line 66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42125" name="Group 141"/>
          <p:cNvGraphicFramePr>
            <a:graphicFrameLocks noGrp="1"/>
          </p:cNvGraphicFramePr>
          <p:nvPr>
            <p:ph idx="1"/>
          </p:nvPr>
        </p:nvGraphicFramePr>
        <p:xfrm>
          <a:off x="257175" y="3108325"/>
          <a:ext cx="8542338" cy="3279648"/>
        </p:xfrm>
        <a:graphic>
          <a:graphicData uri="http://schemas.openxmlformats.org/drawingml/2006/table">
            <a:tbl>
              <a:tblPr/>
              <a:tblGrid>
                <a:gridCol w="1936750"/>
                <a:gridCol w="2201863"/>
                <a:gridCol w="2201862"/>
                <a:gridCol w="22018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1) Single thick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2) Single thick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3) Two thick lenses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 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=532nm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  <a:endParaRPr kumimoji="1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  <a:endParaRPr kumimoji="1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 f’sys =40mm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3. fb&gt;45mm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39 (&lt; 45)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4. # of elements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5. Spot size&lt;10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2.44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l(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F/#)=4.15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m, (F/#)=3.2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Need further evaluation by ray tracing (Step 6 and thereafter.)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Note: too thick! (~60mm)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2.44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l(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F/#)=8.3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m, (F/#)=6.4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Need further evaluation by ray tracing (Step 6 and thereafter.)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A4AD-945F-408B-A0B4-8DAC7127B9FB}" type="slidenum">
              <a:rPr lang="en-US" altLang="ja-JP" smtClean="0"/>
              <a:pPr/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46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Coma</a:t>
            </a:r>
            <a:br>
              <a:rPr lang="en-US" dirty="0" smtClean="0"/>
            </a:br>
            <a:r>
              <a:rPr lang="en-US" dirty="0" smtClean="0"/>
              <a:t>Thin lens, stop at the lens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093195"/>
              </p:ext>
            </p:extLst>
          </p:nvPr>
        </p:nvGraphicFramePr>
        <p:xfrm>
          <a:off x="685800" y="1905000"/>
          <a:ext cx="4375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84" name="Equation" r:id="rId3" imgW="2692080" imgH="457200" progId="Equation.3">
                  <p:embed/>
                </p:oleObj>
              </mc:Choice>
              <mc:Fallback>
                <p:oleObj name="Equation" r:id="rId3" imgW="2692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905000"/>
                        <a:ext cx="437515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547124"/>
              </p:ext>
            </p:extLst>
          </p:nvPr>
        </p:nvGraphicFramePr>
        <p:xfrm>
          <a:off x="685800" y="3048000"/>
          <a:ext cx="13827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85" name="Equation" r:id="rId5" imgW="850680" imgH="241200" progId="Equation.3">
                  <p:embed/>
                </p:oleObj>
              </mc:Choice>
              <mc:Fallback>
                <p:oleObj name="Equation" r:id="rId5" imgW="8506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048000"/>
                        <a:ext cx="138271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3929"/>
              </p:ext>
            </p:extLst>
          </p:nvPr>
        </p:nvGraphicFramePr>
        <p:xfrm>
          <a:off x="2743200" y="2924174"/>
          <a:ext cx="21875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86" name="Equation" r:id="rId7" imgW="1346040" imgH="393480" progId="Equation.3">
                  <p:embed/>
                </p:oleObj>
              </mc:Choice>
              <mc:Fallback>
                <p:oleObj name="Equation" r:id="rId7" imgW="13460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2924174"/>
                        <a:ext cx="2187575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ight Arrow 5"/>
          <p:cNvSpPr/>
          <p:nvPr/>
        </p:nvSpPr>
        <p:spPr>
          <a:xfrm>
            <a:off x="2287434" y="3073878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86400" y="2903112"/>
            <a:ext cx="2584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Zero-Coma </a:t>
            </a:r>
            <a:r>
              <a:rPr lang="en-US" dirty="0"/>
              <a:t>condition </a:t>
            </a:r>
            <a:r>
              <a:rPr lang="en-US" dirty="0" smtClean="0"/>
              <a:t>for</a:t>
            </a:r>
            <a:endParaRPr lang="en-US" dirty="0"/>
          </a:p>
          <a:p>
            <a:r>
              <a:rPr lang="en-US" dirty="0" smtClean="0"/>
              <a:t>Given conjugate factor C,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7641" y="4114800"/>
            <a:ext cx="360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1: 1:1 imaging system (C=0)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95235" y="4736068"/>
            <a:ext cx="1380226" cy="815196"/>
            <a:chOff x="5934974" y="5771072"/>
            <a:chExt cx="1380226" cy="815196"/>
          </a:xfrm>
        </p:grpSpPr>
        <p:sp>
          <p:nvSpPr>
            <p:cNvPr id="15" name="Oval 14"/>
            <p:cNvSpPr/>
            <p:nvPr/>
          </p:nvSpPr>
          <p:spPr>
            <a:xfrm flipH="1">
              <a:off x="6588985" y="5782574"/>
              <a:ext cx="84221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34974" y="5771072"/>
              <a:ext cx="1380226" cy="414068"/>
            </a:xfrm>
            <a:custGeom>
              <a:avLst/>
              <a:gdLst>
                <a:gd name="connsiteX0" fmla="*/ 0 w 1380226"/>
                <a:gd name="connsiteY0" fmla="*/ 414068 h 414068"/>
                <a:gd name="connsiteX1" fmla="*/ 698739 w 1380226"/>
                <a:gd name="connsiteY1" fmla="*/ 0 h 414068"/>
                <a:gd name="connsiteX2" fmla="*/ 1380226 w 1380226"/>
                <a:gd name="connsiteY2" fmla="*/ 414068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0226" h="414068">
                  <a:moveTo>
                    <a:pt x="0" y="414068"/>
                  </a:moveTo>
                  <a:lnTo>
                    <a:pt x="698739" y="0"/>
                  </a:lnTo>
                  <a:lnTo>
                    <a:pt x="1380226" y="4140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/>
            <p:cNvSpPr/>
            <p:nvPr/>
          </p:nvSpPr>
          <p:spPr>
            <a:xfrm flipV="1">
              <a:off x="5934974" y="6172200"/>
              <a:ext cx="1380226" cy="414068"/>
            </a:xfrm>
            <a:custGeom>
              <a:avLst/>
              <a:gdLst>
                <a:gd name="connsiteX0" fmla="*/ 0 w 1380226"/>
                <a:gd name="connsiteY0" fmla="*/ 414068 h 414068"/>
                <a:gd name="connsiteX1" fmla="*/ 698739 w 1380226"/>
                <a:gd name="connsiteY1" fmla="*/ 0 h 414068"/>
                <a:gd name="connsiteX2" fmla="*/ 1380226 w 1380226"/>
                <a:gd name="connsiteY2" fmla="*/ 414068 h 41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0226" h="414068">
                  <a:moveTo>
                    <a:pt x="0" y="414068"/>
                  </a:moveTo>
                  <a:lnTo>
                    <a:pt x="698739" y="0"/>
                  </a:lnTo>
                  <a:lnTo>
                    <a:pt x="1380226" y="414068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102113" y="565046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C=0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3463650" y="499522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74897" y="4840069"/>
            <a:ext cx="4816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B=0 : Optimum Shape for zero Coma is bi-convex!</a:t>
            </a:r>
          </a:p>
          <a:p>
            <a:r>
              <a:rPr lang="en-US" dirty="0" smtClean="0"/>
              <a:t>Remember: B=0 for min SA too!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74897" y="5678269"/>
            <a:ext cx="365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Why-&gt; Due the symmetry: Coma ~ h!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8EC5-116B-429D-8F78-A33F6203DA1A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Coma and SA: for C=-1 (Focusing)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86" y="1081982"/>
            <a:ext cx="4019769" cy="379481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919765"/>
              </p:ext>
            </p:extLst>
          </p:nvPr>
        </p:nvGraphicFramePr>
        <p:xfrm>
          <a:off x="304800" y="2209800"/>
          <a:ext cx="4743792" cy="1154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64"/>
                <a:gridCol w="1581264"/>
                <a:gridCol w="1581264"/>
              </a:tblGrid>
              <a:tr h="288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B_zero</a:t>
                      </a:r>
                      <a:r>
                        <a:rPr lang="en-US" sz="1400" baseline="0" dirty="0" smtClean="0"/>
                        <a:t> Coma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B_min</a:t>
                      </a:r>
                      <a:r>
                        <a:rPr lang="en-US" sz="1400" dirty="0" smtClean="0"/>
                        <a:t> SA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</a:tr>
              <a:tr h="288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0.87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0.71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</a:tr>
              <a:tr h="288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2.0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1.67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1.50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</a:tr>
              <a:tr h="28858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2.5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2.57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2.33</a:t>
                      </a:r>
                      <a:endParaRPr lang="en-US" sz="1400" dirty="0"/>
                    </a:p>
                  </a:txBody>
                  <a:tcPr marL="71157" marR="71157" marT="35578" marB="35578"/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 rot="5400000">
            <a:off x="3329261" y="2628900"/>
            <a:ext cx="2286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116595" y="3886200"/>
            <a:ext cx="265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B_zero_Coma</a:t>
            </a:r>
            <a:r>
              <a:rPr lang="en-US" dirty="0" smtClean="0"/>
              <a:t> ~ </a:t>
            </a:r>
            <a:r>
              <a:rPr lang="en-US" dirty="0" err="1" smtClean="0"/>
              <a:t>B_min_SA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571476"/>
            <a:ext cx="270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2: Focusing (C=-1)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64038" y="5779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C=-1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2651383" y="521143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57831" y="5029199"/>
            <a:ext cx="5209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B=0.7~0.8 : Optimum Shape for zero Coma is close to </a:t>
            </a:r>
          </a:p>
          <a:p>
            <a:r>
              <a:rPr lang="en-US" dirty="0" smtClean="0"/>
              <a:t>min SA condition too!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914400" y="4949765"/>
            <a:ext cx="1383082" cy="829574"/>
            <a:chOff x="3874718" y="5765322"/>
            <a:chExt cx="1383082" cy="829574"/>
          </a:xfrm>
        </p:grpSpPr>
        <p:sp>
          <p:nvSpPr>
            <p:cNvPr id="19" name="Oval 18"/>
            <p:cNvSpPr/>
            <p:nvPr/>
          </p:nvSpPr>
          <p:spPr>
            <a:xfrm flipH="1">
              <a:off x="4529889" y="5782574"/>
              <a:ext cx="84221" cy="8001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874718" y="5765322"/>
              <a:ext cx="1371600" cy="414067"/>
            </a:xfrm>
            <a:custGeom>
              <a:avLst/>
              <a:gdLst>
                <a:gd name="connsiteX0" fmla="*/ 0 w 1371600"/>
                <a:gd name="connsiteY0" fmla="*/ 0 h 414067"/>
                <a:gd name="connsiteX1" fmla="*/ 681487 w 1371600"/>
                <a:gd name="connsiteY1" fmla="*/ 0 h 414067"/>
                <a:gd name="connsiteX2" fmla="*/ 1371600 w 1371600"/>
                <a:gd name="connsiteY2" fmla="*/ 414067 h 41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414067">
                  <a:moveTo>
                    <a:pt x="0" y="0"/>
                  </a:moveTo>
                  <a:lnTo>
                    <a:pt x="681487" y="0"/>
                  </a:lnTo>
                  <a:lnTo>
                    <a:pt x="1371600" y="414067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 flipV="1">
              <a:off x="3886200" y="6180829"/>
              <a:ext cx="1371600" cy="414067"/>
            </a:xfrm>
            <a:custGeom>
              <a:avLst/>
              <a:gdLst>
                <a:gd name="connsiteX0" fmla="*/ 0 w 1371600"/>
                <a:gd name="connsiteY0" fmla="*/ 0 h 414067"/>
                <a:gd name="connsiteX1" fmla="*/ 681487 w 1371600"/>
                <a:gd name="connsiteY1" fmla="*/ 0 h 414067"/>
                <a:gd name="connsiteX2" fmla="*/ 1371600 w 1371600"/>
                <a:gd name="connsiteY2" fmla="*/ 414067 h 414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414067">
                  <a:moveTo>
                    <a:pt x="0" y="0"/>
                  </a:moveTo>
                  <a:lnTo>
                    <a:pt x="681487" y="0"/>
                  </a:lnTo>
                  <a:lnTo>
                    <a:pt x="1371600" y="414067"/>
                  </a:ln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57830" y="5776628"/>
            <a:ext cx="572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use one aspheric surface, SA can be compensated too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A39C-32CA-4D32-95AB-EF1C35D7E3A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Mini Design Project 3</a:t>
            </a:r>
            <a:br>
              <a:rPr lang="en-US" dirty="0" smtClean="0"/>
            </a:br>
            <a:r>
              <a:rPr lang="en-US" dirty="0" smtClean="0"/>
              <a:t>Aplanatic Aspheric Singlet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638E-DFEB-40CC-98AA-0BAC5286961D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Design </a:t>
            </a:r>
            <a:r>
              <a:rPr lang="en-US" sz="3600" dirty="0"/>
              <a:t>Project 3</a:t>
            </a:r>
            <a:br>
              <a:rPr lang="en-US" sz="3600" dirty="0"/>
            </a:br>
            <a:r>
              <a:rPr lang="en-US" sz="3600" dirty="0"/>
              <a:t>Aplanatic Aspheric Singlet</a:t>
            </a:r>
            <a:endParaRPr lang="en-US" altLang="en-US" sz="36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7450" y="2789238"/>
            <a:ext cx="6924675" cy="3017837"/>
            <a:chOff x="1187450" y="2789238"/>
            <a:chExt cx="6924675" cy="3017837"/>
          </a:xfrm>
        </p:grpSpPr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2103438" y="4618038"/>
              <a:ext cx="32004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Disk      (BK7 1.2mm)</a:t>
              </a:r>
            </a:p>
          </p:txBody>
        </p:sp>
        <p:grpSp>
          <p:nvGrpSpPr>
            <p:cNvPr id="11283" name="Group 19"/>
            <p:cNvGrpSpPr>
              <a:grpSpLocks/>
            </p:cNvGrpSpPr>
            <p:nvPr/>
          </p:nvGrpSpPr>
          <p:grpSpPr bwMode="auto">
            <a:xfrm>
              <a:off x="2743200" y="2789238"/>
              <a:ext cx="914400" cy="2286000"/>
              <a:chOff x="1728" y="1757"/>
              <a:chExt cx="576" cy="1440"/>
            </a:xfrm>
          </p:grpSpPr>
          <p:sp>
            <p:nvSpPr>
              <p:cNvPr id="11269" name="Rectangle 5"/>
              <p:cNvSpPr>
                <a:spLocks noChangeArrowheads="1"/>
              </p:cNvSpPr>
              <p:nvPr/>
            </p:nvSpPr>
            <p:spPr bwMode="auto">
              <a:xfrm>
                <a:off x="1728" y="1757"/>
                <a:ext cx="576" cy="57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AutoShape 6"/>
              <p:cNvSpPr>
                <a:spLocks noChangeArrowheads="1"/>
              </p:cNvSpPr>
              <p:nvPr/>
            </p:nvSpPr>
            <p:spPr bwMode="auto">
              <a:xfrm flipH="1" flipV="1">
                <a:off x="1728" y="2448"/>
                <a:ext cx="576" cy="749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72" name="Line 8"/>
            <p:cNvSpPr>
              <a:spLocks noChangeShapeType="1"/>
            </p:cNvSpPr>
            <p:nvPr/>
          </p:nvSpPr>
          <p:spPr bwMode="auto">
            <a:xfrm>
              <a:off x="3840163" y="4068763"/>
              <a:ext cx="3382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5486400" y="4618038"/>
              <a:ext cx="1736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5486400" y="5075238"/>
              <a:ext cx="1736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11"/>
            <p:cNvSpPr>
              <a:spLocks noChangeShapeType="1"/>
            </p:cNvSpPr>
            <p:nvPr/>
          </p:nvSpPr>
          <p:spPr bwMode="auto">
            <a:xfrm>
              <a:off x="6950075" y="4068763"/>
              <a:ext cx="0" cy="549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2"/>
            <p:cNvSpPr>
              <a:spLocks noChangeShapeType="1"/>
            </p:cNvSpPr>
            <p:nvPr/>
          </p:nvSpPr>
          <p:spPr bwMode="auto">
            <a:xfrm>
              <a:off x="6950075" y="46180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" name="Text Box 13"/>
            <p:cNvSpPr txBox="1">
              <a:spLocks noChangeArrowheads="1"/>
            </p:cNvSpPr>
            <p:nvPr/>
          </p:nvSpPr>
          <p:spPr bwMode="auto">
            <a:xfrm>
              <a:off x="7223125" y="4710113"/>
              <a:ext cx="889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1.2mm</a:t>
              </a:r>
            </a:p>
          </p:txBody>
        </p:sp>
        <p:sp>
          <p:nvSpPr>
            <p:cNvPr id="11278" name="Text Box 14"/>
            <p:cNvSpPr txBox="1">
              <a:spLocks noChangeArrowheads="1"/>
            </p:cNvSpPr>
            <p:nvPr/>
          </p:nvSpPr>
          <p:spPr bwMode="auto">
            <a:xfrm>
              <a:off x="7223125" y="4070350"/>
              <a:ext cx="889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1.4mm</a:t>
              </a:r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3748088" y="2790825"/>
              <a:ext cx="8794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785nm</a:t>
              </a:r>
            </a:p>
          </p:txBody>
        </p:sp>
        <p:sp>
          <p:nvSpPr>
            <p:cNvPr id="11280" name="Text Box 16"/>
            <p:cNvSpPr txBox="1">
              <a:spLocks noChangeArrowheads="1"/>
            </p:cNvSpPr>
            <p:nvPr/>
          </p:nvSpPr>
          <p:spPr bwMode="auto">
            <a:xfrm>
              <a:off x="1187450" y="3613150"/>
              <a:ext cx="990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NA 0.45</a:t>
              </a:r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4205288" y="3613150"/>
              <a:ext cx="933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f=3mm</a:t>
              </a:r>
            </a:p>
          </p:txBody>
        </p:sp>
        <p:grpSp>
          <p:nvGrpSpPr>
            <p:cNvPr id="11284" name="Group 20"/>
            <p:cNvGrpSpPr>
              <a:grpSpLocks/>
            </p:cNvGrpSpPr>
            <p:nvPr/>
          </p:nvGrpSpPr>
          <p:grpSpPr bwMode="auto">
            <a:xfrm rot="554672">
              <a:off x="2735263" y="2800350"/>
              <a:ext cx="914400" cy="2286000"/>
              <a:chOff x="1728" y="1757"/>
              <a:chExt cx="576" cy="1440"/>
            </a:xfrm>
          </p:grpSpPr>
          <p:sp>
            <p:nvSpPr>
              <p:cNvPr id="11285" name="Rectangle 21"/>
              <p:cNvSpPr>
                <a:spLocks noChangeArrowheads="1"/>
              </p:cNvSpPr>
              <p:nvPr/>
            </p:nvSpPr>
            <p:spPr bwMode="auto">
              <a:xfrm>
                <a:off x="1728" y="1757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AutoShape 22"/>
              <p:cNvSpPr>
                <a:spLocks noChangeArrowheads="1"/>
              </p:cNvSpPr>
              <p:nvPr/>
            </p:nvSpPr>
            <p:spPr bwMode="auto">
              <a:xfrm flipH="1" flipV="1">
                <a:off x="1728" y="2448"/>
                <a:ext cx="576" cy="749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87" name="Group 23"/>
            <p:cNvGrpSpPr>
              <a:grpSpLocks/>
            </p:cNvGrpSpPr>
            <p:nvPr/>
          </p:nvGrpSpPr>
          <p:grpSpPr bwMode="auto">
            <a:xfrm rot="21045328" flipH="1">
              <a:off x="2727325" y="2789238"/>
              <a:ext cx="914400" cy="2286000"/>
              <a:chOff x="1728" y="1757"/>
              <a:chExt cx="576" cy="1440"/>
            </a:xfrm>
          </p:grpSpPr>
          <p:sp>
            <p:nvSpPr>
              <p:cNvPr id="11288" name="Rectangle 24"/>
              <p:cNvSpPr>
                <a:spLocks noChangeArrowheads="1"/>
              </p:cNvSpPr>
              <p:nvPr/>
            </p:nvSpPr>
            <p:spPr bwMode="auto">
              <a:xfrm>
                <a:off x="1728" y="1757"/>
                <a:ext cx="576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9" name="AutoShape 25"/>
              <p:cNvSpPr>
                <a:spLocks noChangeArrowheads="1"/>
              </p:cNvSpPr>
              <p:nvPr/>
            </p:nvSpPr>
            <p:spPr bwMode="auto">
              <a:xfrm flipH="1" flipV="1">
                <a:off x="1728" y="2448"/>
                <a:ext cx="576" cy="749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68" name="Oval 4"/>
            <p:cNvSpPr>
              <a:spLocks noChangeArrowheads="1"/>
            </p:cNvSpPr>
            <p:nvPr/>
          </p:nvSpPr>
          <p:spPr bwMode="auto">
            <a:xfrm>
              <a:off x="2378075" y="3429000"/>
              <a:ext cx="1644650" cy="6397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3200400" y="4983163"/>
              <a:ext cx="0" cy="823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3382963" y="4983163"/>
              <a:ext cx="0" cy="823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2560638" y="5622925"/>
              <a:ext cx="2011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Text Box 29"/>
            <p:cNvSpPr txBox="1">
              <a:spLocks noChangeArrowheads="1"/>
            </p:cNvSpPr>
            <p:nvPr/>
          </p:nvSpPr>
          <p:spPr bwMode="auto">
            <a:xfrm>
              <a:off x="3565525" y="5349875"/>
              <a:ext cx="101441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0.05mm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2B22-1145-4670-9809-1BB2714933B2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Focal length : 3mm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NA: 0.45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Wave length : 785nm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Glass : Low melting temp. for glass molding (PBK40, n=1.503@785nm)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Beam diameter: 3mm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Object height: +- 0.05 mm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Wave front error &lt; 0.02 waves in RMS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Working distance : 1.4mm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Cover glass: 1.2mm BK7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E636-E756-4C8E-983D-0731E5DB7357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1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strategy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Since the image height is small (0.05mm), we only think about SA and Coma, then we can use a single lens.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 single lens can NOT attain both zero SA and zero Coma, then we introduce two </a:t>
            </a:r>
            <a:r>
              <a:rPr lang="en-US" altLang="en-US" sz="2800" dirty="0" err="1"/>
              <a:t>aspherical</a:t>
            </a:r>
            <a:r>
              <a:rPr lang="en-US" altLang="en-US" sz="2800" dirty="0"/>
              <a:t> surfaces to obtain zero SA and zero Coma simultaneously.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DAAFF-AEA5-40DE-9D5B-B4D0330CCBE3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5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procedure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1</a:t>
            </a:r>
            <a:r>
              <a:rPr lang="en-US" altLang="en-US" sz="2400" b="1" baseline="30000" dirty="0"/>
              <a:t>st</a:t>
            </a:r>
            <a:r>
              <a:rPr lang="en-US" altLang="en-US" sz="2400" b="1" dirty="0"/>
              <a:t> and 3</a:t>
            </a:r>
            <a:r>
              <a:rPr lang="en-US" altLang="en-US" sz="2400" b="1" baseline="30000" dirty="0"/>
              <a:t>rd</a:t>
            </a:r>
            <a:r>
              <a:rPr lang="en-US" altLang="en-US" sz="2400" b="1" dirty="0"/>
              <a:t> order design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Start with minimum SA condition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Q= 0.718, R1=1.76, R2=-10.55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Optimization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Use two </a:t>
            </a:r>
            <a:r>
              <a:rPr lang="en-US" altLang="en-US" sz="2400" dirty="0" smtClean="0"/>
              <a:t>conic constant K of the two </a:t>
            </a:r>
            <a:r>
              <a:rPr lang="en-US" altLang="en-US" sz="2400" dirty="0" err="1"/>
              <a:t>aspherical</a:t>
            </a:r>
            <a:r>
              <a:rPr lang="en-US" altLang="en-US" sz="2400" dirty="0"/>
              <a:t> surfaces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Optimization using CODEV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Image evaluation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Aberration plots, Spot diagrams, Wave front error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05E-A687-4C9D-9A6A-2B58519F8238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Aplanatic Surface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optical system free of both spherical aberration and Coma is said to be Aplanatic</a:t>
            </a:r>
          </a:p>
          <a:p>
            <a:r>
              <a:rPr lang="en-US" dirty="0" smtClean="0"/>
              <a:t>There is a spherical surface having zero SA and zero Coma: “an Aplanatic Surface”</a:t>
            </a:r>
          </a:p>
          <a:p>
            <a:r>
              <a:rPr lang="en-US" dirty="0" smtClean="0"/>
              <a:t>The Aplanatic surface is an extremely useful in lens design, such as an oil immersion microscope, high NA lens.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B999-A9A4-4DD8-9EA5-C5E3EAA36FFA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Aplanatic Surface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57236"/>
            <a:ext cx="7010400" cy="570076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07C4-A893-4A0D-A95E-E2D1CA718935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Aplanatic Surface: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0214" y="2057400"/>
            <a:ext cx="1344386" cy="2699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5715000"/>
            <a:ext cx="2495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Aplanatic Optical System</a:t>
            </a:r>
          </a:p>
          <a:p>
            <a:r>
              <a:rPr lang="en-US" dirty="0" smtClean="0"/>
              <a:t>(No SA, No Coma)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34290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3211285" y="1371600"/>
            <a:ext cx="4114801" cy="4114800"/>
          </a:xfrm>
          <a:prstGeom prst="arc">
            <a:avLst>
              <a:gd name="adj1" fmla="val 8279435"/>
              <a:gd name="adj2" fmla="val 132636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514600" y="2286000"/>
            <a:ext cx="6172200" cy="1153886"/>
            <a:chOff x="2514600" y="1600200"/>
            <a:chExt cx="6172200" cy="1153886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514600" y="1600200"/>
              <a:ext cx="6172200" cy="1143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450772" y="1763486"/>
              <a:ext cx="32004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25486" y="1605038"/>
              <a:ext cx="914400" cy="16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flipV="1">
            <a:off x="2525486" y="3418114"/>
            <a:ext cx="6172200" cy="1153886"/>
            <a:chOff x="2514600" y="1600200"/>
            <a:chExt cx="6172200" cy="1153886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514600" y="1600200"/>
              <a:ext cx="6172200" cy="1143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50772" y="1763486"/>
              <a:ext cx="320040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25486" y="1605038"/>
              <a:ext cx="914400" cy="1693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371845" y="5715000"/>
            <a:ext cx="1934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Aplanatic Surface</a:t>
            </a:r>
          </a:p>
          <a:p>
            <a:r>
              <a:rPr lang="en-US" dirty="0" smtClean="0"/>
              <a:t>(No SA, No Coma)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93572" y="58776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5600700" y="5877699"/>
            <a:ext cx="26670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161366" y="5715000"/>
            <a:ext cx="1934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Aplanatic System</a:t>
            </a:r>
          </a:p>
          <a:p>
            <a:r>
              <a:rPr lang="en-US" dirty="0" smtClean="0"/>
              <a:t>(No SA, No Coma)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786794" y="2077006"/>
            <a:ext cx="2412129" cy="135199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3720" y="1466165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</a:t>
            </a:r>
          </a:p>
          <a:p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545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533564" y="34290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53172" y="3455545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M’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47823" y="2251348"/>
            <a:ext cx="222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 center of curvature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181600" y="37338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211285" y="3798332"/>
            <a:ext cx="0" cy="168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651172" y="3824877"/>
            <a:ext cx="0" cy="74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8697686" y="40386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260996" y="4953000"/>
            <a:ext cx="1887946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01344" y="4953000"/>
            <a:ext cx="3275764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54502" y="4482495"/>
            <a:ext cx="139667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170714" y="3396342"/>
            <a:ext cx="105560" cy="9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589154" y="3384674"/>
            <a:ext cx="105560" cy="9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8570354" y="3374570"/>
            <a:ext cx="105560" cy="98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3260996" y="5464629"/>
            <a:ext cx="531611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0650"/>
              </p:ext>
            </p:extLst>
          </p:nvPr>
        </p:nvGraphicFramePr>
        <p:xfrm>
          <a:off x="4352925" y="4646613"/>
          <a:ext cx="185738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8" name="Equation" r:id="rId3" imgW="114120" imgH="126720" progId="Equation.3">
                  <p:embed/>
                </p:oleObj>
              </mc:Choice>
              <mc:Fallback>
                <p:oleObj name="Equation" r:id="rId3" imgW="114120" imgH="126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2925" y="4646613"/>
                        <a:ext cx="185738" cy="20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491413"/>
              </p:ext>
            </p:extLst>
          </p:nvPr>
        </p:nvGraphicFramePr>
        <p:xfrm>
          <a:off x="5805488" y="4173538"/>
          <a:ext cx="288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9" name="Equation" r:id="rId5" imgW="177480" imgH="203040" progId="Equation.3">
                  <p:embed/>
                </p:oleObj>
              </mc:Choice>
              <mc:Fallback>
                <p:oleObj name="Equation" r:id="rId5" imgW="1774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5488" y="4173538"/>
                        <a:ext cx="28892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226759"/>
              </p:ext>
            </p:extLst>
          </p:nvPr>
        </p:nvGraphicFramePr>
        <p:xfrm>
          <a:off x="6688138" y="4606925"/>
          <a:ext cx="24765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0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88138" y="4606925"/>
                        <a:ext cx="247650" cy="268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94039"/>
              </p:ext>
            </p:extLst>
          </p:nvPr>
        </p:nvGraphicFramePr>
        <p:xfrm>
          <a:off x="5668963" y="5186363"/>
          <a:ext cx="227012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1"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8963" y="5186363"/>
                        <a:ext cx="227012" cy="26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621314"/>
              </p:ext>
            </p:extLst>
          </p:nvPr>
        </p:nvGraphicFramePr>
        <p:xfrm>
          <a:off x="3505200" y="3048000"/>
          <a:ext cx="247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2" name="Equation" r:id="rId11" imgW="152280" imgH="177480" progId="Equation.3">
                  <p:embed/>
                </p:oleObj>
              </mc:Choice>
              <mc:Fallback>
                <p:oleObj name="Equation" r:id="rId11" imgW="1522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05200" y="3048000"/>
                        <a:ext cx="247650" cy="2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521436"/>
              </p:ext>
            </p:extLst>
          </p:nvPr>
        </p:nvGraphicFramePr>
        <p:xfrm>
          <a:off x="2763838" y="3078163"/>
          <a:ext cx="20637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3"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63838" y="3078163"/>
                        <a:ext cx="206375" cy="227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714077"/>
              </p:ext>
            </p:extLst>
          </p:nvPr>
        </p:nvGraphicFramePr>
        <p:xfrm>
          <a:off x="6662058" y="467424"/>
          <a:ext cx="2218356" cy="84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64" name="Equation" r:id="rId15" imgW="1130040" imgH="431640" progId="Equation.3">
                  <p:embed/>
                </p:oleObj>
              </mc:Choice>
              <mc:Fallback>
                <p:oleObj name="Equation" r:id="rId15" imgW="1130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62058" y="467424"/>
                        <a:ext cx="2218356" cy="84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EAF0-0A7B-44B1-A6BA-F972C47EF1DA}" type="datetime1">
              <a:rPr lang="en-US" smtClean="0"/>
              <a:t>1/27/2015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2014 Yuzuru Takashima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11474</TotalTime>
  <Words>5377</Words>
  <Application>Microsoft Office PowerPoint</Application>
  <PresentationFormat>On-screen Show (4:3)</PresentationFormat>
  <Paragraphs>1424</Paragraphs>
  <Slides>128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37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PowerPoint Presentation</vt:lpstr>
      <vt:lpstr>Introduction to Optical Design Lecture #1</vt:lpstr>
      <vt:lpstr>PowerPoint Presentation</vt:lpstr>
      <vt:lpstr>PowerPoint Presentation</vt:lpstr>
      <vt:lpstr>Waterfall v.s. Agile Process</vt:lpstr>
      <vt:lpstr>Agile Process</vt:lpstr>
      <vt:lpstr>Example: 1)  Statement of problem to be solved </vt:lpstr>
      <vt:lpstr>2) Alternative designs 3) First order designs: geometrical design of optics</vt:lpstr>
      <vt:lpstr>4)  Evaluate against objectives 5)  Select most promising solution (1st order. solution)  </vt:lpstr>
      <vt:lpstr>Law of geometrical optics</vt:lpstr>
      <vt:lpstr>Law of geometrical optics</vt:lpstr>
      <vt:lpstr>Huygens’ Principle (1690)</vt:lpstr>
      <vt:lpstr>Fermat’s Principle (1650) </vt:lpstr>
      <vt:lpstr>Eikonal Equation (1911)</vt:lpstr>
      <vt:lpstr>Jell-O Gradient Index Lens</vt:lpstr>
      <vt:lpstr>PowerPoint Presentation</vt:lpstr>
      <vt:lpstr>GRIN lens</vt:lpstr>
      <vt:lpstr>Two types of compound eyes</vt:lpstr>
      <vt:lpstr>Modeling of Compound Eyes  Apposition and Superposition Eyes </vt:lpstr>
      <vt:lpstr>Review: 1st order optics</vt:lpstr>
      <vt:lpstr>Geometrical Theory of Optical System</vt:lpstr>
      <vt:lpstr>Geometrical Theory of Optical System</vt:lpstr>
      <vt:lpstr>Geometrical Theory of Optical System</vt:lpstr>
      <vt:lpstr>Cardinal points</vt:lpstr>
      <vt:lpstr>Cardinal points/planes</vt:lpstr>
      <vt:lpstr>Cardinal points/planes</vt:lpstr>
      <vt:lpstr>Sign Conventions</vt:lpstr>
      <vt:lpstr>Sign Conventions</vt:lpstr>
      <vt:lpstr>Sign Conventions</vt:lpstr>
      <vt:lpstr>Graphical Ray Trace</vt:lpstr>
      <vt:lpstr>Graphical Ray Trace</vt:lpstr>
      <vt:lpstr>Ray Matrices</vt:lpstr>
      <vt:lpstr>Ray Matrices</vt:lpstr>
      <vt:lpstr>Ray Matrices</vt:lpstr>
      <vt:lpstr>Ray Matrices</vt:lpstr>
      <vt:lpstr>Ray Matrices</vt:lpstr>
      <vt:lpstr>Cardinal Points</vt:lpstr>
      <vt:lpstr>Components of System Matrix: Msys 1. Free space propagation</vt:lpstr>
      <vt:lpstr>Components of System Matrix  2. Refraction at curved interface</vt:lpstr>
      <vt:lpstr>1: Thin lens</vt:lpstr>
      <vt:lpstr>2: System of two thin lenses</vt:lpstr>
      <vt:lpstr>3: Thick Lens</vt:lpstr>
      <vt:lpstr>Imaging Condition</vt:lpstr>
      <vt:lpstr>Design Project #1</vt:lpstr>
      <vt:lpstr>Example: Bi-concave thick lens Melles Griot 01LDK117</vt:lpstr>
      <vt:lpstr>Example: Bi-convex thick lens Melles Griot 01LDX313</vt:lpstr>
      <vt:lpstr>CodeV Lens Database</vt:lpstr>
      <vt:lpstr>Introduction to Optical Design Lecture #2</vt:lpstr>
      <vt:lpstr>Aberration of the rotationally symmetric Optical System</vt:lpstr>
      <vt:lpstr>Aberration of the rotationally Symmetric Optical System</vt:lpstr>
      <vt:lpstr>Aberration of the rotationally Symmetric Optical System</vt:lpstr>
      <vt:lpstr>Expansion of Sin(i) in Snell’s Law</vt:lpstr>
      <vt:lpstr>Coordinate System</vt:lpstr>
      <vt:lpstr>Tangential (meridional) Rays</vt:lpstr>
      <vt:lpstr>Skew Rays</vt:lpstr>
      <vt:lpstr>Sagittal Rays</vt:lpstr>
      <vt:lpstr>Ray and wavefront, recap.</vt:lpstr>
      <vt:lpstr>Transverse ray aberration : (ex, ey)  On-axis object, Meridional rays</vt:lpstr>
      <vt:lpstr>Transverse ray aberration : (ex, ey)  On-axis object, Sagittal rays</vt:lpstr>
      <vt:lpstr>Transverse ray aberration : (ex, ey)  Off-axis object, Meridional rays</vt:lpstr>
      <vt:lpstr>Transverse ray aberration : (ex, ey)  Off-axis object, Sagittal rays</vt:lpstr>
      <vt:lpstr>Longitudinal (axial) ray aberration: (ez)</vt:lpstr>
      <vt:lpstr>Longitudinal (axial) ray aberration: (ez)</vt:lpstr>
      <vt:lpstr>Exact Ray Trace</vt:lpstr>
      <vt:lpstr>Wavefront aberration expansion</vt:lpstr>
      <vt:lpstr>Wavefront aberration expansion</vt:lpstr>
      <vt:lpstr>Seidel Monochromatic Aberration Coefficients and WFE</vt:lpstr>
      <vt:lpstr>Marginal Ray, Chief Ray</vt:lpstr>
      <vt:lpstr>Spherical Aberration</vt:lpstr>
      <vt:lpstr>Spherical Aberration of a thin lens, Shape factor and conjugate factor</vt:lpstr>
      <vt:lpstr>Spherical Aberration of a thin lens</vt:lpstr>
      <vt:lpstr>Minimum SA condition</vt:lpstr>
      <vt:lpstr>Minimize SA by bending for given conjugate factor</vt:lpstr>
      <vt:lpstr>Design Project #2</vt:lpstr>
      <vt:lpstr>1st order design </vt:lpstr>
      <vt:lpstr>Effect of Index of Refraction</vt:lpstr>
      <vt:lpstr>Effect of splitting lens</vt:lpstr>
      <vt:lpstr>Effect of splitting lens</vt:lpstr>
      <vt:lpstr>Design Example of Lens Splitting</vt:lpstr>
      <vt:lpstr>Procedure</vt:lpstr>
      <vt:lpstr>PowerPoint Presentation</vt:lpstr>
      <vt:lpstr>PowerPoint Presentation</vt:lpstr>
      <vt:lpstr>PowerPoint Presentation</vt:lpstr>
      <vt:lpstr>PowerPoint Presentation</vt:lpstr>
      <vt:lpstr>Other important techniques</vt:lpstr>
      <vt:lpstr>Case Study Which technique are used?</vt:lpstr>
      <vt:lpstr>Introduction to Optical Design Lecture #3</vt:lpstr>
      <vt:lpstr>Coma</vt:lpstr>
      <vt:lpstr>Coma Function of Marginal Ray and Chief ray</vt:lpstr>
      <vt:lpstr>Coma Thin lens, stop at the lens</vt:lpstr>
      <vt:lpstr>Coma and SA: for C=-1 (Focusing)</vt:lpstr>
      <vt:lpstr>Mini Design Project 3 Aplanatic Aspheric Singlet</vt:lpstr>
      <vt:lpstr>Design Project 3 Aplanatic Aspheric Singlet</vt:lpstr>
      <vt:lpstr>Specifications</vt:lpstr>
      <vt:lpstr>Design strategy</vt:lpstr>
      <vt:lpstr>Design procedure</vt:lpstr>
      <vt:lpstr>Aplanatic Surface</vt:lpstr>
      <vt:lpstr>Aplanatic Surface</vt:lpstr>
      <vt:lpstr>Aplanatic Surface: </vt:lpstr>
      <vt:lpstr>Aplanatic Surface</vt:lpstr>
      <vt:lpstr>Aplanatic Surface An oil immersion lens</vt:lpstr>
      <vt:lpstr>Abbe’s Sine Condition</vt:lpstr>
      <vt:lpstr>Case Study: Schmidt Camera</vt:lpstr>
      <vt:lpstr>Design Project 4 Aspheric Singlet + Aplanatic surface</vt:lpstr>
      <vt:lpstr>Introduction to Optical Design Lecture #4</vt:lpstr>
      <vt:lpstr>Astigmatism</vt:lpstr>
      <vt:lpstr>Origin of Astigmatism</vt:lpstr>
      <vt:lpstr>Astigmatism: Surface contribution</vt:lpstr>
      <vt:lpstr>Astigmatism Thin lens, stop at the lens</vt:lpstr>
      <vt:lpstr>Field Curvature</vt:lpstr>
      <vt:lpstr>Field Curvature</vt:lpstr>
      <vt:lpstr>Field Curvature</vt:lpstr>
      <vt:lpstr>Field Curvature</vt:lpstr>
      <vt:lpstr>PowerPoint Presentation</vt:lpstr>
      <vt:lpstr>PowerPoint Presentation</vt:lpstr>
      <vt:lpstr>Sign convention</vt:lpstr>
      <vt:lpstr>Petzval Curvature : Examples </vt:lpstr>
      <vt:lpstr>PowerPoint Presentation</vt:lpstr>
      <vt:lpstr>Correction of Field Curvature</vt:lpstr>
      <vt:lpstr>Field curvature and Astigmatism</vt:lpstr>
      <vt:lpstr>Field curvature and Astigmatism</vt:lpstr>
      <vt:lpstr>Seidel Aberration Coefficient  of Field Curvature</vt:lpstr>
      <vt:lpstr>Distortion</vt:lpstr>
      <vt:lpstr>Effect of Stop Location</vt:lpstr>
      <vt:lpstr>Effect of Stop Location</vt:lpstr>
      <vt:lpstr>Solution: Symmetry with respect to the stop location</vt:lpstr>
      <vt:lpstr>Seidel Aberration Coefficient  of Distortion</vt:lpstr>
      <vt:lpstr>Design Project 5 (Optional) A Landscape Lens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yuzuru</dc:creator>
  <cp:lastModifiedBy>Yuzuru Takashima</cp:lastModifiedBy>
  <cp:revision>268</cp:revision>
  <dcterms:created xsi:type="dcterms:W3CDTF">2006-08-16T00:00:00Z</dcterms:created>
  <dcterms:modified xsi:type="dcterms:W3CDTF">2015-01-27T14:46:58Z</dcterms:modified>
</cp:coreProperties>
</file>