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8" r:id="rId3"/>
    <p:sldId id="276" r:id="rId4"/>
    <p:sldId id="274" r:id="rId5"/>
    <p:sldId id="275" r:id="rId6"/>
    <p:sldId id="269" r:id="rId7"/>
    <p:sldId id="277" r:id="rId8"/>
    <p:sldId id="278" r:id="rId9"/>
  </p:sldIdLst>
  <p:sldSz cx="9144000" cy="6858000" type="screen4x3"/>
  <p:notesSz cx="7099300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3">
          <p15:clr>
            <a:srgbClr val="A4A3A4"/>
          </p15:clr>
        </p15:guide>
        <p15:guide id="2" pos="39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8" autoAdjust="0"/>
    <p:restoredTop sz="94660"/>
  </p:normalViewPr>
  <p:slideViewPr>
    <p:cSldViewPr snapToObjects="1" showGuides="1">
      <p:cViewPr varScale="1">
        <p:scale>
          <a:sx n="98" d="100"/>
          <a:sy n="98" d="100"/>
        </p:scale>
        <p:origin x="1212" y="72"/>
      </p:cViewPr>
      <p:guideLst>
        <p:guide orient="horz" pos="3053"/>
        <p:guide pos="394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7" d="100"/>
        <a:sy n="67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294" y="0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ja-JP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786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294" y="9720786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222456FE-9E22-4379-94F3-5882BD301A04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64164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94" y="0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 altLang="ja-JP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30" y="4860393"/>
            <a:ext cx="5679440" cy="4606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786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 altLang="ja-JP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94" y="9720786"/>
            <a:ext cx="3076363" cy="51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274" tIns="48637" rIns="97274" bIns="48637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21D0E9B-29CE-4171-83D9-6B991802404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211365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D0E9B-29CE-4171-83D9-6B991802404A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76295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7F055E-B4A4-4BE5-9AAF-CB25D3AC9FA7}" type="datetime1">
              <a:rPr lang="en-US" altLang="ja-JP" smtClean="0"/>
              <a:t>1/12/2015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7FA058-2A0A-46BF-AB9B-29A1B9B9092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ED5AFC-2C29-4A70-BC54-6353C0B218D5}" type="datetime1">
              <a:rPr lang="en-US" altLang="ja-JP" smtClean="0"/>
              <a:t>1/12/2015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FE660-5736-4ED7-9E35-FAD009BD949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4EBBC-F692-4D82-96F7-39A3AEBF90BF}" type="datetime1">
              <a:rPr lang="en-US" altLang="ja-JP" smtClean="0"/>
              <a:t>1/12/2015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594FF2-E62F-4F70-A58F-57F4A5D5D12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5182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7420D8ED-828E-4FF3-A050-F77981536D17}" type="datetime1">
              <a:rPr lang="en-US" altLang="ja-JP" smtClean="0"/>
              <a:t>1/12/2015</a:t>
            </a:fld>
            <a:endParaRPr lang="en-US" altLang="ja-JP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4706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5182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43B292D-B968-4CB8-A8F9-69B99B8AF56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182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6979B58-4600-4CBD-85DA-A734DFB331A5}" type="datetime1">
              <a:rPr lang="en-US" altLang="ja-JP" smtClean="0"/>
              <a:t>1/12/2015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06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182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BB8A4AD-945F-408B-A0B4-8DAC7127B9FB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DC13ED-28A2-430A-BD98-AD804D885449}" type="datetime1">
              <a:rPr lang="en-US" altLang="ja-JP" smtClean="0"/>
              <a:t>1/12/2015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162F6-13D5-478A-8E68-72186E02E22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691879-623C-400F-B9D1-379087D0B5CD}" type="datetime1">
              <a:rPr lang="en-US" altLang="ja-JP" smtClean="0"/>
              <a:t>1/12/2015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CFCE6D-6832-4963-A63B-83E8BA7571C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46432B-92AB-421B-AE1D-386EE565AD4D}" type="datetime1">
              <a:rPr lang="en-US" altLang="ja-JP" smtClean="0"/>
              <a:t>1/12/2015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56A73E-84BE-4531-AEF8-3A247D5AEC0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AEB8C2-D879-4982-B530-DC14420902BA}" type="datetime1">
              <a:rPr lang="en-US" altLang="ja-JP" smtClean="0"/>
              <a:t>1/12/2015</a:t>
            </a:fld>
            <a:endParaRPr lang="en-US" altLang="ja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DE99D1-93F3-4D2E-A475-695CD6AB41C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732247-9912-4655-8778-493470C74545}" type="datetime1">
              <a:rPr lang="en-US" altLang="ja-JP" smtClean="0"/>
              <a:t>1/12/2015</a:t>
            </a:fld>
            <a:endParaRPr lang="en-US" altLang="ja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9DABC0-AE32-42C4-A40F-5B8CE60C2A7D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85C246-5209-4B3E-A92D-72F0A0561927}" type="datetime1">
              <a:rPr lang="en-US" altLang="ja-JP" smtClean="0"/>
              <a:t>1/12/2015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4D7AC-B192-45F9-8FB5-70D7B06B072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D3192D-EB88-402A-AA97-9B3FB89F1FC3}" type="datetime1">
              <a:rPr lang="en-US" altLang="ja-JP" smtClean="0"/>
              <a:t>1/12/2015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1C90D2-78B2-492E-9AF6-5C2C7889979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824710-CFA2-4240-9DF2-E09667880595}" type="datetime1">
              <a:rPr lang="en-US" altLang="ja-JP" smtClean="0"/>
              <a:t>1/12/2015</a:t>
            </a:fld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F83141-A24D-43E8-82A9-8E74E65E6CCB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182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fld id="{1616879D-06B6-4454-9594-7AC03B919BBB}" type="datetime1">
              <a:rPr lang="en-US" altLang="ja-JP" smtClean="0"/>
              <a:t>1/12/2015</a:t>
            </a:fld>
            <a:endParaRPr lang="en-US" altLang="ja-JP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1827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r>
              <a:rPr lang="en-US" altLang="ja-JP" smtClean="0"/>
              <a:t>OPTI 340 2015 Spring, Yuzuru Takashima</a:t>
            </a:r>
            <a:endParaRPr lang="en-US" altLang="ja-JP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182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DDA11D8B-0247-4597-8663-E4661F0B08DA}" type="slidenum">
              <a:rPr lang="en-US" altLang="ja-JP" smtClean="0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6B98-17E1-4517-87E1-E01433269599}" type="datetime1">
              <a:rPr lang="en-US" altLang="ja-JP" smtClean="0"/>
              <a:t>1/12/2015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70650"/>
            <a:ext cx="2895600" cy="250190"/>
          </a:xfrm>
        </p:spPr>
        <p:txBody>
          <a:bodyPr/>
          <a:lstStyle/>
          <a:p>
            <a:r>
              <a:rPr lang="en-US" altLang="ja-JP" smtClean="0"/>
              <a:t>OPTI 340 2015 Spring,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1058D-3213-456D-987A-95C778272AE0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2400" dirty="0" smtClean="0"/>
              <a:t>OPTI340 Lens Design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 smtClean="0"/>
              <a:t>Lecture #1</a:t>
            </a:r>
            <a:endParaRPr lang="en-US" altLang="ja-JP" sz="40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sz="2000" dirty="0"/>
              <a:t>Yuzuru </a:t>
            </a:r>
            <a:r>
              <a:rPr lang="en-US" altLang="ja-JP" sz="2000" dirty="0" smtClean="0"/>
              <a:t>Takashima</a:t>
            </a:r>
          </a:p>
          <a:p>
            <a:r>
              <a:rPr lang="en-US" altLang="ja-JP" sz="2000" dirty="0" smtClean="0"/>
              <a:t>College of Optical Sciences</a:t>
            </a:r>
            <a:endParaRPr lang="en-US" altLang="ja-JP" sz="2000" dirty="0"/>
          </a:p>
          <a:p>
            <a:r>
              <a:rPr lang="en-US" altLang="ja-JP" sz="2000" dirty="0" smtClean="0"/>
              <a:t>ytakashima@optics.arizona.edu</a:t>
            </a:r>
            <a:endParaRPr lang="en-US" altLang="ja-JP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A60F7-2563-4024-A587-6B395F796585}" type="datetime1">
              <a:rPr lang="en-US" altLang="ja-JP" smtClean="0"/>
              <a:t>1/12/2015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OPTI 340 2015 Spring,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18609-2405-4407-833A-179701E55757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dirty="0" smtClean="0"/>
              <a:t>Design Procedure</a:t>
            </a:r>
            <a:endParaRPr lang="en-US" altLang="ja-JP" sz="4000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4638" y="1600200"/>
            <a:ext cx="8275002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ja-JP" sz="1600" dirty="0"/>
              <a:t>1)  Statement of problem to be solved:  </a:t>
            </a:r>
          </a:p>
          <a:p>
            <a:pPr lvl="1">
              <a:lnSpc>
                <a:spcPct val="80000"/>
              </a:lnSpc>
            </a:pPr>
            <a:r>
              <a:rPr lang="en-US" altLang="ja-JP" sz="1400" dirty="0"/>
              <a:t>Objective</a:t>
            </a:r>
          </a:p>
          <a:p>
            <a:pPr lvl="1">
              <a:lnSpc>
                <a:spcPct val="80000"/>
              </a:lnSpc>
            </a:pPr>
            <a:r>
              <a:rPr lang="en-US" altLang="ja-JP" sz="1400" dirty="0"/>
              <a:t>Technical </a:t>
            </a:r>
            <a:r>
              <a:rPr lang="en-US" altLang="ja-JP" sz="1400" dirty="0" smtClean="0"/>
              <a:t>statement  (PRD: Product Requirement Document)</a:t>
            </a:r>
            <a:endParaRPr lang="en-US" altLang="ja-JP" sz="1400" dirty="0"/>
          </a:p>
          <a:p>
            <a:pPr lvl="1">
              <a:lnSpc>
                <a:spcPct val="80000"/>
              </a:lnSpc>
            </a:pPr>
            <a:r>
              <a:rPr lang="en-US" altLang="ja-JP" sz="1400" dirty="0"/>
              <a:t>Marketing </a:t>
            </a:r>
            <a:r>
              <a:rPr lang="en-US" altLang="ja-JP" sz="1400" dirty="0" smtClean="0"/>
              <a:t>statement  (MRD: Marketing Requirement Document), </a:t>
            </a:r>
            <a:r>
              <a:rPr lang="en-US" altLang="ja-JP" sz="1400" dirty="0"/>
              <a:t>which translates into a technical </a:t>
            </a:r>
            <a:r>
              <a:rPr lang="en-US" altLang="ja-JP" sz="1400" dirty="0" smtClean="0"/>
              <a:t>statement</a:t>
            </a:r>
          </a:p>
          <a:p>
            <a:pPr lvl="1">
              <a:lnSpc>
                <a:spcPct val="80000"/>
              </a:lnSpc>
            </a:pPr>
            <a:endParaRPr lang="en-US" altLang="ja-JP" sz="1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600" dirty="0"/>
              <a:t>2)  Alternative designs:</a:t>
            </a:r>
          </a:p>
          <a:p>
            <a:pPr lvl="1">
              <a:lnSpc>
                <a:spcPct val="80000"/>
              </a:lnSpc>
            </a:pPr>
            <a:r>
              <a:rPr lang="en-US" altLang="ja-JP" sz="1400" dirty="0"/>
              <a:t>Several options for solving the stated problem/objective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ja-JP" sz="16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600" dirty="0" smtClean="0"/>
              <a:t>3</a:t>
            </a:r>
            <a:r>
              <a:rPr lang="en-US" altLang="ja-JP" sz="1600" dirty="0"/>
              <a:t>)  First order designs: geometrical design of optics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600" dirty="0" smtClean="0"/>
              <a:t>4</a:t>
            </a:r>
            <a:r>
              <a:rPr lang="en-US" altLang="ja-JP" sz="1600" dirty="0"/>
              <a:t>)  Evaluate against objectives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600" dirty="0" smtClean="0"/>
              <a:t>5</a:t>
            </a:r>
            <a:r>
              <a:rPr lang="en-US" altLang="ja-JP" sz="1600" dirty="0"/>
              <a:t>)  Select </a:t>
            </a:r>
            <a:r>
              <a:rPr lang="en-US" altLang="ja-JP" sz="1600" dirty="0" smtClean="0"/>
              <a:t>the most </a:t>
            </a:r>
            <a:r>
              <a:rPr lang="en-US" altLang="ja-JP" sz="1600" dirty="0"/>
              <a:t>promising </a:t>
            </a:r>
            <a:r>
              <a:rPr lang="en-US" altLang="ja-JP" sz="1600" dirty="0" smtClean="0"/>
              <a:t>solution(s) </a:t>
            </a:r>
            <a:r>
              <a:rPr lang="en-US" altLang="ja-JP" sz="1600" dirty="0"/>
              <a:t>(1st order. solution)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600" dirty="0" smtClean="0"/>
              <a:t>6</a:t>
            </a:r>
            <a:r>
              <a:rPr lang="en-US" altLang="ja-JP" sz="1600" dirty="0"/>
              <a:t>) </a:t>
            </a:r>
            <a:r>
              <a:rPr lang="en-US" altLang="ja-JP" sz="1600" dirty="0" smtClean="0"/>
              <a:t> Carry </a:t>
            </a:r>
            <a:r>
              <a:rPr lang="en-US" altLang="ja-JP" sz="1600" dirty="0"/>
              <a:t>out ray tracing design of most promising first order design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600" dirty="0" smtClean="0"/>
              <a:t>7</a:t>
            </a:r>
            <a:r>
              <a:rPr lang="en-US" altLang="ja-JP" sz="1600" dirty="0"/>
              <a:t>)  Evaluate design against objectives; optimize against “cost” factor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600" dirty="0" smtClean="0"/>
              <a:t>8</a:t>
            </a:r>
            <a:r>
              <a:rPr lang="en-US" altLang="ja-JP" sz="1600" dirty="0"/>
              <a:t>)  Go through loop 6, 7, 6, 7 until satisfactory results emerge, or 3, 4, 5, 6, 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600" dirty="0" smtClean="0"/>
              <a:t>9</a:t>
            </a:r>
            <a:r>
              <a:rPr lang="en-US" altLang="ja-JP" sz="1600" dirty="0"/>
              <a:t>)  Carry out tolerance analysis, manufacturing and cost analysis, repeat 3-8 if necessary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ja-JP" sz="1600" dirty="0" smtClean="0"/>
              <a:t>10</a:t>
            </a:r>
            <a:r>
              <a:rPr lang="en-US" altLang="ja-JP" sz="1600" dirty="0"/>
              <a:t>)  Write report 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FD04CF-22A9-4504-B81B-DD33F4CF604E}" type="datetime1">
              <a:rPr lang="en-US" altLang="ja-JP" smtClean="0"/>
              <a:t>1/12/2015</a:t>
            </a:fld>
            <a:endParaRPr lang="en-US" altLang="ja-JP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229046-4739-42DB-A6B6-FBDC98628C8B}" type="slidenum">
              <a:rPr lang="en-US" altLang="ja-JP" sz="1000" smtClean="0"/>
              <a:pPr/>
              <a:t>3</a:t>
            </a:fld>
            <a:endParaRPr lang="en-US" altLang="ja-JP" sz="1000" smtClean="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984875" y="179388"/>
            <a:ext cx="2657475" cy="6611897"/>
            <a:chOff x="3311865" y="91440"/>
            <a:chExt cx="2952410" cy="7343223"/>
          </a:xfrm>
        </p:grpSpPr>
        <p:sp>
          <p:nvSpPr>
            <p:cNvPr id="5" name="Flowchart: Process 4"/>
            <p:cNvSpPr/>
            <p:nvPr/>
          </p:nvSpPr>
          <p:spPr bwMode="auto">
            <a:xfrm>
              <a:off x="3313629" y="91440"/>
              <a:ext cx="2520306" cy="640001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1. Statement of problem to be solved: </a:t>
              </a:r>
            </a:p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Objective</a:t>
              </a:r>
            </a:p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Marketing and Technical statement</a:t>
              </a:r>
            </a:p>
            <a:p>
              <a:pPr>
                <a:defRPr/>
              </a:pPr>
              <a:endParaRPr lang="en-US" sz="10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3315392" y="3153926"/>
              <a:ext cx="2518543" cy="36672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5. Select most promising solution(s)</a:t>
              </a:r>
            </a:p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(1st order solution)</a:t>
              </a:r>
            </a:p>
          </p:txBody>
        </p:sp>
        <p:sp>
          <p:nvSpPr>
            <p:cNvPr id="7" name="Flowchart: Process 6"/>
            <p:cNvSpPr/>
            <p:nvPr/>
          </p:nvSpPr>
          <p:spPr bwMode="auto">
            <a:xfrm>
              <a:off x="3315392" y="1011773"/>
              <a:ext cx="2518543" cy="548320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2. Alternative designs:</a:t>
              </a:r>
            </a:p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Several options for solving the stated problem/objective</a:t>
              </a:r>
            </a:p>
            <a:p>
              <a:pPr>
                <a:defRPr/>
              </a:pPr>
              <a:endParaRPr lang="en-US" altLang="ja-JP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Decision 7"/>
            <p:cNvSpPr/>
            <p:nvPr/>
          </p:nvSpPr>
          <p:spPr bwMode="auto">
            <a:xfrm>
              <a:off x="3491761" y="2208910"/>
              <a:ext cx="2160516" cy="721104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80000"/>
                </a:lnSpc>
                <a:defRPr/>
              </a:pPr>
              <a:endParaRPr lang="en-US" altLang="ja-JP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Process 8"/>
            <p:cNvSpPr/>
            <p:nvPr/>
          </p:nvSpPr>
          <p:spPr bwMode="auto">
            <a:xfrm>
              <a:off x="3313629" y="1791058"/>
              <a:ext cx="2520306" cy="174545"/>
            </a:xfrm>
            <a:prstGeom prst="flowChartProcess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80000"/>
                </a:lnSpc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3. First order designs:</a:t>
              </a:r>
            </a:p>
            <a:p>
              <a:pPr>
                <a:defRPr/>
              </a:pPr>
              <a:endParaRPr lang="en-US" altLang="ja-JP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3311865" y="5421259"/>
              <a:ext cx="2520308" cy="36672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8. Carry out ray tracing design of most promising 1st order design</a:t>
              </a:r>
            </a:p>
          </p:txBody>
        </p:sp>
        <p:sp>
          <p:nvSpPr>
            <p:cNvPr id="11" name="Flowchart: Decision 10"/>
            <p:cNvSpPr/>
            <p:nvPr/>
          </p:nvSpPr>
          <p:spPr bwMode="auto">
            <a:xfrm>
              <a:off x="3493525" y="4435692"/>
              <a:ext cx="2160515" cy="719340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80000"/>
                </a:lnSpc>
                <a:defRPr/>
              </a:pPr>
              <a:endParaRPr lang="en-US" altLang="ja-JP" sz="1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315392" y="6070076"/>
              <a:ext cx="2518543" cy="36496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9. Carry out tolerance analysis, manufacturing and cost analysis</a:t>
              </a:r>
            </a:p>
          </p:txBody>
        </p:sp>
        <p:cxnSp>
          <p:nvCxnSpPr>
            <p:cNvPr id="27663" name="Straight Arrow Connector 15"/>
            <p:cNvCxnSpPr>
              <a:cxnSpLocks noChangeShapeType="1"/>
              <a:stCxn id="7" idx="2"/>
              <a:endCxn id="9" idx="0"/>
            </p:cNvCxnSpPr>
            <p:nvPr/>
          </p:nvCxnSpPr>
          <p:spPr bwMode="auto">
            <a:xfrm flipH="1">
              <a:off x="4573110" y="1560195"/>
              <a:ext cx="1590" cy="230505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64" name="Straight Arrow Connector 17"/>
            <p:cNvCxnSpPr>
              <a:cxnSpLocks noChangeShapeType="1"/>
              <a:stCxn id="5" idx="2"/>
              <a:endCxn id="7" idx="0"/>
            </p:cNvCxnSpPr>
            <p:nvPr/>
          </p:nvCxnSpPr>
          <p:spPr bwMode="auto">
            <a:xfrm>
              <a:off x="4573110" y="731520"/>
              <a:ext cx="1590" cy="280035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65" name="Straight Arrow Connector 19"/>
            <p:cNvCxnSpPr>
              <a:cxnSpLocks noChangeShapeType="1"/>
              <a:stCxn id="9" idx="2"/>
              <a:endCxn id="8" idx="0"/>
            </p:cNvCxnSpPr>
            <p:nvPr/>
          </p:nvCxnSpPr>
          <p:spPr bwMode="auto">
            <a:xfrm flipH="1">
              <a:off x="4571865" y="1965960"/>
              <a:ext cx="1245" cy="243714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66" name="Straight Arrow Connector 21"/>
            <p:cNvCxnSpPr>
              <a:cxnSpLocks noChangeShapeType="1"/>
              <a:stCxn id="8" idx="2"/>
              <a:endCxn id="6" idx="0"/>
            </p:cNvCxnSpPr>
            <p:nvPr/>
          </p:nvCxnSpPr>
          <p:spPr bwMode="auto">
            <a:xfrm>
              <a:off x="4571865" y="2929674"/>
              <a:ext cx="2835" cy="225006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67" name="Straight Arrow Connector 23"/>
            <p:cNvCxnSpPr>
              <a:cxnSpLocks noChangeShapeType="1"/>
              <a:stCxn id="118" idx="2"/>
              <a:endCxn id="11" idx="0"/>
            </p:cNvCxnSpPr>
            <p:nvPr/>
          </p:nvCxnSpPr>
          <p:spPr bwMode="auto">
            <a:xfrm>
              <a:off x="4571865" y="4160202"/>
              <a:ext cx="1905" cy="27463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68" name="Straight Arrow Connector 27"/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>
              <a:off x="4571865" y="5787390"/>
              <a:ext cx="2835" cy="28200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69" name="Straight Arrow Connector 29"/>
            <p:cNvCxnSpPr>
              <a:cxnSpLocks noChangeShapeType="1"/>
              <a:stCxn id="11" idx="2"/>
              <a:endCxn id="10" idx="0"/>
            </p:cNvCxnSpPr>
            <p:nvPr/>
          </p:nvCxnSpPr>
          <p:spPr bwMode="auto">
            <a:xfrm flipH="1">
              <a:off x="4571865" y="5154840"/>
              <a:ext cx="1905" cy="26710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70" name="Elbow Connector 31"/>
            <p:cNvCxnSpPr>
              <a:cxnSpLocks noChangeShapeType="1"/>
              <a:stCxn id="8" idx="3"/>
              <a:endCxn id="7" idx="3"/>
            </p:cNvCxnSpPr>
            <p:nvPr/>
          </p:nvCxnSpPr>
          <p:spPr bwMode="auto">
            <a:xfrm flipV="1">
              <a:off x="5651865" y="1285875"/>
              <a:ext cx="182835" cy="1283799"/>
            </a:xfrm>
            <a:prstGeom prst="bentConnector3">
              <a:avLst>
                <a:gd name="adj1" fmla="val 329222"/>
              </a:avLst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71" name="Straight Arrow Connector 37"/>
            <p:cNvCxnSpPr>
              <a:cxnSpLocks noChangeShapeType="1"/>
            </p:cNvCxnSpPr>
            <p:nvPr/>
          </p:nvCxnSpPr>
          <p:spPr bwMode="auto">
            <a:xfrm flipH="1" flipV="1">
              <a:off x="6244591" y="2555003"/>
              <a:ext cx="316" cy="142247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/>
            </a:ln>
          </p:spPr>
        </p:cxnSp>
        <p:cxnSp>
          <p:nvCxnSpPr>
            <p:cNvPr id="27672" name="Straight Arrow Connector 39"/>
            <p:cNvCxnSpPr>
              <a:cxnSpLocks noChangeShapeType="1"/>
              <a:endCxn id="6" idx="3"/>
            </p:cNvCxnSpPr>
            <p:nvPr/>
          </p:nvCxnSpPr>
          <p:spPr bwMode="auto">
            <a:xfrm flipH="1">
              <a:off x="5834700" y="3337401"/>
              <a:ext cx="409890" cy="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73" name="Straight Arrow Connector 44"/>
            <p:cNvCxnSpPr>
              <a:cxnSpLocks noChangeShapeType="1"/>
              <a:endCxn id="9" idx="3"/>
            </p:cNvCxnSpPr>
            <p:nvPr/>
          </p:nvCxnSpPr>
          <p:spPr bwMode="auto">
            <a:xfrm flipH="1">
              <a:off x="5833110" y="1878330"/>
              <a:ext cx="431165" cy="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sp>
          <p:nvSpPr>
            <p:cNvPr id="49" name="Flowchart: Decision 48"/>
            <p:cNvSpPr/>
            <p:nvPr/>
          </p:nvSpPr>
          <p:spPr bwMode="auto">
            <a:xfrm>
              <a:off x="3493525" y="6683631"/>
              <a:ext cx="2160515" cy="719340"/>
            </a:xfrm>
            <a:prstGeom prst="flowChartDecisio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lnSpc>
                  <a:spcPct val="80000"/>
                </a:lnSpc>
                <a:defRPr/>
              </a:pPr>
              <a:endParaRPr lang="en-US" altLang="ja-JP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27675" name="Straight Arrow Connector 50"/>
            <p:cNvCxnSpPr>
              <a:cxnSpLocks noChangeShapeType="1"/>
              <a:stCxn id="12" idx="2"/>
              <a:endCxn id="49" idx="0"/>
            </p:cNvCxnSpPr>
            <p:nvPr/>
          </p:nvCxnSpPr>
          <p:spPr bwMode="auto">
            <a:xfrm flipH="1">
              <a:off x="4574087" y="6434832"/>
              <a:ext cx="613" cy="24796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76" name="Elbow Connector 51"/>
            <p:cNvCxnSpPr>
              <a:cxnSpLocks noChangeShapeType="1"/>
              <a:stCxn id="49" idx="3"/>
            </p:cNvCxnSpPr>
            <p:nvPr/>
          </p:nvCxnSpPr>
          <p:spPr bwMode="auto">
            <a:xfrm flipV="1">
              <a:off x="5654087" y="4846638"/>
              <a:ext cx="588281" cy="2196162"/>
            </a:xfrm>
            <a:prstGeom prst="bentConnector2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77" name="Straight Arrow Connector 56"/>
            <p:cNvCxnSpPr>
              <a:cxnSpLocks noChangeShapeType="1"/>
            </p:cNvCxnSpPr>
            <p:nvPr/>
          </p:nvCxnSpPr>
          <p:spPr bwMode="auto">
            <a:xfrm>
              <a:off x="5651865" y="2569674"/>
              <a:ext cx="612410" cy="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sp>
          <p:nvSpPr>
            <p:cNvPr id="91" name="TextBox 90"/>
            <p:cNvSpPr txBox="1"/>
            <p:nvPr/>
          </p:nvSpPr>
          <p:spPr>
            <a:xfrm>
              <a:off x="3848025" y="2348194"/>
              <a:ext cx="1451514" cy="6152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ja-JP" sz="1000" dirty="0"/>
                <a:t>4. Evaluate</a:t>
              </a:r>
            </a:p>
            <a:p>
              <a:pPr>
                <a:defRPr/>
              </a:pPr>
              <a:r>
                <a:rPr lang="en-US" altLang="ja-JP" sz="1000" dirty="0"/>
                <a:t>against objectives</a:t>
              </a:r>
            </a:p>
            <a:p>
              <a:pPr>
                <a:defRPr/>
              </a:pPr>
              <a:endParaRPr lang="en-US" sz="10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840971" y="4580266"/>
              <a:ext cx="1451514" cy="6152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ja-JP" sz="1000" dirty="0"/>
                <a:t>7. Evaluate</a:t>
              </a:r>
            </a:p>
            <a:p>
              <a:pPr>
                <a:defRPr/>
              </a:pPr>
              <a:r>
                <a:rPr lang="en-US" altLang="ja-JP" sz="1000" dirty="0"/>
                <a:t>against objectives</a:t>
              </a:r>
            </a:p>
            <a:p>
              <a:pPr>
                <a:defRPr/>
              </a:pPr>
              <a:endParaRPr lang="en-US" sz="1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849790" y="6819389"/>
              <a:ext cx="1451513" cy="61527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ja-JP" sz="1000" dirty="0"/>
                <a:t>10. Evaluate</a:t>
              </a:r>
            </a:p>
            <a:p>
              <a:pPr>
                <a:defRPr/>
              </a:pPr>
              <a:r>
                <a:rPr lang="en-US" altLang="ja-JP" sz="1000" dirty="0"/>
                <a:t>against objectives</a:t>
              </a:r>
            </a:p>
            <a:p>
              <a:pPr>
                <a:defRPr/>
              </a:pPr>
              <a:endParaRPr lang="en-US" sz="1000" dirty="0"/>
            </a:p>
          </p:txBody>
        </p:sp>
        <p:sp>
          <p:nvSpPr>
            <p:cNvPr id="27681" name="TextBox 111"/>
            <p:cNvSpPr txBox="1">
              <a:spLocks noChangeArrowheads="1"/>
            </p:cNvSpPr>
            <p:nvPr/>
          </p:nvSpPr>
          <p:spPr bwMode="auto">
            <a:xfrm>
              <a:off x="4574700" y="2933700"/>
              <a:ext cx="449146" cy="273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Yes</a:t>
              </a:r>
            </a:p>
          </p:txBody>
        </p:sp>
        <p:sp>
          <p:nvSpPr>
            <p:cNvPr id="27682" name="TextBox 112"/>
            <p:cNvSpPr txBox="1">
              <a:spLocks noChangeArrowheads="1"/>
            </p:cNvSpPr>
            <p:nvPr/>
          </p:nvSpPr>
          <p:spPr bwMode="auto">
            <a:xfrm>
              <a:off x="5654087" y="2348925"/>
              <a:ext cx="386813" cy="273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No</a:t>
              </a:r>
            </a:p>
          </p:txBody>
        </p:sp>
        <p:sp>
          <p:nvSpPr>
            <p:cNvPr id="27683" name="TextBox 113"/>
            <p:cNvSpPr txBox="1">
              <a:spLocks noChangeArrowheads="1"/>
            </p:cNvSpPr>
            <p:nvPr/>
          </p:nvSpPr>
          <p:spPr bwMode="auto">
            <a:xfrm>
              <a:off x="4571865" y="5164396"/>
              <a:ext cx="449146" cy="273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Yes</a:t>
              </a:r>
            </a:p>
          </p:txBody>
        </p:sp>
        <p:sp>
          <p:nvSpPr>
            <p:cNvPr id="27684" name="TextBox 114"/>
            <p:cNvSpPr txBox="1">
              <a:spLocks noChangeArrowheads="1"/>
            </p:cNvSpPr>
            <p:nvPr/>
          </p:nvSpPr>
          <p:spPr bwMode="auto">
            <a:xfrm>
              <a:off x="5648963" y="4585028"/>
              <a:ext cx="386813" cy="273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No</a:t>
              </a: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3311865" y="3793928"/>
              <a:ext cx="2520308" cy="36672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6. Carry out 3</a:t>
              </a:r>
              <a:r>
                <a:rPr lang="en-US" altLang="ja-JP" sz="1000" baseline="30000" dirty="0">
                  <a:solidFill>
                    <a:schemeClr val="tx1"/>
                  </a:solidFill>
                </a:rPr>
                <a:t>rd</a:t>
              </a:r>
              <a:r>
                <a:rPr lang="en-US" altLang="ja-JP" sz="1000" dirty="0">
                  <a:solidFill>
                    <a:schemeClr val="tx1"/>
                  </a:solidFill>
                </a:rPr>
                <a:t> order analysis</a:t>
              </a:r>
            </a:p>
            <a:p>
              <a:pPr>
                <a:defRPr/>
              </a:pPr>
              <a:r>
                <a:rPr lang="en-US" altLang="ja-JP" sz="1000" dirty="0">
                  <a:solidFill>
                    <a:schemeClr val="tx1"/>
                  </a:solidFill>
                </a:rPr>
                <a:t>(3rd order solution)</a:t>
              </a:r>
            </a:p>
          </p:txBody>
        </p:sp>
        <p:cxnSp>
          <p:nvCxnSpPr>
            <p:cNvPr id="27686" name="Straight Arrow Connector 118"/>
            <p:cNvCxnSpPr>
              <a:cxnSpLocks noChangeShapeType="1"/>
              <a:stCxn id="6" idx="2"/>
              <a:endCxn id="118" idx="0"/>
            </p:cNvCxnSpPr>
            <p:nvPr/>
          </p:nvCxnSpPr>
          <p:spPr bwMode="auto">
            <a:xfrm flipH="1">
              <a:off x="4571865" y="3520122"/>
              <a:ext cx="2835" cy="274638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87" name="Straight Arrow Connector 138"/>
            <p:cNvCxnSpPr>
              <a:cxnSpLocks noChangeShapeType="1"/>
              <a:endCxn id="118" idx="3"/>
            </p:cNvCxnSpPr>
            <p:nvPr/>
          </p:nvCxnSpPr>
          <p:spPr bwMode="auto">
            <a:xfrm flipH="1">
              <a:off x="5831865" y="3977481"/>
              <a:ext cx="412725" cy="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88" name="Elbow Connector 51"/>
            <p:cNvCxnSpPr>
              <a:cxnSpLocks noChangeShapeType="1"/>
              <a:stCxn id="11" idx="3"/>
            </p:cNvCxnSpPr>
            <p:nvPr/>
          </p:nvCxnSpPr>
          <p:spPr bwMode="auto">
            <a:xfrm flipV="1">
              <a:off x="5653770" y="3977481"/>
              <a:ext cx="588598" cy="817359"/>
            </a:xfrm>
            <a:prstGeom prst="bentConnector2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89" name="Straight Arrow Connector 47"/>
            <p:cNvCxnSpPr>
              <a:cxnSpLocks noChangeShapeType="1"/>
              <a:endCxn id="10" idx="3"/>
            </p:cNvCxnSpPr>
            <p:nvPr/>
          </p:nvCxnSpPr>
          <p:spPr bwMode="auto">
            <a:xfrm flipH="1">
              <a:off x="5831865" y="5604669"/>
              <a:ext cx="410503" cy="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  <p:cxnSp>
          <p:nvCxnSpPr>
            <p:cNvPr id="27690" name="Straight Arrow Connector 53"/>
            <p:cNvCxnSpPr>
              <a:cxnSpLocks noChangeShapeType="1"/>
              <a:endCxn id="12" idx="3"/>
            </p:cNvCxnSpPr>
            <p:nvPr/>
          </p:nvCxnSpPr>
          <p:spPr bwMode="auto">
            <a:xfrm flipH="1">
              <a:off x="5834700" y="6252111"/>
              <a:ext cx="407668" cy="0"/>
            </a:xfrm>
            <a:prstGeom prst="straightConnector1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arrow" w="med" len="med"/>
            </a:ln>
          </p:spPr>
        </p:cxnSp>
      </p:grpSp>
      <p:sp>
        <p:nvSpPr>
          <p:cNvPr id="43" name="Rectangle 3"/>
          <p:cNvSpPr txBox="1">
            <a:spLocks noChangeArrowheads="1"/>
          </p:cNvSpPr>
          <p:nvPr/>
        </p:nvSpPr>
        <p:spPr>
          <a:xfrm>
            <a:off x="242888" y="1287463"/>
            <a:ext cx="5580062" cy="4995862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1)  Statement of problem to be solved:  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ja-JP" sz="1400" kern="0" dirty="0">
                <a:latin typeface="+mn-lt"/>
                <a:ea typeface="+mn-ea"/>
              </a:rPr>
              <a:t>Objective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ja-JP" sz="1400" kern="0" dirty="0">
                <a:latin typeface="+mn-lt"/>
                <a:ea typeface="+mn-ea"/>
              </a:rPr>
              <a:t>Technical statement  (PRD: Product Requirement Document)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ja-JP" sz="1400" kern="0" dirty="0">
                <a:latin typeface="+mn-lt"/>
                <a:ea typeface="+mn-ea"/>
              </a:rPr>
              <a:t>Marketing statement  (MRD: Marketing Requirement Document), which translates into a technical statement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endParaRPr lang="en-US" altLang="ja-JP" sz="1400" kern="0" dirty="0">
              <a:latin typeface="+mn-lt"/>
              <a:ea typeface="+mn-ea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2)  Alternative designs:</a:t>
            </a:r>
          </a:p>
          <a:p>
            <a:pPr marL="742950" lvl="1" indent="-285750" algn="l">
              <a:lnSpc>
                <a:spcPct val="8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ja-JP" sz="1400" kern="0" dirty="0">
                <a:latin typeface="+mn-lt"/>
                <a:ea typeface="+mn-ea"/>
              </a:rPr>
              <a:t>Several options for solving the stated problem/objective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endParaRPr lang="en-US" altLang="ja-JP" sz="1600" kern="0" dirty="0">
              <a:latin typeface="+mn-lt"/>
              <a:ea typeface="+mn-ea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3)  First order designs: geometrical design of optics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4)  Evaluate against objectives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5)  Select the most promising solution(s) (1st order. solution) 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6)  Carry out ray tracing design of most promising first order design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7)  Evaluate design against objectives; optimize against “cost” factor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8)  Go through loop 6, 7, 6, 7 until satisfactory results emerge, or 3, 4, 5, 6, 7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9)  Carry out tolerance analysis, manufacturing and cost analysis, repeat 3-8 if necessary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ja-JP" sz="1600" kern="0" dirty="0">
                <a:latin typeface="+mn-lt"/>
                <a:ea typeface="+mn-ea"/>
              </a:rPr>
              <a:t>10)  Write report 	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>
          <a:xfrm>
            <a:off x="123825" y="123825"/>
            <a:ext cx="5643563" cy="9810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ja-JP" sz="4000" kern="0" dirty="0">
                <a:solidFill>
                  <a:srgbClr val="0066FF"/>
                </a:solidFill>
                <a:latin typeface="+mj-lt"/>
                <a:ea typeface="+mj-ea"/>
                <a:cs typeface="+mj-cs"/>
              </a:rPr>
              <a:t>Design Procedure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OPTI 340 2015 Spring, Yuzuru Takashima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</a:t>
            </a:r>
            <a:r>
              <a:rPr lang="en-US" dirty="0" err="1" smtClean="0"/>
              <a:t>v.s</a:t>
            </a:r>
            <a:r>
              <a:rPr lang="en-US" dirty="0" smtClean="0"/>
              <a:t>. Agile Process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Waterfall process</a:t>
            </a:r>
          </a:p>
          <a:p>
            <a:pPr lvl="1"/>
            <a:r>
              <a:rPr lang="en-US" dirty="0" smtClean="0"/>
              <a:t>Mainly used for a hardware design.</a:t>
            </a:r>
          </a:p>
          <a:p>
            <a:pPr lvl="1"/>
            <a:r>
              <a:rPr lang="en-US" dirty="0" smtClean="0"/>
              <a:t>It is very important to follow the process!</a:t>
            </a:r>
          </a:p>
          <a:p>
            <a:pPr lvl="2"/>
            <a:r>
              <a:rPr lang="en-US" dirty="0" smtClean="0"/>
              <a:t>A self-reviewing process</a:t>
            </a:r>
          </a:p>
          <a:p>
            <a:pPr lvl="2"/>
            <a:r>
              <a:rPr lang="en-US" dirty="0" smtClean="0"/>
              <a:t>Logical development</a:t>
            </a:r>
          </a:p>
          <a:p>
            <a:pPr lvl="2"/>
            <a:r>
              <a:rPr lang="en-US" dirty="0" smtClean="0"/>
              <a:t>Easy to recover errors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A95E8-8D8B-40DA-A573-C489A6FDF328}" type="datetime1">
              <a:rPr lang="en-US" altLang="ja-JP" smtClean="0"/>
              <a:t>1/12/2015</a:t>
            </a:fld>
            <a:endParaRPr lang="en-US" altLang="ja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OPTI 340 2015 Spring, Yuzuru Takashima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4D7AC-B192-45F9-8FB5-70D7B06B0721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Process</a:t>
            </a:r>
            <a:endParaRPr lang="en-US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Process</a:t>
            </a:r>
          </a:p>
          <a:p>
            <a:pPr lvl="1"/>
            <a:r>
              <a:rPr lang="en-US" dirty="0" smtClean="0"/>
              <a:t>For software development, it is generally difficult to define PRD completely.</a:t>
            </a:r>
          </a:p>
          <a:p>
            <a:pPr lvl="2"/>
            <a:r>
              <a:rPr lang="en-US" dirty="0" smtClean="0"/>
              <a:t>Look &amp; Feel</a:t>
            </a:r>
          </a:p>
          <a:p>
            <a:pPr lvl="2"/>
            <a:r>
              <a:rPr lang="en-US" dirty="0" smtClean="0"/>
              <a:t>User experience.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6104B-2D50-4659-81A4-4A50EDF0D78A}" type="datetime1">
              <a:rPr lang="en-US" altLang="ja-JP" smtClean="0"/>
              <a:t>1/12/2015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OPTI 340 2015 Spring, Yuzuru Takashima</a:t>
            </a:r>
            <a:endParaRPr lang="en-US" altLang="ja-JP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162F6-13D5-478A-8E68-72186E02E223}" type="slidenum">
              <a:rPr lang="en-US" altLang="ja-JP" smtClean="0"/>
              <a:pPr/>
              <a:t>5</a:t>
            </a:fld>
            <a:endParaRPr lang="en-US" altLang="ja-JP" dirty="0"/>
          </a:p>
        </p:txBody>
      </p:sp>
      <p:sp>
        <p:nvSpPr>
          <p:cNvPr id="8" name="TextBox 7"/>
          <p:cNvSpPr txBox="1"/>
          <p:nvPr/>
        </p:nvSpPr>
        <p:spPr>
          <a:xfrm>
            <a:off x="5706092" y="3429000"/>
            <a:ext cx="2223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Specification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6316035" y="4206240"/>
            <a:ext cx="1003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MRD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6346492" y="4923562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PRD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155606" y="5740420"/>
            <a:ext cx="13246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Testing</a:t>
            </a:r>
            <a:endParaRPr lang="en-US" sz="2800" dirty="0"/>
          </a:p>
        </p:txBody>
      </p:sp>
      <p:cxnSp>
        <p:nvCxnSpPr>
          <p:cNvPr id="16" name="Elbow Connector 15"/>
          <p:cNvCxnSpPr>
            <a:stCxn id="8" idx="3"/>
            <a:endCxn id="11" idx="3"/>
          </p:cNvCxnSpPr>
          <p:nvPr/>
        </p:nvCxnSpPr>
        <p:spPr bwMode="auto">
          <a:xfrm flipH="1">
            <a:off x="7480264" y="3690610"/>
            <a:ext cx="449514" cy="2311420"/>
          </a:xfrm>
          <a:prstGeom prst="bentConnector3">
            <a:avLst>
              <a:gd name="adj1" fmla="val -1398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Elbow Connector 19"/>
          <p:cNvCxnSpPr>
            <a:stCxn id="11" idx="1"/>
            <a:endCxn id="8" idx="1"/>
          </p:cNvCxnSpPr>
          <p:nvPr/>
        </p:nvCxnSpPr>
        <p:spPr bwMode="auto">
          <a:xfrm rot="10800000">
            <a:off x="5706092" y="3690610"/>
            <a:ext cx="449514" cy="2311420"/>
          </a:xfrm>
          <a:prstGeom prst="bentConnector3">
            <a:avLst>
              <a:gd name="adj1" fmla="val 2631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 flipH="1">
            <a:off x="7480264" y="4389120"/>
            <a:ext cx="10604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/>
          <p:nvPr/>
        </p:nvCxnSpPr>
        <p:spPr bwMode="auto">
          <a:xfrm flipH="1">
            <a:off x="7489172" y="5212080"/>
            <a:ext cx="10604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 flipH="1">
            <a:off x="4974572" y="4389120"/>
            <a:ext cx="10604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flipH="1">
            <a:off x="4983480" y="5212080"/>
            <a:ext cx="10604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3BC86-88F8-4C67-8724-4A6BE41DBA29}" type="datetime1">
              <a:rPr lang="en-US" altLang="ja-JP" smtClean="0"/>
              <a:t>1/12/2015</a:t>
            </a:fld>
            <a:endParaRPr lang="en-US" altLang="ja-JP"/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555CC-3BA1-4FA2-BD2B-40A097C2DFBF}" type="slidenum">
              <a:rPr lang="en-US" altLang="ja-JP"/>
              <a:pPr/>
              <a:t>6</a:t>
            </a:fld>
            <a:endParaRPr lang="en-US" altLang="ja-JP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400"/>
              <a:t>Example:</a:t>
            </a:r>
            <a:br>
              <a:rPr lang="en-US" altLang="ja-JP" sz="2400"/>
            </a:br>
            <a:r>
              <a:rPr lang="en-US" altLang="ja-JP" sz="2400"/>
              <a:t>1)  Statement of problem to be solved</a:t>
            </a:r>
            <a:br>
              <a:rPr lang="en-US" altLang="ja-JP" sz="2400"/>
            </a:br>
            <a:endParaRPr lang="en-US" altLang="ja-JP" sz="240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525" y="1280160"/>
            <a:ext cx="8229600" cy="4846003"/>
          </a:xfrm>
        </p:spPr>
        <p:txBody>
          <a:bodyPr/>
          <a:lstStyle/>
          <a:p>
            <a:pPr lvl="1"/>
            <a:r>
              <a:rPr lang="en-US" altLang="ja-JP" sz="2400" dirty="0" smtClean="0"/>
              <a:t>Marketing statement: </a:t>
            </a:r>
            <a:endParaRPr lang="en-US" altLang="ja-JP" sz="2400" dirty="0"/>
          </a:p>
          <a:p>
            <a:pPr lvl="2"/>
            <a:r>
              <a:rPr lang="en-US" altLang="ja-JP" sz="2000" dirty="0"/>
              <a:t>I want to focus (and scan) a laser beam </a:t>
            </a:r>
            <a:r>
              <a:rPr lang="en-US" altLang="ja-JP" sz="2000" dirty="0" smtClean="0"/>
              <a:t>on </a:t>
            </a:r>
            <a:r>
              <a:rPr lang="en-US" altLang="ja-JP" sz="2000" dirty="0"/>
              <a:t>a sample inside a vacuum </a:t>
            </a:r>
            <a:r>
              <a:rPr lang="en-US" altLang="ja-JP" sz="2000" dirty="0" smtClean="0"/>
              <a:t>chamber. Size of the chamber is </a:t>
            </a:r>
            <a:r>
              <a:rPr lang="en-US" altLang="ja-JP" sz="2000" dirty="0"/>
              <a:t>80mm in diameter</a:t>
            </a:r>
            <a:r>
              <a:rPr lang="en-US" altLang="ja-JP" sz="2000" dirty="0" smtClean="0"/>
              <a:t>.</a:t>
            </a:r>
          </a:p>
          <a:p>
            <a:pPr lvl="2"/>
            <a:endParaRPr lang="en-US" altLang="ja-JP" sz="2000" dirty="0"/>
          </a:p>
          <a:p>
            <a:pPr lvl="1"/>
            <a:r>
              <a:rPr lang="en-US" altLang="ja-JP" sz="2400" dirty="0" smtClean="0"/>
              <a:t>Technical statement:</a:t>
            </a:r>
          </a:p>
          <a:p>
            <a:pPr lvl="2"/>
            <a:r>
              <a:rPr lang="en-US" altLang="ja-JP" sz="2000" dirty="0" smtClean="0"/>
              <a:t>Focal length of 40mm is required, i.e. from requirements for scanning speed.</a:t>
            </a:r>
            <a:endParaRPr lang="en-US" altLang="ja-JP" sz="2400" dirty="0"/>
          </a:p>
          <a:p>
            <a:pPr lvl="2"/>
            <a:r>
              <a:rPr lang="en-US" altLang="ja-JP" sz="2000" dirty="0" smtClean="0"/>
              <a:t>Wavelength:</a:t>
            </a:r>
            <a:endParaRPr lang="en-US" altLang="ja-JP" sz="2000" dirty="0"/>
          </a:p>
          <a:p>
            <a:pPr lvl="2"/>
            <a:r>
              <a:rPr lang="en-US" altLang="ja-JP" sz="2000" dirty="0"/>
              <a:t>Spot </a:t>
            </a:r>
            <a:r>
              <a:rPr lang="en-US" altLang="ja-JP" sz="2000" dirty="0" smtClean="0"/>
              <a:t>size:</a:t>
            </a:r>
            <a:endParaRPr lang="en-US" altLang="ja-JP" sz="2000" dirty="0"/>
          </a:p>
          <a:p>
            <a:pPr lvl="2"/>
            <a:r>
              <a:rPr lang="en-US" altLang="ja-JP" sz="2000" dirty="0"/>
              <a:t>f’=40mm.</a:t>
            </a:r>
          </a:p>
          <a:p>
            <a:pPr lvl="2"/>
            <a:r>
              <a:rPr lang="en-US" altLang="ja-JP" sz="2000" dirty="0"/>
              <a:t>Working distance (=</a:t>
            </a:r>
            <a:r>
              <a:rPr lang="en-US" altLang="ja-JP" sz="2000" dirty="0" err="1"/>
              <a:t>fb</a:t>
            </a:r>
            <a:r>
              <a:rPr lang="en-US" altLang="ja-JP" sz="2000" dirty="0"/>
              <a:t>) &gt; 45mm.</a:t>
            </a:r>
          </a:p>
          <a:p>
            <a:pPr lvl="2"/>
            <a:r>
              <a:rPr lang="en-US" altLang="ja-JP" sz="2000" dirty="0"/>
              <a:t>Less number of elements is desirable for alignment</a:t>
            </a:r>
            <a:r>
              <a:rPr lang="en-US" altLang="ja-JP" sz="2000" dirty="0" smtClean="0"/>
              <a:t>.</a:t>
            </a:r>
          </a:p>
          <a:p>
            <a:pPr lvl="2"/>
            <a:r>
              <a:rPr lang="en-US" altLang="ja-JP" sz="2000" dirty="0" smtClean="0">
                <a:solidFill>
                  <a:srgbClr val="FF0000"/>
                </a:solidFill>
              </a:rPr>
              <a:t>Anything else?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54880" y="3246120"/>
            <a:ext cx="4287837" cy="2585085"/>
            <a:chOff x="4719638" y="3063240"/>
            <a:chExt cx="4287837" cy="2585085"/>
          </a:xfrm>
        </p:grpSpPr>
        <p:sp>
          <p:nvSpPr>
            <p:cNvPr id="38916" name="Oval 4"/>
            <p:cNvSpPr>
              <a:spLocks noChangeArrowheads="1"/>
            </p:cNvSpPr>
            <p:nvPr/>
          </p:nvSpPr>
          <p:spPr bwMode="auto">
            <a:xfrm>
              <a:off x="7178675" y="3378200"/>
              <a:ext cx="1828800" cy="18288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7188200" y="3944938"/>
              <a:ext cx="92075" cy="685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>
              <a:off x="7178675" y="4932363"/>
              <a:ext cx="0" cy="639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>
              <a:off x="9007475" y="4932363"/>
              <a:ext cx="0" cy="639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>
              <a:off x="7178675" y="5572125"/>
              <a:ext cx="1828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21" name="Text Box 9"/>
            <p:cNvSpPr txBox="1">
              <a:spLocks noChangeArrowheads="1"/>
            </p:cNvSpPr>
            <p:nvPr/>
          </p:nvSpPr>
          <p:spPr bwMode="auto">
            <a:xfrm>
              <a:off x="7681913" y="5311775"/>
              <a:ext cx="7493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80mm</a:t>
              </a:r>
            </a:p>
          </p:txBody>
        </p:sp>
        <p:sp>
          <p:nvSpPr>
            <p:cNvPr id="38922" name="Rectangle 10"/>
            <p:cNvSpPr>
              <a:spLocks noChangeArrowheads="1"/>
            </p:cNvSpPr>
            <p:nvPr/>
          </p:nvSpPr>
          <p:spPr bwMode="auto">
            <a:xfrm>
              <a:off x="8064500" y="4125913"/>
              <a:ext cx="46038" cy="3206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5" name="AutoShape 13"/>
            <p:cNvSpPr>
              <a:spLocks noChangeArrowheads="1"/>
            </p:cNvSpPr>
            <p:nvPr/>
          </p:nvSpPr>
          <p:spPr bwMode="auto">
            <a:xfrm rot="5400000">
              <a:off x="7069138" y="3516312"/>
              <a:ext cx="412750" cy="1527175"/>
            </a:xfrm>
            <a:prstGeom prst="triangle">
              <a:avLst>
                <a:gd name="adj" fmla="val 50000"/>
              </a:avLst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6" name="Rectangle 14"/>
            <p:cNvSpPr>
              <a:spLocks noChangeArrowheads="1"/>
            </p:cNvSpPr>
            <p:nvPr/>
          </p:nvSpPr>
          <p:spPr bwMode="auto">
            <a:xfrm>
              <a:off x="5853113" y="3944938"/>
              <a:ext cx="1050925" cy="685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7" name="Rectangle 15"/>
            <p:cNvSpPr>
              <a:spLocks noChangeArrowheads="1"/>
            </p:cNvSpPr>
            <p:nvPr/>
          </p:nvSpPr>
          <p:spPr bwMode="auto">
            <a:xfrm>
              <a:off x="5167313" y="4125913"/>
              <a:ext cx="685800" cy="320675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28" name="Text Box 16"/>
            <p:cNvSpPr txBox="1">
              <a:spLocks noChangeArrowheads="1"/>
            </p:cNvSpPr>
            <p:nvPr/>
          </p:nvSpPr>
          <p:spPr bwMode="auto">
            <a:xfrm>
              <a:off x="5945188" y="3995738"/>
              <a:ext cx="862012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Optical</a:t>
              </a:r>
            </a:p>
            <a:p>
              <a:r>
                <a:rPr lang="en-US" altLang="ja-JP" sz="1600"/>
                <a:t>System</a:t>
              </a:r>
            </a:p>
          </p:txBody>
        </p: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5200253" y="3456206"/>
              <a:ext cx="6976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 dirty="0" smtClean="0"/>
                <a:t>Laser</a:t>
              </a:r>
              <a:endParaRPr lang="en-US" altLang="ja-JP" sz="1600" dirty="0"/>
            </a:p>
          </p:txBody>
        </p: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7618413" y="4452938"/>
              <a:ext cx="87153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Sample</a:t>
              </a:r>
            </a:p>
          </p:txBody>
        </p:sp>
        <p:sp>
          <p:nvSpPr>
            <p:cNvPr id="38931" name="Text Box 19"/>
            <p:cNvSpPr txBox="1">
              <a:spLocks noChangeArrowheads="1"/>
            </p:cNvSpPr>
            <p:nvPr/>
          </p:nvSpPr>
          <p:spPr bwMode="auto">
            <a:xfrm>
              <a:off x="7713663" y="3063240"/>
              <a:ext cx="10191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 dirty="0"/>
                <a:t>Chamber</a:t>
              </a:r>
            </a:p>
          </p:txBody>
        </p:sp>
        <p:sp>
          <p:nvSpPr>
            <p:cNvPr id="38932" name="Line 20"/>
            <p:cNvSpPr>
              <a:spLocks noChangeShapeType="1"/>
            </p:cNvSpPr>
            <p:nvPr/>
          </p:nvSpPr>
          <p:spPr bwMode="auto">
            <a:xfrm flipH="1" flipV="1">
              <a:off x="6891338" y="3514725"/>
              <a:ext cx="0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3" name="Line 21"/>
            <p:cNvSpPr>
              <a:spLocks noChangeShapeType="1"/>
            </p:cNvSpPr>
            <p:nvPr/>
          </p:nvSpPr>
          <p:spPr bwMode="auto">
            <a:xfrm flipH="1" flipV="1">
              <a:off x="8039100" y="3514725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6904038" y="3657600"/>
              <a:ext cx="11350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7086600" y="3389313"/>
              <a:ext cx="7493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45mm</a:t>
              </a:r>
            </a:p>
          </p:txBody>
        </p:sp>
        <p:sp>
          <p:nvSpPr>
            <p:cNvPr id="38936" name="Rectangle 24"/>
            <p:cNvSpPr>
              <a:spLocks noChangeArrowheads="1"/>
            </p:cNvSpPr>
            <p:nvPr/>
          </p:nvSpPr>
          <p:spPr bwMode="auto">
            <a:xfrm rot="5400000">
              <a:off x="4984751" y="3941762"/>
              <a:ext cx="685800" cy="320675"/>
            </a:xfrm>
            <a:prstGeom prst="rect">
              <a:avLst/>
            </a:prstGeom>
            <a:solidFill>
              <a:srgbClr val="00FF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7" name="Rectangle 25"/>
            <p:cNvSpPr>
              <a:spLocks noChangeArrowheads="1"/>
            </p:cNvSpPr>
            <p:nvPr/>
          </p:nvSpPr>
          <p:spPr bwMode="auto">
            <a:xfrm rot="18900000" flipH="1">
              <a:off x="5104607" y="4007643"/>
              <a:ext cx="241300" cy="6969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8" name="Arc 26"/>
            <p:cNvSpPr>
              <a:spLocks/>
            </p:cNvSpPr>
            <p:nvPr/>
          </p:nvSpPr>
          <p:spPr bwMode="auto">
            <a:xfrm flipH="1">
              <a:off x="4719638" y="3879850"/>
              <a:ext cx="584200" cy="646113"/>
            </a:xfrm>
            <a:custGeom>
              <a:avLst/>
              <a:gdLst>
                <a:gd name="G0" fmla="+- 0 0 0"/>
                <a:gd name="G1" fmla="+- 20347 0 0"/>
                <a:gd name="G2" fmla="+- 21600 0 0"/>
                <a:gd name="T0" fmla="*/ 7251 w 19714"/>
                <a:gd name="T1" fmla="*/ 0 h 20347"/>
                <a:gd name="T2" fmla="*/ 19714 w 19714"/>
                <a:gd name="T3" fmla="*/ 11520 h 20347"/>
                <a:gd name="T4" fmla="*/ 0 w 19714"/>
                <a:gd name="T5" fmla="*/ 20347 h 20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14" h="20347" fill="none" extrusionOk="0">
                  <a:moveTo>
                    <a:pt x="7250" y="0"/>
                  </a:moveTo>
                  <a:cubicBezTo>
                    <a:pt x="12802" y="1978"/>
                    <a:pt x="17305" y="6140"/>
                    <a:pt x="19714" y="11519"/>
                  </a:cubicBezTo>
                </a:path>
                <a:path w="19714" h="20347" stroke="0" extrusionOk="0">
                  <a:moveTo>
                    <a:pt x="7250" y="0"/>
                  </a:moveTo>
                  <a:cubicBezTo>
                    <a:pt x="12802" y="1978"/>
                    <a:pt x="17305" y="6140"/>
                    <a:pt x="19714" y="11519"/>
                  </a:cubicBezTo>
                  <a:lnTo>
                    <a:pt x="0" y="2034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39" name="Text Box 27"/>
            <p:cNvSpPr txBox="1">
              <a:spLocks noChangeArrowheads="1"/>
            </p:cNvSpPr>
            <p:nvPr/>
          </p:nvSpPr>
          <p:spPr bwMode="auto">
            <a:xfrm>
              <a:off x="5162550" y="4641850"/>
              <a:ext cx="102870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ja-JP" sz="1600"/>
                <a:t>Scanning</a:t>
              </a:r>
            </a:p>
            <a:p>
              <a:r>
                <a:rPr lang="en-US" altLang="ja-JP" sz="1600"/>
                <a:t>mirror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5765F-6B06-4FE4-BAE8-61D3FE5DDA2A}" type="datetime1">
              <a:rPr lang="en-US" altLang="ja-JP" smtClean="0"/>
              <a:t>1/12/2015</a:t>
            </a:fld>
            <a:endParaRPr lang="en-US" altLang="ja-JP"/>
          </a:p>
        </p:txBody>
      </p:sp>
      <p:sp>
        <p:nvSpPr>
          <p:cNvPr id="1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1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DBE49-8C55-4007-86DE-41A4C0866DF6}" type="slidenum">
              <a:rPr lang="en-US" altLang="ja-JP"/>
              <a:pPr/>
              <a:t>7</a:t>
            </a:fld>
            <a:endParaRPr lang="en-US" altLang="ja-JP"/>
          </a:p>
        </p:txBody>
      </p:sp>
      <p:sp>
        <p:nvSpPr>
          <p:cNvPr id="40054" name="Line 118"/>
          <p:cNvSpPr>
            <a:spLocks noChangeShapeType="1"/>
          </p:cNvSpPr>
          <p:nvPr/>
        </p:nvSpPr>
        <p:spPr bwMode="auto">
          <a:xfrm>
            <a:off x="1814513" y="2354263"/>
            <a:ext cx="0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sz="2400"/>
              <a:t>2) Alternative designs</a:t>
            </a:r>
            <a:br>
              <a:rPr lang="en-US" altLang="ja-JP" sz="2400"/>
            </a:br>
            <a:r>
              <a:rPr lang="en-US" altLang="ja-JP" sz="2400"/>
              <a:t>3) First order designs: geometrical design of optics</a:t>
            </a: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868363" y="2073275"/>
            <a:ext cx="292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143000" y="3114675"/>
            <a:ext cx="1733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Single thin lens</a:t>
            </a:r>
          </a:p>
          <a:p>
            <a:r>
              <a:rPr lang="en-US" altLang="ja-JP"/>
              <a:t>f’=40mm</a:t>
            </a:r>
          </a:p>
        </p:txBody>
      </p:sp>
      <p:sp>
        <p:nvSpPr>
          <p:cNvPr id="39943" name="AutoShape 7"/>
          <p:cNvSpPr>
            <a:spLocks noChangeArrowheads="1"/>
          </p:cNvSpPr>
          <p:nvPr/>
        </p:nvSpPr>
        <p:spPr bwMode="auto">
          <a:xfrm rot="5400000">
            <a:off x="2397919" y="1302544"/>
            <a:ext cx="404813" cy="152717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1927225" y="3886200"/>
            <a:ext cx="1598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/>
              <a:t>Thick lens</a:t>
            </a:r>
          </a:p>
          <a:p>
            <a:r>
              <a:rPr lang="en-US" altLang="ja-JP" sz="1200"/>
              <a:t>(01LDX313,f=40mm)</a:t>
            </a:r>
          </a:p>
        </p:txBody>
      </p:sp>
      <p:sp>
        <p:nvSpPr>
          <p:cNvPr id="39947" name="Line 11"/>
          <p:cNvSpPr>
            <a:spLocks noChangeShapeType="1"/>
          </p:cNvSpPr>
          <p:nvPr/>
        </p:nvSpPr>
        <p:spPr bwMode="auto">
          <a:xfrm>
            <a:off x="3363913" y="1978025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1463675" y="4708525"/>
            <a:ext cx="457200" cy="10985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>
            <a:off x="731838" y="5257800"/>
            <a:ext cx="292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 flipH="1">
            <a:off x="1555750" y="515778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1" name="Line 15"/>
          <p:cNvSpPr>
            <a:spLocks noChangeShapeType="1"/>
          </p:cNvSpPr>
          <p:nvPr/>
        </p:nvSpPr>
        <p:spPr bwMode="auto">
          <a:xfrm flipH="1">
            <a:off x="1819275" y="5165725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1343025" y="53482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</a:t>
            </a: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1646238" y="534035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H’</a:t>
            </a:r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1819275" y="5578475"/>
            <a:ext cx="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5" name="Line 19"/>
          <p:cNvSpPr>
            <a:spLocks noChangeShapeType="1"/>
          </p:cNvSpPr>
          <p:nvPr/>
        </p:nvSpPr>
        <p:spPr bwMode="auto">
          <a:xfrm>
            <a:off x="3227388" y="4776788"/>
            <a:ext cx="0" cy="1303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6" name="Line 20"/>
          <p:cNvSpPr>
            <a:spLocks noChangeShapeType="1"/>
          </p:cNvSpPr>
          <p:nvPr/>
        </p:nvSpPr>
        <p:spPr bwMode="auto">
          <a:xfrm>
            <a:off x="1819275" y="5927725"/>
            <a:ext cx="1408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7" name="Line 21"/>
          <p:cNvSpPr>
            <a:spLocks noChangeShapeType="1"/>
          </p:cNvSpPr>
          <p:nvPr/>
        </p:nvSpPr>
        <p:spPr bwMode="auto">
          <a:xfrm>
            <a:off x="1955800" y="5029200"/>
            <a:ext cx="127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8" name="Line 22"/>
          <p:cNvSpPr>
            <a:spLocks noChangeShapeType="1"/>
          </p:cNvSpPr>
          <p:nvPr/>
        </p:nvSpPr>
        <p:spPr bwMode="auto">
          <a:xfrm>
            <a:off x="1936750" y="4702175"/>
            <a:ext cx="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59" name="Text Box 23"/>
          <p:cNvSpPr txBox="1">
            <a:spLocks noChangeArrowheads="1"/>
          </p:cNvSpPr>
          <p:nvPr/>
        </p:nvSpPr>
        <p:spPr bwMode="auto">
          <a:xfrm>
            <a:off x="2149475" y="5622925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f’=40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2190750" y="4716463"/>
            <a:ext cx="762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fb=39</a:t>
            </a:r>
          </a:p>
        </p:txBody>
      </p:sp>
      <p:sp>
        <p:nvSpPr>
          <p:cNvPr id="39962" name="AutoShape 26"/>
          <p:cNvSpPr>
            <a:spLocks noChangeArrowheads="1"/>
          </p:cNvSpPr>
          <p:nvPr/>
        </p:nvSpPr>
        <p:spPr bwMode="auto">
          <a:xfrm>
            <a:off x="1655763" y="3983038"/>
            <a:ext cx="317500" cy="360362"/>
          </a:xfrm>
          <a:prstGeom prst="downArrow">
            <a:avLst>
              <a:gd name="adj1" fmla="val 50000"/>
              <a:gd name="adj2" fmla="val 283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3" name="AutoShape 27"/>
          <p:cNvSpPr>
            <a:spLocks noChangeArrowheads="1"/>
          </p:cNvSpPr>
          <p:nvPr/>
        </p:nvSpPr>
        <p:spPr bwMode="auto">
          <a:xfrm>
            <a:off x="3941763" y="1903413"/>
            <a:ext cx="274637" cy="320675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5303838" y="3200400"/>
            <a:ext cx="271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Two thin element system</a:t>
            </a:r>
          </a:p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  <a:r>
              <a:rPr lang="en-US" altLang="ja-JP"/>
              <a:t>=40, fb = 80</a:t>
            </a:r>
          </a:p>
        </p:txBody>
      </p:sp>
      <p:sp>
        <p:nvSpPr>
          <p:cNvPr id="39965" name="Oval 29"/>
          <p:cNvSpPr>
            <a:spLocks noChangeArrowheads="1"/>
          </p:cNvSpPr>
          <p:nvPr/>
        </p:nvSpPr>
        <p:spPr bwMode="auto">
          <a:xfrm>
            <a:off x="6318250" y="1584325"/>
            <a:ext cx="155575" cy="9382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5275263" y="1592263"/>
            <a:ext cx="411162" cy="930275"/>
            <a:chOff x="3940" y="2145"/>
            <a:chExt cx="259" cy="625"/>
          </a:xfrm>
        </p:grpSpPr>
        <p:sp>
          <p:nvSpPr>
            <p:cNvPr id="39967" name="Rectangle 31"/>
            <p:cNvSpPr>
              <a:spLocks noChangeArrowheads="1"/>
            </p:cNvSpPr>
            <p:nvPr/>
          </p:nvSpPr>
          <p:spPr bwMode="auto">
            <a:xfrm>
              <a:off x="4032" y="2145"/>
              <a:ext cx="87" cy="625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Oval 30"/>
            <p:cNvSpPr>
              <a:spLocks noChangeArrowheads="1"/>
            </p:cNvSpPr>
            <p:nvPr/>
          </p:nvSpPr>
          <p:spPr bwMode="auto">
            <a:xfrm>
              <a:off x="4083" y="2162"/>
              <a:ext cx="116" cy="59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Oval 32"/>
            <p:cNvSpPr>
              <a:spLocks noChangeArrowheads="1"/>
            </p:cNvSpPr>
            <p:nvPr/>
          </p:nvSpPr>
          <p:spPr bwMode="auto">
            <a:xfrm>
              <a:off x="3940" y="2162"/>
              <a:ext cx="116" cy="591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70" name="Oval 34"/>
          <p:cNvSpPr>
            <a:spLocks noChangeArrowheads="1"/>
          </p:cNvSpPr>
          <p:nvPr/>
        </p:nvSpPr>
        <p:spPr bwMode="auto">
          <a:xfrm>
            <a:off x="1778000" y="1593850"/>
            <a:ext cx="68263" cy="9382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71" name="Line 35"/>
          <p:cNvSpPr>
            <a:spLocks noChangeShapeType="1"/>
          </p:cNvSpPr>
          <p:nvPr/>
        </p:nvSpPr>
        <p:spPr bwMode="auto">
          <a:xfrm>
            <a:off x="4398963" y="2054225"/>
            <a:ext cx="40132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5106988" y="1250950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f’=-40</a:t>
            </a: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6003925" y="1241425"/>
            <a:ext cx="819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f’=+40</a:t>
            </a:r>
          </a:p>
        </p:txBody>
      </p:sp>
      <p:sp>
        <p:nvSpPr>
          <p:cNvPr id="39974" name="Text Box 38"/>
          <p:cNvSpPr txBox="1">
            <a:spLocks noChangeArrowheads="1"/>
          </p:cNvSpPr>
          <p:nvPr/>
        </p:nvSpPr>
        <p:spPr bwMode="auto">
          <a:xfrm>
            <a:off x="5724525" y="26685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40</a:t>
            </a:r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>
            <a:off x="5486400" y="25606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6" name="Line 40"/>
          <p:cNvSpPr>
            <a:spLocks noChangeShapeType="1"/>
          </p:cNvSpPr>
          <p:nvPr/>
        </p:nvSpPr>
        <p:spPr bwMode="auto">
          <a:xfrm flipH="1">
            <a:off x="6391275" y="2560638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7" name="Line 41"/>
          <p:cNvSpPr>
            <a:spLocks noChangeShapeType="1"/>
          </p:cNvSpPr>
          <p:nvPr/>
        </p:nvSpPr>
        <p:spPr bwMode="auto">
          <a:xfrm>
            <a:off x="5502275" y="2973388"/>
            <a:ext cx="88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8" name="Freeform 42"/>
          <p:cNvSpPr>
            <a:spLocks/>
          </p:cNvSpPr>
          <p:nvPr/>
        </p:nvSpPr>
        <p:spPr bwMode="auto">
          <a:xfrm>
            <a:off x="4572000" y="1600200"/>
            <a:ext cx="3657600" cy="4572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144"/>
              </a:cxn>
              <a:cxn ang="0">
                <a:pos x="1152" y="0"/>
              </a:cxn>
              <a:cxn ang="0">
                <a:pos x="2304" y="288"/>
              </a:cxn>
            </a:cxnLst>
            <a:rect l="0" t="0" r="r" b="b"/>
            <a:pathLst>
              <a:path w="2304" h="288">
                <a:moveTo>
                  <a:pt x="0" y="144"/>
                </a:moveTo>
                <a:lnTo>
                  <a:pt x="576" y="144"/>
                </a:lnTo>
                <a:lnTo>
                  <a:pt x="1152" y="0"/>
                </a:lnTo>
                <a:lnTo>
                  <a:pt x="2304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79" name="Freeform 43"/>
          <p:cNvSpPr>
            <a:spLocks/>
          </p:cNvSpPr>
          <p:nvPr/>
        </p:nvSpPr>
        <p:spPr bwMode="auto">
          <a:xfrm flipV="1">
            <a:off x="4572000" y="2057400"/>
            <a:ext cx="3657600" cy="4572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144"/>
              </a:cxn>
              <a:cxn ang="0">
                <a:pos x="1152" y="0"/>
              </a:cxn>
              <a:cxn ang="0">
                <a:pos x="2304" y="288"/>
              </a:cxn>
            </a:cxnLst>
            <a:rect l="0" t="0" r="r" b="b"/>
            <a:pathLst>
              <a:path w="2304" h="288">
                <a:moveTo>
                  <a:pt x="0" y="144"/>
                </a:moveTo>
                <a:lnTo>
                  <a:pt x="576" y="144"/>
                </a:lnTo>
                <a:lnTo>
                  <a:pt x="1152" y="0"/>
                </a:lnTo>
                <a:lnTo>
                  <a:pt x="2304" y="28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0" name="Line 44"/>
          <p:cNvSpPr>
            <a:spLocks noChangeShapeType="1"/>
          </p:cNvSpPr>
          <p:nvPr/>
        </p:nvSpPr>
        <p:spPr bwMode="auto">
          <a:xfrm>
            <a:off x="6400800" y="2971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1" name="Line 45"/>
          <p:cNvSpPr>
            <a:spLocks noChangeShapeType="1"/>
          </p:cNvSpPr>
          <p:nvPr/>
        </p:nvSpPr>
        <p:spPr bwMode="auto">
          <a:xfrm flipH="1">
            <a:off x="8229600" y="2149475"/>
            <a:ext cx="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2" name="Text Box 46"/>
          <p:cNvSpPr txBox="1">
            <a:spLocks noChangeArrowheads="1"/>
          </p:cNvSpPr>
          <p:nvPr/>
        </p:nvSpPr>
        <p:spPr bwMode="auto">
          <a:xfrm>
            <a:off x="3417888" y="2401888"/>
            <a:ext cx="1689100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ja-JP" sz="1600"/>
              <a:t>Ray matrix</a:t>
            </a:r>
          </a:p>
          <a:p>
            <a:r>
              <a:rPr lang="en-US" altLang="ja-JP" sz="1600"/>
              <a:t>Graphical ray tracing</a:t>
            </a:r>
          </a:p>
        </p:txBody>
      </p:sp>
      <p:sp>
        <p:nvSpPr>
          <p:cNvPr id="39983" name="Line 47"/>
          <p:cNvSpPr>
            <a:spLocks noChangeShapeType="1"/>
          </p:cNvSpPr>
          <p:nvPr/>
        </p:nvSpPr>
        <p:spPr bwMode="auto">
          <a:xfrm>
            <a:off x="5502275" y="1828800"/>
            <a:ext cx="18129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4" name="Line 48"/>
          <p:cNvSpPr>
            <a:spLocks noChangeShapeType="1"/>
          </p:cNvSpPr>
          <p:nvPr/>
        </p:nvSpPr>
        <p:spPr bwMode="auto">
          <a:xfrm>
            <a:off x="7315200" y="2354263"/>
            <a:ext cx="0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5" name="Line 49"/>
          <p:cNvSpPr>
            <a:spLocks noChangeShapeType="1"/>
          </p:cNvSpPr>
          <p:nvPr/>
        </p:nvSpPr>
        <p:spPr bwMode="auto">
          <a:xfrm>
            <a:off x="7053263" y="5922963"/>
            <a:ext cx="84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9986" name="Text Box 50"/>
          <p:cNvSpPr txBox="1">
            <a:spLocks noChangeArrowheads="1"/>
          </p:cNvSpPr>
          <p:nvPr/>
        </p:nvSpPr>
        <p:spPr bwMode="auto">
          <a:xfrm>
            <a:off x="6583363" y="26701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40</a:t>
            </a:r>
          </a:p>
        </p:txBody>
      </p:sp>
      <p:sp>
        <p:nvSpPr>
          <p:cNvPr id="39987" name="Text Box 51"/>
          <p:cNvSpPr txBox="1">
            <a:spLocks noChangeArrowheads="1"/>
          </p:cNvSpPr>
          <p:nvPr/>
        </p:nvSpPr>
        <p:spPr bwMode="auto">
          <a:xfrm>
            <a:off x="7262813" y="5626100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40</a:t>
            </a:r>
          </a:p>
        </p:txBody>
      </p:sp>
      <p:sp>
        <p:nvSpPr>
          <p:cNvPr id="39988" name="AutoShape 52"/>
          <p:cNvSpPr>
            <a:spLocks noChangeArrowheads="1"/>
          </p:cNvSpPr>
          <p:nvPr/>
        </p:nvSpPr>
        <p:spPr bwMode="auto">
          <a:xfrm rot="1620760">
            <a:off x="5351463" y="3983038"/>
            <a:ext cx="317500" cy="360362"/>
          </a:xfrm>
          <a:prstGeom prst="downArrow">
            <a:avLst>
              <a:gd name="adj1" fmla="val 50000"/>
              <a:gd name="adj2" fmla="val 283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89" name="AutoShape 53"/>
          <p:cNvSpPr>
            <a:spLocks noChangeArrowheads="1"/>
          </p:cNvSpPr>
          <p:nvPr/>
        </p:nvSpPr>
        <p:spPr bwMode="auto">
          <a:xfrm rot="19979240" flipH="1">
            <a:off x="7315200" y="3984625"/>
            <a:ext cx="317500" cy="360363"/>
          </a:xfrm>
          <a:prstGeom prst="downArrow">
            <a:avLst>
              <a:gd name="adj1" fmla="val 50000"/>
              <a:gd name="adj2" fmla="val 28375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0" name="Oval 54"/>
          <p:cNvSpPr>
            <a:spLocks noChangeArrowheads="1"/>
          </p:cNvSpPr>
          <p:nvPr/>
        </p:nvSpPr>
        <p:spPr bwMode="auto">
          <a:xfrm>
            <a:off x="5010150" y="4776788"/>
            <a:ext cx="365125" cy="9382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2" name="Rectangle 56"/>
          <p:cNvSpPr>
            <a:spLocks noChangeArrowheads="1"/>
          </p:cNvSpPr>
          <p:nvPr/>
        </p:nvSpPr>
        <p:spPr bwMode="auto">
          <a:xfrm>
            <a:off x="4527550" y="4781550"/>
            <a:ext cx="747713" cy="9302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n</a:t>
            </a:r>
          </a:p>
        </p:txBody>
      </p:sp>
      <p:sp>
        <p:nvSpPr>
          <p:cNvPr id="39993" name="Oval 57"/>
          <p:cNvSpPr>
            <a:spLocks noChangeArrowheads="1"/>
          </p:cNvSpPr>
          <p:nvPr/>
        </p:nvSpPr>
        <p:spPr bwMode="auto">
          <a:xfrm>
            <a:off x="7816850" y="4589463"/>
            <a:ext cx="184150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4" name="Oval 58"/>
          <p:cNvSpPr>
            <a:spLocks noChangeArrowheads="1"/>
          </p:cNvSpPr>
          <p:nvPr/>
        </p:nvSpPr>
        <p:spPr bwMode="auto">
          <a:xfrm>
            <a:off x="4276725" y="4806950"/>
            <a:ext cx="411163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5" name="Oval 59"/>
          <p:cNvSpPr>
            <a:spLocks noChangeArrowheads="1"/>
          </p:cNvSpPr>
          <p:nvPr/>
        </p:nvSpPr>
        <p:spPr bwMode="auto">
          <a:xfrm>
            <a:off x="7816850" y="4776788"/>
            <a:ext cx="444500" cy="938212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7" name="Rectangle 61"/>
          <p:cNvSpPr>
            <a:spLocks noChangeArrowheads="1"/>
          </p:cNvSpPr>
          <p:nvPr/>
        </p:nvSpPr>
        <p:spPr bwMode="auto">
          <a:xfrm>
            <a:off x="6761163" y="4784725"/>
            <a:ext cx="403225" cy="9302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8" name="Oval 62"/>
          <p:cNvSpPr>
            <a:spLocks noChangeArrowheads="1"/>
          </p:cNvSpPr>
          <p:nvPr/>
        </p:nvSpPr>
        <p:spPr bwMode="auto">
          <a:xfrm>
            <a:off x="7116763" y="4800600"/>
            <a:ext cx="184150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999" name="Oval 63"/>
          <p:cNvSpPr>
            <a:spLocks noChangeArrowheads="1"/>
          </p:cNvSpPr>
          <p:nvPr/>
        </p:nvSpPr>
        <p:spPr bwMode="auto">
          <a:xfrm>
            <a:off x="6615113" y="4791075"/>
            <a:ext cx="184150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000" name="Line 64"/>
          <p:cNvSpPr>
            <a:spLocks noChangeShapeType="1"/>
          </p:cNvSpPr>
          <p:nvPr/>
        </p:nvSpPr>
        <p:spPr bwMode="auto">
          <a:xfrm>
            <a:off x="6615113" y="5257800"/>
            <a:ext cx="2220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1" name="Line 65"/>
          <p:cNvSpPr>
            <a:spLocks noChangeShapeType="1"/>
          </p:cNvSpPr>
          <p:nvPr/>
        </p:nvSpPr>
        <p:spPr bwMode="auto">
          <a:xfrm>
            <a:off x="4097338" y="5248275"/>
            <a:ext cx="2220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2" name="Line 66"/>
          <p:cNvSpPr>
            <a:spLocks noChangeShapeType="1"/>
          </p:cNvSpPr>
          <p:nvPr/>
        </p:nvSpPr>
        <p:spPr bwMode="auto">
          <a:xfrm flipH="1">
            <a:off x="6870700" y="5157788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3" name="Line 67"/>
          <p:cNvSpPr>
            <a:spLocks noChangeShapeType="1"/>
          </p:cNvSpPr>
          <p:nvPr/>
        </p:nvSpPr>
        <p:spPr bwMode="auto">
          <a:xfrm flipH="1">
            <a:off x="7053263" y="5165725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4" name="Line 68"/>
          <p:cNvSpPr>
            <a:spLocks noChangeShapeType="1"/>
          </p:cNvSpPr>
          <p:nvPr/>
        </p:nvSpPr>
        <p:spPr bwMode="auto">
          <a:xfrm flipH="1">
            <a:off x="7924800" y="5165725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5" name="Line 69"/>
          <p:cNvSpPr>
            <a:spLocks noChangeShapeType="1"/>
          </p:cNvSpPr>
          <p:nvPr/>
        </p:nvSpPr>
        <p:spPr bwMode="auto">
          <a:xfrm flipH="1">
            <a:off x="8145463" y="5165725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6" name="Line 70"/>
          <p:cNvSpPr>
            <a:spLocks noChangeShapeType="1"/>
          </p:cNvSpPr>
          <p:nvPr/>
        </p:nvSpPr>
        <p:spPr bwMode="auto">
          <a:xfrm>
            <a:off x="7054850" y="5537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7" name="Line 71"/>
          <p:cNvSpPr>
            <a:spLocks noChangeShapeType="1"/>
          </p:cNvSpPr>
          <p:nvPr/>
        </p:nvSpPr>
        <p:spPr bwMode="auto">
          <a:xfrm flipH="1">
            <a:off x="7912100" y="553720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08" name="Text Box 72"/>
          <p:cNvSpPr txBox="1">
            <a:spLocks noChangeArrowheads="1"/>
          </p:cNvSpPr>
          <p:nvPr/>
        </p:nvSpPr>
        <p:spPr bwMode="auto">
          <a:xfrm>
            <a:off x="7621588" y="4160838"/>
            <a:ext cx="900112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/>
              <a:t>Thick lens</a:t>
            </a:r>
          </a:p>
          <a:p>
            <a:r>
              <a:rPr lang="en-US" altLang="ja-JP" sz="1200"/>
              <a:t>01LDX313</a:t>
            </a:r>
          </a:p>
          <a:p>
            <a:r>
              <a:rPr lang="en-US" altLang="ja-JP" sz="1200"/>
              <a:t>f=40mm</a:t>
            </a:r>
          </a:p>
        </p:txBody>
      </p:sp>
      <p:sp>
        <p:nvSpPr>
          <p:cNvPr id="40009" name="Text Box 73"/>
          <p:cNvSpPr txBox="1">
            <a:spLocks noChangeArrowheads="1"/>
          </p:cNvSpPr>
          <p:nvPr/>
        </p:nvSpPr>
        <p:spPr bwMode="auto">
          <a:xfrm>
            <a:off x="6400800" y="4179888"/>
            <a:ext cx="900113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1200"/>
              <a:t>Thick lens</a:t>
            </a:r>
          </a:p>
          <a:p>
            <a:r>
              <a:rPr lang="en-US" altLang="ja-JP" sz="1200"/>
              <a:t>01LDK117</a:t>
            </a:r>
          </a:p>
          <a:p>
            <a:r>
              <a:rPr lang="en-US" altLang="ja-JP" sz="1200"/>
              <a:t>f=-40mm</a:t>
            </a:r>
          </a:p>
        </p:txBody>
      </p:sp>
      <p:sp>
        <p:nvSpPr>
          <p:cNvPr id="40010" name="Line 74"/>
          <p:cNvSpPr>
            <a:spLocks noChangeShapeType="1"/>
          </p:cNvSpPr>
          <p:nvPr/>
        </p:nvSpPr>
        <p:spPr bwMode="auto">
          <a:xfrm flipH="1">
            <a:off x="8139113" y="5532438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11" name="Line 75"/>
          <p:cNvSpPr>
            <a:spLocks noChangeShapeType="1"/>
          </p:cNvSpPr>
          <p:nvPr/>
        </p:nvSpPr>
        <p:spPr bwMode="auto">
          <a:xfrm>
            <a:off x="8229600" y="190341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12" name="Text Box 76"/>
          <p:cNvSpPr txBox="1">
            <a:spLocks noChangeArrowheads="1"/>
          </p:cNvSpPr>
          <p:nvPr/>
        </p:nvSpPr>
        <p:spPr bwMode="auto">
          <a:xfrm>
            <a:off x="8521700" y="477678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sp>
        <p:nvSpPr>
          <p:cNvPr id="40013" name="Line 77"/>
          <p:cNvSpPr>
            <a:spLocks noChangeShapeType="1"/>
          </p:cNvSpPr>
          <p:nvPr/>
        </p:nvSpPr>
        <p:spPr bwMode="auto">
          <a:xfrm>
            <a:off x="8693150" y="5143500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14" name="Text Box 78"/>
          <p:cNvSpPr txBox="1">
            <a:spLocks noChangeArrowheads="1"/>
          </p:cNvSpPr>
          <p:nvPr/>
        </p:nvSpPr>
        <p:spPr bwMode="auto">
          <a:xfrm>
            <a:off x="7908925" y="15367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sp>
        <p:nvSpPr>
          <p:cNvPr id="40015" name="Text Box 79"/>
          <p:cNvSpPr txBox="1">
            <a:spLocks noChangeArrowheads="1"/>
          </p:cNvSpPr>
          <p:nvPr/>
        </p:nvSpPr>
        <p:spPr bwMode="auto">
          <a:xfrm>
            <a:off x="5686425" y="4799013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sp>
        <p:nvSpPr>
          <p:cNvPr id="40016" name="Line 80"/>
          <p:cNvSpPr>
            <a:spLocks noChangeShapeType="1"/>
          </p:cNvSpPr>
          <p:nvPr/>
        </p:nvSpPr>
        <p:spPr bwMode="auto">
          <a:xfrm>
            <a:off x="6002338" y="512127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17" name="Line 81"/>
          <p:cNvSpPr>
            <a:spLocks noChangeShapeType="1"/>
          </p:cNvSpPr>
          <p:nvPr/>
        </p:nvSpPr>
        <p:spPr bwMode="auto">
          <a:xfrm>
            <a:off x="4702175" y="5945188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18" name="Text Box 82"/>
          <p:cNvSpPr txBox="1">
            <a:spLocks noChangeArrowheads="1"/>
          </p:cNvSpPr>
          <p:nvPr/>
        </p:nvSpPr>
        <p:spPr bwMode="auto">
          <a:xfrm>
            <a:off x="4664075" y="5648325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40 n</a:t>
            </a:r>
          </a:p>
        </p:txBody>
      </p:sp>
      <p:sp>
        <p:nvSpPr>
          <p:cNvPr id="40019" name="Line 83"/>
          <p:cNvSpPr>
            <a:spLocks noChangeShapeType="1"/>
          </p:cNvSpPr>
          <p:nvPr/>
        </p:nvSpPr>
        <p:spPr bwMode="auto">
          <a:xfrm>
            <a:off x="4702175" y="55784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20" name="Line 84"/>
          <p:cNvSpPr>
            <a:spLocks noChangeShapeType="1"/>
          </p:cNvSpPr>
          <p:nvPr/>
        </p:nvSpPr>
        <p:spPr bwMode="auto">
          <a:xfrm flipH="1">
            <a:off x="5359400" y="5259388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22" name="Line 86"/>
          <p:cNvSpPr>
            <a:spLocks noChangeShapeType="1"/>
          </p:cNvSpPr>
          <p:nvPr/>
        </p:nvSpPr>
        <p:spPr bwMode="auto">
          <a:xfrm flipH="1">
            <a:off x="5999163" y="5578475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23" name="Line 87"/>
          <p:cNvSpPr>
            <a:spLocks noChangeShapeType="1"/>
          </p:cNvSpPr>
          <p:nvPr/>
        </p:nvSpPr>
        <p:spPr bwMode="auto">
          <a:xfrm>
            <a:off x="5375275" y="5945188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24" name="Line 88"/>
          <p:cNvSpPr>
            <a:spLocks noChangeShapeType="1"/>
          </p:cNvSpPr>
          <p:nvPr/>
        </p:nvSpPr>
        <p:spPr bwMode="auto">
          <a:xfrm>
            <a:off x="8226425" y="5930900"/>
            <a:ext cx="46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25" name="Line 89"/>
          <p:cNvSpPr>
            <a:spLocks noChangeShapeType="1"/>
          </p:cNvSpPr>
          <p:nvPr/>
        </p:nvSpPr>
        <p:spPr bwMode="auto">
          <a:xfrm flipH="1">
            <a:off x="8239125" y="5259388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26" name="Line 90"/>
          <p:cNvSpPr>
            <a:spLocks noChangeShapeType="1"/>
          </p:cNvSpPr>
          <p:nvPr/>
        </p:nvSpPr>
        <p:spPr bwMode="auto">
          <a:xfrm flipH="1">
            <a:off x="8693150" y="5534025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27" name="Text Box 91"/>
          <p:cNvSpPr txBox="1">
            <a:spLocks noChangeArrowheads="1"/>
          </p:cNvSpPr>
          <p:nvPr/>
        </p:nvSpPr>
        <p:spPr bwMode="auto">
          <a:xfrm>
            <a:off x="8221663" y="559752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79</a:t>
            </a:r>
          </a:p>
        </p:txBody>
      </p:sp>
      <p:sp>
        <p:nvSpPr>
          <p:cNvPr id="40028" name="Text Box 92"/>
          <p:cNvSpPr txBox="1">
            <a:spLocks noChangeArrowheads="1"/>
          </p:cNvSpPr>
          <p:nvPr/>
        </p:nvSpPr>
        <p:spPr bwMode="auto">
          <a:xfrm>
            <a:off x="5440363" y="5641975"/>
            <a:ext cx="438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80</a:t>
            </a:r>
          </a:p>
        </p:txBody>
      </p:sp>
      <p:sp>
        <p:nvSpPr>
          <p:cNvPr id="40029" name="Text Box 93"/>
          <p:cNvSpPr txBox="1">
            <a:spLocks noChangeArrowheads="1"/>
          </p:cNvSpPr>
          <p:nvPr/>
        </p:nvSpPr>
        <p:spPr bwMode="auto">
          <a:xfrm>
            <a:off x="6667500" y="4892675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 H’</a:t>
            </a:r>
          </a:p>
        </p:txBody>
      </p:sp>
      <p:sp>
        <p:nvSpPr>
          <p:cNvPr id="40030" name="Text Box 94"/>
          <p:cNvSpPr txBox="1">
            <a:spLocks noChangeArrowheads="1"/>
          </p:cNvSpPr>
          <p:nvPr/>
        </p:nvSpPr>
        <p:spPr bwMode="auto">
          <a:xfrm>
            <a:off x="7737475" y="48895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 H’</a:t>
            </a:r>
          </a:p>
        </p:txBody>
      </p:sp>
      <p:sp>
        <p:nvSpPr>
          <p:cNvPr id="40031" name="Text Box 95"/>
          <p:cNvSpPr txBox="1">
            <a:spLocks noChangeArrowheads="1"/>
          </p:cNvSpPr>
          <p:nvPr/>
        </p:nvSpPr>
        <p:spPr bwMode="auto">
          <a:xfrm>
            <a:off x="969963" y="6080125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Single thick lens</a:t>
            </a:r>
          </a:p>
        </p:txBody>
      </p:sp>
      <p:sp>
        <p:nvSpPr>
          <p:cNvPr id="40032" name="Text Box 96"/>
          <p:cNvSpPr txBox="1">
            <a:spLocks noChangeArrowheads="1"/>
          </p:cNvSpPr>
          <p:nvPr/>
        </p:nvSpPr>
        <p:spPr bwMode="auto">
          <a:xfrm>
            <a:off x="3886200" y="6080125"/>
            <a:ext cx="1835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Single thick lens</a:t>
            </a:r>
          </a:p>
        </p:txBody>
      </p:sp>
      <p:sp>
        <p:nvSpPr>
          <p:cNvPr id="40033" name="Text Box 97"/>
          <p:cNvSpPr txBox="1">
            <a:spLocks noChangeArrowheads="1"/>
          </p:cNvSpPr>
          <p:nvPr/>
        </p:nvSpPr>
        <p:spPr bwMode="auto">
          <a:xfrm>
            <a:off x="6799263" y="6089650"/>
            <a:ext cx="187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Two thick lenses</a:t>
            </a:r>
          </a:p>
        </p:txBody>
      </p:sp>
      <p:sp>
        <p:nvSpPr>
          <p:cNvPr id="40034" name="Text Box 98"/>
          <p:cNvSpPr txBox="1">
            <a:spLocks noChangeArrowheads="1"/>
          </p:cNvSpPr>
          <p:nvPr/>
        </p:nvSpPr>
        <p:spPr bwMode="auto">
          <a:xfrm>
            <a:off x="274638" y="1497013"/>
            <a:ext cx="73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Start!</a:t>
            </a:r>
          </a:p>
        </p:txBody>
      </p:sp>
      <p:sp>
        <p:nvSpPr>
          <p:cNvPr id="40035" name="Line 99"/>
          <p:cNvSpPr>
            <a:spLocks noChangeShapeType="1"/>
          </p:cNvSpPr>
          <p:nvPr/>
        </p:nvSpPr>
        <p:spPr bwMode="auto">
          <a:xfrm>
            <a:off x="7300913" y="1835150"/>
            <a:ext cx="0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3" name="Group 107"/>
          <p:cNvGrpSpPr>
            <a:grpSpLocks/>
          </p:cNvGrpSpPr>
          <p:nvPr/>
        </p:nvGrpSpPr>
        <p:grpSpPr bwMode="auto">
          <a:xfrm>
            <a:off x="5627688" y="5133975"/>
            <a:ext cx="192087" cy="239713"/>
            <a:chOff x="314" y="2897"/>
            <a:chExt cx="121" cy="151"/>
          </a:xfrm>
        </p:grpSpPr>
        <p:sp>
          <p:nvSpPr>
            <p:cNvPr id="40042" name="Rectangle 106"/>
            <p:cNvSpPr>
              <a:spLocks noChangeArrowheads="1"/>
            </p:cNvSpPr>
            <p:nvPr/>
          </p:nvSpPr>
          <p:spPr bwMode="auto">
            <a:xfrm>
              <a:off x="331" y="2932"/>
              <a:ext cx="86" cy="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02"/>
            <p:cNvGrpSpPr>
              <a:grpSpLocks/>
            </p:cNvGrpSpPr>
            <p:nvPr/>
          </p:nvGrpSpPr>
          <p:grpSpPr bwMode="auto">
            <a:xfrm>
              <a:off x="314" y="2897"/>
              <a:ext cx="121" cy="151"/>
              <a:chOff x="288" y="2891"/>
              <a:chExt cx="121" cy="151"/>
            </a:xfrm>
          </p:grpSpPr>
          <p:sp>
            <p:nvSpPr>
              <p:cNvPr id="40036" name="Line 100"/>
              <p:cNvSpPr>
                <a:spLocks noChangeShapeType="1"/>
              </p:cNvSpPr>
              <p:nvPr/>
            </p:nvSpPr>
            <p:spPr bwMode="auto">
              <a:xfrm>
                <a:off x="288" y="2891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37" name="Line 101"/>
              <p:cNvSpPr>
                <a:spLocks noChangeShapeType="1"/>
              </p:cNvSpPr>
              <p:nvPr/>
            </p:nvSpPr>
            <p:spPr bwMode="auto">
              <a:xfrm>
                <a:off x="323" y="2897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0044" name="Text Box 108"/>
          <p:cNvSpPr txBox="1">
            <a:spLocks noChangeArrowheads="1"/>
          </p:cNvSpPr>
          <p:nvPr/>
        </p:nvSpPr>
        <p:spPr bwMode="auto">
          <a:xfrm>
            <a:off x="3098800" y="16002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sp>
        <p:nvSpPr>
          <p:cNvPr id="40045" name="Text Box 109"/>
          <p:cNvSpPr txBox="1">
            <a:spLocks noChangeArrowheads="1"/>
          </p:cNvSpPr>
          <p:nvPr/>
        </p:nvSpPr>
        <p:spPr bwMode="auto">
          <a:xfrm>
            <a:off x="3227388" y="4892675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grpSp>
        <p:nvGrpSpPr>
          <p:cNvPr id="5" name="Group 110"/>
          <p:cNvGrpSpPr>
            <a:grpSpLocks/>
          </p:cNvGrpSpPr>
          <p:nvPr/>
        </p:nvGrpSpPr>
        <p:grpSpPr bwMode="auto">
          <a:xfrm>
            <a:off x="8364538" y="5145088"/>
            <a:ext cx="192087" cy="239712"/>
            <a:chOff x="314" y="2897"/>
            <a:chExt cx="121" cy="151"/>
          </a:xfrm>
        </p:grpSpPr>
        <p:sp>
          <p:nvSpPr>
            <p:cNvPr id="40047" name="Rectangle 111"/>
            <p:cNvSpPr>
              <a:spLocks noChangeArrowheads="1"/>
            </p:cNvSpPr>
            <p:nvPr/>
          </p:nvSpPr>
          <p:spPr bwMode="auto">
            <a:xfrm>
              <a:off x="331" y="2932"/>
              <a:ext cx="86" cy="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112"/>
            <p:cNvGrpSpPr>
              <a:grpSpLocks/>
            </p:cNvGrpSpPr>
            <p:nvPr/>
          </p:nvGrpSpPr>
          <p:grpSpPr bwMode="auto">
            <a:xfrm>
              <a:off x="314" y="2897"/>
              <a:ext cx="121" cy="151"/>
              <a:chOff x="288" y="2891"/>
              <a:chExt cx="121" cy="151"/>
            </a:xfrm>
          </p:grpSpPr>
          <p:sp>
            <p:nvSpPr>
              <p:cNvPr id="40049" name="Line 113"/>
              <p:cNvSpPr>
                <a:spLocks noChangeShapeType="1"/>
              </p:cNvSpPr>
              <p:nvPr/>
            </p:nvSpPr>
            <p:spPr bwMode="auto">
              <a:xfrm>
                <a:off x="288" y="2891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50" name="Line 114"/>
              <p:cNvSpPr>
                <a:spLocks noChangeShapeType="1"/>
              </p:cNvSpPr>
              <p:nvPr/>
            </p:nvSpPr>
            <p:spPr bwMode="auto">
              <a:xfrm>
                <a:off x="323" y="2897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0051" name="Line 115"/>
          <p:cNvSpPr>
            <a:spLocks noChangeShapeType="1"/>
          </p:cNvSpPr>
          <p:nvPr/>
        </p:nvSpPr>
        <p:spPr bwMode="auto">
          <a:xfrm flipH="1">
            <a:off x="969963" y="1863725"/>
            <a:ext cx="849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52" name="Line 116"/>
          <p:cNvSpPr>
            <a:spLocks noChangeShapeType="1"/>
          </p:cNvSpPr>
          <p:nvPr/>
        </p:nvSpPr>
        <p:spPr bwMode="auto">
          <a:xfrm flipH="1">
            <a:off x="960438" y="2266950"/>
            <a:ext cx="849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55" name="Line 119"/>
          <p:cNvSpPr>
            <a:spLocks noChangeShapeType="1"/>
          </p:cNvSpPr>
          <p:nvPr/>
        </p:nvSpPr>
        <p:spPr bwMode="auto">
          <a:xfrm>
            <a:off x="3373438" y="2193925"/>
            <a:ext cx="0" cy="547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56" name="Line 120"/>
          <p:cNvSpPr>
            <a:spLocks noChangeShapeType="1"/>
          </p:cNvSpPr>
          <p:nvPr/>
        </p:nvSpPr>
        <p:spPr bwMode="auto">
          <a:xfrm>
            <a:off x="1828800" y="2651125"/>
            <a:ext cx="1516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057" name="Text Box 121"/>
          <p:cNvSpPr txBox="1">
            <a:spLocks noChangeArrowheads="1"/>
          </p:cNvSpPr>
          <p:nvPr/>
        </p:nvSpPr>
        <p:spPr bwMode="auto">
          <a:xfrm>
            <a:off x="2284413" y="236378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f’=40</a:t>
            </a:r>
          </a:p>
        </p:txBody>
      </p:sp>
      <p:grpSp>
        <p:nvGrpSpPr>
          <p:cNvPr id="7" name="Group 124"/>
          <p:cNvGrpSpPr>
            <a:grpSpLocks/>
          </p:cNvGrpSpPr>
          <p:nvPr/>
        </p:nvGrpSpPr>
        <p:grpSpPr bwMode="auto">
          <a:xfrm>
            <a:off x="4664075" y="2560638"/>
            <a:ext cx="1727200" cy="2697162"/>
            <a:chOff x="2938" y="1613"/>
            <a:chExt cx="1088" cy="1699"/>
          </a:xfrm>
        </p:grpSpPr>
        <p:sp>
          <p:nvSpPr>
            <p:cNvPr id="40058" name="Freeform 122"/>
            <p:cNvSpPr>
              <a:spLocks/>
            </p:cNvSpPr>
            <p:nvPr/>
          </p:nvSpPr>
          <p:spPr bwMode="auto">
            <a:xfrm>
              <a:off x="2938" y="1613"/>
              <a:ext cx="518" cy="1670"/>
            </a:xfrm>
            <a:custGeom>
              <a:avLst/>
              <a:gdLst/>
              <a:ahLst/>
              <a:cxnLst>
                <a:cxn ang="0">
                  <a:pos x="518" y="0"/>
                </a:cxn>
                <a:cxn ang="0">
                  <a:pos x="518" y="374"/>
                </a:cxn>
                <a:cxn ang="0">
                  <a:pos x="0" y="374"/>
                </a:cxn>
                <a:cxn ang="0">
                  <a:pos x="0" y="1670"/>
                </a:cxn>
              </a:cxnLst>
              <a:rect l="0" t="0" r="r" b="b"/>
              <a:pathLst>
                <a:path w="518" h="1670">
                  <a:moveTo>
                    <a:pt x="518" y="0"/>
                  </a:moveTo>
                  <a:lnTo>
                    <a:pt x="518" y="374"/>
                  </a:lnTo>
                  <a:lnTo>
                    <a:pt x="0" y="374"/>
                  </a:lnTo>
                  <a:lnTo>
                    <a:pt x="0" y="1670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059" name="Freeform 123"/>
            <p:cNvSpPr>
              <a:spLocks/>
            </p:cNvSpPr>
            <p:nvPr/>
          </p:nvSpPr>
          <p:spPr bwMode="auto">
            <a:xfrm>
              <a:off x="3376" y="1690"/>
              <a:ext cx="650" cy="1622"/>
            </a:xfrm>
            <a:custGeom>
              <a:avLst/>
              <a:gdLst/>
              <a:ahLst/>
              <a:cxnLst>
                <a:cxn ang="0">
                  <a:pos x="518" y="0"/>
                </a:cxn>
                <a:cxn ang="0">
                  <a:pos x="518" y="374"/>
                </a:cxn>
                <a:cxn ang="0">
                  <a:pos x="0" y="374"/>
                </a:cxn>
                <a:cxn ang="0">
                  <a:pos x="0" y="1670"/>
                </a:cxn>
              </a:cxnLst>
              <a:rect l="0" t="0" r="r" b="b"/>
              <a:pathLst>
                <a:path w="518" h="1670">
                  <a:moveTo>
                    <a:pt x="518" y="0"/>
                  </a:moveTo>
                  <a:lnTo>
                    <a:pt x="518" y="374"/>
                  </a:lnTo>
                  <a:lnTo>
                    <a:pt x="0" y="374"/>
                  </a:lnTo>
                  <a:lnTo>
                    <a:pt x="0" y="1670"/>
                  </a:lnTo>
                </a:path>
              </a:pathLst>
            </a:custGeom>
            <a:noFill/>
            <a:ln w="9525" cap="flat">
              <a:solidFill>
                <a:srgbClr val="FF0000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228C-D608-4DF5-A201-A42DF8F61F2C}" type="datetime1">
              <a:rPr lang="en-US" altLang="ja-JP" smtClean="0"/>
              <a:t>1/12/2015</a:t>
            </a:fld>
            <a:endParaRPr lang="en-US" altLang="ja-JP"/>
          </a:p>
        </p:txBody>
      </p:sp>
      <p:sp>
        <p:nvSpPr>
          <p:cNvPr id="1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OPTI 340 2015 Spring, Yuzuru Takashima</a:t>
            </a:r>
            <a:endParaRPr lang="en-US" altLang="ja-JP"/>
          </a:p>
        </p:txBody>
      </p:sp>
      <p:sp>
        <p:nvSpPr>
          <p:cNvPr id="1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A529-EAED-42DC-B169-880A715FECDF}" type="slidenum">
              <a:rPr lang="en-US" altLang="ja-JP"/>
              <a:pPr/>
              <a:t>8</a:t>
            </a:fld>
            <a:endParaRPr lang="en-US" altLang="ja-JP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ja-JP" sz="2400"/>
              <a:t>4)  Evaluate against objectives</a:t>
            </a:r>
            <a:br>
              <a:rPr lang="en-US" altLang="ja-JP" sz="2400"/>
            </a:br>
            <a:r>
              <a:rPr lang="en-US" altLang="ja-JP" sz="2400"/>
              <a:t>5)  Select most promising solution (1st order. solution) </a:t>
            </a:r>
            <a:br>
              <a:rPr lang="en-US" altLang="ja-JP" sz="2400"/>
            </a:br>
            <a:endParaRPr lang="en-US" altLang="ja-JP" sz="2400"/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1143000" y="1354138"/>
            <a:ext cx="457200" cy="109855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411163" y="1903413"/>
            <a:ext cx="2925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 flipH="1">
            <a:off x="1235075" y="1803400"/>
            <a:ext cx="0" cy="182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 flipH="1">
            <a:off x="1498600" y="1811338"/>
            <a:ext cx="0" cy="182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1022350" y="19939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325563" y="1985963"/>
            <a:ext cx="40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H’</a:t>
            </a:r>
          </a:p>
        </p:txBody>
      </p:sp>
      <p:sp>
        <p:nvSpPr>
          <p:cNvPr id="41994" name="Line 10"/>
          <p:cNvSpPr>
            <a:spLocks noChangeShapeType="1"/>
          </p:cNvSpPr>
          <p:nvPr/>
        </p:nvSpPr>
        <p:spPr bwMode="auto">
          <a:xfrm>
            <a:off x="1498600" y="2224088"/>
            <a:ext cx="0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5" name="Line 11"/>
          <p:cNvSpPr>
            <a:spLocks noChangeShapeType="1"/>
          </p:cNvSpPr>
          <p:nvPr/>
        </p:nvSpPr>
        <p:spPr bwMode="auto">
          <a:xfrm>
            <a:off x="2906713" y="1422400"/>
            <a:ext cx="0" cy="1303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6" name="Line 12"/>
          <p:cNvSpPr>
            <a:spLocks noChangeShapeType="1"/>
          </p:cNvSpPr>
          <p:nvPr/>
        </p:nvSpPr>
        <p:spPr bwMode="auto">
          <a:xfrm>
            <a:off x="1498600" y="2573338"/>
            <a:ext cx="1408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1635125" y="1674813"/>
            <a:ext cx="1271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1616075" y="1347788"/>
            <a:ext cx="0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1999" name="Text Box 15"/>
          <p:cNvSpPr txBox="1">
            <a:spLocks noChangeArrowheads="1"/>
          </p:cNvSpPr>
          <p:nvPr/>
        </p:nvSpPr>
        <p:spPr bwMode="auto">
          <a:xfrm>
            <a:off x="1828800" y="2268538"/>
            <a:ext cx="685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f’=40</a:t>
            </a: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1870075" y="1362075"/>
            <a:ext cx="762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fb=39</a:t>
            </a: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>
            <a:off x="6732588" y="2568575"/>
            <a:ext cx="84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6942138" y="22717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40</a:t>
            </a:r>
          </a:p>
        </p:txBody>
      </p:sp>
      <p:sp>
        <p:nvSpPr>
          <p:cNvPr id="42003" name="Oval 19"/>
          <p:cNvSpPr>
            <a:spLocks noChangeArrowheads="1"/>
          </p:cNvSpPr>
          <p:nvPr/>
        </p:nvSpPr>
        <p:spPr bwMode="auto">
          <a:xfrm>
            <a:off x="4689475" y="1422400"/>
            <a:ext cx="365125" cy="9382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4206875" y="1427163"/>
            <a:ext cx="747713" cy="9302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ja-JP"/>
              <a:t>n</a:t>
            </a:r>
          </a:p>
        </p:txBody>
      </p:sp>
      <p:sp>
        <p:nvSpPr>
          <p:cNvPr id="42005" name="Oval 21"/>
          <p:cNvSpPr>
            <a:spLocks noChangeArrowheads="1"/>
          </p:cNvSpPr>
          <p:nvPr/>
        </p:nvSpPr>
        <p:spPr bwMode="auto">
          <a:xfrm>
            <a:off x="7496175" y="1235075"/>
            <a:ext cx="184150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6" name="Oval 22"/>
          <p:cNvSpPr>
            <a:spLocks noChangeArrowheads="1"/>
          </p:cNvSpPr>
          <p:nvPr/>
        </p:nvSpPr>
        <p:spPr bwMode="auto">
          <a:xfrm>
            <a:off x="3956050" y="1452563"/>
            <a:ext cx="411163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Oval 23"/>
          <p:cNvSpPr>
            <a:spLocks noChangeArrowheads="1"/>
          </p:cNvSpPr>
          <p:nvPr/>
        </p:nvSpPr>
        <p:spPr bwMode="auto">
          <a:xfrm>
            <a:off x="7496175" y="1422400"/>
            <a:ext cx="444500" cy="9382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6440488" y="1430338"/>
            <a:ext cx="403225" cy="93027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6796088" y="1446213"/>
            <a:ext cx="184150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Oval 26"/>
          <p:cNvSpPr>
            <a:spLocks noChangeArrowheads="1"/>
          </p:cNvSpPr>
          <p:nvPr/>
        </p:nvSpPr>
        <p:spPr bwMode="auto">
          <a:xfrm>
            <a:off x="6294438" y="1436688"/>
            <a:ext cx="184150" cy="879475"/>
          </a:xfrm>
          <a:prstGeom prst="ellipse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1" name="Line 27"/>
          <p:cNvSpPr>
            <a:spLocks noChangeShapeType="1"/>
          </p:cNvSpPr>
          <p:nvPr/>
        </p:nvSpPr>
        <p:spPr bwMode="auto">
          <a:xfrm>
            <a:off x="6294438" y="1903413"/>
            <a:ext cx="2220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2" name="Line 28"/>
          <p:cNvSpPr>
            <a:spLocks noChangeShapeType="1"/>
          </p:cNvSpPr>
          <p:nvPr/>
        </p:nvSpPr>
        <p:spPr bwMode="auto">
          <a:xfrm>
            <a:off x="3776663" y="1893888"/>
            <a:ext cx="22209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 flipH="1">
            <a:off x="6550025" y="1803400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H="1">
            <a:off x="6732588" y="1811338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H="1">
            <a:off x="7604125" y="1811338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H="1">
            <a:off x="7824788" y="1811338"/>
            <a:ext cx="0" cy="190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>
            <a:off x="6734175" y="218281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 flipH="1">
            <a:off x="7591425" y="2182813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H="1">
            <a:off x="7818438" y="2178050"/>
            <a:ext cx="0" cy="411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8201025" y="1422400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8372475" y="178911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Text Box 38"/>
          <p:cNvSpPr txBox="1">
            <a:spLocks noChangeArrowheads="1"/>
          </p:cNvSpPr>
          <p:nvPr/>
        </p:nvSpPr>
        <p:spPr bwMode="auto">
          <a:xfrm>
            <a:off x="5365750" y="1444625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>
            <a:off x="5681663" y="1766888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4" name="Line 40"/>
          <p:cNvSpPr>
            <a:spLocks noChangeShapeType="1"/>
          </p:cNvSpPr>
          <p:nvPr/>
        </p:nvSpPr>
        <p:spPr bwMode="auto">
          <a:xfrm>
            <a:off x="4381500" y="2590800"/>
            <a:ext cx="649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5" name="Text Box 41"/>
          <p:cNvSpPr txBox="1">
            <a:spLocks noChangeArrowheads="1"/>
          </p:cNvSpPr>
          <p:nvPr/>
        </p:nvSpPr>
        <p:spPr bwMode="auto">
          <a:xfrm>
            <a:off x="4343400" y="2293938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40 n</a:t>
            </a:r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>
            <a:off x="4381500" y="22240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 flipH="1">
            <a:off x="5038725" y="1905000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 flipH="1">
            <a:off x="5678488" y="2224088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>
            <a:off x="5054600" y="2590800"/>
            <a:ext cx="623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>
            <a:off x="7905750" y="2576513"/>
            <a:ext cx="466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 flipH="1">
            <a:off x="7918450" y="1905000"/>
            <a:ext cx="0" cy="631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 flipH="1">
            <a:off x="8372475" y="2179638"/>
            <a:ext cx="0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33" name="Text Box 49"/>
          <p:cNvSpPr txBox="1">
            <a:spLocks noChangeArrowheads="1"/>
          </p:cNvSpPr>
          <p:nvPr/>
        </p:nvSpPr>
        <p:spPr bwMode="auto">
          <a:xfrm>
            <a:off x="7900988" y="224313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79</a:t>
            </a:r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5119688" y="2287588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80</a:t>
            </a:r>
          </a:p>
        </p:txBody>
      </p:sp>
      <p:sp>
        <p:nvSpPr>
          <p:cNvPr id="42035" name="Text Box 51"/>
          <p:cNvSpPr txBox="1">
            <a:spLocks noChangeArrowheads="1"/>
          </p:cNvSpPr>
          <p:nvPr/>
        </p:nvSpPr>
        <p:spPr bwMode="auto">
          <a:xfrm>
            <a:off x="6346825" y="1538288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 H’</a:t>
            </a:r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7416800" y="1535113"/>
            <a:ext cx="628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H H’</a:t>
            </a:r>
          </a:p>
        </p:txBody>
      </p:sp>
      <p:sp>
        <p:nvSpPr>
          <p:cNvPr id="42037" name="Text Box 53"/>
          <p:cNvSpPr txBox="1">
            <a:spLocks noChangeArrowheads="1"/>
          </p:cNvSpPr>
          <p:nvPr/>
        </p:nvSpPr>
        <p:spPr bwMode="auto">
          <a:xfrm>
            <a:off x="1044575" y="2651125"/>
            <a:ext cx="210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1) Single thick lens</a:t>
            </a:r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3833813" y="2651125"/>
            <a:ext cx="2101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2) Single thick lens</a:t>
            </a:r>
          </a:p>
        </p:txBody>
      </p:sp>
      <p:sp>
        <p:nvSpPr>
          <p:cNvPr id="42039" name="Text Box 55"/>
          <p:cNvSpPr txBox="1">
            <a:spLocks noChangeArrowheads="1"/>
          </p:cNvSpPr>
          <p:nvPr/>
        </p:nvSpPr>
        <p:spPr bwMode="auto">
          <a:xfrm>
            <a:off x="6492875" y="2651125"/>
            <a:ext cx="213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3) Two thick lenses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5307013" y="1779588"/>
            <a:ext cx="192087" cy="239712"/>
            <a:chOff x="314" y="2897"/>
            <a:chExt cx="121" cy="151"/>
          </a:xfrm>
        </p:grpSpPr>
        <p:sp>
          <p:nvSpPr>
            <p:cNvPr id="42041" name="Rectangle 57"/>
            <p:cNvSpPr>
              <a:spLocks noChangeArrowheads="1"/>
            </p:cNvSpPr>
            <p:nvPr/>
          </p:nvSpPr>
          <p:spPr bwMode="auto">
            <a:xfrm>
              <a:off x="331" y="2932"/>
              <a:ext cx="86" cy="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8"/>
            <p:cNvGrpSpPr>
              <a:grpSpLocks/>
            </p:cNvGrpSpPr>
            <p:nvPr/>
          </p:nvGrpSpPr>
          <p:grpSpPr bwMode="auto">
            <a:xfrm>
              <a:off x="314" y="2897"/>
              <a:ext cx="121" cy="151"/>
              <a:chOff x="288" y="2891"/>
              <a:chExt cx="121" cy="151"/>
            </a:xfrm>
          </p:grpSpPr>
          <p:sp>
            <p:nvSpPr>
              <p:cNvPr id="42043" name="Line 59"/>
              <p:cNvSpPr>
                <a:spLocks noChangeShapeType="1"/>
              </p:cNvSpPr>
              <p:nvPr/>
            </p:nvSpPr>
            <p:spPr bwMode="auto">
              <a:xfrm>
                <a:off x="288" y="2891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44" name="Line 60"/>
              <p:cNvSpPr>
                <a:spLocks noChangeShapeType="1"/>
              </p:cNvSpPr>
              <p:nvPr/>
            </p:nvSpPr>
            <p:spPr bwMode="auto">
              <a:xfrm>
                <a:off x="323" y="2897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2045" name="Text Box 61"/>
          <p:cNvSpPr txBox="1">
            <a:spLocks noChangeArrowheads="1"/>
          </p:cNvSpPr>
          <p:nvPr/>
        </p:nvSpPr>
        <p:spPr bwMode="auto">
          <a:xfrm>
            <a:off x="2906713" y="1538288"/>
            <a:ext cx="603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/>
              <a:t>F’</a:t>
            </a:r>
            <a:r>
              <a:rPr lang="en-US" altLang="ja-JP" baseline="-25000"/>
              <a:t>sys</a:t>
            </a:r>
          </a:p>
        </p:txBody>
      </p: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8043863" y="1790700"/>
            <a:ext cx="192087" cy="239713"/>
            <a:chOff x="314" y="2897"/>
            <a:chExt cx="121" cy="151"/>
          </a:xfrm>
        </p:grpSpPr>
        <p:sp>
          <p:nvSpPr>
            <p:cNvPr id="42047" name="Rectangle 63"/>
            <p:cNvSpPr>
              <a:spLocks noChangeArrowheads="1"/>
            </p:cNvSpPr>
            <p:nvPr/>
          </p:nvSpPr>
          <p:spPr bwMode="auto">
            <a:xfrm>
              <a:off x="331" y="2932"/>
              <a:ext cx="86" cy="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64"/>
            <p:cNvGrpSpPr>
              <a:grpSpLocks/>
            </p:cNvGrpSpPr>
            <p:nvPr/>
          </p:nvGrpSpPr>
          <p:grpSpPr bwMode="auto">
            <a:xfrm>
              <a:off x="314" y="2897"/>
              <a:ext cx="121" cy="151"/>
              <a:chOff x="288" y="2891"/>
              <a:chExt cx="121" cy="151"/>
            </a:xfrm>
          </p:grpSpPr>
          <p:sp>
            <p:nvSpPr>
              <p:cNvPr id="42049" name="Line 65"/>
              <p:cNvSpPr>
                <a:spLocks noChangeShapeType="1"/>
              </p:cNvSpPr>
              <p:nvPr/>
            </p:nvSpPr>
            <p:spPr bwMode="auto">
              <a:xfrm>
                <a:off x="288" y="2891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50" name="Line 66"/>
              <p:cNvSpPr>
                <a:spLocks noChangeShapeType="1"/>
              </p:cNvSpPr>
              <p:nvPr/>
            </p:nvSpPr>
            <p:spPr bwMode="auto">
              <a:xfrm>
                <a:off x="323" y="2897"/>
                <a:ext cx="8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aphicFrame>
        <p:nvGraphicFramePr>
          <p:cNvPr id="42125" name="Group 141"/>
          <p:cNvGraphicFramePr>
            <a:graphicFrameLocks noGrp="1"/>
          </p:cNvGraphicFramePr>
          <p:nvPr>
            <p:ph idx="1"/>
          </p:nvPr>
        </p:nvGraphicFramePr>
        <p:xfrm>
          <a:off x="257175" y="3108325"/>
          <a:ext cx="8542338" cy="3279648"/>
        </p:xfrm>
        <a:graphic>
          <a:graphicData uri="http://schemas.openxmlformats.org/drawingml/2006/table">
            <a:tbl>
              <a:tblPr/>
              <a:tblGrid>
                <a:gridCol w="1936750"/>
                <a:gridCol w="2201863"/>
                <a:gridCol w="2201862"/>
                <a:gridCol w="2201863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1) Single thick lens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2) Single thick lens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3) Two thick lenses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1. 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l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=532nm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sym typeface="Wingdings" pitchFamily="2" charset="2"/>
                        </a:rPr>
                        <a:t>532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sym typeface="Wingdings" pitchFamily="2" charset="2"/>
                        </a:rPr>
                        <a:t>532</a:t>
                      </a:r>
                      <a:endParaRPr kumimoji="1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  <a:sym typeface="Wingdings" pitchFamily="2" charset="2"/>
                        </a:rPr>
                        <a:t>532</a:t>
                      </a:r>
                      <a:endParaRPr kumimoji="1" lang="en-US" altLang="ja-JP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5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2. f’sys =40mm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3. fb&gt;45mm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39 (&lt; 45)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79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4. # of elements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5. Spot size&lt;10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m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2.44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l(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F/#)=4.15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m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m, (F/#)=3.2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Need further evaluation by ray tracing (Step 6 and thereafter.)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Note: too thick! (~60mm)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2.44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l(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F/#)=8.3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ＭＳ Ｐゴシック" pitchFamily="50" charset="-128"/>
                        </a:rPr>
                        <a:t>m</a:t>
                      </a: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m, (F/#)=6.4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50" charset="-128"/>
                        </a:rPr>
                        <a:t>Need further evaluation by ray tracing (Step 6 and thereafter.)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855</Words>
  <Application>Microsoft Office PowerPoint</Application>
  <PresentationFormat>On-screen Show (4:3)</PresentationFormat>
  <Paragraphs>205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ＭＳ Ｐゴシック</vt:lpstr>
      <vt:lpstr>ＭＳ Ｐ明朝</vt:lpstr>
      <vt:lpstr>Arial</vt:lpstr>
      <vt:lpstr>Symbol</vt:lpstr>
      <vt:lpstr>Wingdings</vt:lpstr>
      <vt:lpstr>Default Design</vt:lpstr>
      <vt:lpstr>OPTI340 Lens Design Lecture #1</vt:lpstr>
      <vt:lpstr>Design Procedure</vt:lpstr>
      <vt:lpstr>PowerPoint Presentation</vt:lpstr>
      <vt:lpstr>Waterfall v.s. Agile Process</vt:lpstr>
      <vt:lpstr>Agile Process</vt:lpstr>
      <vt:lpstr>Example: 1)  Statement of problem to be solved </vt:lpstr>
      <vt:lpstr>2) Alternative designs 3) First order designs: geometrical design of optics</vt:lpstr>
      <vt:lpstr>4)  Evaluate against objectives 5)  Select most promising solution (1st order. solution)  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Yuzuru Takashima</dc:creator>
  <cp:lastModifiedBy>yuzuru</cp:lastModifiedBy>
  <cp:revision>130</cp:revision>
  <dcterms:created xsi:type="dcterms:W3CDTF">2008-10-21T02:38:47Z</dcterms:created>
  <dcterms:modified xsi:type="dcterms:W3CDTF">2015-01-13T00:10:12Z</dcterms:modified>
</cp:coreProperties>
</file>