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Chardee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Chardee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Chardee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Chardee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Chardee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5.png" Type="http://schemas.openxmlformats.org/officeDocument/2006/relationships/image" Id="rId3"/><Relationship Target="http://www.olympusmicro.com/primer/techniques/microscopylasers.html" Type="http://schemas.openxmlformats.org/officeDocument/2006/relationships/hyperlink" TargetMode="External" Id="rId6"/><Relationship Target="https://www.eeb.ucla.edu/test/faculty/nezlin/SatellitesAndSensors.htm" Type="http://schemas.openxmlformats.org/officeDocument/2006/relationships/hyperlink" TargetMode="External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XEDnwsHEmh4" Type="http://schemas.openxmlformats.org/officeDocument/2006/relationships/hyperlink" TargetMode="External" Id="rId4"/><Relationship Target="../media/image09.jp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3.jp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sz="3600" lang="en">
                <a:solidFill>
                  <a:srgbClr val="4F81BD"/>
                </a:solidFill>
              </a:rPr>
              <a:t>Free Space Laser Communication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u="sng" b="0" sz="1000" lang="en">
                <a:solidFill>
                  <a:srgbClr val="4F81BD"/>
                </a:solidFill>
              </a:rPr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sz="2400" lang="en">
                <a:solidFill>
                  <a:srgbClr val="4F81BD"/>
                </a:solidFill>
              </a:rPr>
              <a:t>Preliminary System Proposal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0" sz="1000" lang="en">
                <a:solidFill>
                  <a:srgbClr val="4F81BD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b="0" sz="2400" lang="en">
                <a:solidFill>
                  <a:srgbClr val="4F81BD"/>
                </a:solidFill>
              </a:rPr>
              <a:t>March 12, 2015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457200" marL="1371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C0504D"/>
                </a:solidFill>
              </a:rPr>
              <a:t>Team:    Linda Chardee Allee</a:t>
            </a:r>
          </a:p>
          <a:p>
            <a:pPr algn="l" rtl="0"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C0504D"/>
                </a:solidFill>
              </a:rPr>
              <a:t>  						 Brian Bellah</a:t>
            </a:r>
          </a:p>
          <a:p>
            <a:pPr algn="l" rtl="0"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C0504D"/>
                </a:solidFill>
              </a:rPr>
              <a:t> 						 Ian Carr</a:t>
            </a:r>
          </a:p>
          <a:p>
            <a:pPr algn="l" rtl="0" lv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C0504D"/>
                </a:solidFill>
              </a:rPr>
              <a:t>  						 Jacob Segal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Isoplanatic Angle, Scattering Angle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t="39751" b="52022" r="32705" l="37548"/>
          <a:stretch/>
        </p:blipFill>
        <p:spPr>
          <a:xfrm>
            <a:off y="1522775" x="3630325"/>
            <a:ext cy="437574" cx="14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82345" b="5797" r="3040" l="4529"/>
          <a:stretch/>
        </p:blipFill>
        <p:spPr>
          <a:xfrm>
            <a:off y="3350308" x="2440875"/>
            <a:ext cy="566799" cx="39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54953" b="31982" r="3040" l="4529"/>
          <a:stretch/>
        </p:blipFill>
        <p:spPr>
          <a:xfrm>
            <a:off y="2343066" x="2375525"/>
            <a:ext cy="624500" cx="3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Laser Pulse: Signal Structure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492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Information encoded in simple binary signal - BPSK</a:t>
            </a:r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Pulse duration ~ 10 ns</a:t>
            </a:r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Phase shift keying of optical signal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</a:t>
            </a:r>
            <a:r>
              <a:rPr sz="2400" lang="en"/>
              <a:t>hosen to observe atmospheric phase perturbations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23823" b="14279" r="27460" l="26013"/>
          <a:stretch/>
        </p:blipFill>
        <p:spPr>
          <a:xfrm>
            <a:off y="1825925" x="5380500"/>
            <a:ext cy="2474150" cx="33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4695400" x="5528650"/>
            <a:ext cy="361199" cx="333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900" lang="en"/>
              <a:t>Dr. Milorad Cvijetic, “Optical Modulation Formats”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Laser Pulse: Beam Parameters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492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Classic Gaussian beam profile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TEM00 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400"/>
          </a:p>
          <a:p>
            <a:pPr algn="l" rtl="0" lvl="0" marR="0" indent="-381000" marL="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Operational wavelength </a:t>
            </a:r>
          </a:p>
          <a:p>
            <a:pPr algn="l" rtl="0" lvl="1" marR="0" indent="-381000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AO SIM2 software was used to compare 900nm to 1550nm performance windows 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t="28354" b="35427" r="66065" l="593"/>
          <a:stretch/>
        </p:blipFill>
        <p:spPr>
          <a:xfrm>
            <a:off y="2675375" x="5439825"/>
            <a:ext cy="1983949" cx="324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t="37671" b="35413" r="16565" l="37187"/>
          <a:stretch/>
        </p:blipFill>
        <p:spPr>
          <a:xfrm>
            <a:off y="1298774" x="5439825"/>
            <a:ext cy="1077399" cx="32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y="4659325" x="5439825"/>
            <a:ext cy="334500" cx="342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hlinkClick r:id="rId5"/>
              </a:rPr>
              <a:t>https://www.eeb.ucla.edu/test/faculty/nezlin/SatellitesAndSensors.htm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y="2376175" x="5439825"/>
            <a:ext cy="247500" cx="352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hlinkClick r:id="rId6"/>
              </a:rPr>
              <a:t>http://www.olympusmicro.com/primer/techniques/microscopylasers.html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Beam Parameters/Radiometry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Beam profile 16 inch aperture</a:t>
            </a:r>
          </a:p>
          <a:p>
            <a:pPr rtl="0" lvl="1" indent="-406400" marL="9144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Beam divergence 2θ = 4.8μrads</a:t>
            </a:r>
          </a:p>
          <a:p>
            <a:pPr rtl="0" lvl="0" indent="0" marL="45720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1400"/>
          </a:p>
          <a:p>
            <a:pPr rtl="0" lvl="0" indent="-4064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Beam diameter at 51km range, 25 inches</a:t>
            </a:r>
          </a:p>
          <a:p>
            <a:pPr rtl="0" lv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1400"/>
          </a:p>
          <a:p>
            <a:pPr rtl="0" lvl="0" indent="-406400" marL="4572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1W signal laser pulse,  ≈ 50nW at APD detector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>
            <a:hlinkClick r:id="rId4"/>
          </p:cNvPr>
          <p:cNvSpPr/>
          <p:nvPr/>
        </p:nvSpPr>
        <p:spPr>
          <a:xfrm>
            <a:off y="0" x="1143000"/>
            <a:ext cy="5143500" cx="6858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Simulation Results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 Bit Error rate of ~60%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is at the Primary Mirror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Looking into results if light was focused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Preliminary Design Send/Receive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3200" lang="en"/>
              <a:t>16-Inch Truss Dobsonian Telescope</a:t>
            </a:r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3200" lang="en"/>
              <a:t>Primary Focal Length of 1800 mm</a:t>
            </a:r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3200" lang="en"/>
              <a:t>Secondary Mirror Obstruction by Diameter of 22%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Preliminary Design Send/Receive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959901"/>
            <a:ext cy="4080125" cx="178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5346976"/>
            <a:ext cy="4080125" cx="19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Outline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02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●Project Proposal</a:t>
            </a:r>
          </a:p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●System Location and Specifics</a:t>
            </a:r>
          </a:p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●Turbulence Parameters</a:t>
            </a:r>
          </a:p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●Beam Characteristics</a:t>
            </a:r>
          </a:p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●Preliminary AOSim2 Modeling</a:t>
            </a:r>
          </a:p>
          <a:p>
            <a:pPr rtl="0" lvl="0" indent="-228600" marL="457200">
              <a:lnSpc>
                <a:spcPct val="115000"/>
              </a:lnSpc>
              <a:spcBef>
                <a:spcPts val="800"/>
              </a:spcBef>
              <a:buSzPct val="100000"/>
              <a:buNone/>
            </a:pPr>
            <a:r>
              <a:rPr sz="1800" lang="en"/>
              <a:t>●Preliminary System Design</a:t>
            </a:r>
          </a:p>
          <a:p>
            <a:pPr rtl="0" lvl="0" indent="-3429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SolidWorks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Project Proposal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02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Send a modulated laser pulse across free space where signal is received and decoded for data transfer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400"/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Phase modulated binary pulse train selected to study atmospheric phase distortion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400"/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Preliminary system location and design proposed for further development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Location Selection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542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Mt. Hopkins to Mt. Bigelow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Facilities already in place</a:t>
            </a:r>
          </a:p>
          <a:p>
            <a:pPr rtl="0" lvl="0" indent="0" marL="45720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400"/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Uniform location elevation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~2600 m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400"/>
          </a:p>
          <a:p>
            <a:pPr rtl="0" lvl="0" indent="-3810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Ambitious propagation range!</a:t>
            </a:r>
          </a:p>
          <a:p>
            <a:pPr rtl="0" lvl="1" indent="-381000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~51 km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t="25003" b="6606" r="34316" l="37442"/>
          <a:stretch/>
        </p:blipFill>
        <p:spPr>
          <a:xfrm>
            <a:off y="673700" x="5880300"/>
            <a:ext cy="2918249" cx="239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t="21868" b="48232" r="31025" l="32404"/>
          <a:stretch/>
        </p:blipFill>
        <p:spPr>
          <a:xfrm>
            <a:off y="3692200" x="5880300"/>
            <a:ext cy="1196251" cx="239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Governing System Parameters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700"/>
              </a:spcBef>
              <a:buNone/>
            </a:pPr>
            <a:r>
              <a:rPr sz="2800" lang="en"/>
              <a:t>Reynolds Number</a:t>
            </a:r>
          </a:p>
          <a:p>
            <a:pPr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/>
          </a:p>
          <a:p>
            <a:pPr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/>
          </a:p>
          <a:p>
            <a:pPr rt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/>
          </a:p>
          <a:p>
            <a:pPr rtl="0" lv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/>
          </a:p>
          <a:p>
            <a:pPr rtl="0" lvl="0">
              <a:lnSpc>
                <a:spcPct val="115000"/>
              </a:lnSpc>
              <a:spcBef>
                <a:spcPts val="700"/>
              </a:spcBef>
              <a:buNone/>
            </a:pPr>
            <a:r>
              <a:t/>
            </a:r>
            <a:endParaRPr sz="2800"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t="31952" b="57676" r="65219" l="0"/>
          <a:stretch/>
        </p:blipFill>
        <p:spPr>
          <a:xfrm>
            <a:off y="2069112" x="3233162"/>
            <a:ext cy="443924" cx="26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t="53054" b="34975" r="84273" l="0"/>
          <a:stretch/>
        </p:blipFill>
        <p:spPr>
          <a:xfrm>
            <a:off y="2601125" x="4047462"/>
            <a:ext cy="443924" cx="104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t="67495" b="21422" r="69357" l="0"/>
          <a:stretch/>
        </p:blipFill>
        <p:spPr>
          <a:xfrm>
            <a:off y="3194000" x="3468044"/>
            <a:ext cy="443924" cx="220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79464" b="0" r="10837" l="54280"/>
          <a:stretch/>
        </p:blipFill>
        <p:spPr>
          <a:xfrm>
            <a:off y="3872125" x="3468050"/>
            <a:ext cy="793074" cx="2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Fried Length, Coherence Length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94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6478" x="457200"/>
            <a:ext cy="3351249" cx="4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Index Structure Function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0" b="83568" r="33644" l="32977"/>
          <a:stretch/>
        </p:blipFill>
        <p:spPr>
          <a:xfrm>
            <a:off y="1390450" x="2770800"/>
            <a:ext cy="560349" cx="241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49104" b="0" r="5309" l="5300"/>
          <a:stretch/>
        </p:blipFill>
        <p:spPr>
          <a:xfrm>
            <a:off y="2277875" x="789675"/>
            <a:ext cy="1710000" cx="63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Velocity Structure Function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2682" b="74793" r="7755" l="10612"/>
          <a:stretch/>
        </p:blipFill>
        <p:spPr>
          <a:xfrm>
            <a:off y="1245787" x="1750225"/>
            <a:ext cy="1160649" cx="54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t="36380" b="50162" r="0" l="0"/>
          <a:stretch/>
        </p:blipFill>
        <p:spPr>
          <a:xfrm>
            <a:off y="2588850" x="1160550"/>
            <a:ext cy="689324" cx="6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5">
            <a:alphaModFix/>
          </a:blip>
          <a:srcRect t="68872" b="4468" r="10819" l="13146"/>
          <a:stretch/>
        </p:blipFill>
        <p:spPr>
          <a:xfrm>
            <a:off y="3611675" x="2060737"/>
            <a:ext cy="1204200" cx="44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663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/>
              <a:t>Phase Structure Function, Coherence Time, Greenwood Frequency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0" b="76460" r="17565" l="18163"/>
          <a:stretch/>
        </p:blipFill>
        <p:spPr>
          <a:xfrm>
            <a:off y="1762000" x="839225"/>
            <a:ext cy="1140325" cx="27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0" b="64670" r="0" l="0"/>
          <a:stretch/>
        </p:blipFill>
        <p:spPr>
          <a:xfrm>
            <a:off y="1762001" x="4650925"/>
            <a:ext cy="764125" cx="33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t="69403" b="0" r="13684" l="21087"/>
          <a:stretch/>
        </p:blipFill>
        <p:spPr>
          <a:xfrm>
            <a:off y="2657600" x="4990900"/>
            <a:ext cy="711175" cx="2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