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D1BA50-3741-4ADF-9759-4879225A2933}">
  <a:tblStyle styleId="{CAD1BA50-3741-4ADF-9759-4879225A29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tableStyles" Target="tableStyles.xml"/><Relationship Id="rId34" Type="http://schemas.openxmlformats.org/officeDocument/2006/relationships/customXml" Target="../customXml/item2.xml"/><Relationship Id="rId25" Type="http://schemas.openxmlformats.org/officeDocument/2006/relationships/font" Target="fonts/Raleway-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29" Type="http://schemas.openxmlformats.org/officeDocument/2006/relationships/font" Target="fonts/Nunito-italic.fntdata"/><Relationship Id="rId16" Type="http://schemas.openxmlformats.org/officeDocument/2006/relationships/slide" Target="slides/slide11.xml"/><Relationship Id="rId24" Type="http://schemas.openxmlformats.org/officeDocument/2006/relationships/font" Target="fonts/Raleway-bold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MavenPro-bold.fntdata"/><Relationship Id="rId23" Type="http://schemas.openxmlformats.org/officeDocument/2006/relationships/font" Target="fonts/Raleway-regular.fntdata"/><Relationship Id="rId28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MavenPro-regular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Nunito-regular.fntdata"/><Relationship Id="rId30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8547ea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8547ea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817a382f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817a382f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817a382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817a382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81c76b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81c76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81c76b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81c76b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1a4da43188b299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1a4da43188b299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1a4da43188b299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1a4da43188b299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1a4da43188b299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1a4da43188b299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817a382f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817a382f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817a38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817a38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817a382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817a382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817a382f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817a382f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817a382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5817a382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eae99ba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eae99ba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817a382f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817a382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817a382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817a382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817a382f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817a382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erickagrazal.com" TargetMode="External"/><Relationship Id="rId4" Type="http://schemas.openxmlformats.org/officeDocument/2006/relationships/hyperlink" Target="mailto:erick.agrazal@gmail.com" TargetMode="External"/><Relationship Id="rId5" Type="http://schemas.openxmlformats.org/officeDocument/2006/relationships/hyperlink" Target="https://github.com/ErickAgrazal" TargetMode="External"/><Relationship Id="rId6" Type="http://schemas.openxmlformats.org/officeDocument/2006/relationships/hyperlink" Target="https://www.linkedin.com/in/erickagrazal" TargetMode="External"/><Relationship Id="rId7" Type="http://schemas.openxmlformats.org/officeDocument/2006/relationships/image" Target="../media/image3.jpg"/><Relationship Id="rId8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-2500" y="-76200"/>
            <a:ext cx="9144000" cy="8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390525" y="1251375"/>
            <a:ext cx="82221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Courier New"/>
                <a:ea typeface="Courier New"/>
                <a:cs typeface="Courier New"/>
                <a:sym typeface="Courier New"/>
              </a:rPr>
              <a:t>Universidad Tecnológica de Panamá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671250" y="2715975"/>
            <a:ext cx="78015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Raleway"/>
                <a:ea typeface="Raleway"/>
                <a:cs typeface="Raleway"/>
                <a:sym typeface="Raleway"/>
              </a:rPr>
              <a:t>Desarrollo de Software IV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Raleway"/>
                <a:ea typeface="Raleway"/>
                <a:cs typeface="Raleway"/>
                <a:sym typeface="Raleway"/>
              </a:rPr>
              <a:t>Tema: Presentación del curso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Elaborado por: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Profesor Erick Agrazal</a:t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625" y="26300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curso</a:t>
            </a:r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471900" y="1919075"/>
            <a:ext cx="82221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Generales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Crear aplicaciones web dinámicas que utilicen HTML para la estructura del contenido, CSS para su presentación y JSP como lenguaje de programación del servidor web que permita el acceso y manejo de base de datos distribuidos. Dichas aplicaciones web siguen el concepto de diseño web adaptable.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Evaluación</a:t>
            </a:r>
            <a:endParaRPr/>
          </a:p>
        </p:txBody>
      </p:sp>
      <p:pic>
        <p:nvPicPr>
          <p:cNvPr id="359" name="Google Shape;3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1" name="Google Shape;361;p23"/>
          <p:cNvGraphicFramePr/>
          <p:nvPr/>
        </p:nvGraphicFramePr>
        <p:xfrm>
          <a:off x="215700" y="18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{CAD1BA50-3741-4ADF-9759-4879225A2933}</a:tableStyleId>
              </a:tblPr>
              <a:tblGrid>
                <a:gridCol w="3831475"/>
                <a:gridCol w="4903025"/>
              </a:tblGrid>
              <a:tr h="4148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400">
                          <a:solidFill>
                            <a:srgbClr val="FFFFFF"/>
                          </a:solidFill>
                        </a:rPr>
                        <a:t>Porcentajes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2"/>
                          </a:solidFill>
                        </a:rPr>
                        <a:t>Semestral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2"/>
                          </a:solidFill>
                        </a:rPr>
                        <a:t>35 %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2"/>
                          </a:solidFill>
                        </a:rPr>
                        <a:t>Asistencia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2"/>
                          </a:solidFill>
                        </a:rPr>
                        <a:t>5 %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2"/>
                          </a:solidFill>
                        </a:rPr>
                        <a:t>Parciales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2"/>
                          </a:solidFill>
                        </a:rPr>
                        <a:t>30 %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2"/>
                          </a:solidFill>
                        </a:rPr>
                        <a:t>Tareas</a:t>
                      </a:r>
                      <a:r>
                        <a:rPr lang="es-419" sz="1800">
                          <a:solidFill>
                            <a:schemeClr val="dk2"/>
                          </a:solidFill>
                        </a:rPr>
                        <a:t> (</a:t>
                      </a:r>
                      <a:r>
                        <a:rPr lang="es-419" sz="1800">
                          <a:solidFill>
                            <a:schemeClr val="dk2"/>
                          </a:solidFill>
                        </a:rPr>
                        <a:t>Laboratorios, Portafolio)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2"/>
                          </a:solidFill>
                        </a:rPr>
                        <a:t>30 %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Contacto</a:t>
            </a:r>
            <a:endParaRPr/>
          </a:p>
        </p:txBody>
      </p:sp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Celular:</a:t>
            </a:r>
            <a:r>
              <a:rPr lang="es-419"/>
              <a:t> 6788-8134 (Disponible de 5:00 P.M.  a 10:00 P.M., Lunes a Viernes)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Sitio web: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http://erickagrazal.com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Correo:</a:t>
            </a:r>
            <a:r>
              <a:rPr lang="es-419"/>
              <a:t>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erick.agrazal@utp.ac.pa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Github:</a:t>
            </a:r>
            <a:r>
              <a:rPr lang="es-419"/>
              <a:t> 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https://github.com/ErickAgrazal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Linkedin:</a:t>
            </a:r>
            <a:r>
              <a:rPr lang="es-419"/>
              <a:t> </a:t>
            </a:r>
            <a:r>
              <a:rPr lang="es-419" u="sng">
                <a:solidFill>
                  <a:schemeClr val="hlink"/>
                </a:solidFill>
                <a:hlinkClick r:id="rId6"/>
              </a:rPr>
              <a:t>https://www.linkedin.com/in/erickagrazal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490250" y="907093"/>
            <a:ext cx="58578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Creemos un grupo de </a:t>
            </a:r>
            <a:endParaRPr/>
          </a:p>
        </p:txBody>
      </p:sp>
      <p:pic>
        <p:nvPicPr>
          <p:cNvPr id="375" name="Google Shape;3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779" y="2038936"/>
            <a:ext cx="3714424" cy="132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5"/>
          <p:cNvSpPr txBox="1"/>
          <p:nvPr/>
        </p:nvSpPr>
        <p:spPr>
          <a:xfrm>
            <a:off x="490250" y="3762497"/>
            <a:ext cx="8383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+507 - 6788 - 8134 (DES-IV-2019-GN)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del grupo de Whatsapp</a:t>
            </a:r>
            <a:endParaRPr/>
          </a:p>
        </p:txBody>
      </p:sp>
      <p:sp>
        <p:nvSpPr>
          <p:cNvPr id="382" name="Google Shape;382;p26"/>
          <p:cNvSpPr txBox="1"/>
          <p:nvPr>
            <p:ph idx="1" type="body"/>
          </p:nvPr>
        </p:nvSpPr>
        <p:spPr>
          <a:xfrm>
            <a:off x="1352550" y="1915950"/>
            <a:ext cx="64389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s-419">
                <a:solidFill>
                  <a:srgbClr val="FF0000"/>
                </a:solidFill>
              </a:rPr>
              <a:t>Solo enviar temas relacionados a la materia.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No enviar mensajes de temas religiosos.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No enviar mensajes de temas </a:t>
            </a:r>
            <a:r>
              <a:rPr lang="es-419"/>
              <a:t>políticos</a:t>
            </a:r>
            <a:r>
              <a:rPr lang="es-419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Quien incumpla con estas reglas, </a:t>
            </a:r>
            <a:r>
              <a:rPr lang="es-419"/>
              <a:t>será</a:t>
            </a:r>
            <a:r>
              <a:rPr lang="es-419"/>
              <a:t> expulsado de manera permanente del grupo.</a:t>
            </a:r>
            <a:endParaRPr/>
          </a:p>
        </p:txBody>
      </p:sp>
      <p:pic>
        <p:nvPicPr>
          <p:cNvPr id="383" name="Google Shape;3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1303800" y="598575"/>
            <a:ext cx="71127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informar sobre ausencias</a:t>
            </a:r>
            <a:endParaRPr/>
          </a:p>
        </p:txBody>
      </p:sp>
      <p:sp>
        <p:nvSpPr>
          <p:cNvPr id="390" name="Google Shape;390;p27"/>
          <p:cNvSpPr txBox="1"/>
          <p:nvPr>
            <p:ph idx="1" type="body"/>
          </p:nvPr>
        </p:nvSpPr>
        <p:spPr>
          <a:xfrm>
            <a:off x="1450950" y="1637941"/>
            <a:ext cx="6242100" cy="27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debe enviar un correo con el </a:t>
            </a:r>
            <a:r>
              <a:rPr lang="es-419"/>
              <a:t>siguiente </a:t>
            </a:r>
            <a:r>
              <a:rPr lang="es-419"/>
              <a:t>título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1LS221-</a:t>
            </a:r>
            <a:r>
              <a:rPr lang="es-419"/>
              <a:t>AUSENCIA</a:t>
            </a:r>
            <a:r>
              <a:rPr lang="es-419"/>
              <a:t>-APELLIDOS-FECHA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Y en el cuerpo del correo debe ir la </a:t>
            </a:r>
            <a:r>
              <a:rPr lang="es-419"/>
              <a:t>justificación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Por ejemplo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1LS221-AUSENCIA-AGRAZAL LÓPEZ-19/AGO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Cuerpo: Buenas profesor, el día 19 de agosto no pude asistir por temas laborales.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1303800" y="598575"/>
            <a:ext cx="71127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entrega de </a:t>
            </a:r>
            <a:r>
              <a:rPr lang="es-419"/>
              <a:t>documentos </a:t>
            </a:r>
            <a:endParaRPr/>
          </a:p>
        </p:txBody>
      </p:sp>
      <p:sp>
        <p:nvSpPr>
          <p:cNvPr id="398" name="Google Shape;398;p28"/>
          <p:cNvSpPr txBox="1"/>
          <p:nvPr>
            <p:ph idx="1" type="body"/>
          </p:nvPr>
        </p:nvSpPr>
        <p:spPr>
          <a:xfrm>
            <a:off x="1303950" y="1637950"/>
            <a:ext cx="7112700" cy="27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debe enviar un correo con el siguiente título: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1LS221-</a:t>
            </a:r>
            <a:r>
              <a:rPr lang="es-419"/>
              <a:t>ASIGNACIÓN</a:t>
            </a:r>
            <a:r>
              <a:rPr lang="es-419"/>
              <a:t>-APELLIDOS1|APELLIDOS2|APELLIDOS3-FECHA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Y en el cuerpo del correo debe ir la justificación.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Por ejemplo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1LS221-AUSENCIA-AGRAZAL </a:t>
            </a:r>
            <a:r>
              <a:rPr lang="es-419">
                <a:solidFill>
                  <a:srgbClr val="FF0000"/>
                </a:solidFill>
              </a:rPr>
              <a:t>LÓPEZ</a:t>
            </a:r>
            <a:r>
              <a:rPr lang="es-419">
                <a:solidFill>
                  <a:srgbClr val="FF0000"/>
                </a:solidFill>
              </a:rPr>
              <a:t>|VALDES MORENO|PEREZ </a:t>
            </a:r>
            <a:r>
              <a:rPr lang="es-419">
                <a:solidFill>
                  <a:srgbClr val="FF0000"/>
                </a:solidFill>
              </a:rPr>
              <a:t>RODRÍGUEZ </a:t>
            </a:r>
            <a:r>
              <a:rPr lang="es-419">
                <a:solidFill>
                  <a:srgbClr val="FF0000"/>
                </a:solidFill>
              </a:rPr>
              <a:t>-19/AGO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Cuerpo: Buenas profesor, adjunto el proyecto #3. Integrantes: Agrazal, </a:t>
            </a:r>
            <a:r>
              <a:rPr lang="es-419">
                <a:solidFill>
                  <a:srgbClr val="FF0000"/>
                </a:solidFill>
              </a:rPr>
              <a:t>Valdés</a:t>
            </a:r>
            <a:r>
              <a:rPr lang="es-419">
                <a:solidFill>
                  <a:srgbClr val="FF0000"/>
                </a:solidFill>
              </a:rPr>
              <a:t> y </a:t>
            </a:r>
            <a:r>
              <a:rPr lang="es-419">
                <a:solidFill>
                  <a:srgbClr val="FF0000"/>
                </a:solidFill>
              </a:rPr>
              <a:t>Rodríguez.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Bienvenidos al curso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¿Quién soy yo?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471900" y="1919075"/>
            <a:ext cx="7387200" cy="3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Nombre:</a:t>
            </a:r>
            <a:r>
              <a:rPr lang="es-419"/>
              <a:t> Erick Agrazal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Edad: </a:t>
            </a:r>
            <a:r>
              <a:rPr lang="es-419"/>
              <a:t>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Profesión:</a:t>
            </a:r>
            <a:r>
              <a:rPr lang="es-419"/>
              <a:t> Ingeniería en Sistemas y Computación, Maestría en Seg. Inf.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Lugar de trabajo:  </a:t>
            </a:r>
            <a:r>
              <a:rPr lang="es-419"/>
              <a:t>IntechIdeas, Profesor.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Pasatiempos: </a:t>
            </a:r>
            <a:r>
              <a:rPr lang="es-419"/>
              <a:t>Leer sobre tecnología, aprender nuevos ‘Frameworks de desarrollo’, jugar videojuegos (League of Legends, Rocket League, Clash of Clans, etc.), automóviles “Racing”.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¿Quiénes son ustedes?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471900" y="1919075"/>
            <a:ext cx="82221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Nombre:</a:t>
            </a:r>
            <a:r>
              <a:rPr lang="es-419"/>
              <a:t>  console.log(nombre);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Edad: </a:t>
            </a:r>
            <a:r>
              <a:rPr lang="es-419"/>
              <a:t>print edad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Profesión:</a:t>
            </a:r>
            <a:r>
              <a:rPr lang="es-419"/>
              <a:t>  cout &gt;&gt; profesion;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Lugar de trabajo:  </a:t>
            </a:r>
            <a:r>
              <a:rPr lang="es-419"/>
              <a:t>puts [lugar_de_trabajo]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Pasatiempos: </a:t>
            </a:r>
            <a:r>
              <a:rPr lang="es-419"/>
              <a:t>printf(“%s”, pasatiempos);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</a:rPr>
              <a:t>Expectativas: </a:t>
            </a:r>
            <a:r>
              <a:rPr lang="es-419">
                <a:solidFill>
                  <a:srgbClr val="FF0000"/>
                </a:solidFill>
              </a:rPr>
              <a:t>print expectativas</a:t>
            </a:r>
            <a:endParaRPr sz="900">
              <a:solidFill>
                <a:srgbClr val="313131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Identificación del curso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471900" y="1919075"/>
            <a:ext cx="82221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Código de asignatura: </a:t>
            </a:r>
            <a:r>
              <a:rPr lang="es-419"/>
              <a:t>8397	</a:t>
            </a:r>
            <a:r>
              <a:rPr b="1" lang="es-419"/>
              <a:t>Cantidad de créditos:</a:t>
            </a:r>
            <a:r>
              <a:rPr lang="es-419"/>
              <a:t> 4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Horas:</a:t>
            </a:r>
            <a:r>
              <a:rPr lang="es-419"/>
              <a:t> 3 </a:t>
            </a:r>
            <a:r>
              <a:rPr i="1" lang="es-419"/>
              <a:t>teóricas</a:t>
            </a:r>
            <a:r>
              <a:rPr lang="es-419"/>
              <a:t>,  2 de </a:t>
            </a:r>
            <a:r>
              <a:rPr i="1" lang="es-419"/>
              <a:t>laboratorio</a:t>
            </a:r>
            <a:r>
              <a:rPr lang="es-419"/>
              <a:t>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Prerrequisitos:</a:t>
            </a:r>
            <a:r>
              <a:rPr lang="es-419"/>
              <a:t> 8392 (Desarrollo de Software 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</a:rPr>
              <a:t>Fundamental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del curso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471900" y="1919075"/>
            <a:ext cx="82221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En el curso se le enseña al alumno cómo diseñar e implementar páginas web siguiendo un diseño web adaptable que permita ser desplegado en diferentes tamaños de pantalla como en diferentes tipos de dispositivos tales como laptops, tablets y teléfonos móviles. Para tal fin, los estudiantes aprenderán </a:t>
            </a:r>
            <a:r>
              <a:rPr lang="es-41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HTML 5.0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para desarrollar la estructura de la página web, </a:t>
            </a:r>
            <a:r>
              <a:rPr lang="es-41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CSS 3.0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para trabajar la presentación de la misma y </a:t>
            </a:r>
            <a:r>
              <a:rPr lang="es-41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como lenguaje de programación de servidor web.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del curso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471900" y="1919075"/>
            <a:ext cx="82221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La asignatura de Desarrollo de Software IV describe los principios, guías y patrones para el diseño de interfaces gráficas interactivas basados en el concepto de usabilidad y amigabilidad de Interacción Humano-Computador. El alumno aprenderá a diseñar e implementar aplicaciones web amigables y útiles siguiendo las guías de un buen diseño de interfaces. El desarrollar sitios web combinando </a:t>
            </a:r>
            <a:r>
              <a:rPr lang="es-41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HTML 5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41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CSS3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permitirá un diseño web adaptable de ser desplegado en cualquier tamaño de pantalla y dispositivo como desktop, tablet y teléfonos inteligentes.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del curso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471900" y="1919075"/>
            <a:ext cx="82221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Módulos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Diseño de interfaces de usuario e interacción</a:t>
            </a:r>
            <a:r>
              <a:rPr lang="es-419">
                <a:solidFill>
                  <a:srgbClr val="F6B26B"/>
                </a:solidFill>
              </a:rPr>
              <a:t> (2 semanas)</a:t>
            </a:r>
            <a:endParaRPr>
              <a:solidFill>
                <a:srgbClr val="F6B26B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HTML </a:t>
            </a:r>
            <a:r>
              <a:rPr lang="es-419">
                <a:solidFill>
                  <a:srgbClr val="F6B26B"/>
                </a:solidFill>
              </a:rPr>
              <a:t>(2 semanas)</a:t>
            </a:r>
            <a:endParaRPr>
              <a:solidFill>
                <a:srgbClr val="F6B26B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Diseño con CSS </a:t>
            </a:r>
            <a:r>
              <a:rPr lang="es-419">
                <a:solidFill>
                  <a:srgbClr val="F6B26B"/>
                </a:solidFill>
              </a:rPr>
              <a:t>(5 semanas)</a:t>
            </a:r>
            <a:endParaRPr>
              <a:solidFill>
                <a:srgbClr val="F6B26B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Programación web con JSP  </a:t>
            </a:r>
            <a:r>
              <a:rPr lang="es-419">
                <a:solidFill>
                  <a:srgbClr val="F6B26B"/>
                </a:solidFill>
              </a:rPr>
              <a:t>(7 semanas)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curso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471900" y="1919075"/>
            <a:ext cx="82221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Generales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	Diseñar e implementar interfaces Web adaptables que sigan los lineamientos de HCI para la creación de aplicaciones útiles y amigables con el usuario que puedan desplegarse adecuadamente en diferentes tipos de dispositivo: desktop, tablets y teléfonos móviles.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curso</a:t>
            </a:r>
            <a:endParaRPr/>
          </a:p>
        </p:txBody>
      </p:sp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471900" y="1919075"/>
            <a:ext cx="82221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Generales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Crear aplicaciones web que utilicen HTML para la estructura del contenido y CSS para su presentación siguiendo el concepto de diseño web adaptable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50" y="4474750"/>
            <a:ext cx="668750" cy="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25" y="4501063"/>
            <a:ext cx="616125" cy="6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809E50CDD9FD4DA84D087CCB590350" ma:contentTypeVersion="3" ma:contentTypeDescription="Crear nuevo documento." ma:contentTypeScope="" ma:versionID="c8fcbf4403261006f3090c02c78d5aad">
  <xsd:schema xmlns:xsd="http://www.w3.org/2001/XMLSchema" xmlns:xs="http://www.w3.org/2001/XMLSchema" xmlns:p="http://schemas.microsoft.com/office/2006/metadata/properties" xmlns:ns2="a2492c69-9712-45f7-93d4-91e6f06eba32" targetNamespace="http://schemas.microsoft.com/office/2006/metadata/properties" ma:root="true" ma:fieldsID="baa9b398d0b9d2afb74118fd10451c3c" ns2:_="">
    <xsd:import namespace="a2492c69-9712-45f7-93d4-91e6f06eba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92c69-9712-45f7-93d4-91e6f06eba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456B70-3B01-4799-8924-4F4E9F02C660}"/>
</file>

<file path=customXml/itemProps2.xml><?xml version="1.0" encoding="utf-8"?>
<ds:datastoreItem xmlns:ds="http://schemas.openxmlformats.org/officeDocument/2006/customXml" ds:itemID="{47B3828E-05CD-460C-A7D7-1570B71E3D71}"/>
</file>

<file path=customXml/itemProps3.xml><?xml version="1.0" encoding="utf-8"?>
<ds:datastoreItem xmlns:ds="http://schemas.openxmlformats.org/officeDocument/2006/customXml" ds:itemID="{3C6CF31C-4863-4627-8255-0F3815FD88A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0x0101004C809E50CDD9FD4DA84D087CCB590350</vt:lpwstr>
  </property>
</Properties>
</file>