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2918400" cy="21945600"/>
  <p:notesSz cx="6858000" cy="9144000"/>
  <p:defaultTextStyle>
    <a:defPPr>
      <a:defRPr lang="en-US"/>
    </a:defPPr>
    <a:lvl1pPr algn="l" rtl="0" fontAlgn="base">
      <a:spcBef>
        <a:spcPct val="0"/>
      </a:spcBef>
      <a:spcAft>
        <a:spcPct val="0"/>
      </a:spcAft>
      <a:defRPr sz="6500" kern="1200">
        <a:solidFill>
          <a:schemeClr val="tx1"/>
        </a:solidFill>
        <a:latin typeface="Arial" charset="0"/>
        <a:ea typeface="+mn-ea"/>
        <a:cs typeface="+mn-cs"/>
      </a:defRPr>
    </a:lvl1pPr>
    <a:lvl2pPr marL="391866" algn="l" rtl="0" fontAlgn="base">
      <a:spcBef>
        <a:spcPct val="0"/>
      </a:spcBef>
      <a:spcAft>
        <a:spcPct val="0"/>
      </a:spcAft>
      <a:defRPr sz="6500" kern="1200">
        <a:solidFill>
          <a:schemeClr val="tx1"/>
        </a:solidFill>
        <a:latin typeface="Arial" charset="0"/>
        <a:ea typeface="+mn-ea"/>
        <a:cs typeface="+mn-cs"/>
      </a:defRPr>
    </a:lvl2pPr>
    <a:lvl3pPr marL="783732" algn="l" rtl="0" fontAlgn="base">
      <a:spcBef>
        <a:spcPct val="0"/>
      </a:spcBef>
      <a:spcAft>
        <a:spcPct val="0"/>
      </a:spcAft>
      <a:defRPr sz="6500" kern="1200">
        <a:solidFill>
          <a:schemeClr val="tx1"/>
        </a:solidFill>
        <a:latin typeface="Arial" charset="0"/>
        <a:ea typeface="+mn-ea"/>
        <a:cs typeface="+mn-cs"/>
      </a:defRPr>
    </a:lvl3pPr>
    <a:lvl4pPr marL="1175598" algn="l" rtl="0" fontAlgn="base">
      <a:spcBef>
        <a:spcPct val="0"/>
      </a:spcBef>
      <a:spcAft>
        <a:spcPct val="0"/>
      </a:spcAft>
      <a:defRPr sz="6500" kern="1200">
        <a:solidFill>
          <a:schemeClr val="tx1"/>
        </a:solidFill>
        <a:latin typeface="Arial" charset="0"/>
        <a:ea typeface="+mn-ea"/>
        <a:cs typeface="+mn-cs"/>
      </a:defRPr>
    </a:lvl4pPr>
    <a:lvl5pPr marL="1567464" algn="l" rtl="0" fontAlgn="base">
      <a:spcBef>
        <a:spcPct val="0"/>
      </a:spcBef>
      <a:spcAft>
        <a:spcPct val="0"/>
      </a:spcAft>
      <a:defRPr sz="6500" kern="1200">
        <a:solidFill>
          <a:schemeClr val="tx1"/>
        </a:solidFill>
        <a:latin typeface="Arial" charset="0"/>
        <a:ea typeface="+mn-ea"/>
        <a:cs typeface="+mn-cs"/>
      </a:defRPr>
    </a:lvl5pPr>
    <a:lvl6pPr marL="1959331" algn="l" defTabSz="783732" rtl="0" eaLnBrk="1" latinLnBrk="0" hangingPunct="1">
      <a:defRPr sz="6500" kern="1200">
        <a:solidFill>
          <a:schemeClr val="tx1"/>
        </a:solidFill>
        <a:latin typeface="Arial" charset="0"/>
        <a:ea typeface="+mn-ea"/>
        <a:cs typeface="+mn-cs"/>
      </a:defRPr>
    </a:lvl6pPr>
    <a:lvl7pPr marL="2351197" algn="l" defTabSz="783732" rtl="0" eaLnBrk="1" latinLnBrk="0" hangingPunct="1">
      <a:defRPr sz="6500" kern="1200">
        <a:solidFill>
          <a:schemeClr val="tx1"/>
        </a:solidFill>
        <a:latin typeface="Arial" charset="0"/>
        <a:ea typeface="+mn-ea"/>
        <a:cs typeface="+mn-cs"/>
      </a:defRPr>
    </a:lvl7pPr>
    <a:lvl8pPr marL="2743063" algn="l" defTabSz="783732" rtl="0" eaLnBrk="1" latinLnBrk="0" hangingPunct="1">
      <a:defRPr sz="6500" kern="1200">
        <a:solidFill>
          <a:schemeClr val="tx1"/>
        </a:solidFill>
        <a:latin typeface="Arial" charset="0"/>
        <a:ea typeface="+mn-ea"/>
        <a:cs typeface="+mn-cs"/>
      </a:defRPr>
    </a:lvl8pPr>
    <a:lvl9pPr marL="3134929" algn="l" defTabSz="783732" rtl="0" eaLnBrk="1" latinLnBrk="0" hangingPunct="1">
      <a:defRPr sz="6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2" autoAdjust="0"/>
    <p:restoredTop sz="99397" autoAdjust="0"/>
  </p:normalViewPr>
  <p:slideViewPr>
    <p:cSldViewPr showGuides="1">
      <p:cViewPr>
        <p:scale>
          <a:sx n="50" d="100"/>
          <a:sy n="50" d="100"/>
        </p:scale>
        <p:origin x="616" y="1800"/>
      </p:cViewPr>
      <p:guideLst>
        <p:guide orient="horz"/>
        <p:guide pos="20693"/>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Train</c:v>
                </c:pt>
              </c:strCache>
            </c:strRef>
          </c:tx>
          <c:spPr>
            <a:solidFill>
              <a:schemeClr val="accent1"/>
            </a:solidFill>
          </c:spPr>
          <c:invertIfNegative val="0"/>
          <c:cat>
            <c:strRef>
              <c:f>Sheet1!$A$2:$A$4</c:f>
              <c:strCache>
                <c:ptCount val="3"/>
                <c:pt idx="0">
                  <c:v>Vanilla</c:v>
                </c:pt>
                <c:pt idx="1">
                  <c:v>Loopy</c:v>
                </c:pt>
                <c:pt idx="2">
                  <c:v>Deep</c:v>
                </c:pt>
              </c:strCache>
            </c:strRef>
          </c:cat>
          <c:val>
            <c:numRef>
              <c:f>Sheet1!$B$2:$B$4</c:f>
              <c:numCache>
                <c:formatCode>General</c:formatCode>
                <c:ptCount val="3"/>
                <c:pt idx="0">
                  <c:v>50.1</c:v>
                </c:pt>
                <c:pt idx="1">
                  <c:v>62.0</c:v>
                </c:pt>
                <c:pt idx="2">
                  <c:v>39.0</c:v>
                </c:pt>
              </c:numCache>
            </c:numRef>
          </c:val>
        </c:ser>
        <c:ser>
          <c:idx val="1"/>
          <c:order val="1"/>
          <c:tx>
            <c:strRef>
              <c:f>Sheet1!$C$1</c:f>
              <c:strCache>
                <c:ptCount val="1"/>
                <c:pt idx="0">
                  <c:v>Validation</c:v>
                </c:pt>
              </c:strCache>
            </c:strRef>
          </c:tx>
          <c:spPr>
            <a:solidFill>
              <a:schemeClr val="accent6"/>
            </a:solidFill>
          </c:spPr>
          <c:invertIfNegative val="0"/>
          <c:cat>
            <c:strRef>
              <c:f>Sheet1!$A$2:$A$4</c:f>
              <c:strCache>
                <c:ptCount val="3"/>
                <c:pt idx="0">
                  <c:v>Vanilla</c:v>
                </c:pt>
                <c:pt idx="1">
                  <c:v>Loopy</c:v>
                </c:pt>
                <c:pt idx="2">
                  <c:v>Deep</c:v>
                </c:pt>
              </c:strCache>
            </c:strRef>
          </c:cat>
          <c:val>
            <c:numRef>
              <c:f>Sheet1!$C$2:$C$4</c:f>
              <c:numCache>
                <c:formatCode>General</c:formatCode>
                <c:ptCount val="3"/>
                <c:pt idx="0">
                  <c:v>46.3</c:v>
                </c:pt>
                <c:pt idx="1">
                  <c:v>53.8</c:v>
                </c:pt>
                <c:pt idx="2">
                  <c:v>41.3</c:v>
                </c:pt>
              </c:numCache>
            </c:numRef>
          </c:val>
        </c:ser>
        <c:dLbls>
          <c:showLegendKey val="0"/>
          <c:showVal val="0"/>
          <c:showCatName val="0"/>
          <c:showSerName val="0"/>
          <c:showPercent val="0"/>
          <c:showBubbleSize val="0"/>
        </c:dLbls>
        <c:gapWidth val="150"/>
        <c:axId val="2134987240"/>
        <c:axId val="2126030120"/>
      </c:barChart>
      <c:catAx>
        <c:axId val="2134987240"/>
        <c:scaling>
          <c:orientation val="minMax"/>
        </c:scaling>
        <c:delete val="0"/>
        <c:axPos val="b"/>
        <c:majorTickMark val="out"/>
        <c:minorTickMark val="none"/>
        <c:tickLblPos val="nextTo"/>
        <c:crossAx val="2126030120"/>
        <c:crosses val="autoZero"/>
        <c:auto val="1"/>
        <c:lblAlgn val="ctr"/>
        <c:lblOffset val="100"/>
        <c:noMultiLvlLbl val="0"/>
      </c:catAx>
      <c:valAx>
        <c:axId val="2126030120"/>
        <c:scaling>
          <c:orientation val="minMax"/>
          <c:min val="30.0"/>
        </c:scaling>
        <c:delete val="0"/>
        <c:axPos val="l"/>
        <c:majorGridlines/>
        <c:title>
          <c:tx>
            <c:rich>
              <a:bodyPr rot="-5400000" vert="horz"/>
              <a:lstStyle/>
              <a:p>
                <a:pPr>
                  <a:defRPr/>
                </a:pPr>
                <a:r>
                  <a:rPr lang="en-US" dirty="0" smtClean="0"/>
                  <a:t>Accuracy in %</a:t>
                </a:r>
                <a:endParaRPr lang="en-US" dirty="0"/>
              </a:p>
            </c:rich>
          </c:tx>
          <c:layout/>
          <c:overlay val="0"/>
        </c:title>
        <c:numFmt formatCode="General" sourceLinked="1"/>
        <c:majorTickMark val="out"/>
        <c:minorTickMark val="none"/>
        <c:tickLblPos val="nextTo"/>
        <c:crossAx val="21349872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chemeClr val="tx1"/>
            </a:gs>
            <a:gs pos="52000">
              <a:schemeClr val="tx2"/>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ounded Rectangle 6"/>
          <p:cNvSpPr/>
          <p:nvPr userDrawn="1"/>
        </p:nvSpPr>
        <p:spPr>
          <a:xfrm>
            <a:off x="685800" y="609600"/>
            <a:ext cx="31546800" cy="384048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8" name="Rounded Rectangle 7"/>
          <p:cNvSpPr/>
          <p:nvPr userDrawn="1"/>
        </p:nvSpPr>
        <p:spPr>
          <a:xfrm>
            <a:off x="690224" y="4815840"/>
            <a:ext cx="31546800" cy="1658112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2" name="Title 1"/>
          <p:cNvSpPr>
            <a:spLocks noGrp="1"/>
          </p:cNvSpPr>
          <p:nvPr>
            <p:ph type="ctrTitle"/>
          </p:nvPr>
        </p:nvSpPr>
        <p:spPr>
          <a:xfrm>
            <a:off x="2468880" y="6817368"/>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464" indent="0" algn="ctr">
              <a:buNone/>
              <a:defRPr>
                <a:solidFill>
                  <a:schemeClr val="tx1">
                    <a:tint val="75000"/>
                  </a:schemeClr>
                </a:solidFill>
              </a:defRPr>
            </a:lvl2pPr>
            <a:lvl3pPr marL="3134929" indent="0" algn="ctr">
              <a:buNone/>
              <a:defRPr>
                <a:solidFill>
                  <a:schemeClr val="tx1">
                    <a:tint val="75000"/>
                  </a:schemeClr>
                </a:solidFill>
              </a:defRPr>
            </a:lvl3pPr>
            <a:lvl4pPr marL="4702393" indent="0" algn="ctr">
              <a:buNone/>
              <a:defRPr>
                <a:solidFill>
                  <a:schemeClr val="tx1">
                    <a:tint val="75000"/>
                  </a:schemeClr>
                </a:solidFill>
              </a:defRPr>
            </a:lvl4pPr>
            <a:lvl5pPr marL="6269858" indent="0" algn="ctr">
              <a:buNone/>
              <a:defRPr>
                <a:solidFill>
                  <a:schemeClr val="tx1">
                    <a:tint val="75000"/>
                  </a:schemeClr>
                </a:solidFill>
              </a:defRPr>
            </a:lvl5pPr>
            <a:lvl6pPr marL="7837322" indent="0" algn="ctr">
              <a:buNone/>
              <a:defRPr>
                <a:solidFill>
                  <a:schemeClr val="tx1">
                    <a:tint val="75000"/>
                  </a:schemeClr>
                </a:solidFill>
              </a:defRPr>
            </a:lvl6pPr>
            <a:lvl7pPr marL="9404787" indent="0" algn="ctr">
              <a:buNone/>
              <a:defRPr>
                <a:solidFill>
                  <a:schemeClr val="tx1">
                    <a:tint val="75000"/>
                  </a:schemeClr>
                </a:solidFill>
              </a:defRPr>
            </a:lvl7pPr>
            <a:lvl8pPr marL="10972251" indent="0" algn="ctr">
              <a:buNone/>
              <a:defRPr>
                <a:solidFill>
                  <a:schemeClr val="tx1">
                    <a:tint val="75000"/>
                  </a:schemeClr>
                </a:solidFill>
              </a:defRPr>
            </a:lvl8pPr>
            <a:lvl9pPr marL="125397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3360" y="3515360"/>
            <a:ext cx="29626560" cy="74899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3680" y="3515360"/>
            <a:ext cx="88331040" cy="74899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8"/>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464" indent="0">
              <a:buNone/>
              <a:defRPr sz="6200">
                <a:solidFill>
                  <a:schemeClr val="tx1">
                    <a:tint val="75000"/>
                  </a:schemeClr>
                </a:solidFill>
              </a:defRPr>
            </a:lvl2pPr>
            <a:lvl3pPr marL="3134929" indent="0">
              <a:buNone/>
              <a:defRPr sz="5500">
                <a:solidFill>
                  <a:schemeClr val="tx1">
                    <a:tint val="75000"/>
                  </a:schemeClr>
                </a:solidFill>
              </a:defRPr>
            </a:lvl3pPr>
            <a:lvl4pPr marL="4702393" indent="0">
              <a:buNone/>
              <a:defRPr sz="4800">
                <a:solidFill>
                  <a:schemeClr val="tx1">
                    <a:tint val="75000"/>
                  </a:schemeClr>
                </a:solidFill>
              </a:defRPr>
            </a:lvl4pPr>
            <a:lvl5pPr marL="6269858" indent="0">
              <a:buNone/>
              <a:defRPr sz="4800">
                <a:solidFill>
                  <a:schemeClr val="tx1">
                    <a:tint val="75000"/>
                  </a:schemeClr>
                </a:solidFill>
              </a:defRPr>
            </a:lvl5pPr>
            <a:lvl6pPr marL="7837322" indent="0">
              <a:buNone/>
              <a:defRPr sz="4800">
                <a:solidFill>
                  <a:schemeClr val="tx1">
                    <a:tint val="75000"/>
                  </a:schemeClr>
                </a:solidFill>
              </a:defRPr>
            </a:lvl6pPr>
            <a:lvl7pPr marL="9404787" indent="0">
              <a:buNone/>
              <a:defRPr sz="4800">
                <a:solidFill>
                  <a:schemeClr val="tx1">
                    <a:tint val="75000"/>
                  </a:schemeClr>
                </a:solidFill>
              </a:defRPr>
            </a:lvl7pPr>
            <a:lvl8pPr marL="10972251" indent="0">
              <a:buNone/>
              <a:defRPr sz="4800">
                <a:solidFill>
                  <a:schemeClr val="tx1">
                    <a:tint val="75000"/>
                  </a:schemeClr>
                </a:solidFill>
              </a:defRPr>
            </a:lvl8pPr>
            <a:lvl9pPr marL="12539716"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368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1112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9" y="4912362"/>
            <a:ext cx="14550390"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9"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29166979" y="18110526"/>
            <a:ext cx="6705600" cy="233028"/>
          </a:xfrm>
          <a:prstGeom prst="rect">
            <a:avLst/>
          </a:prstGeom>
          <a:noFill/>
        </p:spPr>
        <p:txBody>
          <a:bodyPr lIns="78373" tIns="39187" rIns="78373" bIns="39187">
            <a:spAutoFit/>
          </a:bodyPr>
          <a:lstStyle/>
          <a:p>
            <a:pPr>
              <a:defRPr/>
            </a:pPr>
            <a:r>
              <a:rPr lang="en-US" sz="10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8"/>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9" y="4592328"/>
            <a:ext cx="10829927" cy="15011402"/>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464" indent="0">
              <a:buNone/>
              <a:defRPr sz="9600"/>
            </a:lvl2pPr>
            <a:lvl3pPr marL="3134929" indent="0">
              <a:buNone/>
              <a:defRPr sz="8200"/>
            </a:lvl3pPr>
            <a:lvl4pPr marL="4702393" indent="0">
              <a:buNone/>
              <a:defRPr sz="6900"/>
            </a:lvl4pPr>
            <a:lvl5pPr marL="6269858" indent="0">
              <a:buNone/>
              <a:defRPr sz="6900"/>
            </a:lvl5pPr>
            <a:lvl6pPr marL="7837322" indent="0">
              <a:buNone/>
              <a:defRPr sz="6900"/>
            </a:lvl6pPr>
            <a:lvl7pPr marL="9404787" indent="0">
              <a:buNone/>
              <a:defRPr sz="6900"/>
            </a:lvl7pPr>
            <a:lvl8pPr marL="10972251" indent="0">
              <a:buNone/>
              <a:defRPr sz="6900"/>
            </a:lvl8pPr>
            <a:lvl9pPr marL="12539716"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493" tIns="156746" rIns="313493" bIns="1567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8"/>
            <a:ext cx="29626560" cy="14483082"/>
          </a:xfrm>
          <a:prstGeom prst="rect">
            <a:avLst/>
          </a:prstGeom>
        </p:spPr>
        <p:txBody>
          <a:bodyPr vert="horz" lIns="313493" tIns="156746" rIns="313493" bIns="15674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8"/>
            <a:ext cx="7680960" cy="1168400"/>
          </a:xfrm>
          <a:prstGeom prst="rect">
            <a:avLst/>
          </a:prstGeom>
        </p:spPr>
        <p:txBody>
          <a:bodyPr vert="horz" lIns="313493" tIns="156746" rIns="313493" bIns="156746" rtlCol="0" anchor="ctr"/>
          <a:lstStyle>
            <a:lvl1pPr algn="l">
              <a:defRPr sz="4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20340328"/>
            <a:ext cx="10424160" cy="1168400"/>
          </a:xfrm>
          <a:prstGeom prst="rect">
            <a:avLst/>
          </a:prstGeom>
        </p:spPr>
        <p:txBody>
          <a:bodyPr vert="horz" lIns="313493" tIns="156746" rIns="313493" bIns="156746" rtlCol="0" anchor="ctr"/>
          <a:lstStyle>
            <a:lvl1pPr algn="ctr">
              <a:defRPr sz="4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20340328"/>
            <a:ext cx="7680960" cy="1168400"/>
          </a:xfrm>
          <a:prstGeom prst="rect">
            <a:avLst/>
          </a:prstGeom>
        </p:spPr>
        <p:txBody>
          <a:bodyPr vert="horz" lIns="313493" tIns="156746" rIns="313493" bIns="156746" rtlCol="0" anchor="ctr"/>
          <a:lstStyle>
            <a:lvl1pPr algn="r">
              <a:defRPr sz="41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134929" rtl="0" eaLnBrk="1" latinLnBrk="0" hangingPunct="1">
        <a:spcBef>
          <a:spcPct val="0"/>
        </a:spcBef>
        <a:buNone/>
        <a:defRPr sz="15100" kern="1200">
          <a:solidFill>
            <a:schemeClr val="tx1"/>
          </a:solidFill>
          <a:latin typeface="+mj-lt"/>
          <a:ea typeface="+mj-ea"/>
          <a:cs typeface="+mj-cs"/>
        </a:defRPr>
      </a:lvl1pPr>
    </p:titleStyle>
    <p:bodyStyle>
      <a:lvl1pPr marL="1175598" indent="-1175598" algn="l" defTabSz="3134929"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130" indent="-979665" algn="l" defTabSz="3134929"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661" indent="-783732" algn="l" defTabSz="3134929"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126"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590"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055"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519"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984"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448"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929" rtl="0" eaLnBrk="1" latinLnBrk="0" hangingPunct="1">
        <a:defRPr sz="6200" kern="1200">
          <a:solidFill>
            <a:schemeClr val="tx1"/>
          </a:solidFill>
          <a:latin typeface="+mn-lt"/>
          <a:ea typeface="+mn-ea"/>
          <a:cs typeface="+mn-cs"/>
        </a:defRPr>
      </a:lvl1pPr>
      <a:lvl2pPr marL="1567464" algn="l" defTabSz="3134929" rtl="0" eaLnBrk="1" latinLnBrk="0" hangingPunct="1">
        <a:defRPr sz="6200" kern="1200">
          <a:solidFill>
            <a:schemeClr val="tx1"/>
          </a:solidFill>
          <a:latin typeface="+mn-lt"/>
          <a:ea typeface="+mn-ea"/>
          <a:cs typeface="+mn-cs"/>
        </a:defRPr>
      </a:lvl2pPr>
      <a:lvl3pPr marL="3134929" algn="l" defTabSz="3134929" rtl="0" eaLnBrk="1" latinLnBrk="0" hangingPunct="1">
        <a:defRPr sz="6200" kern="1200">
          <a:solidFill>
            <a:schemeClr val="tx1"/>
          </a:solidFill>
          <a:latin typeface="+mn-lt"/>
          <a:ea typeface="+mn-ea"/>
          <a:cs typeface="+mn-cs"/>
        </a:defRPr>
      </a:lvl3pPr>
      <a:lvl4pPr marL="4702393" algn="l" defTabSz="3134929" rtl="0" eaLnBrk="1" latinLnBrk="0" hangingPunct="1">
        <a:defRPr sz="6200" kern="1200">
          <a:solidFill>
            <a:schemeClr val="tx1"/>
          </a:solidFill>
          <a:latin typeface="+mn-lt"/>
          <a:ea typeface="+mn-ea"/>
          <a:cs typeface="+mn-cs"/>
        </a:defRPr>
      </a:lvl4pPr>
      <a:lvl5pPr marL="6269858" algn="l" defTabSz="3134929" rtl="0" eaLnBrk="1" latinLnBrk="0" hangingPunct="1">
        <a:defRPr sz="6200" kern="1200">
          <a:solidFill>
            <a:schemeClr val="tx1"/>
          </a:solidFill>
          <a:latin typeface="+mn-lt"/>
          <a:ea typeface="+mn-ea"/>
          <a:cs typeface="+mn-cs"/>
        </a:defRPr>
      </a:lvl5pPr>
      <a:lvl6pPr marL="7837322" algn="l" defTabSz="3134929" rtl="0" eaLnBrk="1" latinLnBrk="0" hangingPunct="1">
        <a:defRPr sz="6200" kern="1200">
          <a:solidFill>
            <a:schemeClr val="tx1"/>
          </a:solidFill>
          <a:latin typeface="+mn-lt"/>
          <a:ea typeface="+mn-ea"/>
          <a:cs typeface="+mn-cs"/>
        </a:defRPr>
      </a:lvl6pPr>
      <a:lvl7pPr marL="9404787" algn="l" defTabSz="3134929" rtl="0" eaLnBrk="1" latinLnBrk="0" hangingPunct="1">
        <a:defRPr sz="6200" kern="1200">
          <a:solidFill>
            <a:schemeClr val="tx1"/>
          </a:solidFill>
          <a:latin typeface="+mn-lt"/>
          <a:ea typeface="+mn-ea"/>
          <a:cs typeface="+mn-cs"/>
        </a:defRPr>
      </a:lvl7pPr>
      <a:lvl8pPr marL="10972251" algn="l" defTabSz="3134929" rtl="0" eaLnBrk="1" latinLnBrk="0" hangingPunct="1">
        <a:defRPr sz="6200" kern="1200">
          <a:solidFill>
            <a:schemeClr val="tx1"/>
          </a:solidFill>
          <a:latin typeface="+mn-lt"/>
          <a:ea typeface="+mn-ea"/>
          <a:cs typeface="+mn-cs"/>
        </a:defRPr>
      </a:lvl8pPr>
      <a:lvl9pPr marL="12539716" algn="l" defTabSz="3134929"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chart" Target="../charts/chart1.xml"/><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57"/>
          <p:cNvSpPr txBox="1">
            <a:spLocks noChangeArrowheads="1"/>
          </p:cNvSpPr>
          <p:nvPr/>
        </p:nvSpPr>
        <p:spPr bwMode="auto">
          <a:xfrm>
            <a:off x="1295400" y="5105400"/>
            <a:ext cx="9669780" cy="739102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Motivation</a:t>
            </a:r>
          </a:p>
          <a:p>
            <a:pPr marL="152392" defTabSz="3223371">
              <a:defRPr/>
            </a:pPr>
            <a:r>
              <a:rPr lang="en-US" sz="2800" b="1" dirty="0" err="1"/>
              <a:t>Biomimicry</a:t>
            </a:r>
            <a:r>
              <a:rPr lang="en-US" sz="2800" b="1" dirty="0"/>
              <a:t>: </a:t>
            </a:r>
            <a:r>
              <a:rPr lang="en-US" sz="2800" dirty="0"/>
              <a:t>Artificial neural networks are directed acyclic graphs (DAGs), but the network of neurons in our brains, in particular the two main visual object recognition systems (“what” and “where” pathways), contain many feedback loops. [1] We propose loopy neural networks (LNN) as a more faithful mimicry of actual neural </a:t>
            </a:r>
            <a:r>
              <a:rPr lang="en-US" sz="2800" dirty="0" smtClean="0"/>
              <a:t>net.</a:t>
            </a: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b="1" dirty="0"/>
              <a:t>Practical: </a:t>
            </a:r>
            <a:r>
              <a:rPr lang="en-US" sz="2800" dirty="0"/>
              <a:t>We are interested in exploring whether LNNs with fewer layers can perform as well, if not better than, deep networks. If true, then LNNs can become a more compact alternative when training neural net models.  </a:t>
            </a:r>
            <a:endParaRPr lang="en-US" sz="2800" dirty="0" smtClean="0"/>
          </a:p>
        </p:txBody>
      </p:sp>
      <p:sp>
        <p:nvSpPr>
          <p:cNvPr id="2402" name="Text Box 354"/>
          <p:cNvSpPr txBox="1">
            <a:spLocks noChangeArrowheads="1"/>
          </p:cNvSpPr>
          <p:nvPr/>
        </p:nvSpPr>
        <p:spPr bwMode="auto">
          <a:xfrm>
            <a:off x="891540" y="426720"/>
            <a:ext cx="31066740" cy="3607513"/>
          </a:xfrm>
          <a:prstGeom prst="rect">
            <a:avLst/>
          </a:prstGeom>
          <a:noFill/>
          <a:ln w="9525">
            <a:noFill/>
            <a:miter lim="800000"/>
            <a:headEnd/>
            <a:tailEnd/>
          </a:ln>
          <a:effectLst/>
        </p:spPr>
        <p:txBody>
          <a:bodyPr wrap="square" lIns="72339" tIns="352680" rIns="72339" bIns="274306">
            <a:spAutoFit/>
          </a:bodyPr>
          <a:lstStyle/>
          <a:p>
            <a:pPr algn="ctr" defTabSz="3223371">
              <a:spcBef>
                <a:spcPct val="50000"/>
              </a:spcBef>
              <a:defRPr/>
            </a:pPr>
            <a:r>
              <a:rPr lang="en-US" sz="8600" b="1" dirty="0">
                <a:solidFill>
                  <a:schemeClr val="tx2"/>
                </a:solidFill>
                <a:latin typeface="Gill Sans"/>
                <a:cs typeface="Gill Sans"/>
              </a:rPr>
              <a:t>Loopy Neural Nets</a:t>
            </a:r>
          </a:p>
          <a:p>
            <a:pPr algn="ctr" defTabSz="3223371">
              <a:spcBef>
                <a:spcPts val="0"/>
              </a:spcBef>
              <a:defRPr/>
            </a:pPr>
            <a:r>
              <a:rPr lang="en-US" sz="4100" b="1" dirty="0">
                <a:solidFill>
                  <a:schemeClr val="tx2"/>
                </a:solidFill>
                <a:latin typeface="Gill Sans"/>
                <a:cs typeface="Gill Sans"/>
              </a:rPr>
              <a:t>- Imitating Feedback Loops In The Human Brain </a:t>
            </a:r>
            <a:r>
              <a:rPr lang="en-US" sz="4600" b="1" dirty="0">
                <a:solidFill>
                  <a:schemeClr val="tx2"/>
                </a:solidFill>
                <a:latin typeface="Gill Sans"/>
                <a:cs typeface="Gill Sans"/>
              </a:rPr>
              <a:t>-</a:t>
            </a:r>
          </a:p>
          <a:p>
            <a:pPr algn="ctr" defTabSz="3223371">
              <a:spcBef>
                <a:spcPts val="1234"/>
              </a:spcBef>
              <a:defRPr/>
            </a:pPr>
            <a:r>
              <a:rPr lang="en-US" sz="5100" b="1" dirty="0">
                <a:solidFill>
                  <a:schemeClr val="accent1"/>
                </a:solidFill>
                <a:latin typeface="Gill Sans"/>
                <a:cs typeface="Gill Sans"/>
              </a:rPr>
              <a:t>Isaac Caswell, Lisa Wang, </a:t>
            </a:r>
            <a:r>
              <a:rPr lang="en-US" sz="5100" b="1" dirty="0" err="1">
                <a:solidFill>
                  <a:schemeClr val="accent1"/>
                </a:solidFill>
                <a:latin typeface="Gill Sans"/>
                <a:cs typeface="Gill Sans"/>
              </a:rPr>
              <a:t>Chuanqi</a:t>
            </a:r>
            <a:r>
              <a:rPr lang="en-US" sz="5100" b="1" dirty="0">
                <a:solidFill>
                  <a:schemeClr val="accent1"/>
                </a:solidFill>
                <a:latin typeface="Gill Sans"/>
                <a:cs typeface="Gill Sans"/>
              </a:rPr>
              <a:t> </a:t>
            </a:r>
            <a:r>
              <a:rPr lang="en-US" sz="5100" b="1" dirty="0" err="1" smtClean="0">
                <a:solidFill>
                  <a:schemeClr val="accent1"/>
                </a:solidFill>
                <a:latin typeface="Gill Sans"/>
                <a:cs typeface="Gill Sans"/>
              </a:rPr>
              <a:t>Shen</a:t>
            </a:r>
            <a:endParaRPr lang="en-US" sz="5100" b="1" dirty="0">
              <a:solidFill>
                <a:schemeClr val="accent1"/>
              </a:solidFill>
              <a:latin typeface="Gill Sans"/>
              <a:cs typeface="Gill Sans"/>
            </a:endParaRPr>
          </a:p>
        </p:txBody>
      </p:sp>
      <p:pic>
        <p:nvPicPr>
          <p:cNvPr id="26" name="Picture 25"/>
          <p:cNvPicPr>
            <a:picLocks noChangeAspect="1"/>
          </p:cNvPicPr>
          <p:nvPr/>
        </p:nvPicPr>
        <p:blipFill>
          <a:blip r:embed="rId2"/>
          <a:stretch>
            <a:fillRect/>
          </a:stretch>
        </p:blipFill>
        <p:spPr>
          <a:xfrm>
            <a:off x="1440180" y="1524000"/>
            <a:ext cx="6383334" cy="2316480"/>
          </a:xfrm>
          <a:prstGeom prst="rect">
            <a:avLst/>
          </a:prstGeom>
        </p:spPr>
      </p:pic>
      <p:sp>
        <p:nvSpPr>
          <p:cNvPr id="8" name="TextBox 7"/>
          <p:cNvSpPr txBox="1"/>
          <p:nvPr/>
        </p:nvSpPr>
        <p:spPr>
          <a:xfrm>
            <a:off x="6105552" y="3246152"/>
            <a:ext cx="158277" cy="1079413"/>
          </a:xfrm>
          <a:prstGeom prst="rect">
            <a:avLst/>
          </a:prstGeom>
          <a:noFill/>
        </p:spPr>
        <p:txBody>
          <a:bodyPr wrap="none" lIns="78373" tIns="39187" rIns="78373" bIns="39187" rtlCol="0">
            <a:spAutoFit/>
          </a:bodyPr>
          <a:lstStyle/>
          <a:p>
            <a:endParaRPr lang="en-US" dirty="0"/>
          </a:p>
        </p:txBody>
      </p:sp>
      <p:pic>
        <p:nvPicPr>
          <p:cNvPr id="3" name="Picture 2" descr="CS wordmark_we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68860" y="2072640"/>
            <a:ext cx="6104120" cy="1048443"/>
          </a:xfrm>
          <a:prstGeom prst="rect">
            <a:avLst/>
          </a:prstGeom>
        </p:spPr>
      </p:pic>
      <p:pic>
        <p:nvPicPr>
          <p:cNvPr id="5" name="Picture 4"/>
          <p:cNvPicPr>
            <a:picLocks noChangeAspect="1"/>
          </p:cNvPicPr>
          <p:nvPr/>
        </p:nvPicPr>
        <p:blipFill>
          <a:blip r:embed="rId4"/>
          <a:stretch>
            <a:fillRect/>
          </a:stretch>
        </p:blipFill>
        <p:spPr>
          <a:xfrm>
            <a:off x="3886200" y="8305800"/>
            <a:ext cx="3670349" cy="2346960"/>
          </a:xfrm>
          <a:prstGeom prst="rect">
            <a:avLst/>
          </a:prstGeom>
        </p:spPr>
      </p:pic>
      <p:sp>
        <p:nvSpPr>
          <p:cNvPr id="108" name="Text Box 357"/>
          <p:cNvSpPr txBox="1">
            <a:spLocks noChangeArrowheads="1"/>
          </p:cNvSpPr>
          <p:nvPr/>
        </p:nvSpPr>
        <p:spPr bwMode="auto">
          <a:xfrm>
            <a:off x="21945600" y="20193000"/>
            <a:ext cx="9669780" cy="89694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27000"/>
            <a:r>
              <a:rPr lang="en-US" sz="1600" dirty="0" smtClean="0"/>
              <a:t>[</a:t>
            </a:r>
            <a:r>
              <a:rPr lang="en-US" sz="1600" dirty="0"/>
              <a:t>1] M. A. </a:t>
            </a:r>
            <a:r>
              <a:rPr lang="en-US" sz="1600" dirty="0" err="1"/>
              <a:t>Goodale</a:t>
            </a:r>
            <a:r>
              <a:rPr lang="en-US" sz="1600" dirty="0"/>
              <a:t> and A. D. Milner. Separate visual pathways for perception and action. Trends in neurosciences, 15(1):20–25, 1992.	</a:t>
            </a:r>
          </a:p>
          <a:p>
            <a:pPr marL="127000"/>
            <a:r>
              <a:rPr lang="en-US" sz="1600" dirty="0"/>
              <a:t>[2] </a:t>
            </a:r>
            <a:r>
              <a:rPr lang="en-US" sz="1600" dirty="0" err="1"/>
              <a:t>Pinheiro</a:t>
            </a:r>
            <a:r>
              <a:rPr lang="en-US" sz="1600" dirty="0"/>
              <a:t> and </a:t>
            </a:r>
            <a:r>
              <a:rPr lang="en-US" sz="1600" dirty="0" err="1"/>
              <a:t>Collobert</a:t>
            </a:r>
            <a:r>
              <a:rPr lang="en-US" sz="1600" dirty="0"/>
              <a:t>. Recurrent Convolutional Neural Networks for Scene Labeling, ICML 2014.</a:t>
            </a:r>
            <a:endParaRPr lang="en-US" sz="1600" b="1" dirty="0">
              <a:solidFill>
                <a:srgbClr val="4F81BD"/>
              </a:solidFill>
              <a:cs typeface="Gill Sans"/>
            </a:endParaRPr>
          </a:p>
        </p:txBody>
      </p:sp>
      <p:sp>
        <p:nvSpPr>
          <p:cNvPr id="104" name="Text Box 357"/>
          <p:cNvSpPr txBox="1">
            <a:spLocks noChangeArrowheads="1"/>
          </p:cNvSpPr>
          <p:nvPr/>
        </p:nvSpPr>
        <p:spPr bwMode="auto">
          <a:xfrm>
            <a:off x="21945600" y="5105400"/>
            <a:ext cx="9669780" cy="4851869"/>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08852" defTabSz="3223371">
              <a:defRPr/>
            </a:pPr>
            <a:r>
              <a:rPr lang="en-US" sz="3800" b="1" dirty="0" smtClean="0">
                <a:solidFill>
                  <a:srgbClr val="4F81BD"/>
                </a:solidFill>
                <a:latin typeface="Gill Sans"/>
                <a:cs typeface="Gill Sans"/>
              </a:rPr>
              <a:t>Results on CIFAR-10</a:t>
            </a:r>
            <a:endParaRPr lang="en-US" sz="3100" dirty="0" smtClean="0">
              <a:solidFill>
                <a:prstClr val="black"/>
              </a:solidFill>
              <a:cs typeface="Calibri"/>
            </a:endParaRPr>
          </a:p>
          <a:p>
            <a:pPr marL="108852" defTabSz="3223371">
              <a:defRPr/>
            </a:pPr>
            <a:endParaRPr lang="en-US" sz="3100" dirty="0">
              <a:solidFill>
                <a:prstClr val="black"/>
              </a:solidFill>
              <a:cs typeface="Calibri"/>
            </a:endParaRPr>
          </a:p>
          <a:p>
            <a:pPr marL="108852" defTabSz="3223371">
              <a:defRPr/>
            </a:pPr>
            <a:endParaRPr lang="en-US" sz="3100" dirty="0" smtClean="0">
              <a:solidFill>
                <a:prstClr val="black"/>
              </a:solidFill>
              <a:latin typeface="Calibri"/>
              <a:cs typeface="Calibri"/>
            </a:endParaRPr>
          </a:p>
          <a:p>
            <a:pPr marL="108852" defTabSz="3223371">
              <a:defRPr/>
            </a:pPr>
            <a:endParaRPr lang="en-US" sz="3100" dirty="0">
              <a:solidFill>
                <a:prstClr val="black"/>
              </a:solidFill>
              <a:latin typeface="Calibri"/>
              <a:cs typeface="Calibri"/>
            </a:endParaRPr>
          </a:p>
          <a:p>
            <a:pPr marL="108852" defTabSz="3223371">
              <a:defRPr/>
            </a:pPr>
            <a:endParaRPr lang="en-US" sz="3100" dirty="0" smtClean="0">
              <a:solidFill>
                <a:prstClr val="black"/>
              </a:solidFill>
              <a:latin typeface="Calibri"/>
              <a:cs typeface="Calibri"/>
            </a:endParaRPr>
          </a:p>
          <a:p>
            <a:endParaRPr lang="en-US" sz="3100" dirty="0">
              <a:solidFill>
                <a:prstClr val="black"/>
              </a:solidFill>
              <a:latin typeface="Calibri"/>
              <a:cs typeface="Calibri"/>
            </a:endParaRPr>
          </a:p>
          <a:p>
            <a:r>
              <a:rPr lang="en-US" sz="2800" dirty="0" smtClean="0"/>
              <a:t>Introducing </a:t>
            </a:r>
            <a:r>
              <a:rPr lang="en-US" sz="2800" dirty="0"/>
              <a:t>unrolls results in significantly better accuracy, implying that LNNs are more expressive </a:t>
            </a:r>
            <a:r>
              <a:rPr lang="en-US" sz="2800" dirty="0" smtClean="0"/>
              <a:t>models. Contrary </a:t>
            </a:r>
            <a:r>
              <a:rPr lang="en-US" sz="2800" dirty="0"/>
              <a:t>to our expectation, the deep model performed much worse than the loopy model. This could be due to vanishing gradients</a:t>
            </a:r>
            <a:r>
              <a:rPr lang="en-US" sz="2800" dirty="0" smtClean="0"/>
              <a:t>.</a:t>
            </a:r>
            <a:endParaRPr lang="en-US" sz="2800" dirty="0" smtClean="0">
              <a:solidFill>
                <a:prstClr val="black"/>
              </a:solidFill>
              <a:latin typeface="Calibri"/>
              <a:cs typeface="Calibri"/>
            </a:endParaRPr>
          </a:p>
        </p:txBody>
      </p:sp>
      <p:grpSp>
        <p:nvGrpSpPr>
          <p:cNvPr id="18" name="Group 17"/>
          <p:cNvGrpSpPr/>
          <p:nvPr/>
        </p:nvGrpSpPr>
        <p:grpSpPr>
          <a:xfrm>
            <a:off x="1295400" y="12801600"/>
            <a:ext cx="9669780" cy="8248412"/>
            <a:chOff x="1447800" y="17449800"/>
            <a:chExt cx="10744200" cy="10310515"/>
          </a:xfrm>
        </p:grpSpPr>
        <p:sp>
          <p:nvSpPr>
            <p:cNvPr id="106" name="Text Box 357"/>
            <p:cNvSpPr txBox="1">
              <a:spLocks noChangeArrowheads="1"/>
            </p:cNvSpPr>
            <p:nvPr/>
          </p:nvSpPr>
          <p:spPr bwMode="auto">
            <a:xfrm>
              <a:off x="1447800" y="17449800"/>
              <a:ext cx="10744200" cy="10310515"/>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Related Existing Architectures</a:t>
              </a:r>
            </a:p>
            <a:p>
              <a:pPr marL="789175" indent="-636782" defTabSz="3223371">
                <a:buAutoNum type="arabicPeriod"/>
                <a:defRPr/>
              </a:pPr>
              <a:r>
                <a:rPr lang="en-US" sz="2800" b="1" dirty="0">
                  <a:latin typeface="Calibri"/>
                  <a:cs typeface="Calibri"/>
                </a:rPr>
                <a:t>RNNs: </a:t>
              </a:r>
              <a:r>
                <a:rPr lang="en-US" sz="2800" dirty="0"/>
                <a:t>Unrolling of LNN is similar to that in RNN. However, RNNs accept new input at each time step, while LNNs accept the same input at each time-step.  Furthermore, original input is </a:t>
              </a:r>
              <a:r>
                <a:rPr lang="en-US" sz="2800" dirty="0" err="1"/>
                <a:t>elementwise</a:t>
              </a:r>
              <a:r>
                <a:rPr lang="en-US" sz="2800" dirty="0"/>
                <a:t> composed with the loop input, rather than processed through matrix multiply first</a:t>
              </a:r>
              <a:r>
                <a:rPr lang="en-US" sz="2800" dirty="0" smtClean="0"/>
                <a:t>.</a:t>
              </a:r>
            </a:p>
            <a:p>
              <a:pPr marL="789175" indent="-636782" defTabSz="3223371">
                <a:buAutoNum type="arabicPeriod"/>
                <a:defRPr/>
              </a:pPr>
              <a:endParaRPr lang="en-US" sz="500" dirty="0" smtClean="0">
                <a:latin typeface="Calibri"/>
                <a:cs typeface="Calibri"/>
              </a:endParaRPr>
            </a:p>
            <a:p>
              <a:pPr marL="789175" indent="-636782" defTabSz="3223371">
                <a:buAutoNum type="arabicPeriod"/>
                <a:defRPr/>
              </a:pPr>
              <a:endParaRPr lang="en-US" sz="2800" dirty="0" smtClean="0">
                <a:latin typeface="Calibri"/>
                <a:cs typeface="Calibri"/>
              </a:endParaRPr>
            </a:p>
            <a:p>
              <a:pPr marL="789175" indent="-636782" defTabSz="3223371">
                <a:buAutoNum type="arabicPeriod"/>
                <a:defRPr/>
              </a:pPr>
              <a:endParaRPr lang="en-US" sz="2800" dirty="0">
                <a:latin typeface="Calibri"/>
                <a:cs typeface="Calibri"/>
              </a:endParaRPr>
            </a:p>
            <a:p>
              <a:pPr marL="152393" defTabSz="3223371">
                <a:defRPr/>
              </a:pPr>
              <a:endParaRPr lang="en-US" sz="2800" dirty="0">
                <a:latin typeface="Calibri"/>
                <a:cs typeface="Calibri"/>
              </a:endParaRPr>
            </a:p>
            <a:p>
              <a:pPr marL="789175" indent="-636782" defTabSz="3223371">
                <a:buAutoNum type="arabicPeriod"/>
                <a:defRPr/>
              </a:pPr>
              <a:r>
                <a:rPr lang="en-US" sz="2800" b="1" dirty="0" err="1">
                  <a:latin typeface="Calibri"/>
                  <a:cs typeface="Calibri"/>
                </a:rPr>
                <a:t>ResNet</a:t>
              </a:r>
              <a:r>
                <a:rPr lang="en-US" sz="2800" b="1" dirty="0">
                  <a:latin typeface="Calibri"/>
                  <a:cs typeface="Calibri"/>
                </a:rPr>
                <a:t>: </a:t>
              </a:r>
              <a:r>
                <a:rPr lang="en-US" sz="2800" dirty="0">
                  <a:latin typeface="Calibri"/>
                  <a:cs typeface="Calibri"/>
                </a:rPr>
                <a:t>Unrolled addition loops </a:t>
              </a:r>
              <a:r>
                <a:rPr lang="en-US" sz="2800" dirty="0" smtClean="0">
                  <a:latin typeface="Calibri"/>
                  <a:cs typeface="Calibri"/>
                </a:rPr>
                <a:t>can </a:t>
              </a:r>
              <a:r>
                <a:rPr lang="en-US" sz="2800" dirty="0">
                  <a:latin typeface="Calibri"/>
                  <a:cs typeface="Calibri"/>
                </a:rPr>
                <a:t>be interpreted as skip connections</a:t>
              </a:r>
              <a:r>
                <a:rPr lang="en-US" sz="2800" dirty="0" smtClean="0">
                  <a:latin typeface="Calibri"/>
                  <a:cs typeface="Calibri"/>
                </a:rPr>
                <a:t>.</a:t>
              </a:r>
              <a:endParaRPr lang="en-US" sz="2800" dirty="0">
                <a:latin typeface="Calibri"/>
                <a:cs typeface="Calibri"/>
              </a:endParaRPr>
            </a:p>
            <a:p>
              <a:pPr marL="789175" indent="-636782" defTabSz="3223371">
                <a:buFontTx/>
                <a:buAutoNum type="arabicPeriod"/>
                <a:defRPr/>
              </a:pPr>
              <a:r>
                <a:rPr lang="en-US" sz="2800" b="1" dirty="0"/>
                <a:t>Attention Networks: </a:t>
              </a:r>
              <a:r>
                <a:rPr lang="en-US" sz="2800" dirty="0"/>
                <a:t>ANs digest input once to indicate where to heed in the input, and then digest input again. This is similar to a one-unroll LNN</a:t>
              </a:r>
              <a:r>
                <a:rPr lang="en-US" sz="2800" dirty="0" smtClean="0"/>
                <a:t>.</a:t>
              </a:r>
            </a:p>
            <a:p>
              <a:pPr marL="789175" indent="-636782" defTabSz="3223371">
                <a:buFontTx/>
                <a:buAutoNum type="arabicPeriod"/>
                <a:defRPr/>
              </a:pPr>
              <a:r>
                <a:rPr lang="en-US" sz="2800" b="1" dirty="0" smtClean="0"/>
                <a:t>Recurrent CNNs for Scene Labeling [2]: </a:t>
              </a:r>
              <a:r>
                <a:rPr lang="en-US" sz="2800" dirty="0" smtClean="0"/>
                <a:t>Feed an image through a </a:t>
              </a:r>
              <a:r>
                <a:rPr lang="en-US" sz="2800" dirty="0" err="1" smtClean="0"/>
                <a:t>convnet</a:t>
              </a:r>
              <a:r>
                <a:rPr lang="en-US" sz="2800" dirty="0" smtClean="0"/>
                <a:t>, get a result, element-wise compose this with a lower-res version of the input, feed through the </a:t>
              </a:r>
              <a:r>
                <a:rPr lang="en-US" sz="2800" dirty="0" err="1" smtClean="0"/>
                <a:t>convnet</a:t>
              </a:r>
              <a:r>
                <a:rPr lang="en-US" sz="2800" dirty="0" smtClean="0"/>
                <a:t> again.  Iterate.  Special case of LNN.</a:t>
              </a:r>
            </a:p>
            <a:p>
              <a:pPr marL="152393" defTabSz="3223371">
                <a:defRPr/>
              </a:pPr>
              <a:endParaRPr lang="en-US" sz="500" dirty="0" smtClean="0"/>
            </a:p>
          </p:txBody>
        </p:sp>
        <p:pic>
          <p:nvPicPr>
            <p:cNvPr id="16" name="Picture 15"/>
            <p:cNvPicPr>
              <a:picLocks noChangeAspect="1"/>
            </p:cNvPicPr>
            <p:nvPr/>
          </p:nvPicPr>
          <p:blipFill>
            <a:blip r:embed="rId5"/>
            <a:stretch>
              <a:fillRect/>
            </a:stretch>
          </p:blipFill>
          <p:spPr>
            <a:xfrm>
              <a:off x="2463800" y="21164550"/>
              <a:ext cx="5696136" cy="1496658"/>
            </a:xfrm>
            <a:prstGeom prst="rect">
              <a:avLst/>
            </a:prstGeom>
          </p:spPr>
        </p:pic>
      </p:grpSp>
      <p:grpSp>
        <p:nvGrpSpPr>
          <p:cNvPr id="13" name="Group 12"/>
          <p:cNvGrpSpPr/>
          <p:nvPr/>
        </p:nvGrpSpPr>
        <p:grpSpPr>
          <a:xfrm>
            <a:off x="11658600" y="5105400"/>
            <a:ext cx="9669780" cy="9848852"/>
            <a:chOff x="11658600" y="5105400"/>
            <a:chExt cx="9669780" cy="9848852"/>
          </a:xfrm>
        </p:grpSpPr>
        <p:grpSp>
          <p:nvGrpSpPr>
            <p:cNvPr id="19" name="Group 18"/>
            <p:cNvGrpSpPr/>
            <p:nvPr/>
          </p:nvGrpSpPr>
          <p:grpSpPr>
            <a:xfrm>
              <a:off x="11658600" y="5105400"/>
              <a:ext cx="9669780" cy="9848852"/>
              <a:chOff x="12877800" y="7315200"/>
              <a:chExt cx="10744200" cy="11256197"/>
            </a:xfrm>
          </p:grpSpPr>
          <p:sp>
            <p:nvSpPr>
              <p:cNvPr id="102" name="Text Box 357"/>
              <p:cNvSpPr txBox="1">
                <a:spLocks noChangeArrowheads="1"/>
              </p:cNvSpPr>
              <p:nvPr/>
            </p:nvSpPr>
            <p:spPr bwMode="auto">
              <a:xfrm>
                <a:off x="12877800" y="7315200"/>
                <a:ext cx="10744200" cy="1125619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Loopy Neural Net Architecture</a:t>
                </a:r>
              </a:p>
              <a:p>
                <a:pPr marL="152392" defTabSz="3223371">
                  <a:defRPr/>
                </a:pPr>
                <a:r>
                  <a:rPr lang="en-US" sz="2800" dirty="0"/>
                  <a:t>We propose a new model of loopy neural networks that mimics the cyclic structures in the human brain by augmenting conventional neural networks with "loops" that allow information from deeper layers to be fed to the earlier layers. The loops can also contain parameters themselves, which we will refer to as “loop layers.</a:t>
                </a:r>
                <a:r>
                  <a:rPr lang="en-US" sz="2800" dirty="0" smtClean="0"/>
                  <a:t>”</a:t>
                </a:r>
              </a:p>
              <a:p>
                <a:pPr marL="152392" defTabSz="3223371">
                  <a:defRPr/>
                </a:pPr>
                <a:endParaRPr lang="en-US" sz="2800" dirty="0" smtClean="0"/>
              </a:p>
              <a:p>
                <a:pPr marL="152392" defTabSz="3223371">
                  <a:defRPr/>
                </a:pPr>
                <a:endParaRPr lang="en-US" sz="2800" dirty="0" smtClean="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p:txBody>
          </p:sp>
          <p:pic>
            <p:nvPicPr>
              <p:cNvPr id="11" name="Picture 10"/>
              <p:cNvPicPr>
                <a:picLocks noChangeAspect="1"/>
              </p:cNvPicPr>
              <p:nvPr/>
            </p:nvPicPr>
            <p:blipFill>
              <a:blip r:embed="rId6"/>
              <a:stretch>
                <a:fillRect/>
              </a:stretch>
            </p:blipFill>
            <p:spPr>
              <a:xfrm>
                <a:off x="13047133" y="11321273"/>
                <a:ext cx="6271730" cy="2743200"/>
              </a:xfrm>
              <a:prstGeom prst="rect">
                <a:avLst/>
              </a:prstGeom>
            </p:spPr>
          </p:pic>
          <p:pic>
            <p:nvPicPr>
              <p:cNvPr id="12" name="Picture 11"/>
              <p:cNvPicPr>
                <a:picLocks noChangeAspect="1"/>
              </p:cNvPicPr>
              <p:nvPr/>
            </p:nvPicPr>
            <p:blipFill>
              <a:blip r:embed="rId7"/>
              <a:stretch>
                <a:fillRect/>
              </a:stretch>
            </p:blipFill>
            <p:spPr>
              <a:xfrm>
                <a:off x="13131800" y="14891904"/>
                <a:ext cx="9800492" cy="2895600"/>
              </a:xfrm>
              <a:prstGeom prst="rect">
                <a:avLst/>
              </a:prstGeom>
            </p:spPr>
          </p:pic>
        </p:grpSp>
        <p:sp>
          <p:nvSpPr>
            <p:cNvPr id="4" name="TextBox 3"/>
            <p:cNvSpPr txBox="1"/>
            <p:nvPr/>
          </p:nvSpPr>
          <p:spPr>
            <a:xfrm>
              <a:off x="12420600" y="11049000"/>
              <a:ext cx="5181600" cy="400110"/>
            </a:xfrm>
            <a:prstGeom prst="rect">
              <a:avLst/>
            </a:prstGeom>
            <a:noFill/>
          </p:spPr>
          <p:txBody>
            <a:bodyPr wrap="square" rtlCol="0" anchor="ctr">
              <a:spAutoFit/>
            </a:bodyPr>
            <a:lstStyle/>
            <a:p>
              <a:r>
                <a:rPr lang="en-US" sz="2000" i="1" dirty="0" smtClean="0"/>
                <a:t>Example LNN with 1 loop</a:t>
              </a:r>
              <a:endParaRPr lang="en-US" sz="2000" i="1" dirty="0"/>
            </a:p>
          </p:txBody>
        </p:sp>
        <p:sp>
          <p:nvSpPr>
            <p:cNvPr id="27" name="TextBox 26"/>
            <p:cNvSpPr txBox="1"/>
            <p:nvPr/>
          </p:nvSpPr>
          <p:spPr>
            <a:xfrm>
              <a:off x="12420600" y="14249400"/>
              <a:ext cx="5181600" cy="400110"/>
            </a:xfrm>
            <a:prstGeom prst="rect">
              <a:avLst/>
            </a:prstGeom>
            <a:noFill/>
          </p:spPr>
          <p:txBody>
            <a:bodyPr wrap="square" rtlCol="0" anchor="ctr">
              <a:spAutoFit/>
            </a:bodyPr>
            <a:lstStyle/>
            <a:p>
              <a:r>
                <a:rPr lang="en-US" sz="2000" i="1" dirty="0" smtClean="0"/>
                <a:t>Example LNN unrolled 3 times</a:t>
              </a:r>
              <a:endParaRPr lang="en-US" sz="2000" i="1" dirty="0"/>
            </a:p>
          </p:txBody>
        </p:sp>
      </p:grpSp>
      <p:sp>
        <p:nvSpPr>
          <p:cNvPr id="25" name="Rectangle 24"/>
          <p:cNvSpPr/>
          <p:nvPr/>
        </p:nvSpPr>
        <p:spPr>
          <a:xfrm>
            <a:off x="17449800" y="8686800"/>
            <a:ext cx="3810000" cy="2554545"/>
          </a:xfrm>
          <a:prstGeom prst="rect">
            <a:avLst/>
          </a:prstGeom>
        </p:spPr>
        <p:txBody>
          <a:bodyPr wrap="square">
            <a:spAutoFit/>
          </a:bodyPr>
          <a:lstStyle/>
          <a:p>
            <a:r>
              <a:rPr lang="en-US" sz="2000" b="1" dirty="0">
                <a:latin typeface="+mn-lt"/>
                <a:cs typeface="Arial"/>
              </a:rPr>
              <a:t>Semantics: </a:t>
            </a:r>
            <a:r>
              <a:rPr lang="en-US" sz="2000" dirty="0">
                <a:latin typeface="+mn-lt"/>
                <a:cs typeface="Arial"/>
              </a:rPr>
              <a:t>the output of U is a layer that weights the importance of each input feature, given that we know what the higher level features produced by W1 are.  </a:t>
            </a:r>
            <a:endParaRPr lang="en-US" sz="2000" dirty="0" smtClean="0">
              <a:latin typeface="+mn-lt"/>
              <a:cs typeface="Arial"/>
            </a:endParaRPr>
          </a:p>
          <a:p>
            <a:r>
              <a:rPr lang="en-US" sz="2000" dirty="0" smtClean="0">
                <a:latin typeface="+mn-lt"/>
                <a:cs typeface="Arial"/>
              </a:rPr>
              <a:t>U </a:t>
            </a:r>
            <a:r>
              <a:rPr lang="en-US" sz="2000" dirty="0">
                <a:latin typeface="+mn-lt"/>
                <a:cs typeface="Arial"/>
              </a:rPr>
              <a:t>allows us to learn the relation between these higher and lower level features.</a:t>
            </a:r>
          </a:p>
        </p:txBody>
      </p:sp>
      <p:grpSp>
        <p:nvGrpSpPr>
          <p:cNvPr id="36" name="Group 35"/>
          <p:cNvGrpSpPr/>
          <p:nvPr/>
        </p:nvGrpSpPr>
        <p:grpSpPr>
          <a:xfrm>
            <a:off x="11658600" y="15240000"/>
            <a:ext cx="9669780" cy="5852144"/>
            <a:chOff x="11658600" y="15240000"/>
            <a:chExt cx="9669780" cy="5852144"/>
          </a:xfrm>
        </p:grpSpPr>
        <p:sp>
          <p:nvSpPr>
            <p:cNvPr id="23" name="Text Box 357"/>
            <p:cNvSpPr txBox="1">
              <a:spLocks noChangeArrowheads="1"/>
            </p:cNvSpPr>
            <p:nvPr/>
          </p:nvSpPr>
          <p:spPr bwMode="auto">
            <a:xfrm>
              <a:off x="11658600" y="15240000"/>
              <a:ext cx="9669780" cy="5852144"/>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Models</a:t>
              </a:r>
              <a:endParaRPr lang="en-US" sz="3800" b="1" dirty="0" smtClean="0">
                <a:solidFill>
                  <a:srgbClr val="4F81BD"/>
                </a:solidFill>
                <a:latin typeface="Gill Sans"/>
                <a:cs typeface="Gill Sans"/>
              </a:endParaRPr>
            </a:p>
            <a:p>
              <a:pPr marL="152392" defTabSz="3223371">
                <a:defRPr/>
              </a:pPr>
              <a:r>
                <a:rPr lang="en-US" sz="2800" b="1" dirty="0" smtClean="0">
                  <a:latin typeface="Calibri"/>
                  <a:cs typeface="Calibri"/>
                </a:rPr>
                <a:t>1. Model Vanilla </a:t>
              </a:r>
              <a:r>
                <a:rPr lang="en-US" sz="2800" dirty="0" smtClean="0">
                  <a:latin typeface="Calibri"/>
                  <a:cs typeface="Calibri"/>
                </a:rPr>
                <a:t>(5 convolutional layers, no loops):</a:t>
              </a:r>
            </a:p>
            <a:p>
              <a:pPr marL="152392" defTabSz="3223371">
                <a:defRPr/>
              </a:pPr>
              <a:endParaRPr lang="en-US" sz="1200" dirty="0" smtClean="0">
                <a:latin typeface="Calibri"/>
                <a:cs typeface="Calibri"/>
              </a:endParaRPr>
            </a:p>
            <a:p>
              <a:pPr marL="152392" defTabSz="3223371">
                <a:defRPr/>
              </a:pPr>
              <a:r>
                <a:rPr lang="en-US" sz="2800" dirty="0" smtClean="0">
                  <a:latin typeface="Calibri"/>
                  <a:cs typeface="Calibri"/>
                </a:rPr>
                <a:t> </a:t>
              </a:r>
              <a:r>
                <a:rPr lang="en-US" sz="2800" dirty="0" smtClean="0">
                  <a:solidFill>
                    <a:schemeClr val="accent2"/>
                  </a:solidFill>
                  <a:latin typeface="Calibri"/>
                  <a:cs typeface="Calibri"/>
                </a:rPr>
                <a:t>input</a:t>
              </a:r>
              <a:r>
                <a:rPr lang="en-US" sz="2800" dirty="0" smtClean="0">
                  <a:latin typeface="Calibri"/>
                  <a:cs typeface="Calibri"/>
                </a:rPr>
                <a:t> </a:t>
              </a:r>
              <a:r>
                <a:rPr lang="en-US" sz="2800" dirty="0" smtClean="0">
                  <a:latin typeface="Calibri"/>
                  <a:cs typeface="Calibri"/>
                  <a:sym typeface="Wingdings"/>
                </a:rPr>
                <a:t> </a:t>
              </a:r>
              <a:r>
                <a:rPr lang="en-US" sz="2800" dirty="0" smtClean="0">
                  <a:solidFill>
                    <a:schemeClr val="accent3"/>
                  </a:solidFill>
                  <a:latin typeface="Calibri"/>
                  <a:cs typeface="Calibri"/>
                  <a:sym typeface="Wingdings"/>
                </a:rPr>
                <a:t>{</a:t>
              </a:r>
              <a:r>
                <a:rPr lang="en-US" sz="2800" dirty="0" err="1" smtClean="0">
                  <a:solidFill>
                    <a:schemeClr val="accent3"/>
                  </a:solidFill>
                  <a:latin typeface="Calibri"/>
                  <a:cs typeface="Calibri"/>
                  <a:sym typeface="Wingdings"/>
                </a:rPr>
                <a:t>conv</a:t>
              </a:r>
              <a:r>
                <a:rPr lang="en-US" sz="2800" dirty="0" smtClean="0">
                  <a:solidFill>
                    <a:schemeClr val="accent3"/>
                  </a:solidFill>
                  <a:latin typeface="Calibri"/>
                  <a:cs typeface="Calibri"/>
                  <a:sym typeface="Wingdings"/>
                </a:rPr>
                <a:t>} X </a:t>
              </a:r>
              <a:r>
                <a:rPr lang="en-US" sz="2800" b="1" dirty="0" smtClean="0">
                  <a:solidFill>
                    <a:schemeClr val="accent3"/>
                  </a:solidFill>
                  <a:latin typeface="Calibri"/>
                  <a:cs typeface="Calibri"/>
                  <a:sym typeface="Wingdings"/>
                </a:rPr>
                <a:t>5</a:t>
              </a:r>
              <a:r>
                <a:rPr lang="en-US" sz="2800" dirty="0" smtClean="0">
                  <a:solidFill>
                    <a:schemeClr val="accent3"/>
                  </a:solidFill>
                  <a:latin typeface="Calibri"/>
                  <a:cs typeface="Calibri"/>
                  <a:sym typeface="Wingdings"/>
                </a:rPr>
                <a:t> </a:t>
              </a:r>
              <a:r>
                <a:rPr lang="en-US" sz="2800" dirty="0" smtClean="0">
                  <a:latin typeface="Calibri"/>
                  <a:cs typeface="Calibri"/>
                  <a:sym typeface="Wingdings"/>
                </a:rPr>
                <a:t> </a:t>
              </a:r>
              <a:r>
                <a:rPr lang="en-US" sz="2800" dirty="0" smtClean="0">
                  <a:solidFill>
                    <a:schemeClr val="accent4"/>
                  </a:solidFill>
                  <a:latin typeface="Calibri"/>
                  <a:cs typeface="Calibri"/>
                  <a:sym typeface="Wingdings"/>
                </a:rPr>
                <a:t>fc</a:t>
              </a:r>
            </a:p>
            <a:p>
              <a:pPr marL="152392" defTabSz="3223371">
                <a:defRPr/>
              </a:pPr>
              <a:r>
                <a:rPr lang="en-US" sz="2800" dirty="0" smtClean="0">
                  <a:latin typeface="Calibri"/>
                  <a:cs typeface="Calibri"/>
                  <a:sym typeface="Wingdings"/>
                </a:rPr>
                <a:t> </a:t>
              </a:r>
            </a:p>
            <a:p>
              <a:pPr marL="152392" defTabSz="3223371">
                <a:defRPr/>
              </a:pPr>
              <a:r>
                <a:rPr lang="en-US" sz="2800" b="1" dirty="0" smtClean="0">
                  <a:latin typeface="Calibri"/>
                  <a:cs typeface="Calibri"/>
                  <a:sym typeface="Wingdings"/>
                </a:rPr>
                <a:t>2. Model Loopy </a:t>
              </a:r>
              <a:r>
                <a:rPr lang="en-US" sz="2800" dirty="0" smtClean="0">
                  <a:latin typeface="Calibri"/>
                  <a:cs typeface="Calibri"/>
                  <a:sym typeface="Wingdings"/>
                </a:rPr>
                <a:t>(Model Vanilla with 1 sum loop around all 5 convolutional layers and unrolled 5 times):</a:t>
              </a:r>
            </a:p>
            <a:p>
              <a:pPr marL="152392" defTabSz="3223371">
                <a:defRPr/>
              </a:pPr>
              <a:endParaRPr lang="en-US" sz="2800" dirty="0" smtClean="0">
                <a:cs typeface="Calibri"/>
              </a:endParaRPr>
            </a:p>
            <a:p>
              <a:pPr marL="152392" defTabSz="3223371">
                <a:defRPr/>
              </a:pPr>
              <a:r>
                <a:rPr lang="en-US" sz="2800" dirty="0" smtClean="0">
                  <a:solidFill>
                    <a:srgbClr val="7F7F7F"/>
                  </a:solidFill>
                  <a:cs typeface="Calibri"/>
                </a:rPr>
                <a:t>input</a:t>
              </a:r>
              <a:r>
                <a:rPr lang="en-US" sz="2800" dirty="0" smtClean="0">
                  <a:cs typeface="Calibri"/>
                </a:rPr>
                <a:t> </a:t>
              </a:r>
              <a:r>
                <a:rPr lang="en-US" sz="2800" dirty="0">
                  <a:cs typeface="Calibri"/>
                  <a:sym typeface="Wingdings"/>
                </a:rPr>
                <a:t> </a:t>
              </a:r>
              <a:r>
                <a:rPr lang="en-US" sz="2800" dirty="0">
                  <a:solidFill>
                    <a:srgbClr val="31859B"/>
                  </a:solidFill>
                  <a:cs typeface="Calibri"/>
                  <a:sym typeface="Wingdings"/>
                </a:rPr>
                <a:t>{</a:t>
              </a:r>
              <a:r>
                <a:rPr lang="en-US" sz="2800" dirty="0" err="1">
                  <a:solidFill>
                    <a:srgbClr val="31859B"/>
                  </a:solidFill>
                  <a:cs typeface="Calibri"/>
                  <a:sym typeface="Wingdings"/>
                </a:rPr>
                <a:t>conv</a:t>
              </a:r>
              <a:r>
                <a:rPr lang="en-US" sz="2800" dirty="0">
                  <a:solidFill>
                    <a:srgbClr val="31859B"/>
                  </a:solidFill>
                  <a:cs typeface="Calibri"/>
                  <a:sym typeface="Wingdings"/>
                </a:rPr>
                <a:t>} X </a:t>
              </a:r>
              <a:r>
                <a:rPr lang="en-US" sz="2800" b="1" dirty="0">
                  <a:solidFill>
                    <a:srgbClr val="31859B"/>
                  </a:solidFill>
                  <a:cs typeface="Calibri"/>
                  <a:sym typeface="Wingdings"/>
                </a:rPr>
                <a:t>5</a:t>
              </a:r>
              <a:r>
                <a:rPr lang="en-US" sz="2800" dirty="0">
                  <a:solidFill>
                    <a:srgbClr val="31859B"/>
                  </a:solidFill>
                  <a:cs typeface="Calibri"/>
                  <a:sym typeface="Wingdings"/>
                </a:rPr>
                <a:t> </a:t>
              </a:r>
              <a:r>
                <a:rPr lang="en-US" sz="2800" dirty="0">
                  <a:cs typeface="Calibri"/>
                  <a:sym typeface="Wingdings"/>
                </a:rPr>
                <a:t> </a:t>
              </a:r>
              <a:r>
                <a:rPr lang="en-US" sz="2800" dirty="0" smtClean="0">
                  <a:solidFill>
                    <a:srgbClr val="8064A2"/>
                  </a:solidFill>
                  <a:cs typeface="Calibri"/>
                  <a:sym typeface="Wingdings"/>
                </a:rPr>
                <a:t>fc</a:t>
              </a:r>
            </a:p>
            <a:p>
              <a:pPr marL="152392" defTabSz="3223371">
                <a:defRPr/>
              </a:pPr>
              <a:endParaRPr lang="en-US" sz="2800" dirty="0">
                <a:latin typeface="Calibri"/>
                <a:cs typeface="Calibri"/>
                <a:sym typeface="Wingdings"/>
              </a:endParaRPr>
            </a:p>
            <a:p>
              <a:pPr marL="152392" defTabSz="3223371">
                <a:defRPr/>
              </a:pPr>
              <a:r>
                <a:rPr lang="en-US" sz="2800" b="1" dirty="0" smtClean="0">
                  <a:latin typeface="Calibri"/>
                  <a:cs typeface="Calibri"/>
                  <a:sym typeface="Wingdings"/>
                </a:rPr>
                <a:t>3. Model Deep </a:t>
              </a:r>
              <a:r>
                <a:rPr lang="en-US" sz="2800" dirty="0" smtClean="0">
                  <a:latin typeface="Calibri"/>
                  <a:cs typeface="Calibri"/>
                  <a:sym typeface="Wingdings"/>
                </a:rPr>
                <a:t>(25 convolutional layers and no loops, imitating the depth of the unrolled Model Loopy):</a:t>
              </a:r>
            </a:p>
            <a:p>
              <a:pPr marL="152392" defTabSz="3223371">
                <a:defRPr/>
              </a:pPr>
              <a:endParaRPr lang="en-US" sz="1200" dirty="0" smtClean="0">
                <a:latin typeface="Calibri"/>
                <a:cs typeface="Calibri"/>
                <a:sym typeface="Wingdings"/>
              </a:endParaRPr>
            </a:p>
            <a:p>
              <a:pPr marL="152392" defTabSz="3223371">
                <a:defRPr/>
              </a:pPr>
              <a:r>
                <a:rPr lang="en-US" sz="2800" dirty="0" smtClean="0">
                  <a:solidFill>
                    <a:srgbClr val="7F7F7F"/>
                  </a:solidFill>
                  <a:latin typeface="Calibri"/>
                  <a:cs typeface="Calibri"/>
                  <a:sym typeface="Wingdings"/>
                </a:rPr>
                <a:t> input </a:t>
              </a:r>
              <a:r>
                <a:rPr lang="en-US" sz="2800" dirty="0" smtClean="0">
                  <a:cs typeface="Calibri"/>
                  <a:sym typeface="Wingdings"/>
                </a:rPr>
                <a:t> </a:t>
              </a:r>
              <a:r>
                <a:rPr lang="en-US" sz="2800" dirty="0" smtClean="0">
                  <a:solidFill>
                    <a:srgbClr val="31859B"/>
                  </a:solidFill>
                  <a:cs typeface="Calibri"/>
                  <a:sym typeface="Wingdings"/>
                </a:rPr>
                <a:t>{</a:t>
              </a:r>
              <a:r>
                <a:rPr lang="en-US" sz="2800" dirty="0" err="1" smtClean="0">
                  <a:solidFill>
                    <a:srgbClr val="31859B"/>
                  </a:solidFill>
                  <a:cs typeface="Calibri"/>
                  <a:sym typeface="Wingdings"/>
                </a:rPr>
                <a:t>conv</a:t>
              </a:r>
              <a:r>
                <a:rPr lang="en-US" sz="2800" dirty="0" smtClean="0">
                  <a:solidFill>
                    <a:srgbClr val="31859B"/>
                  </a:solidFill>
                  <a:cs typeface="Calibri"/>
                  <a:sym typeface="Wingdings"/>
                </a:rPr>
                <a:t>} X</a:t>
              </a:r>
              <a:r>
                <a:rPr lang="en-US" sz="2800" b="1" dirty="0" smtClean="0">
                  <a:solidFill>
                    <a:srgbClr val="31859B"/>
                  </a:solidFill>
                  <a:cs typeface="Calibri"/>
                  <a:sym typeface="Wingdings"/>
                </a:rPr>
                <a:t> 25 </a:t>
              </a:r>
              <a:r>
                <a:rPr lang="en-US" sz="2800" dirty="0" smtClean="0">
                  <a:cs typeface="Calibri"/>
                  <a:sym typeface="Wingdings"/>
                </a:rPr>
                <a:t> </a:t>
              </a:r>
              <a:r>
                <a:rPr lang="en-US" sz="2800" dirty="0" smtClean="0">
                  <a:solidFill>
                    <a:srgbClr val="8064A2"/>
                  </a:solidFill>
                  <a:cs typeface="Calibri"/>
                  <a:sym typeface="Wingdings"/>
                </a:rPr>
                <a:t>fc</a:t>
              </a:r>
              <a:endParaRPr lang="en-US" sz="2800" dirty="0">
                <a:solidFill>
                  <a:srgbClr val="8064A2"/>
                </a:solidFill>
                <a:latin typeface="Calibri"/>
                <a:cs typeface="Calibri"/>
              </a:endParaRPr>
            </a:p>
          </p:txBody>
        </p:sp>
        <p:sp>
          <p:nvSpPr>
            <p:cNvPr id="34" name="Freeform 33"/>
            <p:cNvSpPr/>
            <p:nvPr/>
          </p:nvSpPr>
          <p:spPr>
            <a:xfrm flipV="1">
              <a:off x="13030200" y="18288000"/>
              <a:ext cx="1612603" cy="431394"/>
            </a:xfrm>
            <a:custGeom>
              <a:avLst/>
              <a:gdLst>
                <a:gd name="connsiteX0" fmla="*/ 1788068 w 1788068"/>
                <a:gd name="connsiteY0" fmla="*/ 0 h 284085"/>
                <a:gd name="connsiteX1" fmla="*/ 885678 w 1788068"/>
                <a:gd name="connsiteY1" fmla="*/ 284085 h 284085"/>
                <a:gd name="connsiteX2" fmla="*/ 0 w 1788068"/>
                <a:gd name="connsiteY2" fmla="*/ 0 h 284085"/>
              </a:gdLst>
              <a:ahLst/>
              <a:cxnLst>
                <a:cxn ang="0">
                  <a:pos x="connsiteX0" y="connsiteY0"/>
                </a:cxn>
                <a:cxn ang="0">
                  <a:pos x="connsiteX1" y="connsiteY1"/>
                </a:cxn>
                <a:cxn ang="0">
                  <a:pos x="connsiteX2" y="connsiteY2"/>
                </a:cxn>
              </a:cxnLst>
              <a:rect l="l" t="t" r="r" b="b"/>
              <a:pathLst>
                <a:path w="1788068" h="284085">
                  <a:moveTo>
                    <a:pt x="1788068" y="0"/>
                  </a:moveTo>
                  <a:cubicBezTo>
                    <a:pt x="1485878" y="142042"/>
                    <a:pt x="1183689" y="284085"/>
                    <a:pt x="885678" y="284085"/>
                  </a:cubicBezTo>
                  <a:cubicBezTo>
                    <a:pt x="587667" y="284085"/>
                    <a:pt x="158753" y="58488"/>
                    <a:pt x="0" y="0"/>
                  </a:cubicBezTo>
                </a:path>
              </a:pathLst>
            </a:custGeom>
            <a:ln w="38100" cmpd="sng">
              <a:solidFill>
                <a:schemeClr val="accent6"/>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aphicFrame>
        <p:nvGraphicFramePr>
          <p:cNvPr id="38" name="Chart 37"/>
          <p:cNvGraphicFramePr/>
          <p:nvPr>
            <p:extLst>
              <p:ext uri="{D42A27DB-BD31-4B8C-83A1-F6EECF244321}">
                <p14:modId xmlns:p14="http://schemas.microsoft.com/office/powerpoint/2010/main" val="917517419"/>
              </p:ext>
            </p:extLst>
          </p:nvPr>
        </p:nvGraphicFramePr>
        <p:xfrm>
          <a:off x="22402800" y="5867400"/>
          <a:ext cx="8534400" cy="2362200"/>
        </p:xfrm>
        <a:graphic>
          <a:graphicData uri="http://schemas.openxmlformats.org/drawingml/2006/chart">
            <c:chart xmlns:c="http://schemas.openxmlformats.org/drawingml/2006/chart" xmlns:r="http://schemas.openxmlformats.org/officeDocument/2006/relationships" r:id="rId8"/>
          </a:graphicData>
        </a:graphic>
      </p:graphicFrame>
      <p:grpSp>
        <p:nvGrpSpPr>
          <p:cNvPr id="40" name="Group 39"/>
          <p:cNvGrpSpPr/>
          <p:nvPr/>
        </p:nvGrpSpPr>
        <p:grpSpPr>
          <a:xfrm>
            <a:off x="21945600" y="10515600"/>
            <a:ext cx="9669780" cy="9360795"/>
            <a:chOff x="21945600" y="11506200"/>
            <a:chExt cx="9669780" cy="9360795"/>
          </a:xfrm>
        </p:grpSpPr>
        <p:sp>
          <p:nvSpPr>
            <p:cNvPr id="103" name="Text Box 357"/>
            <p:cNvSpPr txBox="1">
              <a:spLocks noChangeArrowheads="1"/>
            </p:cNvSpPr>
            <p:nvPr/>
          </p:nvSpPr>
          <p:spPr bwMode="auto">
            <a:xfrm>
              <a:off x="21945600" y="11506200"/>
              <a:ext cx="9669780" cy="9360795"/>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a:solidFill>
                    <a:srgbClr val="4F81BD"/>
                  </a:solidFill>
                  <a:latin typeface="Gill Sans"/>
                  <a:cs typeface="Gill Sans"/>
                </a:rPr>
                <a:t>Visualizations</a:t>
              </a:r>
            </a:p>
            <a:p>
              <a:pPr marL="152392" defTabSz="3223371">
                <a:defRPr/>
              </a:pPr>
              <a:r>
                <a:rPr lang="en-US" sz="2800" dirty="0">
                  <a:latin typeface="Calibri"/>
                  <a:cs typeface="Calibri"/>
                </a:rPr>
                <a:t>To explore how loops influence the learning process of the networks, we used guided </a:t>
              </a:r>
              <a:r>
                <a:rPr lang="en-US" sz="2800" dirty="0" err="1">
                  <a:latin typeface="Calibri"/>
                  <a:cs typeface="Calibri"/>
                </a:rPr>
                <a:t>backpropagation</a:t>
              </a:r>
              <a:r>
                <a:rPr lang="en-US" sz="2800" dirty="0">
                  <a:latin typeface="Calibri"/>
                  <a:cs typeface="Calibri"/>
                </a:rPr>
                <a:t> to visualize the filters at different stages of unrolling. </a:t>
              </a: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dirty="0" smtClean="0"/>
                <a:t>MNIST: Increasing </a:t>
              </a:r>
              <a:r>
                <a:rPr lang="en-US" sz="2800" dirty="0"/>
                <a:t>the number of unrolls resulted in more non-linear reactions, a </a:t>
              </a:r>
              <a:r>
                <a:rPr lang="en-US" sz="2800" dirty="0" err="1"/>
                <a:t>behaviour</a:t>
              </a:r>
              <a:r>
                <a:rPr lang="en-US" sz="2800" dirty="0"/>
                <a:t> characteristic of deep layers, from the shallow layers of </a:t>
              </a:r>
              <a:r>
                <a:rPr lang="en-US" sz="2800" dirty="0" smtClean="0"/>
                <a:t>LNN.</a:t>
              </a: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r>
                <a:rPr lang="en-US" sz="2800" dirty="0" smtClean="0"/>
                <a:t>CIFAR-10: Unrolls </a:t>
              </a:r>
              <a:r>
                <a:rPr lang="en-US" sz="2800" dirty="0"/>
                <a:t>allowed shallower layers to find features (a characteristic of deep layers) in the </a:t>
              </a:r>
              <a:r>
                <a:rPr lang="en-US" sz="2800" dirty="0" smtClean="0"/>
                <a:t>image.</a:t>
              </a:r>
              <a:endParaRPr lang="en-US" sz="2800" dirty="0" smtClean="0">
                <a:latin typeface="Calibri"/>
                <a:cs typeface="Calibri"/>
              </a:endParaRPr>
            </a:p>
          </p:txBody>
        </p:sp>
        <p:pic>
          <p:nvPicPr>
            <p:cNvPr id="15" name="Picture 14"/>
            <p:cNvPicPr>
              <a:picLocks noChangeAspect="1"/>
            </p:cNvPicPr>
            <p:nvPr/>
          </p:nvPicPr>
          <p:blipFill>
            <a:blip r:embed="rId9"/>
            <a:stretch>
              <a:fillRect/>
            </a:stretch>
          </p:blipFill>
          <p:spPr>
            <a:xfrm>
              <a:off x="22098000" y="13411200"/>
              <a:ext cx="9272790" cy="2438400"/>
            </a:xfrm>
            <a:prstGeom prst="rect">
              <a:avLst/>
            </a:prstGeom>
          </p:spPr>
        </p:pic>
        <p:pic>
          <p:nvPicPr>
            <p:cNvPr id="39" name="Picture 38" descr="horse (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74200" y="17373600"/>
              <a:ext cx="6756400" cy="2359698"/>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8824</TotalTime>
  <Words>542</Words>
  <Application>Microsoft Macintosh PowerPoint</Application>
  <PresentationFormat>Custom</PresentationFormat>
  <Paragraphs>76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Lisa Wang</cp:lastModifiedBy>
  <cp:revision>227</cp:revision>
  <dcterms:created xsi:type="dcterms:W3CDTF">2005-03-16T15:57:41Z</dcterms:created>
  <dcterms:modified xsi:type="dcterms:W3CDTF">2016-03-09T06:24:07Z</dcterms:modified>
</cp:coreProperties>
</file>