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60" r:id="rId1"/>
  </p:sldMasterIdLst>
  <p:handoutMasterIdLst>
    <p:handoutMasterId r:id="rId3"/>
  </p:handoutMasterIdLst>
  <p:sldIdLst>
    <p:sldId id="256" r:id="rId2"/>
  </p:sldIdLst>
  <p:sldSz cx="36576000" cy="27432000"/>
  <p:notesSz cx="6858000" cy="9144000"/>
  <p:defaultTextStyle>
    <a:defPPr>
      <a:defRPr lang="en-US"/>
    </a:defPPr>
    <a:lvl1pPr algn="l" rtl="0" fontAlgn="base">
      <a:spcBef>
        <a:spcPct val="0"/>
      </a:spcBef>
      <a:spcAft>
        <a:spcPct val="0"/>
      </a:spcAft>
      <a:defRPr sz="7600" kern="1200">
        <a:solidFill>
          <a:schemeClr val="tx1"/>
        </a:solidFill>
        <a:latin typeface="Arial" charset="0"/>
        <a:ea typeface="+mn-ea"/>
        <a:cs typeface="+mn-cs"/>
      </a:defRPr>
    </a:lvl1pPr>
    <a:lvl2pPr marL="457200" algn="l" rtl="0" fontAlgn="base">
      <a:spcBef>
        <a:spcPct val="0"/>
      </a:spcBef>
      <a:spcAft>
        <a:spcPct val="0"/>
      </a:spcAft>
      <a:defRPr sz="7600" kern="1200">
        <a:solidFill>
          <a:schemeClr val="tx1"/>
        </a:solidFill>
        <a:latin typeface="Arial" charset="0"/>
        <a:ea typeface="+mn-ea"/>
        <a:cs typeface="+mn-cs"/>
      </a:defRPr>
    </a:lvl2pPr>
    <a:lvl3pPr marL="914400" algn="l" rtl="0" fontAlgn="base">
      <a:spcBef>
        <a:spcPct val="0"/>
      </a:spcBef>
      <a:spcAft>
        <a:spcPct val="0"/>
      </a:spcAft>
      <a:defRPr sz="7600" kern="1200">
        <a:solidFill>
          <a:schemeClr val="tx1"/>
        </a:solidFill>
        <a:latin typeface="Arial" charset="0"/>
        <a:ea typeface="+mn-ea"/>
        <a:cs typeface="+mn-cs"/>
      </a:defRPr>
    </a:lvl3pPr>
    <a:lvl4pPr marL="1371600" algn="l" rtl="0" fontAlgn="base">
      <a:spcBef>
        <a:spcPct val="0"/>
      </a:spcBef>
      <a:spcAft>
        <a:spcPct val="0"/>
      </a:spcAft>
      <a:defRPr sz="7600" kern="1200">
        <a:solidFill>
          <a:schemeClr val="tx1"/>
        </a:solidFill>
        <a:latin typeface="Arial" charset="0"/>
        <a:ea typeface="+mn-ea"/>
        <a:cs typeface="+mn-cs"/>
      </a:defRPr>
    </a:lvl4pPr>
    <a:lvl5pPr marL="1828800" algn="l" rtl="0" fontAlgn="base">
      <a:spcBef>
        <a:spcPct val="0"/>
      </a:spcBef>
      <a:spcAft>
        <a:spcPct val="0"/>
      </a:spcAft>
      <a:defRPr sz="7600" kern="1200">
        <a:solidFill>
          <a:schemeClr val="tx1"/>
        </a:solidFill>
        <a:latin typeface="Arial" charset="0"/>
        <a:ea typeface="+mn-ea"/>
        <a:cs typeface="+mn-cs"/>
      </a:defRPr>
    </a:lvl5pPr>
    <a:lvl6pPr marL="2286000" algn="l" defTabSz="914400" rtl="0" eaLnBrk="1" latinLnBrk="0" hangingPunct="1">
      <a:defRPr sz="7600" kern="1200">
        <a:solidFill>
          <a:schemeClr val="tx1"/>
        </a:solidFill>
        <a:latin typeface="Arial" charset="0"/>
        <a:ea typeface="+mn-ea"/>
        <a:cs typeface="+mn-cs"/>
      </a:defRPr>
    </a:lvl6pPr>
    <a:lvl7pPr marL="2743200" algn="l" defTabSz="914400" rtl="0" eaLnBrk="1" latinLnBrk="0" hangingPunct="1">
      <a:defRPr sz="7600" kern="1200">
        <a:solidFill>
          <a:schemeClr val="tx1"/>
        </a:solidFill>
        <a:latin typeface="Arial" charset="0"/>
        <a:ea typeface="+mn-ea"/>
        <a:cs typeface="+mn-cs"/>
      </a:defRPr>
    </a:lvl7pPr>
    <a:lvl8pPr marL="3200400" algn="l" defTabSz="914400" rtl="0" eaLnBrk="1" latinLnBrk="0" hangingPunct="1">
      <a:defRPr sz="7600" kern="1200">
        <a:solidFill>
          <a:schemeClr val="tx1"/>
        </a:solidFill>
        <a:latin typeface="Arial" charset="0"/>
        <a:ea typeface="+mn-ea"/>
        <a:cs typeface="+mn-cs"/>
      </a:defRPr>
    </a:lvl8pPr>
    <a:lvl9pPr marL="3657600" algn="l" defTabSz="914400" rtl="0" eaLnBrk="1" latinLnBrk="0" hangingPunct="1">
      <a:defRPr sz="7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33"/>
    <a:srgbClr val="FFE05B"/>
    <a:srgbClr val="FFCC00"/>
    <a:srgbClr val="993366"/>
    <a:srgbClr val="FFCCFF"/>
    <a:srgbClr val="FF99CC"/>
    <a:srgbClr val="CCCCFF"/>
    <a:srgbClr val="ABD9BA"/>
    <a:srgbClr val="659B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02" autoAdjust="0"/>
    <p:restoredTop sz="99397" autoAdjust="0"/>
  </p:normalViewPr>
  <p:slideViewPr>
    <p:cSldViewPr showGuides="1">
      <p:cViewPr>
        <p:scale>
          <a:sx n="28" d="100"/>
          <a:sy n="28" d="100"/>
        </p:scale>
        <p:origin x="-1792" y="-40"/>
      </p:cViewPr>
      <p:guideLst>
        <p:guide orient="horz"/>
        <p:guide pos="22992"/>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F4EA5C-5DB8-4642-BE92-3030B545397A}" type="doc">
      <dgm:prSet loTypeId="urn:microsoft.com/office/officeart/2005/8/layout/process4" loCatId="" qsTypeId="urn:microsoft.com/office/officeart/2005/8/quickstyle/simple4" qsCatId="simple" csTypeId="urn:microsoft.com/office/officeart/2005/8/colors/accent1_2" csCatId="accent1" phldr="1"/>
      <dgm:spPr/>
      <dgm:t>
        <a:bodyPr/>
        <a:lstStyle/>
        <a:p>
          <a:endParaRPr lang="en-US"/>
        </a:p>
      </dgm:t>
    </dgm:pt>
    <dgm:pt modelId="{A271E85E-8E2E-5046-98BE-CDF86F100B8E}">
      <dgm:prSet custT="1"/>
      <dgm:spPr>
        <a:solidFill>
          <a:schemeClr val="tx2">
            <a:lumMod val="75000"/>
          </a:schemeClr>
        </a:solidFill>
      </dgm:spPr>
      <dgm:t>
        <a:bodyPr/>
        <a:lstStyle/>
        <a:p>
          <a:pPr rtl="0"/>
          <a:r>
            <a:rPr lang="en-US" sz="2600" dirty="0" smtClean="0"/>
            <a:t>Motivation for the problem and real-world application</a:t>
          </a:r>
          <a:endParaRPr lang="en-US" sz="2600" dirty="0"/>
        </a:p>
      </dgm:t>
    </dgm:pt>
    <dgm:pt modelId="{A8D42B2E-112A-7B4F-8712-D53896192EF5}" type="parTrans" cxnId="{5F235E87-DEAA-6F47-A131-9899147E418A}">
      <dgm:prSet/>
      <dgm:spPr/>
      <dgm:t>
        <a:bodyPr/>
        <a:lstStyle/>
        <a:p>
          <a:endParaRPr lang="en-US" sz="2600"/>
        </a:p>
      </dgm:t>
    </dgm:pt>
    <dgm:pt modelId="{794747B0-189E-6E4F-939D-94E5D6E4AA22}" type="sibTrans" cxnId="{5F235E87-DEAA-6F47-A131-9899147E418A}">
      <dgm:prSet/>
      <dgm:spPr/>
      <dgm:t>
        <a:bodyPr/>
        <a:lstStyle/>
        <a:p>
          <a:endParaRPr lang="en-US" sz="2600"/>
        </a:p>
      </dgm:t>
    </dgm:pt>
    <dgm:pt modelId="{42F98CB0-01D5-1D4A-B8FF-EFFEA09693BB}">
      <dgm:prSet custT="1"/>
      <dgm:spPr>
        <a:solidFill>
          <a:schemeClr val="tx2">
            <a:lumMod val="75000"/>
          </a:schemeClr>
        </a:solidFill>
      </dgm:spPr>
      <dgm:t>
        <a:bodyPr/>
        <a:lstStyle/>
        <a:p>
          <a:pPr rtl="0"/>
          <a:r>
            <a:rPr lang="en-US" sz="2600" dirty="0" smtClean="0"/>
            <a:t>Solve and discuss section problem</a:t>
          </a:r>
          <a:endParaRPr lang="en-US" sz="2600" dirty="0"/>
        </a:p>
      </dgm:t>
    </dgm:pt>
    <dgm:pt modelId="{00CA657D-4449-3749-8951-0AF34B1F6BC4}" type="parTrans" cxnId="{005D293F-4E5E-EE40-AA74-8BAFDBF8EBBE}">
      <dgm:prSet/>
      <dgm:spPr/>
      <dgm:t>
        <a:bodyPr/>
        <a:lstStyle/>
        <a:p>
          <a:endParaRPr lang="en-US" sz="2600"/>
        </a:p>
      </dgm:t>
    </dgm:pt>
    <dgm:pt modelId="{39919C6F-58DB-4D46-A2F1-1EA53A773F6E}" type="sibTrans" cxnId="{005D293F-4E5E-EE40-AA74-8BAFDBF8EBBE}">
      <dgm:prSet/>
      <dgm:spPr/>
      <dgm:t>
        <a:bodyPr/>
        <a:lstStyle/>
        <a:p>
          <a:endParaRPr lang="en-US" sz="2600"/>
        </a:p>
      </dgm:t>
    </dgm:pt>
    <dgm:pt modelId="{42D2091D-3E5B-4D40-8FAA-139038FCACA0}">
      <dgm:prSet custT="1"/>
      <dgm:spPr>
        <a:solidFill>
          <a:schemeClr val="tx2">
            <a:lumMod val="75000"/>
          </a:schemeClr>
        </a:solidFill>
      </dgm:spPr>
      <dgm:t>
        <a:bodyPr/>
        <a:lstStyle/>
        <a:p>
          <a:pPr rtl="0"/>
          <a:r>
            <a:rPr lang="en-US" sz="2600" dirty="0" smtClean="0"/>
            <a:t>Section leader runs solution code</a:t>
          </a:r>
          <a:endParaRPr lang="en-US" sz="2600" dirty="0"/>
        </a:p>
      </dgm:t>
    </dgm:pt>
    <dgm:pt modelId="{2A488189-3055-B240-A639-969E6BAAB196}" type="parTrans" cxnId="{2FA1ABFC-F2AC-6B4E-ADDF-CD40CB81DE2D}">
      <dgm:prSet/>
      <dgm:spPr/>
      <dgm:t>
        <a:bodyPr/>
        <a:lstStyle/>
        <a:p>
          <a:endParaRPr lang="en-US" sz="2600"/>
        </a:p>
      </dgm:t>
    </dgm:pt>
    <dgm:pt modelId="{89AB0C7E-98B5-1E44-B9A1-3F3A21231702}" type="sibTrans" cxnId="{2FA1ABFC-F2AC-6B4E-ADDF-CD40CB81DE2D}">
      <dgm:prSet/>
      <dgm:spPr/>
      <dgm:t>
        <a:bodyPr/>
        <a:lstStyle/>
        <a:p>
          <a:endParaRPr lang="en-US" sz="2600"/>
        </a:p>
      </dgm:t>
    </dgm:pt>
    <dgm:pt modelId="{774EF82D-E312-5F42-9293-39BF2A8B1988}">
      <dgm:prSet custT="1"/>
      <dgm:spPr>
        <a:solidFill>
          <a:schemeClr val="tx2">
            <a:lumMod val="75000"/>
          </a:schemeClr>
        </a:solidFill>
      </dgm:spPr>
      <dgm:t>
        <a:bodyPr/>
        <a:lstStyle/>
        <a:p>
          <a:r>
            <a:rPr lang="en-US" sz="2600" dirty="0" smtClean="0"/>
            <a:t>“Appetizer” activity without coding</a:t>
          </a:r>
          <a:endParaRPr lang="en-US" sz="2600" dirty="0"/>
        </a:p>
      </dgm:t>
    </dgm:pt>
    <dgm:pt modelId="{6F8FA079-2AB5-9A42-8488-CF1C4290CB73}" type="parTrans" cxnId="{2CDF78D4-9C99-CD47-841B-2CF1FD2EFEEE}">
      <dgm:prSet/>
      <dgm:spPr/>
      <dgm:t>
        <a:bodyPr/>
        <a:lstStyle/>
        <a:p>
          <a:endParaRPr lang="en-US" sz="2600"/>
        </a:p>
      </dgm:t>
    </dgm:pt>
    <dgm:pt modelId="{3A115616-4CA6-9C49-B9F8-4E7EA078112E}" type="sibTrans" cxnId="{2CDF78D4-9C99-CD47-841B-2CF1FD2EFEEE}">
      <dgm:prSet/>
      <dgm:spPr/>
      <dgm:t>
        <a:bodyPr/>
        <a:lstStyle/>
        <a:p>
          <a:endParaRPr lang="en-US" sz="2600"/>
        </a:p>
      </dgm:t>
    </dgm:pt>
    <dgm:pt modelId="{1D2BC804-7AC3-B54C-941F-2D66B9C54EF8}">
      <dgm:prSet custT="1"/>
      <dgm:spPr>
        <a:solidFill>
          <a:schemeClr val="tx2">
            <a:lumMod val="75000"/>
          </a:schemeClr>
        </a:solidFill>
      </dgm:spPr>
      <dgm:t>
        <a:bodyPr/>
        <a:lstStyle/>
        <a:p>
          <a:pPr rtl="0"/>
          <a:r>
            <a:rPr lang="en-US" sz="2600" dirty="0" smtClean="0"/>
            <a:t>Discussion about alternate implementations and related problems</a:t>
          </a:r>
          <a:endParaRPr lang="en-US" sz="2600" dirty="0"/>
        </a:p>
      </dgm:t>
    </dgm:pt>
    <dgm:pt modelId="{8CE7C86C-2E2B-A745-B1FD-B06A4C7CAD6D}" type="parTrans" cxnId="{7ED90525-28FB-6540-BAAC-AA6D87B5B1BD}">
      <dgm:prSet/>
      <dgm:spPr/>
      <dgm:t>
        <a:bodyPr/>
        <a:lstStyle/>
        <a:p>
          <a:endParaRPr lang="en-US" sz="2600"/>
        </a:p>
      </dgm:t>
    </dgm:pt>
    <dgm:pt modelId="{1B7F3FC2-8ACD-BB47-A95F-11742A3F0D44}" type="sibTrans" cxnId="{7ED90525-28FB-6540-BAAC-AA6D87B5B1BD}">
      <dgm:prSet/>
      <dgm:spPr/>
      <dgm:t>
        <a:bodyPr/>
        <a:lstStyle/>
        <a:p>
          <a:endParaRPr lang="en-US" sz="2600"/>
        </a:p>
      </dgm:t>
    </dgm:pt>
    <dgm:pt modelId="{6758F755-729F-F949-A376-7ED84F9B3E0A}" type="pres">
      <dgm:prSet presAssocID="{99F4EA5C-5DB8-4642-BE92-3030B545397A}" presName="Name0" presStyleCnt="0">
        <dgm:presLayoutVars>
          <dgm:dir/>
          <dgm:animLvl val="lvl"/>
          <dgm:resizeHandles val="exact"/>
        </dgm:presLayoutVars>
      </dgm:prSet>
      <dgm:spPr/>
      <dgm:t>
        <a:bodyPr/>
        <a:lstStyle/>
        <a:p>
          <a:endParaRPr lang="en-US"/>
        </a:p>
      </dgm:t>
    </dgm:pt>
    <dgm:pt modelId="{2F527E69-834C-F24A-874D-89CDE13F4766}" type="pres">
      <dgm:prSet presAssocID="{1D2BC804-7AC3-B54C-941F-2D66B9C54EF8}" presName="boxAndChildren" presStyleCnt="0"/>
      <dgm:spPr/>
    </dgm:pt>
    <dgm:pt modelId="{F3FBD062-A3D7-464D-802F-C1ABAD7A93E9}" type="pres">
      <dgm:prSet presAssocID="{1D2BC804-7AC3-B54C-941F-2D66B9C54EF8}" presName="parentTextBox" presStyleLbl="node1" presStyleIdx="0" presStyleCnt="5"/>
      <dgm:spPr/>
      <dgm:t>
        <a:bodyPr/>
        <a:lstStyle/>
        <a:p>
          <a:endParaRPr lang="en-US"/>
        </a:p>
      </dgm:t>
    </dgm:pt>
    <dgm:pt modelId="{D9468D30-1076-BC47-8698-6CE28DC9194D}" type="pres">
      <dgm:prSet presAssocID="{89AB0C7E-98B5-1E44-B9A1-3F3A21231702}" presName="sp" presStyleCnt="0"/>
      <dgm:spPr/>
    </dgm:pt>
    <dgm:pt modelId="{955DC204-C5CA-AB44-8AA3-87C4460199E5}" type="pres">
      <dgm:prSet presAssocID="{42D2091D-3E5B-4D40-8FAA-139038FCACA0}" presName="arrowAndChildren" presStyleCnt="0"/>
      <dgm:spPr/>
    </dgm:pt>
    <dgm:pt modelId="{BA9AC03C-FAF0-C547-8B81-02C5DA45208E}" type="pres">
      <dgm:prSet presAssocID="{42D2091D-3E5B-4D40-8FAA-139038FCACA0}" presName="parentTextArrow" presStyleLbl="node1" presStyleIdx="1" presStyleCnt="5"/>
      <dgm:spPr/>
      <dgm:t>
        <a:bodyPr/>
        <a:lstStyle/>
        <a:p>
          <a:endParaRPr lang="en-US"/>
        </a:p>
      </dgm:t>
    </dgm:pt>
    <dgm:pt modelId="{BE3DD551-7FCC-5C4B-9914-8ADDB5B26F1F}" type="pres">
      <dgm:prSet presAssocID="{39919C6F-58DB-4D46-A2F1-1EA53A773F6E}" presName="sp" presStyleCnt="0"/>
      <dgm:spPr/>
    </dgm:pt>
    <dgm:pt modelId="{91395C1D-511D-4C49-A889-48575F66FE85}" type="pres">
      <dgm:prSet presAssocID="{42F98CB0-01D5-1D4A-B8FF-EFFEA09693BB}" presName="arrowAndChildren" presStyleCnt="0"/>
      <dgm:spPr/>
    </dgm:pt>
    <dgm:pt modelId="{3193600A-B2EB-2E46-BC5F-751D81BD36B9}" type="pres">
      <dgm:prSet presAssocID="{42F98CB0-01D5-1D4A-B8FF-EFFEA09693BB}" presName="parentTextArrow" presStyleLbl="node1" presStyleIdx="2" presStyleCnt="5"/>
      <dgm:spPr/>
      <dgm:t>
        <a:bodyPr/>
        <a:lstStyle/>
        <a:p>
          <a:endParaRPr lang="en-US"/>
        </a:p>
      </dgm:t>
    </dgm:pt>
    <dgm:pt modelId="{5B17CFF1-88A7-AF4B-9AFD-880C652696E7}" type="pres">
      <dgm:prSet presAssocID="{3A115616-4CA6-9C49-B9F8-4E7EA078112E}" presName="sp" presStyleCnt="0"/>
      <dgm:spPr/>
    </dgm:pt>
    <dgm:pt modelId="{57D5A7EB-060F-4A4A-9850-74DC7BBB4DB9}" type="pres">
      <dgm:prSet presAssocID="{774EF82D-E312-5F42-9293-39BF2A8B1988}" presName="arrowAndChildren" presStyleCnt="0"/>
      <dgm:spPr/>
    </dgm:pt>
    <dgm:pt modelId="{CB257EC8-87DF-9648-9DB5-89BEA163BC98}" type="pres">
      <dgm:prSet presAssocID="{774EF82D-E312-5F42-9293-39BF2A8B1988}" presName="parentTextArrow" presStyleLbl="node1" presStyleIdx="3" presStyleCnt="5"/>
      <dgm:spPr/>
      <dgm:t>
        <a:bodyPr/>
        <a:lstStyle/>
        <a:p>
          <a:endParaRPr lang="en-US"/>
        </a:p>
      </dgm:t>
    </dgm:pt>
    <dgm:pt modelId="{1775B64B-3416-BD48-9814-134CE454549C}" type="pres">
      <dgm:prSet presAssocID="{794747B0-189E-6E4F-939D-94E5D6E4AA22}" presName="sp" presStyleCnt="0"/>
      <dgm:spPr/>
    </dgm:pt>
    <dgm:pt modelId="{5DAB2A51-9E45-454A-95DA-4BB7D0D0FD2A}" type="pres">
      <dgm:prSet presAssocID="{A271E85E-8E2E-5046-98BE-CDF86F100B8E}" presName="arrowAndChildren" presStyleCnt="0"/>
      <dgm:spPr/>
    </dgm:pt>
    <dgm:pt modelId="{0B6FEB3E-E37C-0D4A-B03D-19218961C10C}" type="pres">
      <dgm:prSet presAssocID="{A271E85E-8E2E-5046-98BE-CDF86F100B8E}" presName="parentTextArrow" presStyleLbl="node1" presStyleIdx="4" presStyleCnt="5" custLinFactNeighborX="699" custLinFactNeighborY="-221"/>
      <dgm:spPr/>
      <dgm:t>
        <a:bodyPr/>
        <a:lstStyle/>
        <a:p>
          <a:endParaRPr lang="en-US"/>
        </a:p>
      </dgm:t>
    </dgm:pt>
  </dgm:ptLst>
  <dgm:cxnLst>
    <dgm:cxn modelId="{DF516D07-29DE-4241-9A7A-76B0E96A12F4}" type="presOf" srcId="{774EF82D-E312-5F42-9293-39BF2A8B1988}" destId="{CB257EC8-87DF-9648-9DB5-89BEA163BC98}" srcOrd="0" destOrd="0" presId="urn:microsoft.com/office/officeart/2005/8/layout/process4"/>
    <dgm:cxn modelId="{7AAF6B98-8942-8D44-B1B0-3BD14410CDBB}" type="presOf" srcId="{A271E85E-8E2E-5046-98BE-CDF86F100B8E}" destId="{0B6FEB3E-E37C-0D4A-B03D-19218961C10C}" srcOrd="0" destOrd="0" presId="urn:microsoft.com/office/officeart/2005/8/layout/process4"/>
    <dgm:cxn modelId="{2FA1ABFC-F2AC-6B4E-ADDF-CD40CB81DE2D}" srcId="{99F4EA5C-5DB8-4642-BE92-3030B545397A}" destId="{42D2091D-3E5B-4D40-8FAA-139038FCACA0}" srcOrd="3" destOrd="0" parTransId="{2A488189-3055-B240-A639-969E6BAAB196}" sibTransId="{89AB0C7E-98B5-1E44-B9A1-3F3A21231702}"/>
    <dgm:cxn modelId="{A481AEA3-B708-9D45-99EB-ACC9C1CA8AB5}" type="presOf" srcId="{99F4EA5C-5DB8-4642-BE92-3030B545397A}" destId="{6758F755-729F-F949-A376-7ED84F9B3E0A}" srcOrd="0" destOrd="0" presId="urn:microsoft.com/office/officeart/2005/8/layout/process4"/>
    <dgm:cxn modelId="{005D293F-4E5E-EE40-AA74-8BAFDBF8EBBE}" srcId="{99F4EA5C-5DB8-4642-BE92-3030B545397A}" destId="{42F98CB0-01D5-1D4A-B8FF-EFFEA09693BB}" srcOrd="2" destOrd="0" parTransId="{00CA657D-4449-3749-8951-0AF34B1F6BC4}" sibTransId="{39919C6F-58DB-4D46-A2F1-1EA53A773F6E}"/>
    <dgm:cxn modelId="{6F650F8C-C09A-4F4F-98C3-9802ACA6BBAD}" type="presOf" srcId="{42D2091D-3E5B-4D40-8FAA-139038FCACA0}" destId="{BA9AC03C-FAF0-C547-8B81-02C5DA45208E}" srcOrd="0" destOrd="0" presId="urn:microsoft.com/office/officeart/2005/8/layout/process4"/>
    <dgm:cxn modelId="{5F235E87-DEAA-6F47-A131-9899147E418A}" srcId="{99F4EA5C-5DB8-4642-BE92-3030B545397A}" destId="{A271E85E-8E2E-5046-98BE-CDF86F100B8E}" srcOrd="0" destOrd="0" parTransId="{A8D42B2E-112A-7B4F-8712-D53896192EF5}" sibTransId="{794747B0-189E-6E4F-939D-94E5D6E4AA22}"/>
    <dgm:cxn modelId="{7ED90525-28FB-6540-BAAC-AA6D87B5B1BD}" srcId="{99F4EA5C-5DB8-4642-BE92-3030B545397A}" destId="{1D2BC804-7AC3-B54C-941F-2D66B9C54EF8}" srcOrd="4" destOrd="0" parTransId="{8CE7C86C-2E2B-A745-B1FD-B06A4C7CAD6D}" sibTransId="{1B7F3FC2-8ACD-BB47-A95F-11742A3F0D44}"/>
    <dgm:cxn modelId="{DF920B54-7C1A-984A-9CB6-45FDFEBDAB06}" type="presOf" srcId="{1D2BC804-7AC3-B54C-941F-2D66B9C54EF8}" destId="{F3FBD062-A3D7-464D-802F-C1ABAD7A93E9}" srcOrd="0" destOrd="0" presId="urn:microsoft.com/office/officeart/2005/8/layout/process4"/>
    <dgm:cxn modelId="{2CDF78D4-9C99-CD47-841B-2CF1FD2EFEEE}" srcId="{99F4EA5C-5DB8-4642-BE92-3030B545397A}" destId="{774EF82D-E312-5F42-9293-39BF2A8B1988}" srcOrd="1" destOrd="0" parTransId="{6F8FA079-2AB5-9A42-8488-CF1C4290CB73}" sibTransId="{3A115616-4CA6-9C49-B9F8-4E7EA078112E}"/>
    <dgm:cxn modelId="{5013AD30-D30D-C34F-9DDD-E57BFBF01FA8}" type="presOf" srcId="{42F98CB0-01D5-1D4A-B8FF-EFFEA09693BB}" destId="{3193600A-B2EB-2E46-BC5F-751D81BD36B9}" srcOrd="0" destOrd="0" presId="urn:microsoft.com/office/officeart/2005/8/layout/process4"/>
    <dgm:cxn modelId="{12292ECF-3038-3449-9FA7-9B58D851C625}" type="presParOf" srcId="{6758F755-729F-F949-A376-7ED84F9B3E0A}" destId="{2F527E69-834C-F24A-874D-89CDE13F4766}" srcOrd="0" destOrd="0" presId="urn:microsoft.com/office/officeart/2005/8/layout/process4"/>
    <dgm:cxn modelId="{18446A09-BAE1-A840-9CF8-CE6D69FD2D81}" type="presParOf" srcId="{2F527E69-834C-F24A-874D-89CDE13F4766}" destId="{F3FBD062-A3D7-464D-802F-C1ABAD7A93E9}" srcOrd="0" destOrd="0" presId="urn:microsoft.com/office/officeart/2005/8/layout/process4"/>
    <dgm:cxn modelId="{F4356C38-2C4F-314F-9D4A-4905469D4B13}" type="presParOf" srcId="{6758F755-729F-F949-A376-7ED84F9B3E0A}" destId="{D9468D30-1076-BC47-8698-6CE28DC9194D}" srcOrd="1" destOrd="0" presId="urn:microsoft.com/office/officeart/2005/8/layout/process4"/>
    <dgm:cxn modelId="{334C6806-2669-814D-BEC1-96E8F3C1A4F3}" type="presParOf" srcId="{6758F755-729F-F949-A376-7ED84F9B3E0A}" destId="{955DC204-C5CA-AB44-8AA3-87C4460199E5}" srcOrd="2" destOrd="0" presId="urn:microsoft.com/office/officeart/2005/8/layout/process4"/>
    <dgm:cxn modelId="{B6058022-2ED3-2349-86B3-A3F23FB083AF}" type="presParOf" srcId="{955DC204-C5CA-AB44-8AA3-87C4460199E5}" destId="{BA9AC03C-FAF0-C547-8B81-02C5DA45208E}" srcOrd="0" destOrd="0" presId="urn:microsoft.com/office/officeart/2005/8/layout/process4"/>
    <dgm:cxn modelId="{49829426-3ED1-A643-91FA-4232F4C629C6}" type="presParOf" srcId="{6758F755-729F-F949-A376-7ED84F9B3E0A}" destId="{BE3DD551-7FCC-5C4B-9914-8ADDB5B26F1F}" srcOrd="3" destOrd="0" presId="urn:microsoft.com/office/officeart/2005/8/layout/process4"/>
    <dgm:cxn modelId="{14BDC39F-B3B4-F048-A18B-B75055ACF67C}" type="presParOf" srcId="{6758F755-729F-F949-A376-7ED84F9B3E0A}" destId="{91395C1D-511D-4C49-A889-48575F66FE85}" srcOrd="4" destOrd="0" presId="urn:microsoft.com/office/officeart/2005/8/layout/process4"/>
    <dgm:cxn modelId="{DD6C6743-8C2E-D344-9C3A-1BDC9BE2C937}" type="presParOf" srcId="{91395C1D-511D-4C49-A889-48575F66FE85}" destId="{3193600A-B2EB-2E46-BC5F-751D81BD36B9}" srcOrd="0" destOrd="0" presId="urn:microsoft.com/office/officeart/2005/8/layout/process4"/>
    <dgm:cxn modelId="{9957E5DE-45C0-B347-92A2-C13A253BCFC5}" type="presParOf" srcId="{6758F755-729F-F949-A376-7ED84F9B3E0A}" destId="{5B17CFF1-88A7-AF4B-9AFD-880C652696E7}" srcOrd="5" destOrd="0" presId="urn:microsoft.com/office/officeart/2005/8/layout/process4"/>
    <dgm:cxn modelId="{01B2E44A-AA50-BF43-86A3-3FE66EEC7B4F}" type="presParOf" srcId="{6758F755-729F-F949-A376-7ED84F9B3E0A}" destId="{57D5A7EB-060F-4A4A-9850-74DC7BBB4DB9}" srcOrd="6" destOrd="0" presId="urn:microsoft.com/office/officeart/2005/8/layout/process4"/>
    <dgm:cxn modelId="{58D9B010-BC31-9A43-8B9A-9631A659C1B2}" type="presParOf" srcId="{57D5A7EB-060F-4A4A-9850-74DC7BBB4DB9}" destId="{CB257EC8-87DF-9648-9DB5-89BEA163BC98}" srcOrd="0" destOrd="0" presId="urn:microsoft.com/office/officeart/2005/8/layout/process4"/>
    <dgm:cxn modelId="{59AF9F8A-5D12-5F4F-93CA-9D87A3C01096}" type="presParOf" srcId="{6758F755-729F-F949-A376-7ED84F9B3E0A}" destId="{1775B64B-3416-BD48-9814-134CE454549C}" srcOrd="7" destOrd="0" presId="urn:microsoft.com/office/officeart/2005/8/layout/process4"/>
    <dgm:cxn modelId="{BE2C5B85-B03D-E24A-B5E9-4F0B5B9F18DF}" type="presParOf" srcId="{6758F755-729F-F949-A376-7ED84F9B3E0A}" destId="{5DAB2A51-9E45-454A-95DA-4BB7D0D0FD2A}" srcOrd="8" destOrd="0" presId="urn:microsoft.com/office/officeart/2005/8/layout/process4"/>
    <dgm:cxn modelId="{A787A8ED-27D7-5B43-94E0-422ECB532D1A}" type="presParOf" srcId="{5DAB2A51-9E45-454A-95DA-4BB7D0D0FD2A}" destId="{0B6FEB3E-E37C-0D4A-B03D-19218961C10C}" srcOrd="0" destOrd="0" presId="urn:microsoft.com/office/officeart/2005/8/layout/process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BD062-A3D7-464D-802F-C1ABAD7A93E9}">
      <dsp:nvSpPr>
        <dsp:cNvPr id="0" name=""/>
        <dsp:cNvSpPr/>
      </dsp:nvSpPr>
      <dsp:spPr>
        <a:xfrm>
          <a:off x="0" y="4187478"/>
          <a:ext cx="10896600" cy="686990"/>
        </a:xfrm>
        <a:prstGeom prst="rec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kern="1200" dirty="0" smtClean="0"/>
            <a:t>Discussion about alternate implementations and related problems</a:t>
          </a:r>
          <a:endParaRPr lang="en-US" sz="2600" kern="1200" dirty="0"/>
        </a:p>
      </dsp:txBody>
      <dsp:txXfrm>
        <a:off x="0" y="4187478"/>
        <a:ext cx="10896600" cy="686990"/>
      </dsp:txXfrm>
    </dsp:sp>
    <dsp:sp modelId="{BA9AC03C-FAF0-C547-8B81-02C5DA45208E}">
      <dsp:nvSpPr>
        <dsp:cNvPr id="0" name=""/>
        <dsp:cNvSpPr/>
      </dsp:nvSpPr>
      <dsp:spPr>
        <a:xfrm rot="10800000">
          <a:off x="0" y="3141191"/>
          <a:ext cx="10896600" cy="1056591"/>
        </a:xfrm>
        <a:prstGeom prst="upArrowCallou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kern="1200" dirty="0" smtClean="0"/>
            <a:t>Section leader runs solution code</a:t>
          </a:r>
          <a:endParaRPr lang="en-US" sz="2600" kern="1200" dirty="0"/>
        </a:p>
      </dsp:txBody>
      <dsp:txXfrm rot="10800000">
        <a:off x="0" y="3141191"/>
        <a:ext cx="10896600" cy="686541"/>
      </dsp:txXfrm>
    </dsp:sp>
    <dsp:sp modelId="{3193600A-B2EB-2E46-BC5F-751D81BD36B9}">
      <dsp:nvSpPr>
        <dsp:cNvPr id="0" name=""/>
        <dsp:cNvSpPr/>
      </dsp:nvSpPr>
      <dsp:spPr>
        <a:xfrm rot="10800000">
          <a:off x="0" y="2094904"/>
          <a:ext cx="10896600" cy="1056591"/>
        </a:xfrm>
        <a:prstGeom prst="upArrowCallou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kern="1200" dirty="0" smtClean="0"/>
            <a:t>Solve and discuss section problem</a:t>
          </a:r>
          <a:endParaRPr lang="en-US" sz="2600" kern="1200" dirty="0"/>
        </a:p>
      </dsp:txBody>
      <dsp:txXfrm rot="10800000">
        <a:off x="0" y="2094904"/>
        <a:ext cx="10896600" cy="686541"/>
      </dsp:txXfrm>
    </dsp:sp>
    <dsp:sp modelId="{CB257EC8-87DF-9648-9DB5-89BEA163BC98}">
      <dsp:nvSpPr>
        <dsp:cNvPr id="0" name=""/>
        <dsp:cNvSpPr/>
      </dsp:nvSpPr>
      <dsp:spPr>
        <a:xfrm rot="10800000">
          <a:off x="0" y="1048617"/>
          <a:ext cx="10896600" cy="1056591"/>
        </a:xfrm>
        <a:prstGeom prst="upArrowCallou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US" sz="2600" kern="1200" dirty="0" smtClean="0"/>
            <a:t>“Appetizer” activity without coding</a:t>
          </a:r>
          <a:endParaRPr lang="en-US" sz="2600" kern="1200" dirty="0"/>
        </a:p>
      </dsp:txBody>
      <dsp:txXfrm rot="10800000">
        <a:off x="0" y="1048617"/>
        <a:ext cx="10896600" cy="686541"/>
      </dsp:txXfrm>
    </dsp:sp>
    <dsp:sp modelId="{0B6FEB3E-E37C-0D4A-B03D-19218961C10C}">
      <dsp:nvSpPr>
        <dsp:cNvPr id="0" name=""/>
        <dsp:cNvSpPr/>
      </dsp:nvSpPr>
      <dsp:spPr>
        <a:xfrm rot="10800000">
          <a:off x="0" y="0"/>
          <a:ext cx="10896600" cy="1056591"/>
        </a:xfrm>
        <a:prstGeom prst="upArrowCallout">
          <a:avLst/>
        </a:prstGeom>
        <a:solidFill>
          <a:schemeClr val="tx2">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rtl="0">
            <a:lnSpc>
              <a:spcPct val="90000"/>
            </a:lnSpc>
            <a:spcBef>
              <a:spcPct val="0"/>
            </a:spcBef>
            <a:spcAft>
              <a:spcPct val="35000"/>
            </a:spcAft>
          </a:pPr>
          <a:r>
            <a:rPr lang="en-US" sz="2600" kern="1200" dirty="0" smtClean="0"/>
            <a:t>Motivation for the problem and real-world application</a:t>
          </a:r>
          <a:endParaRPr lang="en-US" sz="2600" kern="1200" dirty="0"/>
        </a:p>
      </dsp:txBody>
      <dsp:txXfrm rot="10800000">
        <a:off x="0" y="0"/>
        <a:ext cx="10896600" cy="6865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DED6C95-7F5B-4CD5-84FC-DE3B60B2528C}" type="slidenum">
              <a:rPr lang="en-US"/>
              <a:pPr>
                <a:defRPr/>
              </a:pPr>
              <a:t>‹#›</a:t>
            </a:fld>
            <a:endParaRPr lang="en-US"/>
          </a:p>
        </p:txBody>
      </p:sp>
    </p:spTree>
    <p:extLst>
      <p:ext uri="{BB962C8B-B14F-4D97-AF65-F5344CB8AC3E}">
        <p14:creationId xmlns:p14="http://schemas.microsoft.com/office/powerpoint/2010/main" val="16742094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100000">
              <a:schemeClr val="tx1"/>
            </a:gs>
            <a:gs pos="52000">
              <a:schemeClr val="tx2"/>
            </a:gs>
            <a:gs pos="0">
              <a:schemeClr val="accent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Rounded Rectangle 6"/>
          <p:cNvSpPr/>
          <p:nvPr userDrawn="1"/>
        </p:nvSpPr>
        <p:spPr>
          <a:xfrm>
            <a:off x="762000" y="762000"/>
            <a:ext cx="35052000" cy="4800600"/>
          </a:xfrm>
          <a:prstGeom prst="roundRect">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userDrawn="1"/>
        </p:nvSpPr>
        <p:spPr>
          <a:xfrm>
            <a:off x="766916" y="6019800"/>
            <a:ext cx="35052000" cy="20726400"/>
          </a:xfrm>
          <a:prstGeom prst="roundRect">
            <a:avLst>
              <a:gd name="adj" fmla="val 3005"/>
            </a:avLst>
          </a:prstGeom>
          <a:solidFill>
            <a:srgbClr val="FFFFF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43200" y="8521710"/>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A8B9C2-5310-4BB9-9813-A09C029CA706}" type="slidenum">
              <a:rPr lang="en-US" smtClean="0"/>
              <a:pPr>
                <a:defRPr/>
              </a:pPr>
              <a:t>‹#›</a:t>
            </a:fld>
            <a:endParaRPr lang="en-US"/>
          </a:p>
        </p:txBody>
      </p:sp>
    </p:spTree>
    <p:extLst>
      <p:ext uri="{BB962C8B-B14F-4D97-AF65-F5344CB8AC3E}">
        <p14:creationId xmlns:p14="http://schemas.microsoft.com/office/powerpoint/2010/main" val="35479433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C5A76A-75F9-453D-90F1-B546D34A8437}" type="slidenum">
              <a:rPr lang="en-US" smtClean="0"/>
              <a:pPr>
                <a:defRPr/>
              </a:pPr>
              <a:t>‹#›</a:t>
            </a:fld>
            <a:endParaRPr lang="en-US"/>
          </a:p>
        </p:txBody>
      </p:sp>
    </p:spTree>
    <p:extLst>
      <p:ext uri="{BB962C8B-B14F-4D97-AF65-F5344CB8AC3E}">
        <p14:creationId xmlns:p14="http://schemas.microsoft.com/office/powerpoint/2010/main" val="2476685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394200"/>
            <a:ext cx="32918400"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394200"/>
            <a:ext cx="98145600"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D5A3D4-BB02-4F2C-ACA0-0FA39891D451}" type="slidenum">
              <a:rPr lang="en-US" smtClean="0"/>
              <a:pPr>
                <a:defRPr/>
              </a:pPr>
              <a:t>‹#›</a:t>
            </a:fld>
            <a:endParaRPr lang="en-US"/>
          </a:p>
        </p:txBody>
      </p:sp>
    </p:spTree>
    <p:extLst>
      <p:ext uri="{BB962C8B-B14F-4D97-AF65-F5344CB8AC3E}">
        <p14:creationId xmlns:p14="http://schemas.microsoft.com/office/powerpoint/2010/main" val="373776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4958CE4-7104-42C1-8500-A0E67CBBB836}" type="slidenum">
              <a:rPr lang="en-US" smtClean="0"/>
              <a:pPr>
                <a:defRPr/>
              </a:pPr>
              <a:t>‹#›</a:t>
            </a:fld>
            <a:endParaRPr lang="en-US"/>
          </a:p>
        </p:txBody>
      </p:sp>
    </p:spTree>
    <p:extLst>
      <p:ext uri="{BB962C8B-B14F-4D97-AF65-F5344CB8AC3E}">
        <p14:creationId xmlns:p14="http://schemas.microsoft.com/office/powerpoint/2010/main" val="9053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10"/>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144A8B8-8AE5-4150-B7D6-E76913B6D968}" type="slidenum">
              <a:rPr lang="en-US" smtClean="0"/>
              <a:pPr>
                <a:defRPr/>
              </a:pPr>
              <a:t>‹#›</a:t>
            </a:fld>
            <a:endParaRPr lang="en-US"/>
          </a:p>
        </p:txBody>
      </p:sp>
    </p:spTree>
    <p:extLst>
      <p:ext uri="{BB962C8B-B14F-4D97-AF65-F5344CB8AC3E}">
        <p14:creationId xmlns:p14="http://schemas.microsoft.com/office/powerpoint/2010/main" val="49577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C6793D-F811-416F-990C-3701C6AAA67F}" type="slidenum">
              <a:rPr lang="en-US" smtClean="0"/>
              <a:pPr>
                <a:defRPr/>
              </a:pPr>
              <a:t>‹#›</a:t>
            </a:fld>
            <a:endParaRPr lang="en-US"/>
          </a:p>
        </p:txBody>
      </p:sp>
    </p:spTree>
    <p:extLst>
      <p:ext uri="{BB962C8B-B14F-4D97-AF65-F5344CB8AC3E}">
        <p14:creationId xmlns:p14="http://schemas.microsoft.com/office/powerpoint/2010/main" val="141555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10"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10"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3F48BD0-D401-4F87-9CEF-CCEA5D7A4104}" type="slidenum">
              <a:rPr lang="en-US" smtClean="0"/>
              <a:pPr>
                <a:defRPr/>
              </a:pPr>
              <a:t>‹#›</a:t>
            </a:fld>
            <a:endParaRPr lang="en-US"/>
          </a:p>
        </p:txBody>
      </p:sp>
    </p:spTree>
    <p:extLst>
      <p:ext uri="{BB962C8B-B14F-4D97-AF65-F5344CB8AC3E}">
        <p14:creationId xmlns:p14="http://schemas.microsoft.com/office/powerpoint/2010/main" val="134315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9AB722B-04AD-4E7F-AB38-1F07DE21618A}" type="slidenum">
              <a:rPr lang="en-US" smtClean="0"/>
              <a:pPr>
                <a:defRPr/>
              </a:pPr>
              <a:t>‹#›</a:t>
            </a:fld>
            <a:endParaRPr lang="en-US"/>
          </a:p>
        </p:txBody>
      </p:sp>
    </p:spTree>
    <p:extLst>
      <p:ext uri="{BB962C8B-B14F-4D97-AF65-F5344CB8AC3E}">
        <p14:creationId xmlns:p14="http://schemas.microsoft.com/office/powerpoint/2010/main" val="252320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B984B07-52F6-4B78-8E87-F9B79365896A}" type="slidenum">
              <a:rPr lang="en-US" smtClean="0"/>
              <a:pPr>
                <a:defRPr/>
              </a:pPr>
              <a:t>‹#›</a:t>
            </a:fld>
            <a:endParaRPr lang="en-US"/>
          </a:p>
        </p:txBody>
      </p:sp>
      <p:sp>
        <p:nvSpPr>
          <p:cNvPr id="5" name="TextBox 4"/>
          <p:cNvSpPr txBox="1"/>
          <p:nvPr userDrawn="1"/>
        </p:nvSpPr>
        <p:spPr>
          <a:xfrm rot="16200000">
            <a:off x="31942088" y="22645301"/>
            <a:ext cx="8382000" cy="276999"/>
          </a:xfrm>
          <a:prstGeom prst="rect">
            <a:avLst/>
          </a:prstGeom>
          <a:noFill/>
        </p:spPr>
        <p:txBody>
          <a:bodyPr lIns="91440" tIns="45720" rIns="91440" bIns="45720">
            <a:spAutoFit/>
          </a:bodyPr>
          <a:lstStyle/>
          <a:p>
            <a:pPr>
              <a:defRPr/>
            </a:pPr>
            <a:r>
              <a:rPr lang="en-US" sz="1200" dirty="0">
                <a:latin typeface="Century Gothic" pitchFamily="34" charset="0"/>
              </a:rPr>
              <a:t>SRCC poster template provided by Instructional Resources and Office of Undergraduate Research</a:t>
            </a:r>
          </a:p>
        </p:txBody>
      </p:sp>
    </p:spTree>
    <p:extLst>
      <p:ext uri="{BB962C8B-B14F-4D97-AF65-F5344CB8AC3E}">
        <p14:creationId xmlns:p14="http://schemas.microsoft.com/office/powerpoint/2010/main" val="144870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10"/>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E3FAC9-7227-4A85-A351-D323704E7571}" type="slidenum">
              <a:rPr lang="en-US" smtClean="0"/>
              <a:pPr>
                <a:defRPr/>
              </a:pPr>
              <a:t>‹#›</a:t>
            </a:fld>
            <a:endParaRPr lang="en-US"/>
          </a:p>
        </p:txBody>
      </p:sp>
    </p:spTree>
    <p:extLst>
      <p:ext uri="{BB962C8B-B14F-4D97-AF65-F5344CB8AC3E}">
        <p14:creationId xmlns:p14="http://schemas.microsoft.com/office/powerpoint/2010/main" val="392941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endParaRPr lang="en-US"/>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0B9DE8A-C2E4-431D-A778-A3DF3085369F}" type="slidenum">
              <a:rPr lang="en-US" smtClean="0"/>
              <a:pPr>
                <a:defRPr/>
              </a:pPr>
              <a:t>‹#›</a:t>
            </a:fld>
            <a:endParaRPr lang="en-US"/>
          </a:p>
        </p:txBody>
      </p:sp>
    </p:spTree>
    <p:extLst>
      <p:ext uri="{BB962C8B-B14F-4D97-AF65-F5344CB8AC3E}">
        <p14:creationId xmlns:p14="http://schemas.microsoft.com/office/powerpoint/2010/main" val="2606361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65760" tIns="182880" rIns="365760" bIns="18288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10"/>
            <a:ext cx="32918400" cy="18103852"/>
          </a:xfrm>
          <a:prstGeom prst="rect">
            <a:avLst/>
          </a:prstGeom>
        </p:spPr>
        <p:txBody>
          <a:bodyPr vert="horz" lIns="365760" tIns="182880" rIns="365760" bIns="18288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828800" y="25425410"/>
            <a:ext cx="8534400" cy="1460500"/>
          </a:xfrm>
          <a:prstGeom prst="rect">
            <a:avLst/>
          </a:prstGeom>
        </p:spPr>
        <p:txBody>
          <a:bodyPr vert="horz" lIns="365760" tIns="182880" rIns="365760" bIns="182880" rtlCol="0" anchor="ctr"/>
          <a:lstStyle>
            <a:lvl1pPr algn="l">
              <a:defRPr sz="48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65760" tIns="182880" rIns="365760" bIns="182880" rtlCol="0" anchor="ctr"/>
          <a:lstStyle>
            <a:lvl1pPr algn="ctr">
              <a:defRPr sz="48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65760" tIns="182880" rIns="365760" bIns="182880" rtlCol="0" anchor="ctr"/>
          <a:lstStyle>
            <a:lvl1pPr algn="r">
              <a:defRPr sz="4800">
                <a:solidFill>
                  <a:schemeClr val="tx1">
                    <a:tint val="75000"/>
                  </a:schemeClr>
                </a:solidFill>
              </a:defRPr>
            </a:lvl1pPr>
          </a:lstStyle>
          <a:p>
            <a:pPr>
              <a:defRPr/>
            </a:pPr>
            <a:fld id="{1C302FDD-3C9E-4182-9C8E-7F492B68D426}" type="slidenum">
              <a:rPr lang="en-US" smtClean="0"/>
              <a:pPr>
                <a:defRPr/>
              </a:pPr>
              <a:t>‹#›</a:t>
            </a:fld>
            <a:endParaRPr lang="en-US"/>
          </a:p>
        </p:txBody>
      </p:sp>
    </p:spTree>
    <p:extLst>
      <p:ext uri="{BB962C8B-B14F-4D97-AF65-F5344CB8AC3E}">
        <p14:creationId xmlns:p14="http://schemas.microsoft.com/office/powerpoint/2010/main" val="2058180288"/>
      </p:ext>
    </p:extLst>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 id="2147484864" r:id="rId4"/>
    <p:sldLayoutId id="2147484865" r:id="rId5"/>
    <p:sldLayoutId id="2147484866" r:id="rId6"/>
    <p:sldLayoutId id="2147484867" r:id="rId7"/>
    <p:sldLayoutId id="2147484868" r:id="rId8"/>
    <p:sldLayoutId id="2147484869" r:id="rId9"/>
    <p:sldLayoutId id="2147484870" r:id="rId10"/>
    <p:sldLayoutId id="2147484871" r:id="rId11"/>
  </p:sldLayoutIdLst>
  <p:txStyles>
    <p:titleStyle>
      <a:lvl1pPr algn="ctr" defTabSz="3657600" rtl="0" eaLnBrk="1" latinLnBrk="0" hangingPunct="1">
        <a:spcBef>
          <a:spcPct val="0"/>
        </a:spcBef>
        <a:buNone/>
        <a:defRPr sz="17600" kern="1200">
          <a:solidFill>
            <a:schemeClr val="tx1"/>
          </a:solidFill>
          <a:latin typeface="+mj-lt"/>
          <a:ea typeface="+mj-ea"/>
          <a:cs typeface="+mj-cs"/>
        </a:defRPr>
      </a:lvl1pPr>
    </p:titleStyle>
    <p:bodyStyle>
      <a:lvl1pPr marL="1371600" indent="-1371600" algn="l" defTabSz="3657600" rtl="0" eaLnBrk="1" latinLnBrk="0" hangingPunct="1">
        <a:spcBef>
          <a:spcPct val="20000"/>
        </a:spcBef>
        <a:buFont typeface="Arial" pitchFamily="34" charset="0"/>
        <a:buChar char="•"/>
        <a:defRPr sz="12800" kern="1200">
          <a:solidFill>
            <a:schemeClr val="tx1"/>
          </a:solidFill>
          <a:latin typeface="+mn-lt"/>
          <a:ea typeface="+mn-ea"/>
          <a:cs typeface="+mn-cs"/>
        </a:defRPr>
      </a:lvl1pPr>
      <a:lvl2pPr marL="2971800" indent="-1143000" algn="l" defTabSz="3657600" rtl="0" eaLnBrk="1" latinLnBrk="0" hangingPunct="1">
        <a:spcBef>
          <a:spcPct val="20000"/>
        </a:spcBef>
        <a:buFont typeface="Arial" pitchFamily="34" charset="0"/>
        <a:buChar char="–"/>
        <a:defRPr sz="11200" kern="1200">
          <a:solidFill>
            <a:schemeClr val="tx1"/>
          </a:solidFill>
          <a:latin typeface="+mn-lt"/>
          <a:ea typeface="+mn-ea"/>
          <a:cs typeface="+mn-cs"/>
        </a:defRPr>
      </a:lvl2pPr>
      <a:lvl3pPr marL="4572000" indent="-914400" algn="l" defTabSz="3657600" rtl="0" eaLnBrk="1" latinLnBrk="0" hangingPunct="1">
        <a:spcBef>
          <a:spcPct val="20000"/>
        </a:spcBef>
        <a:buFont typeface="Arial" pitchFamily="34" charset="0"/>
        <a:buChar char="•"/>
        <a:defRPr sz="9600" kern="1200">
          <a:solidFill>
            <a:schemeClr val="tx1"/>
          </a:solidFill>
          <a:latin typeface="+mn-lt"/>
          <a:ea typeface="+mn-ea"/>
          <a:cs typeface="+mn-cs"/>
        </a:defRPr>
      </a:lvl3pPr>
      <a:lvl4pPr marL="6400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96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84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72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60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4800" indent="-914400" algn="l" defTabSz="365760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2.png"/><Relationship Id="rId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Box 357"/>
          <p:cNvSpPr txBox="1">
            <a:spLocks noChangeArrowheads="1"/>
          </p:cNvSpPr>
          <p:nvPr/>
        </p:nvSpPr>
        <p:spPr bwMode="auto">
          <a:xfrm>
            <a:off x="1447800" y="6934200"/>
            <a:ext cx="10744200" cy="4363318"/>
          </a:xfrm>
          <a:prstGeom prst="rect">
            <a:avLst/>
          </a:prstGeom>
          <a:noFill/>
          <a:ln w="9525">
            <a:noFill/>
            <a:miter lim="800000"/>
            <a:headEnd/>
            <a:tailEnd/>
          </a:ln>
        </p:spPr>
        <p:txBody>
          <a:bodyPr wrap="square" lIns="0" tIns="42200" rIns="84400" bIns="42200">
            <a:spAutoFit/>
          </a:bodyPr>
          <a:lstStyle/>
          <a:p>
            <a:pPr defTabSz="3760788">
              <a:defRPr/>
            </a:pPr>
            <a:r>
              <a:rPr lang="en-US" sz="4400" b="1" dirty="0">
                <a:solidFill>
                  <a:srgbClr val="4F81BD"/>
                </a:solidFill>
                <a:latin typeface="Gill Sans"/>
                <a:cs typeface="Gill Sans"/>
              </a:rPr>
              <a:t>Motivation</a:t>
            </a:r>
            <a:endParaRPr lang="en-US" sz="2600" dirty="0" smtClean="0">
              <a:latin typeface="Calibri"/>
              <a:cs typeface="Calibri"/>
            </a:endParaRPr>
          </a:p>
          <a:p>
            <a:pPr defTabSz="3760788">
              <a:defRPr/>
            </a:pPr>
            <a:r>
              <a:rPr lang="en-US" sz="2600" dirty="0" smtClean="0">
                <a:latin typeface="Calibri"/>
                <a:cs typeface="Calibri"/>
              </a:rPr>
              <a:t>Each </a:t>
            </a:r>
            <a:r>
              <a:rPr lang="en-US" sz="2600" dirty="0" smtClean="0">
                <a:latin typeface="Calibri"/>
                <a:cs typeface="Calibri"/>
              </a:rPr>
              <a:t>year, over 1,500 students representing a large spectrum of majors and interests take an introductory computer science course at Stanford. </a:t>
            </a:r>
          </a:p>
          <a:p>
            <a:pPr defTabSz="3760788">
              <a:defRPr/>
            </a:pPr>
            <a:r>
              <a:rPr lang="en-US" sz="2600" dirty="0" smtClean="0">
                <a:latin typeface="Calibri"/>
                <a:cs typeface="Calibri"/>
              </a:rPr>
              <a:t>Since computer science has become an increasingly interdisciplinary field, both majors and non-majors could benefit from an early exposure to a variety of computational challenges. </a:t>
            </a:r>
          </a:p>
          <a:p>
            <a:pPr defTabSz="3760788">
              <a:defRPr/>
            </a:pPr>
            <a:r>
              <a:rPr lang="en-US" sz="2600" dirty="0" smtClean="0">
                <a:latin typeface="Calibri"/>
                <a:cs typeface="Calibri"/>
              </a:rPr>
              <a:t>We hypothesize that teaching interdisciplinary problems from the real world will motivate students to learn the material, help them remember abstract concepts and increase their awareness of computer science as a broad discipline with applications to other fields.</a:t>
            </a:r>
          </a:p>
        </p:txBody>
      </p:sp>
      <p:sp>
        <p:nvSpPr>
          <p:cNvPr id="2402" name="Text Box 354"/>
          <p:cNvSpPr txBox="1">
            <a:spLocks noChangeArrowheads="1"/>
          </p:cNvSpPr>
          <p:nvPr/>
        </p:nvSpPr>
        <p:spPr bwMode="auto">
          <a:xfrm>
            <a:off x="1066800" y="609600"/>
            <a:ext cx="34518600" cy="5078314"/>
          </a:xfrm>
          <a:prstGeom prst="rect">
            <a:avLst/>
          </a:prstGeom>
          <a:noFill/>
          <a:ln w="9525">
            <a:noFill/>
            <a:miter lim="800000"/>
            <a:headEnd/>
            <a:tailEnd/>
          </a:ln>
          <a:effectLst/>
        </p:spPr>
        <p:txBody>
          <a:bodyPr wrap="square" lIns="84400" tIns="411480" rIns="84400" bIns="320040">
            <a:spAutoFit/>
          </a:bodyPr>
          <a:lstStyle/>
          <a:p>
            <a:pPr algn="ctr" defTabSz="3760788">
              <a:spcBef>
                <a:spcPct val="50000"/>
              </a:spcBef>
              <a:defRPr/>
            </a:pPr>
            <a:r>
              <a:rPr lang="en-US" sz="10000" b="1" dirty="0" smtClean="0">
                <a:solidFill>
                  <a:schemeClr val="tx2"/>
                </a:solidFill>
                <a:latin typeface="Gill Sans"/>
                <a:cs typeface="Gill Sans"/>
              </a:rPr>
              <a:t>Loopy Neural Nets</a:t>
            </a:r>
            <a:endParaRPr lang="en-US" sz="10000" b="1" dirty="0" smtClean="0">
              <a:solidFill>
                <a:schemeClr val="tx2"/>
              </a:solidFill>
              <a:latin typeface="Gill Sans"/>
              <a:cs typeface="Gill Sans"/>
            </a:endParaRPr>
          </a:p>
          <a:p>
            <a:pPr algn="ctr" defTabSz="3760788">
              <a:spcBef>
                <a:spcPts val="0"/>
              </a:spcBef>
              <a:defRPr/>
            </a:pPr>
            <a:r>
              <a:rPr lang="en-US" sz="4800" b="1" dirty="0" smtClean="0">
                <a:solidFill>
                  <a:schemeClr val="tx2"/>
                </a:solidFill>
                <a:latin typeface="Gill Sans"/>
                <a:cs typeface="Gill Sans"/>
              </a:rPr>
              <a:t>- </a:t>
            </a:r>
            <a:r>
              <a:rPr lang="en-US" sz="4800" b="1" dirty="0" smtClean="0">
                <a:solidFill>
                  <a:schemeClr val="tx2"/>
                </a:solidFill>
                <a:latin typeface="Gill Sans"/>
                <a:cs typeface="Gill Sans"/>
              </a:rPr>
              <a:t>Imitating Feedback Loops In The Human Brain </a:t>
            </a:r>
            <a:r>
              <a:rPr lang="en-US" sz="5400" b="1" dirty="0" smtClean="0">
                <a:solidFill>
                  <a:schemeClr val="tx2"/>
                </a:solidFill>
                <a:latin typeface="Gill Sans"/>
                <a:cs typeface="Gill Sans"/>
              </a:rPr>
              <a:t>-</a:t>
            </a:r>
          </a:p>
          <a:p>
            <a:pPr algn="ctr" defTabSz="3760788">
              <a:spcBef>
                <a:spcPts val="1440"/>
              </a:spcBef>
              <a:defRPr/>
            </a:pPr>
            <a:r>
              <a:rPr lang="en-US" sz="6000" b="1" dirty="0" smtClean="0">
                <a:solidFill>
                  <a:schemeClr val="accent1"/>
                </a:solidFill>
                <a:latin typeface="Gill Sans"/>
                <a:cs typeface="Gill Sans"/>
              </a:rPr>
              <a:t>Isaac Caswell, Lisa Wang, </a:t>
            </a:r>
            <a:r>
              <a:rPr lang="en-US" sz="6000" b="1" dirty="0" err="1" smtClean="0">
                <a:solidFill>
                  <a:schemeClr val="accent1"/>
                </a:solidFill>
                <a:latin typeface="Gill Sans"/>
                <a:cs typeface="Gill Sans"/>
              </a:rPr>
              <a:t>Chuanqi</a:t>
            </a:r>
            <a:r>
              <a:rPr lang="en-US" sz="6000" b="1" dirty="0" smtClean="0">
                <a:solidFill>
                  <a:schemeClr val="accent1"/>
                </a:solidFill>
                <a:latin typeface="Gill Sans"/>
                <a:cs typeface="Gill Sans"/>
              </a:rPr>
              <a:t> </a:t>
            </a:r>
            <a:r>
              <a:rPr lang="en-US" sz="6000" b="1" dirty="0" err="1" smtClean="0">
                <a:solidFill>
                  <a:schemeClr val="accent1"/>
                </a:solidFill>
                <a:latin typeface="Gill Sans"/>
                <a:cs typeface="Gill Sans"/>
              </a:rPr>
              <a:t>Shen</a:t>
            </a:r>
          </a:p>
          <a:p>
            <a:pPr algn="ctr" defTabSz="3760788">
              <a:spcBef>
                <a:spcPts val="240"/>
              </a:spcBef>
              <a:defRPr/>
            </a:pPr>
            <a:r>
              <a:rPr lang="en-US" sz="5400" i="1" dirty="0" smtClean="0">
                <a:solidFill>
                  <a:schemeClr val="accent1"/>
                </a:solidFill>
                <a:latin typeface="Gill Sans"/>
                <a:cs typeface="Gill Sans"/>
              </a:rPr>
              <a:t>{</a:t>
            </a:r>
            <a:r>
              <a:rPr lang="en-US" sz="5400" i="1" dirty="0" err="1" smtClean="0">
                <a:solidFill>
                  <a:schemeClr val="accent1"/>
                </a:solidFill>
                <a:latin typeface="Gill Sans"/>
                <a:cs typeface="Gill Sans"/>
              </a:rPr>
              <a:t>icaswell</a:t>
            </a:r>
            <a:r>
              <a:rPr lang="en-US" sz="5400" i="1" dirty="0" smtClean="0">
                <a:solidFill>
                  <a:schemeClr val="accent1"/>
                </a:solidFill>
                <a:latin typeface="Gill Sans"/>
                <a:cs typeface="Gill Sans"/>
              </a:rPr>
              <a:t>, lisa1010, </a:t>
            </a:r>
            <a:r>
              <a:rPr lang="en-US" sz="5400" i="1" dirty="0" err="1" smtClean="0">
                <a:solidFill>
                  <a:schemeClr val="accent1"/>
                </a:solidFill>
                <a:latin typeface="Gill Sans"/>
                <a:cs typeface="Gill Sans"/>
              </a:rPr>
              <a:t>shencq</a:t>
            </a:r>
            <a:r>
              <a:rPr lang="en-US" sz="5400" i="1" dirty="0" smtClean="0">
                <a:solidFill>
                  <a:schemeClr val="accent1"/>
                </a:solidFill>
                <a:latin typeface="Gill Sans"/>
                <a:cs typeface="Gill Sans"/>
              </a:rPr>
              <a:t>}@</a:t>
            </a:r>
            <a:r>
              <a:rPr lang="en-US" sz="5400" i="1" dirty="0" err="1" smtClean="0">
                <a:solidFill>
                  <a:schemeClr val="accent1"/>
                </a:solidFill>
                <a:latin typeface="Gill Sans"/>
                <a:cs typeface="Gill Sans"/>
              </a:rPr>
              <a:t>stanford.edu</a:t>
            </a:r>
            <a:endParaRPr lang="en-US" sz="5400" i="1" dirty="0">
              <a:solidFill>
                <a:schemeClr val="accent1"/>
              </a:solidFill>
              <a:latin typeface="Gill Sans"/>
              <a:cs typeface="Gill Sans"/>
            </a:endParaRPr>
          </a:p>
        </p:txBody>
      </p:sp>
      <p:sp>
        <p:nvSpPr>
          <p:cNvPr id="2415" name="Text Box 367"/>
          <p:cNvSpPr txBox="1">
            <a:spLocks noChangeArrowheads="1"/>
          </p:cNvSpPr>
          <p:nvPr/>
        </p:nvSpPr>
        <p:spPr bwMode="auto">
          <a:xfrm>
            <a:off x="24384000" y="6248400"/>
            <a:ext cx="1150620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b="1" dirty="0" smtClean="0">
                <a:solidFill>
                  <a:schemeClr val="accent1"/>
                </a:solidFill>
                <a:latin typeface="Gill Sans"/>
                <a:cs typeface="Gill Sans"/>
              </a:rPr>
              <a:t>Example Section: Genetic Algorithms</a:t>
            </a:r>
            <a:endParaRPr lang="en-US" sz="4400" b="1" dirty="0">
              <a:solidFill>
                <a:schemeClr val="accent1"/>
              </a:solidFill>
              <a:latin typeface="Gill Sans"/>
              <a:cs typeface="Gill Sans"/>
            </a:endParaRPr>
          </a:p>
        </p:txBody>
      </p:sp>
      <p:sp>
        <p:nvSpPr>
          <p:cNvPr id="36" name="Text Box 359"/>
          <p:cNvSpPr txBox="1">
            <a:spLocks noChangeArrowheads="1"/>
          </p:cNvSpPr>
          <p:nvPr/>
        </p:nvSpPr>
        <p:spPr bwMode="auto">
          <a:xfrm>
            <a:off x="12801600" y="6248400"/>
            <a:ext cx="1089660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b="1" dirty="0" smtClean="0">
                <a:solidFill>
                  <a:schemeClr val="accent1"/>
                </a:solidFill>
                <a:latin typeface="Gill Sans"/>
                <a:cs typeface="Gill Sans"/>
              </a:rPr>
              <a:t>Revised Section Outline</a:t>
            </a:r>
            <a:endParaRPr lang="en-US" sz="4400" b="1" dirty="0">
              <a:solidFill>
                <a:schemeClr val="accent1"/>
              </a:solidFill>
              <a:latin typeface="Gill Sans"/>
              <a:cs typeface="Gill Sans"/>
            </a:endParaRPr>
          </a:p>
        </p:txBody>
      </p:sp>
      <p:pic>
        <p:nvPicPr>
          <p:cNvPr id="26" name="Picture 25"/>
          <p:cNvPicPr>
            <a:picLocks noChangeAspect="1"/>
          </p:cNvPicPr>
          <p:nvPr/>
        </p:nvPicPr>
        <p:blipFill>
          <a:blip r:embed="rId2"/>
          <a:stretch>
            <a:fillRect/>
          </a:stretch>
        </p:blipFill>
        <p:spPr>
          <a:xfrm>
            <a:off x="1600200" y="1905000"/>
            <a:ext cx="7092593" cy="2895600"/>
          </a:xfrm>
          <a:prstGeom prst="rect">
            <a:avLst/>
          </a:prstGeom>
        </p:spPr>
      </p:pic>
      <p:sp>
        <p:nvSpPr>
          <p:cNvPr id="8" name="TextBox 7"/>
          <p:cNvSpPr txBox="1"/>
          <p:nvPr/>
        </p:nvSpPr>
        <p:spPr>
          <a:xfrm>
            <a:off x="6783946" y="4057690"/>
            <a:ext cx="184666" cy="1261884"/>
          </a:xfrm>
          <a:prstGeom prst="rect">
            <a:avLst/>
          </a:prstGeom>
          <a:noFill/>
        </p:spPr>
        <p:txBody>
          <a:bodyPr wrap="none" rtlCol="0">
            <a:spAutoFit/>
          </a:bodyPr>
          <a:lstStyle/>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756964327"/>
              </p:ext>
            </p:extLst>
          </p:nvPr>
        </p:nvGraphicFramePr>
        <p:xfrm>
          <a:off x="12877800" y="14630400"/>
          <a:ext cx="10896601" cy="11734799"/>
        </p:xfrm>
        <a:graphic>
          <a:graphicData uri="http://schemas.openxmlformats.org/drawingml/2006/table">
            <a:tbl>
              <a:tblPr firstRow="1" bandRow="1">
                <a:tableStyleId>{125E5076-3810-47DD-B79F-674D7AD40C01}</a:tableStyleId>
              </a:tblPr>
              <a:tblGrid>
                <a:gridCol w="2260036"/>
                <a:gridCol w="3759764"/>
                <a:gridCol w="1981200"/>
                <a:gridCol w="2895601"/>
              </a:tblGrid>
              <a:tr h="847898">
                <a:tc>
                  <a:txBody>
                    <a:bodyPr/>
                    <a:lstStyle/>
                    <a:p>
                      <a:r>
                        <a:rPr lang="en-US" sz="2600" dirty="0" smtClean="0"/>
                        <a:t>Section Title</a:t>
                      </a:r>
                      <a:endParaRPr lang="en-US" sz="2600" dirty="0"/>
                    </a:p>
                  </a:txBody>
                  <a:tcPr/>
                </a:tc>
                <a:tc>
                  <a:txBody>
                    <a:bodyPr/>
                    <a:lstStyle/>
                    <a:p>
                      <a:r>
                        <a:rPr lang="en-US" sz="2600" dirty="0" smtClean="0"/>
                        <a:t>Problem</a:t>
                      </a:r>
                      <a:endParaRPr lang="en-US" sz="2600" dirty="0"/>
                    </a:p>
                  </a:txBody>
                  <a:tcPr/>
                </a:tc>
                <a:tc>
                  <a:txBody>
                    <a:bodyPr/>
                    <a:lstStyle/>
                    <a:p>
                      <a:r>
                        <a:rPr lang="en-US" sz="2600" smtClean="0"/>
                        <a:t>CS 106B </a:t>
                      </a:r>
                      <a:r>
                        <a:rPr lang="en-US" sz="2600" dirty="0" smtClean="0"/>
                        <a:t>Concept</a:t>
                      </a:r>
                      <a:endParaRPr lang="en-US" sz="2600" dirty="0"/>
                    </a:p>
                  </a:txBody>
                  <a:tcPr/>
                </a:tc>
                <a:tc>
                  <a:txBody>
                    <a:bodyPr/>
                    <a:lstStyle/>
                    <a:p>
                      <a:r>
                        <a:rPr lang="en-US" sz="2600" dirty="0" smtClean="0"/>
                        <a:t>Interdisciplinar</a:t>
                      </a:r>
                      <a:r>
                        <a:rPr lang="en-US" sz="2600" baseline="0" dirty="0" smtClean="0"/>
                        <a:t>y Aspects and Pitched CS Courses</a:t>
                      </a:r>
                      <a:endParaRPr lang="en-US" sz="2600" dirty="0"/>
                    </a:p>
                  </a:txBody>
                  <a:tcPr/>
                </a:tc>
              </a:tr>
              <a:tr h="1635232">
                <a:tc>
                  <a:txBody>
                    <a:bodyPr/>
                    <a:lstStyle/>
                    <a:p>
                      <a:r>
                        <a:rPr lang="en-US" sz="2600" dirty="0" smtClean="0"/>
                        <a:t>Self-Driving</a:t>
                      </a:r>
                      <a:r>
                        <a:rPr lang="en-US" sz="2600" baseline="0" dirty="0" smtClean="0"/>
                        <a:t> Cars:</a:t>
                      </a:r>
                    </a:p>
                    <a:p>
                      <a:r>
                        <a:rPr lang="en-US" sz="2600" baseline="0" dirty="0" smtClean="0"/>
                        <a:t>Localization</a:t>
                      </a:r>
                      <a:endParaRPr lang="en-US" sz="2600" dirty="0"/>
                    </a:p>
                  </a:txBody>
                  <a:tcPr/>
                </a:tc>
                <a:tc>
                  <a:txBody>
                    <a:bodyPr/>
                    <a:lstStyle/>
                    <a:p>
                      <a:r>
                        <a:rPr lang="en-US" sz="2600" dirty="0" smtClean="0"/>
                        <a:t>Given a grid</a:t>
                      </a:r>
                      <a:r>
                        <a:rPr lang="en-US" sz="2600" baseline="0" dirty="0" smtClean="0"/>
                        <a:t> world with cells in two colors, determine the location of the robot by a sequence of moves and sensor measurements.</a:t>
                      </a:r>
                      <a:endParaRPr lang="en-US" sz="2600" dirty="0"/>
                    </a:p>
                  </a:txBody>
                  <a:tcPr/>
                </a:tc>
                <a:tc>
                  <a:txBody>
                    <a:bodyPr/>
                    <a:lstStyle/>
                    <a:p>
                      <a:r>
                        <a:rPr lang="en-US" sz="2600" dirty="0" smtClean="0"/>
                        <a:t>Grid</a:t>
                      </a:r>
                      <a:endParaRPr lang="en-US" sz="2600" dirty="0"/>
                    </a:p>
                  </a:txBody>
                  <a:tcPr/>
                </a:tc>
                <a:tc>
                  <a:txBody>
                    <a:bodyPr/>
                    <a:lstStyle/>
                    <a:p>
                      <a:r>
                        <a:rPr lang="en-US" sz="2600" dirty="0" smtClean="0"/>
                        <a:t>Mechanical Engineering,</a:t>
                      </a:r>
                      <a:r>
                        <a:rPr lang="en-US" sz="2600" baseline="0" dirty="0" smtClean="0"/>
                        <a:t>  Robotics</a:t>
                      </a:r>
                    </a:p>
                    <a:p>
                      <a:endParaRPr lang="en-US" sz="2600" baseline="0" dirty="0" smtClean="0"/>
                    </a:p>
                    <a:p>
                      <a:endParaRPr lang="en-US" sz="2600" dirty="0" smtClean="0"/>
                    </a:p>
                    <a:p>
                      <a:r>
                        <a:rPr lang="en-US" sz="2600" dirty="0" smtClean="0"/>
                        <a:t>CS 109, CS 223A</a:t>
                      </a:r>
                      <a:endParaRPr lang="en-US" sz="2600" dirty="0"/>
                    </a:p>
                  </a:txBody>
                  <a:tcPr/>
                </a:tc>
              </a:tr>
              <a:tr h="847898">
                <a:tc>
                  <a:txBody>
                    <a:bodyPr/>
                    <a:lstStyle/>
                    <a:p>
                      <a:r>
                        <a:rPr lang="en-US" sz="2600" dirty="0" smtClean="0"/>
                        <a:t>Self-Reference and Recursion</a:t>
                      </a:r>
                      <a:endParaRPr lang="en-US" sz="2600" dirty="0"/>
                    </a:p>
                  </a:txBody>
                  <a:tcPr/>
                </a:tc>
                <a:tc>
                  <a:txBody>
                    <a:bodyPr/>
                    <a:lstStyle/>
                    <a:p>
                      <a:r>
                        <a:rPr lang="en-US" sz="2600" dirty="0" smtClean="0"/>
                        <a:t>Write a</a:t>
                      </a:r>
                      <a:r>
                        <a:rPr lang="en-US" sz="2600" baseline="0" dirty="0" smtClean="0"/>
                        <a:t> self-referential statement and</a:t>
                      </a:r>
                      <a:r>
                        <a:rPr lang="en-US" sz="2600" dirty="0" smtClean="0"/>
                        <a:t> a program</a:t>
                      </a:r>
                      <a:r>
                        <a:rPr lang="en-US" sz="2600" baseline="0" dirty="0" smtClean="0"/>
                        <a:t> that outputs itself (</a:t>
                      </a:r>
                      <a:r>
                        <a:rPr lang="en-US" sz="2600" baseline="0" dirty="0" err="1" smtClean="0"/>
                        <a:t>quine</a:t>
                      </a:r>
                      <a:r>
                        <a:rPr lang="en-US" sz="2600" baseline="0" dirty="0" smtClean="0"/>
                        <a:t>). </a:t>
                      </a:r>
                      <a:endParaRPr lang="en-US" sz="2600" dirty="0"/>
                    </a:p>
                  </a:txBody>
                  <a:tcPr/>
                </a:tc>
                <a:tc>
                  <a:txBody>
                    <a:bodyPr/>
                    <a:lstStyle/>
                    <a:p>
                      <a:r>
                        <a:rPr lang="en-US" sz="2600" dirty="0" smtClean="0"/>
                        <a:t>Recursion</a:t>
                      </a:r>
                      <a:endParaRPr lang="en-US" sz="2600" dirty="0"/>
                    </a:p>
                  </a:txBody>
                  <a:tcPr/>
                </a:tc>
                <a:tc>
                  <a:txBody>
                    <a:bodyPr/>
                    <a:lstStyle/>
                    <a:p>
                      <a:r>
                        <a:rPr lang="en-US" sz="2600" dirty="0" smtClean="0"/>
                        <a:t>Philosophy</a:t>
                      </a:r>
                    </a:p>
                    <a:p>
                      <a:endParaRPr lang="en-US" sz="2600" dirty="0" smtClean="0"/>
                    </a:p>
                    <a:p>
                      <a:r>
                        <a:rPr lang="en-US" sz="2600" dirty="0" smtClean="0"/>
                        <a:t>CS 103</a:t>
                      </a:r>
                      <a:endParaRPr lang="en-US" sz="2600" dirty="0"/>
                    </a:p>
                  </a:txBody>
                  <a:tcPr/>
                </a:tc>
              </a:tr>
              <a:tr h="847898">
                <a:tc>
                  <a:txBody>
                    <a:bodyPr/>
                    <a:lstStyle/>
                    <a:p>
                      <a:r>
                        <a:rPr lang="en-US" sz="2600" dirty="0" smtClean="0"/>
                        <a:t>Genetic Sequence Alignment</a:t>
                      </a:r>
                    </a:p>
                  </a:txBody>
                  <a:tcPr/>
                </a:tc>
                <a:tc>
                  <a:txBody>
                    <a:bodyPr/>
                    <a:lstStyle/>
                    <a:p>
                      <a:r>
                        <a:rPr lang="en-US" sz="2600" dirty="0" smtClean="0"/>
                        <a:t>Find the best alignment</a:t>
                      </a:r>
                      <a:r>
                        <a:rPr lang="en-US" sz="2600" baseline="0" dirty="0" smtClean="0"/>
                        <a:t> of two DNA strands.</a:t>
                      </a:r>
                      <a:endParaRPr lang="en-US" sz="2600" dirty="0" smtClean="0"/>
                    </a:p>
                  </a:txBody>
                  <a:tcPr/>
                </a:tc>
                <a:tc>
                  <a:txBody>
                    <a:bodyPr/>
                    <a:lstStyle/>
                    <a:p>
                      <a:r>
                        <a:rPr lang="en-US" sz="2600" dirty="0" smtClean="0"/>
                        <a:t>Recursive</a:t>
                      </a:r>
                      <a:r>
                        <a:rPr lang="en-US" sz="2600" baseline="0" dirty="0" smtClean="0"/>
                        <a:t> Backtracking</a:t>
                      </a:r>
                      <a:endParaRPr lang="en-US" sz="2600" dirty="0"/>
                    </a:p>
                  </a:txBody>
                  <a:tcPr/>
                </a:tc>
                <a:tc>
                  <a:txBody>
                    <a:bodyPr/>
                    <a:lstStyle/>
                    <a:p>
                      <a:r>
                        <a:rPr lang="en-US" sz="2600" dirty="0" smtClean="0"/>
                        <a:t>Biology,</a:t>
                      </a:r>
                      <a:r>
                        <a:rPr lang="en-US" sz="2600" baseline="0" dirty="0" smtClean="0"/>
                        <a:t> Genetics</a:t>
                      </a:r>
                    </a:p>
                    <a:p>
                      <a:r>
                        <a:rPr lang="en-US" sz="2600" baseline="0" dirty="0" smtClean="0"/>
                        <a:t>CS 161, CS 273A, </a:t>
                      </a:r>
                    </a:p>
                    <a:p>
                      <a:r>
                        <a:rPr lang="en-US" sz="2600" baseline="0" dirty="0" smtClean="0"/>
                        <a:t>CS 274</a:t>
                      </a:r>
                      <a:endParaRPr lang="en-US" sz="2600" dirty="0"/>
                    </a:p>
                  </a:txBody>
                  <a:tcPr/>
                </a:tc>
              </a:tr>
              <a:tr h="1110343">
                <a:tc>
                  <a:txBody>
                    <a:bodyPr/>
                    <a:lstStyle/>
                    <a:p>
                      <a:r>
                        <a:rPr lang="en-US" sz="2600" dirty="0" smtClean="0"/>
                        <a:t>Take The Right</a:t>
                      </a:r>
                      <a:r>
                        <a:rPr lang="en-US" sz="2600" baseline="0" dirty="0" smtClean="0"/>
                        <a:t> Turn </a:t>
                      </a:r>
                      <a:endParaRPr lang="en-US" sz="2600" dirty="0"/>
                    </a:p>
                  </a:txBody>
                  <a:tcPr/>
                </a:tc>
                <a:tc>
                  <a:txBody>
                    <a:bodyPr/>
                    <a:lstStyle/>
                    <a:p>
                      <a:r>
                        <a:rPr lang="en-US" sz="2600" dirty="0" smtClean="0"/>
                        <a:t>Given</a:t>
                      </a:r>
                      <a:r>
                        <a:rPr lang="en-US" sz="2600" baseline="0" dirty="0" smtClean="0"/>
                        <a:t> a world with streets, find the fastest route from A to B by reducing left turns.</a:t>
                      </a:r>
                      <a:endParaRPr lang="en-US" sz="2600" dirty="0"/>
                    </a:p>
                  </a:txBody>
                  <a:tcPr/>
                </a:tc>
                <a:tc>
                  <a:txBody>
                    <a:bodyPr/>
                    <a:lstStyle/>
                    <a:p>
                      <a:r>
                        <a:rPr lang="en-US" sz="2600" dirty="0" smtClean="0"/>
                        <a:t>Recursive Backtracking</a:t>
                      </a:r>
                      <a:endParaRPr lang="en-US" sz="2600" dirty="0"/>
                    </a:p>
                  </a:txBody>
                  <a:tcPr/>
                </a:tc>
                <a:tc>
                  <a:txBody>
                    <a:bodyPr/>
                    <a:lstStyle/>
                    <a:p>
                      <a:r>
                        <a:rPr lang="en-US" sz="2600" dirty="0" smtClean="0"/>
                        <a:t>Environmental</a:t>
                      </a:r>
                      <a:r>
                        <a:rPr lang="en-US" sz="2600" baseline="0" dirty="0" smtClean="0"/>
                        <a:t> Science</a:t>
                      </a:r>
                    </a:p>
                    <a:p>
                      <a:endParaRPr lang="en-US" sz="2600" baseline="0" dirty="0" smtClean="0"/>
                    </a:p>
                    <a:p>
                      <a:r>
                        <a:rPr lang="en-US" sz="2600" baseline="0" dirty="0" smtClean="0"/>
                        <a:t>CS 103, CS 161</a:t>
                      </a:r>
                      <a:endParaRPr lang="en-US" sz="2600" dirty="0"/>
                    </a:p>
                  </a:txBody>
                  <a:tcPr/>
                </a:tc>
              </a:tr>
              <a:tr h="1372787">
                <a:tc>
                  <a:txBody>
                    <a:bodyPr/>
                    <a:lstStyle/>
                    <a:p>
                      <a:r>
                        <a:rPr lang="en-US" sz="2600" dirty="0" smtClean="0"/>
                        <a:t>Sentiment</a:t>
                      </a:r>
                      <a:r>
                        <a:rPr lang="en-US" sz="2600" baseline="0" dirty="0" smtClean="0"/>
                        <a:t> Graphs</a:t>
                      </a:r>
                      <a:endParaRPr lang="en-US" sz="2600" dirty="0"/>
                    </a:p>
                  </a:txBody>
                  <a:tcPr/>
                </a:tc>
                <a:tc>
                  <a:txBody>
                    <a:bodyPr/>
                    <a:lstStyle/>
                    <a:p>
                      <a:r>
                        <a:rPr lang="en-US" sz="2600" dirty="0" smtClean="0"/>
                        <a:t>Starting with a small set of classified adjectives</a:t>
                      </a:r>
                      <a:r>
                        <a:rPr lang="en-US" sz="2600" baseline="0" dirty="0" smtClean="0"/>
                        <a:t> (positive or negative), classify more adjectives in the synonym graph.</a:t>
                      </a:r>
                      <a:endParaRPr lang="en-US" sz="2600" dirty="0"/>
                    </a:p>
                  </a:txBody>
                  <a:tcPr/>
                </a:tc>
                <a:tc>
                  <a:txBody>
                    <a:bodyPr/>
                    <a:lstStyle/>
                    <a:p>
                      <a:r>
                        <a:rPr lang="en-US" sz="2600" dirty="0" smtClean="0"/>
                        <a:t>Graph</a:t>
                      </a:r>
                      <a:r>
                        <a:rPr lang="en-US" sz="2600" baseline="0" dirty="0" smtClean="0"/>
                        <a:t> Algorithms,</a:t>
                      </a:r>
                    </a:p>
                    <a:p>
                      <a:r>
                        <a:rPr lang="en-US" sz="2600" baseline="0" dirty="0" smtClean="0"/>
                        <a:t>Graph Modeling</a:t>
                      </a:r>
                      <a:endParaRPr lang="en-US" sz="2600" dirty="0"/>
                    </a:p>
                  </a:txBody>
                  <a:tcPr/>
                </a:tc>
                <a:tc>
                  <a:txBody>
                    <a:bodyPr/>
                    <a:lstStyle/>
                    <a:p>
                      <a:r>
                        <a:rPr lang="en-US" sz="2600" dirty="0" smtClean="0"/>
                        <a:t>Linguistics, NLP</a:t>
                      </a:r>
                    </a:p>
                    <a:p>
                      <a:endParaRPr lang="en-US" sz="2600" dirty="0" smtClean="0"/>
                    </a:p>
                    <a:p>
                      <a:endParaRPr lang="en-US" sz="2600" dirty="0" smtClean="0"/>
                    </a:p>
                    <a:p>
                      <a:r>
                        <a:rPr lang="en-US" sz="2600" dirty="0" smtClean="0"/>
                        <a:t>CS103, CS</a:t>
                      </a:r>
                      <a:r>
                        <a:rPr lang="en-US" sz="2600" baseline="0" dirty="0" smtClean="0"/>
                        <a:t> 124, </a:t>
                      </a:r>
                    </a:p>
                    <a:p>
                      <a:r>
                        <a:rPr lang="en-US" sz="2600" baseline="0" dirty="0" smtClean="0"/>
                        <a:t>CS 224N, CS 229</a:t>
                      </a:r>
                      <a:endParaRPr lang="en-US" sz="2600" dirty="0"/>
                    </a:p>
                  </a:txBody>
                  <a:tcPr/>
                </a:tc>
              </a:tr>
              <a:tr h="1110343">
                <a:tc>
                  <a:txBody>
                    <a:bodyPr/>
                    <a:lstStyle/>
                    <a:p>
                      <a:r>
                        <a:rPr lang="en-US" sz="2600" dirty="0" smtClean="0"/>
                        <a:t>Genetic</a:t>
                      </a:r>
                      <a:r>
                        <a:rPr lang="en-US" sz="2600" baseline="0" dirty="0" smtClean="0"/>
                        <a:t> Algorithms (GAs)</a:t>
                      </a:r>
                      <a:endParaRPr lang="en-US" sz="2600" dirty="0"/>
                    </a:p>
                  </a:txBody>
                  <a:tcPr/>
                </a:tc>
                <a:tc>
                  <a:txBody>
                    <a:bodyPr/>
                    <a:lstStyle/>
                    <a:p>
                      <a:r>
                        <a:rPr lang="en-US" sz="2600" dirty="0" smtClean="0"/>
                        <a:t>Model</a:t>
                      </a:r>
                      <a:r>
                        <a:rPr lang="en-US" sz="2600" baseline="0" dirty="0" smtClean="0"/>
                        <a:t> chromosomes as linked lists, implement crossover and mutation, two essential steps in GAs.</a:t>
                      </a:r>
                      <a:endParaRPr lang="en-US" sz="2600" dirty="0"/>
                    </a:p>
                  </a:txBody>
                  <a:tcPr/>
                </a:tc>
                <a:tc>
                  <a:txBody>
                    <a:bodyPr/>
                    <a:lstStyle/>
                    <a:p>
                      <a:r>
                        <a:rPr lang="en-US" sz="2600" dirty="0" smtClean="0"/>
                        <a:t>Linked List,</a:t>
                      </a:r>
                    </a:p>
                    <a:p>
                      <a:r>
                        <a:rPr lang="en-US" sz="2600" dirty="0" smtClean="0"/>
                        <a:t>Data</a:t>
                      </a:r>
                      <a:r>
                        <a:rPr lang="en-US" sz="2600" baseline="0" dirty="0" smtClean="0"/>
                        <a:t> S</a:t>
                      </a:r>
                      <a:r>
                        <a:rPr lang="en-US" sz="2600" dirty="0" smtClean="0"/>
                        <a:t>tructure</a:t>
                      </a:r>
                      <a:r>
                        <a:rPr lang="en-US" sz="2600" baseline="0" dirty="0" smtClean="0"/>
                        <a:t> </a:t>
                      </a:r>
                      <a:r>
                        <a:rPr lang="en-US" sz="2600" dirty="0" smtClean="0"/>
                        <a:t>Tradeoffs</a:t>
                      </a:r>
                      <a:endParaRPr lang="en-US" sz="2600" dirty="0"/>
                    </a:p>
                  </a:txBody>
                  <a:tcPr/>
                </a:tc>
                <a:tc>
                  <a:txBody>
                    <a:bodyPr/>
                    <a:lstStyle/>
                    <a:p>
                      <a:r>
                        <a:rPr lang="en-US" sz="2600" dirty="0" smtClean="0"/>
                        <a:t>Biology, Genetics</a:t>
                      </a:r>
                    </a:p>
                    <a:p>
                      <a:endParaRPr lang="en-US" sz="2600" dirty="0" smtClean="0"/>
                    </a:p>
                    <a:p>
                      <a:r>
                        <a:rPr lang="en-US" sz="2600" dirty="0" smtClean="0"/>
                        <a:t>CS 274</a:t>
                      </a:r>
                      <a:r>
                        <a:rPr lang="en-US" sz="2600" baseline="0" dirty="0" smtClean="0"/>
                        <a:t>,</a:t>
                      </a:r>
                      <a:r>
                        <a:rPr lang="en-US" sz="2600" dirty="0" smtClean="0"/>
                        <a:t> CS 161, </a:t>
                      </a:r>
                    </a:p>
                    <a:p>
                      <a:r>
                        <a:rPr lang="en-US" sz="2600" dirty="0" smtClean="0"/>
                        <a:t>CS 166,</a:t>
                      </a:r>
                      <a:r>
                        <a:rPr lang="en-US" sz="2600" baseline="0" dirty="0" smtClean="0"/>
                        <a:t> CS 334A</a:t>
                      </a:r>
                      <a:endParaRPr lang="en-US" sz="2600" dirty="0"/>
                    </a:p>
                  </a:txBody>
                  <a:tcPr/>
                </a:tc>
              </a:tr>
            </a:tbl>
          </a:graphicData>
        </a:graphic>
      </p:graphicFrame>
      <p:sp>
        <p:nvSpPr>
          <p:cNvPr id="37" name="Text Box 357"/>
          <p:cNvSpPr txBox="1">
            <a:spLocks noChangeArrowheads="1"/>
          </p:cNvSpPr>
          <p:nvPr/>
        </p:nvSpPr>
        <p:spPr bwMode="auto">
          <a:xfrm>
            <a:off x="12877800" y="7162800"/>
            <a:ext cx="10896600" cy="485334"/>
          </a:xfrm>
          <a:prstGeom prst="rect">
            <a:avLst/>
          </a:prstGeom>
          <a:noFill/>
          <a:ln w="9525">
            <a:noFill/>
            <a:miter lim="800000"/>
            <a:headEnd/>
            <a:tailEnd/>
          </a:ln>
        </p:spPr>
        <p:txBody>
          <a:bodyPr wrap="square" lIns="0" tIns="42200" rIns="84400" bIns="42200">
            <a:spAutoFit/>
          </a:bodyPr>
          <a:lstStyle/>
          <a:p>
            <a:pPr algn="just" defTabSz="3760788">
              <a:defRPr/>
            </a:pPr>
            <a:endParaRPr lang="en-US" sz="2600" dirty="0" smtClean="0">
              <a:latin typeface="+mn-lt"/>
              <a:cs typeface="univers"/>
            </a:endParaRPr>
          </a:p>
        </p:txBody>
      </p:sp>
      <p:sp>
        <p:nvSpPr>
          <p:cNvPr id="38" name="Text Box 357"/>
          <p:cNvSpPr txBox="1">
            <a:spLocks noChangeArrowheads="1"/>
          </p:cNvSpPr>
          <p:nvPr/>
        </p:nvSpPr>
        <p:spPr bwMode="auto">
          <a:xfrm>
            <a:off x="24460200" y="7010400"/>
            <a:ext cx="6934200" cy="2085772"/>
          </a:xfrm>
          <a:prstGeom prst="rect">
            <a:avLst/>
          </a:prstGeom>
          <a:noFill/>
          <a:ln w="9525">
            <a:noFill/>
            <a:miter lim="800000"/>
            <a:headEnd/>
            <a:tailEnd/>
          </a:ln>
        </p:spPr>
        <p:txBody>
          <a:bodyPr wrap="square" lIns="0" tIns="42200" rIns="84400" bIns="42200">
            <a:spAutoFit/>
          </a:bodyPr>
          <a:lstStyle/>
          <a:p>
            <a:pPr defTabSz="3760788">
              <a:defRPr/>
            </a:pPr>
            <a:r>
              <a:rPr lang="en-US" sz="2600" b="1" dirty="0" smtClean="0">
                <a:latin typeface="Calibri"/>
                <a:cs typeface="Calibri"/>
              </a:rPr>
              <a:t>Genetic algorithms (GA) </a:t>
            </a:r>
            <a:r>
              <a:rPr lang="en-US" sz="2600" dirty="0" smtClean="0">
                <a:latin typeface="Calibri"/>
                <a:cs typeface="Calibri"/>
              </a:rPr>
              <a:t>are inspired by biology and mimic the process of natural selection and </a:t>
            </a:r>
            <a:r>
              <a:rPr lang="en-US" sz="2600" dirty="0">
                <a:latin typeface="Calibri"/>
                <a:cs typeface="Calibri"/>
              </a:rPr>
              <a:t>evolution. They are heuristics used in search </a:t>
            </a:r>
            <a:r>
              <a:rPr lang="en-US" sz="2600" dirty="0" smtClean="0">
                <a:latin typeface="Calibri"/>
                <a:cs typeface="Calibri"/>
              </a:rPr>
              <a:t>and </a:t>
            </a:r>
            <a:r>
              <a:rPr lang="en-US" sz="2600" dirty="0">
                <a:latin typeface="Calibri"/>
                <a:cs typeface="Calibri"/>
              </a:rPr>
              <a:t>optimization problems, e.g. to </a:t>
            </a:r>
            <a:r>
              <a:rPr lang="en-US" sz="2600" dirty="0" smtClean="0">
                <a:latin typeface="Calibri"/>
                <a:cs typeface="Calibri"/>
              </a:rPr>
              <a:t>create aerodynamic </a:t>
            </a:r>
            <a:r>
              <a:rPr lang="en-US" sz="2600" b="1" dirty="0">
                <a:latin typeface="Calibri"/>
                <a:cs typeface="Calibri"/>
              </a:rPr>
              <a:t>race car designs</a:t>
            </a:r>
            <a:r>
              <a:rPr lang="en-US" sz="2600" dirty="0">
                <a:latin typeface="Calibri"/>
                <a:cs typeface="Calibri"/>
              </a:rPr>
              <a:t>, to generate </a:t>
            </a:r>
            <a:r>
              <a:rPr lang="en-US" sz="2600" b="1" dirty="0">
                <a:latin typeface="Calibri"/>
                <a:cs typeface="Calibri"/>
              </a:rPr>
              <a:t>puns</a:t>
            </a:r>
            <a:r>
              <a:rPr lang="en-US" sz="2600" dirty="0">
                <a:latin typeface="Calibri"/>
                <a:cs typeface="Calibri"/>
              </a:rPr>
              <a:t>, to </a:t>
            </a:r>
            <a:r>
              <a:rPr lang="en-US" sz="2600" dirty="0" smtClean="0">
                <a:latin typeface="Calibri"/>
                <a:cs typeface="Calibri"/>
              </a:rPr>
              <a:t>enhance</a:t>
            </a:r>
            <a:endParaRPr lang="en-US" sz="2600" dirty="0">
              <a:latin typeface="Calibri"/>
              <a:cs typeface="Calibri"/>
            </a:endParaRPr>
          </a:p>
        </p:txBody>
      </p:sp>
      <p:sp>
        <p:nvSpPr>
          <p:cNvPr id="39" name="Text Box 359"/>
          <p:cNvSpPr txBox="1">
            <a:spLocks noChangeArrowheads="1"/>
          </p:cNvSpPr>
          <p:nvPr/>
        </p:nvSpPr>
        <p:spPr bwMode="auto">
          <a:xfrm>
            <a:off x="12801600" y="12192000"/>
            <a:ext cx="1089660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b="1" dirty="0" smtClean="0">
                <a:solidFill>
                  <a:schemeClr val="accent1"/>
                </a:solidFill>
                <a:latin typeface="Gill Sans"/>
                <a:cs typeface="Gill Sans"/>
              </a:rPr>
              <a:t>New Section Problems</a:t>
            </a:r>
            <a:endParaRPr lang="en-US" sz="4400" b="1" dirty="0">
              <a:solidFill>
                <a:schemeClr val="accent1"/>
              </a:solidFill>
              <a:latin typeface="Gill Sans"/>
              <a:cs typeface="Gill Sans"/>
            </a:endParaRPr>
          </a:p>
        </p:txBody>
      </p:sp>
      <p:sp>
        <p:nvSpPr>
          <p:cNvPr id="45" name="Text Box 357"/>
          <p:cNvSpPr txBox="1">
            <a:spLocks noChangeArrowheads="1"/>
          </p:cNvSpPr>
          <p:nvPr/>
        </p:nvSpPr>
        <p:spPr bwMode="auto">
          <a:xfrm>
            <a:off x="24460200" y="10287000"/>
            <a:ext cx="5791200" cy="2885991"/>
          </a:xfrm>
          <a:prstGeom prst="rect">
            <a:avLst/>
          </a:prstGeom>
          <a:noFill/>
          <a:ln w="9525">
            <a:noFill/>
            <a:miter lim="800000"/>
            <a:headEnd/>
            <a:tailEnd/>
          </a:ln>
        </p:spPr>
        <p:txBody>
          <a:bodyPr wrap="square" lIns="0" tIns="42200" rIns="84400" bIns="42200">
            <a:spAutoFit/>
          </a:bodyPr>
          <a:lstStyle/>
          <a:p>
            <a:pPr defTabSz="3760788">
              <a:defRPr/>
            </a:pPr>
            <a:r>
              <a:rPr lang="en-US" sz="2600" b="1" dirty="0" smtClean="0">
                <a:latin typeface="Calibri"/>
                <a:cs typeface="Calibri"/>
              </a:rPr>
              <a:t>Evolution in GAs (see flowchart): </a:t>
            </a:r>
          </a:p>
          <a:p>
            <a:pPr defTabSz="3760788">
              <a:defRPr/>
            </a:pPr>
            <a:r>
              <a:rPr lang="en-US" sz="2600" dirty="0" smtClean="0">
                <a:latin typeface="Calibri"/>
                <a:cs typeface="Calibri"/>
              </a:rPr>
              <a:t>Each generation consists of a set of chromosomes, which are modeled </a:t>
            </a:r>
          </a:p>
          <a:p>
            <a:pPr defTabSz="3760788">
              <a:defRPr/>
            </a:pPr>
            <a:r>
              <a:rPr lang="en-US" sz="2600" dirty="0" smtClean="0">
                <a:latin typeface="Calibri"/>
                <a:cs typeface="Calibri"/>
              </a:rPr>
              <a:t>as linear structures consisting of genes. </a:t>
            </a:r>
          </a:p>
          <a:p>
            <a:pPr defTabSz="3760788">
              <a:defRPr/>
            </a:pPr>
            <a:r>
              <a:rPr lang="en-US" sz="2600" dirty="0" smtClean="0">
                <a:latin typeface="Calibri"/>
                <a:cs typeface="Calibri"/>
              </a:rPr>
              <a:t>New chromosomes are created by </a:t>
            </a:r>
            <a:r>
              <a:rPr lang="en-US" sz="2600" b="1" dirty="0" smtClean="0">
                <a:latin typeface="Calibri"/>
                <a:cs typeface="Calibri"/>
              </a:rPr>
              <a:t>crossing over </a:t>
            </a:r>
            <a:r>
              <a:rPr lang="en-US" sz="2600" dirty="0" smtClean="0">
                <a:latin typeface="Calibri"/>
                <a:cs typeface="Calibri"/>
              </a:rPr>
              <a:t>old chromosomes. In addition, </a:t>
            </a:r>
            <a:r>
              <a:rPr lang="en-US" sz="2600" dirty="0" smtClean="0">
                <a:latin typeface="Calibri"/>
                <a:cs typeface="Calibri"/>
              </a:rPr>
              <a:t>random </a:t>
            </a:r>
            <a:r>
              <a:rPr lang="en-US" sz="2600" b="1" dirty="0" smtClean="0">
                <a:latin typeface="Calibri"/>
                <a:cs typeface="Calibri"/>
              </a:rPr>
              <a:t>mutations</a:t>
            </a:r>
            <a:r>
              <a:rPr lang="en-US" sz="2600" dirty="0" smtClean="0">
                <a:latin typeface="Calibri"/>
                <a:cs typeface="Calibri"/>
              </a:rPr>
              <a:t> can happen.</a:t>
            </a:r>
            <a:endParaRPr lang="en-US" sz="2600" dirty="0">
              <a:latin typeface="Calibri"/>
              <a:cs typeface="Calibri"/>
            </a:endParaRPr>
          </a:p>
        </p:txBody>
      </p:sp>
      <p:sp>
        <p:nvSpPr>
          <p:cNvPr id="47" name="Text Box 357"/>
          <p:cNvSpPr txBox="1">
            <a:spLocks noChangeArrowheads="1"/>
          </p:cNvSpPr>
          <p:nvPr/>
        </p:nvSpPr>
        <p:spPr bwMode="auto">
          <a:xfrm>
            <a:off x="24460200" y="21183600"/>
            <a:ext cx="10896600" cy="2485881"/>
          </a:xfrm>
          <a:prstGeom prst="rect">
            <a:avLst/>
          </a:prstGeom>
          <a:noFill/>
          <a:ln w="9525">
            <a:noFill/>
            <a:miter lim="800000"/>
            <a:headEnd/>
            <a:tailEnd/>
          </a:ln>
        </p:spPr>
        <p:txBody>
          <a:bodyPr wrap="square" lIns="0" tIns="42200" rIns="84400" bIns="42200">
            <a:spAutoFit/>
          </a:bodyPr>
          <a:lstStyle/>
          <a:p>
            <a:pPr defTabSz="3760788">
              <a:defRPr/>
            </a:pPr>
            <a:r>
              <a:rPr lang="en-US" sz="2600" dirty="0" smtClean="0">
                <a:latin typeface="Calibri"/>
                <a:cs typeface="Calibri"/>
              </a:rPr>
              <a:t>We are planning to run a study during the 2014/2015 academic year. We will expose a subset of CS 106B sections to the new interdisciplinary problems and compare student satisfaction, motivation, engagement and performance to the other sections. In addition, we would like to measure how many students take another CS course. We hope that our study will show whether an inter-disciplinary approach to teaching introductory computer science is effective. </a:t>
            </a:r>
          </a:p>
        </p:txBody>
      </p:sp>
      <p:sp>
        <p:nvSpPr>
          <p:cNvPr id="49" name="Text Box 367"/>
          <p:cNvSpPr txBox="1">
            <a:spLocks noChangeArrowheads="1"/>
          </p:cNvSpPr>
          <p:nvPr/>
        </p:nvSpPr>
        <p:spPr bwMode="auto">
          <a:xfrm>
            <a:off x="24384000" y="20497800"/>
            <a:ext cx="1089660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b="1" dirty="0" smtClean="0">
                <a:solidFill>
                  <a:schemeClr val="accent1"/>
                </a:solidFill>
                <a:latin typeface="Gill Sans"/>
                <a:cs typeface="Gill Sans"/>
              </a:rPr>
              <a:t>Future Work / Planned Study </a:t>
            </a:r>
            <a:endParaRPr lang="en-US" sz="4400" b="1" dirty="0">
              <a:solidFill>
                <a:schemeClr val="accent1"/>
              </a:solidFill>
              <a:latin typeface="Gill Sans"/>
              <a:cs typeface="Gill Sans"/>
            </a:endParaRPr>
          </a:p>
        </p:txBody>
      </p:sp>
      <p:sp>
        <p:nvSpPr>
          <p:cNvPr id="50" name="Text Box 367"/>
          <p:cNvSpPr txBox="1">
            <a:spLocks noChangeArrowheads="1"/>
          </p:cNvSpPr>
          <p:nvPr/>
        </p:nvSpPr>
        <p:spPr bwMode="auto">
          <a:xfrm>
            <a:off x="24384000" y="23622000"/>
            <a:ext cx="1089660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b="1" dirty="0" smtClean="0">
                <a:solidFill>
                  <a:schemeClr val="accent1"/>
                </a:solidFill>
                <a:latin typeface="Gill Sans"/>
                <a:cs typeface="Gill Sans"/>
              </a:rPr>
              <a:t>Acknowledgements</a:t>
            </a:r>
            <a:endParaRPr lang="en-US" sz="4400" b="1" dirty="0">
              <a:solidFill>
                <a:schemeClr val="accent1"/>
              </a:solidFill>
              <a:latin typeface="Gill Sans"/>
              <a:cs typeface="Gill Sans"/>
            </a:endParaRPr>
          </a:p>
        </p:txBody>
      </p:sp>
      <p:sp>
        <p:nvSpPr>
          <p:cNvPr id="51" name="Text Box 357"/>
          <p:cNvSpPr txBox="1">
            <a:spLocks noChangeArrowheads="1"/>
          </p:cNvSpPr>
          <p:nvPr/>
        </p:nvSpPr>
        <p:spPr bwMode="auto">
          <a:xfrm>
            <a:off x="24460200" y="24307800"/>
            <a:ext cx="10896600" cy="485334"/>
          </a:xfrm>
          <a:prstGeom prst="rect">
            <a:avLst/>
          </a:prstGeom>
          <a:noFill/>
          <a:ln w="9525">
            <a:noFill/>
            <a:miter lim="800000"/>
            <a:headEnd/>
            <a:tailEnd/>
          </a:ln>
        </p:spPr>
        <p:txBody>
          <a:bodyPr wrap="square" lIns="0" tIns="42200" rIns="84400" bIns="42200">
            <a:spAutoFit/>
          </a:bodyPr>
          <a:lstStyle/>
          <a:p>
            <a:pPr defTabSz="3760788">
              <a:defRPr/>
            </a:pPr>
            <a:r>
              <a:rPr lang="en-US" sz="2600" dirty="0" smtClean="0">
                <a:latin typeface="Calibri"/>
                <a:cs typeface="Calibri"/>
              </a:rPr>
              <a:t>We thank </a:t>
            </a:r>
            <a:r>
              <a:rPr lang="is-IS" sz="2600" dirty="0" smtClean="0">
                <a:latin typeface="Calibri"/>
                <a:cs typeface="Calibri"/>
              </a:rPr>
              <a:t>… for teir advice and support</a:t>
            </a:r>
            <a:endParaRPr lang="en-US" sz="2600" dirty="0" smtClean="0">
              <a:latin typeface="Calibri"/>
              <a:cs typeface="Calibri"/>
            </a:endParaRPr>
          </a:p>
        </p:txBody>
      </p:sp>
      <p:sp>
        <p:nvSpPr>
          <p:cNvPr id="52" name="Text Box 367"/>
          <p:cNvSpPr txBox="1">
            <a:spLocks noChangeArrowheads="1"/>
          </p:cNvSpPr>
          <p:nvPr/>
        </p:nvSpPr>
        <p:spPr bwMode="auto">
          <a:xfrm>
            <a:off x="24384000" y="25146000"/>
            <a:ext cx="10896600" cy="762333"/>
          </a:xfrm>
          <a:prstGeom prst="rect">
            <a:avLst/>
          </a:prstGeom>
          <a:noFill/>
          <a:ln w="9525">
            <a:noFill/>
            <a:miter lim="800000"/>
            <a:headEnd/>
            <a:tailEnd/>
          </a:ln>
          <a:effectLst/>
        </p:spPr>
        <p:txBody>
          <a:bodyPr wrap="square" lIns="84400" tIns="42200" rIns="84400" bIns="42200">
            <a:spAutoFit/>
          </a:bodyPr>
          <a:lstStyle/>
          <a:p>
            <a:pPr defTabSz="3760788">
              <a:spcBef>
                <a:spcPct val="50000"/>
              </a:spcBef>
              <a:defRPr/>
            </a:pPr>
            <a:r>
              <a:rPr lang="en-US" sz="4400" b="1" dirty="0" smtClean="0">
                <a:solidFill>
                  <a:schemeClr val="accent1"/>
                </a:solidFill>
                <a:latin typeface="Gill Sans"/>
                <a:cs typeface="Gill Sans"/>
              </a:rPr>
              <a:t>References</a:t>
            </a:r>
            <a:endParaRPr lang="en-US" sz="4400" b="1" dirty="0">
              <a:solidFill>
                <a:schemeClr val="accent1"/>
              </a:solidFill>
              <a:latin typeface="Gill Sans"/>
              <a:cs typeface="Gill Sans"/>
            </a:endParaRPr>
          </a:p>
        </p:txBody>
      </p:sp>
      <p:graphicFrame>
        <p:nvGraphicFramePr>
          <p:cNvPr id="17" name="Diagram 16"/>
          <p:cNvGraphicFramePr/>
          <p:nvPr>
            <p:extLst>
              <p:ext uri="{D42A27DB-BD31-4B8C-83A1-F6EECF244321}">
                <p14:modId xmlns:p14="http://schemas.microsoft.com/office/powerpoint/2010/main" val="4101655816"/>
              </p:ext>
            </p:extLst>
          </p:nvPr>
        </p:nvGraphicFramePr>
        <p:xfrm>
          <a:off x="12877800" y="7153924"/>
          <a:ext cx="10896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4" name="Text Box 357"/>
          <p:cNvSpPr txBox="1">
            <a:spLocks noChangeArrowheads="1"/>
          </p:cNvSpPr>
          <p:nvPr/>
        </p:nvSpPr>
        <p:spPr bwMode="auto">
          <a:xfrm>
            <a:off x="24460200" y="15240000"/>
            <a:ext cx="10896600" cy="5194316"/>
          </a:xfrm>
          <a:prstGeom prst="rect">
            <a:avLst/>
          </a:prstGeom>
          <a:noFill/>
          <a:ln w="9525">
            <a:noFill/>
            <a:miter lim="800000"/>
            <a:headEnd/>
            <a:tailEnd/>
          </a:ln>
        </p:spPr>
        <p:txBody>
          <a:bodyPr wrap="square" lIns="0" tIns="42200" rIns="84400" bIns="42200">
            <a:spAutoFit/>
          </a:bodyPr>
          <a:lstStyle/>
          <a:p>
            <a:pPr defTabSz="3760788">
              <a:defRPr/>
            </a:pPr>
            <a:r>
              <a:rPr lang="en-US" sz="2600" b="1" dirty="0" smtClean="0">
                <a:latin typeface="Calibri"/>
                <a:cs typeface="Calibri"/>
              </a:rPr>
              <a:t>What students learn:</a:t>
            </a:r>
          </a:p>
          <a:p>
            <a:pPr marL="457200" indent="-457200" defTabSz="3760788">
              <a:buFont typeface="Arial"/>
              <a:buChar char="•"/>
              <a:defRPr/>
            </a:pPr>
            <a:r>
              <a:rPr lang="en-US" sz="2600" dirty="0" smtClean="0">
                <a:latin typeface="Calibri"/>
                <a:cs typeface="Calibri"/>
              </a:rPr>
              <a:t>An </a:t>
            </a:r>
            <a:r>
              <a:rPr lang="en-US" sz="2600" dirty="0" err="1" smtClean="0">
                <a:latin typeface="Calibri"/>
                <a:cs typeface="Calibri"/>
              </a:rPr>
              <a:t>intediscplinary</a:t>
            </a:r>
            <a:r>
              <a:rPr lang="en-US" sz="2600" dirty="0" smtClean="0">
                <a:latin typeface="Calibri"/>
                <a:cs typeface="Calibri"/>
              </a:rPr>
              <a:t> </a:t>
            </a:r>
            <a:r>
              <a:rPr lang="en-US" sz="2600" dirty="0" smtClean="0">
                <a:latin typeface="Calibri"/>
                <a:cs typeface="Calibri"/>
              </a:rPr>
              <a:t>approach to improve slow algorithms</a:t>
            </a:r>
          </a:p>
          <a:p>
            <a:pPr marL="457200" indent="-457200" defTabSz="3760788">
              <a:buFont typeface="Arial"/>
              <a:buChar char="•"/>
              <a:defRPr/>
            </a:pPr>
            <a:r>
              <a:rPr lang="en-US" sz="2600" dirty="0" smtClean="0">
                <a:latin typeface="Calibri"/>
                <a:cs typeface="Calibri"/>
              </a:rPr>
              <a:t>Linked list operations</a:t>
            </a:r>
          </a:p>
          <a:p>
            <a:pPr marL="457200" indent="-457200" defTabSz="3760788">
              <a:buFont typeface="Arial"/>
              <a:buChar char="•"/>
              <a:defRPr/>
            </a:pPr>
            <a:r>
              <a:rPr lang="en-US" sz="2600" dirty="0" smtClean="0">
                <a:latin typeface="Calibri"/>
                <a:cs typeface="Calibri"/>
              </a:rPr>
              <a:t>Tradeoffs between different data structures</a:t>
            </a:r>
          </a:p>
          <a:p>
            <a:pPr defTabSz="3760788">
              <a:defRPr/>
            </a:pPr>
            <a:endParaRPr lang="en-US" sz="1000" b="1" dirty="0" smtClean="0">
              <a:latin typeface="Calibri"/>
              <a:cs typeface="Calibri"/>
            </a:endParaRPr>
          </a:p>
          <a:p>
            <a:pPr defTabSz="3760788">
              <a:defRPr/>
            </a:pPr>
            <a:r>
              <a:rPr lang="en-US" sz="2600" b="1" dirty="0" smtClean="0">
                <a:latin typeface="Calibri"/>
                <a:cs typeface="Calibri"/>
              </a:rPr>
              <a:t>Which topics this section problem motivates:</a:t>
            </a:r>
          </a:p>
          <a:p>
            <a:pPr marL="457200" indent="-457200" defTabSz="3760788">
              <a:buFont typeface="Arial"/>
              <a:buChar char="•"/>
              <a:defRPr/>
            </a:pPr>
            <a:r>
              <a:rPr lang="en-US" sz="2600" dirty="0" err="1" smtClean="0">
                <a:latin typeface="Calibri"/>
                <a:cs typeface="Calibri"/>
              </a:rPr>
              <a:t>Biocomputation</a:t>
            </a:r>
            <a:r>
              <a:rPr lang="en-US" sz="2600" dirty="0" smtClean="0">
                <a:latin typeface="Calibri"/>
                <a:cs typeface="Calibri"/>
              </a:rPr>
              <a:t> (CS 274 / BMI 214 / GENE 214)</a:t>
            </a:r>
          </a:p>
          <a:p>
            <a:pPr marL="457200" indent="-457200" defTabSz="3760788">
              <a:buFont typeface="Arial"/>
              <a:buChar char="•"/>
              <a:defRPr/>
            </a:pPr>
            <a:r>
              <a:rPr lang="en-US" sz="2600" dirty="0" smtClean="0">
                <a:latin typeface="Calibri"/>
                <a:cs typeface="Calibri"/>
              </a:rPr>
              <a:t>Algorithms and </a:t>
            </a:r>
            <a:r>
              <a:rPr lang="en-US" sz="2600" dirty="0">
                <a:latin typeface="Calibri"/>
                <a:cs typeface="Calibri"/>
              </a:rPr>
              <a:t>c</a:t>
            </a:r>
            <a:r>
              <a:rPr lang="en-US" sz="2600" dirty="0" smtClean="0">
                <a:latin typeface="Calibri"/>
                <a:cs typeface="Calibri"/>
              </a:rPr>
              <a:t>omplexity theory (CS 103, CS 161)</a:t>
            </a:r>
          </a:p>
          <a:p>
            <a:pPr marL="457200" indent="-457200" defTabSz="3760788">
              <a:buFont typeface="Arial"/>
              <a:buChar char="•"/>
              <a:defRPr/>
            </a:pPr>
            <a:r>
              <a:rPr lang="en-US" sz="2600" dirty="0" smtClean="0">
                <a:latin typeface="Calibri"/>
                <a:cs typeface="Calibri"/>
              </a:rPr>
              <a:t>Data structures (CS 166)</a:t>
            </a:r>
          </a:p>
          <a:p>
            <a:pPr marL="457200" indent="-457200" defTabSz="3760788">
              <a:buFont typeface="Arial"/>
              <a:buChar char="•"/>
              <a:defRPr/>
            </a:pPr>
            <a:r>
              <a:rPr lang="en-US" sz="2600" dirty="0" smtClean="0">
                <a:latin typeface="Calibri"/>
                <a:cs typeface="Calibri"/>
              </a:rPr>
              <a:t>Optimization problems (CS 334A / EE 364A)</a:t>
            </a:r>
          </a:p>
          <a:p>
            <a:pPr defTabSz="3760788">
              <a:defRPr/>
            </a:pPr>
            <a:endParaRPr lang="en-US" sz="1000" dirty="0" smtClean="0">
              <a:latin typeface="Calibri"/>
              <a:cs typeface="Calibri"/>
            </a:endParaRPr>
          </a:p>
          <a:p>
            <a:pPr defTabSz="3760788">
              <a:defRPr/>
            </a:pPr>
            <a:r>
              <a:rPr lang="en-US" sz="2600" dirty="0" smtClean="0">
                <a:latin typeface="Calibri"/>
                <a:cs typeface="Calibri"/>
              </a:rPr>
              <a:t>In addition, the handout provides interested students with further readings, e.g. related Science Daily articles and introduces higher-level courses they can take in the future. </a:t>
            </a:r>
            <a:endParaRPr lang="en-US" sz="2600" dirty="0">
              <a:latin typeface="Calibri"/>
              <a:cs typeface="Calibri"/>
            </a:endParaRPr>
          </a:p>
        </p:txBody>
      </p:sp>
      <p:sp>
        <p:nvSpPr>
          <p:cNvPr id="83" name="Text Box 357"/>
          <p:cNvSpPr txBox="1">
            <a:spLocks noChangeArrowheads="1"/>
          </p:cNvSpPr>
          <p:nvPr/>
        </p:nvSpPr>
        <p:spPr bwMode="auto">
          <a:xfrm>
            <a:off x="24460200" y="8991600"/>
            <a:ext cx="5791200" cy="1685662"/>
          </a:xfrm>
          <a:prstGeom prst="rect">
            <a:avLst/>
          </a:prstGeom>
          <a:noFill/>
          <a:ln w="9525">
            <a:noFill/>
            <a:miter lim="800000"/>
            <a:headEnd/>
            <a:tailEnd/>
          </a:ln>
        </p:spPr>
        <p:txBody>
          <a:bodyPr wrap="square" lIns="0" tIns="42200" rIns="84400" bIns="42200">
            <a:spAutoFit/>
          </a:bodyPr>
          <a:lstStyle/>
          <a:p>
            <a:pPr defTabSz="3760788">
              <a:defRPr/>
            </a:pPr>
            <a:r>
              <a:rPr lang="en-US" sz="2600" b="1" dirty="0">
                <a:latin typeface="Calibri"/>
                <a:cs typeface="Calibri"/>
              </a:rPr>
              <a:t>e</a:t>
            </a:r>
            <a:r>
              <a:rPr lang="en-US" sz="2600" b="1" dirty="0" smtClean="0">
                <a:latin typeface="Calibri"/>
                <a:cs typeface="Calibri"/>
              </a:rPr>
              <a:t>ncryption</a:t>
            </a:r>
            <a:r>
              <a:rPr lang="en-US" sz="2600" dirty="0" smtClean="0">
                <a:latin typeface="Calibri"/>
                <a:cs typeface="Calibri"/>
              </a:rPr>
              <a:t> or to find solutions to </a:t>
            </a:r>
            <a:r>
              <a:rPr lang="en-US" sz="2600" b="1" dirty="0" smtClean="0">
                <a:latin typeface="Calibri"/>
                <a:cs typeface="Calibri"/>
              </a:rPr>
              <a:t>traffic routing problems </a:t>
            </a:r>
            <a:r>
              <a:rPr lang="en-US" sz="2600" dirty="0" smtClean="0">
                <a:latin typeface="Calibri"/>
                <a:cs typeface="Calibri"/>
              </a:rPr>
              <a:t>like the NP-hard Traveling Salesman Problem.</a:t>
            </a:r>
          </a:p>
          <a:p>
            <a:pPr defTabSz="3760788">
              <a:defRPr/>
            </a:pPr>
            <a:endParaRPr lang="en-US" sz="2600" dirty="0">
              <a:latin typeface="Calibri"/>
              <a:cs typeface="Calibri"/>
            </a:endParaRPr>
          </a:p>
        </p:txBody>
      </p:sp>
      <p:sp>
        <p:nvSpPr>
          <p:cNvPr id="84" name="Text Box 357"/>
          <p:cNvSpPr txBox="1">
            <a:spLocks noChangeArrowheads="1"/>
          </p:cNvSpPr>
          <p:nvPr/>
        </p:nvSpPr>
        <p:spPr bwMode="auto">
          <a:xfrm>
            <a:off x="24460200" y="13182600"/>
            <a:ext cx="6934200" cy="2085772"/>
          </a:xfrm>
          <a:prstGeom prst="rect">
            <a:avLst/>
          </a:prstGeom>
          <a:noFill/>
          <a:ln w="9525">
            <a:noFill/>
            <a:miter lim="800000"/>
            <a:headEnd/>
            <a:tailEnd/>
          </a:ln>
        </p:spPr>
        <p:txBody>
          <a:bodyPr wrap="square" lIns="0" tIns="42200" rIns="84400" bIns="42200">
            <a:spAutoFit/>
          </a:bodyPr>
          <a:lstStyle/>
          <a:p>
            <a:pPr defTabSz="3760788">
              <a:defRPr/>
            </a:pPr>
            <a:r>
              <a:rPr lang="en-US" sz="2600" b="1" dirty="0" smtClean="0">
                <a:latin typeface="Calibri"/>
                <a:cs typeface="Calibri"/>
              </a:rPr>
              <a:t>Section problem:</a:t>
            </a:r>
          </a:p>
          <a:p>
            <a:pPr defTabSz="3760788">
              <a:defRPr/>
            </a:pPr>
            <a:r>
              <a:rPr lang="en-US" sz="2600" dirty="0" smtClean="0">
                <a:latin typeface="Calibri"/>
                <a:cs typeface="Calibri"/>
              </a:rPr>
              <a:t>a) Implement the crossover and the mutation steps for chromosomes modeled as linked lists.</a:t>
            </a:r>
          </a:p>
          <a:p>
            <a:pPr defTabSz="3760788">
              <a:defRPr/>
            </a:pPr>
            <a:r>
              <a:rPr lang="en-US" sz="2600" dirty="0" smtClean="0">
                <a:latin typeface="Calibri"/>
                <a:cs typeface="Calibri"/>
              </a:rPr>
              <a:t>b) Discuss with your partner what the tradeoffs would be, if you used arrays instead of linked lists.</a:t>
            </a:r>
            <a:endParaRPr lang="en-US" sz="2600" dirty="0">
              <a:latin typeface="Calibri"/>
              <a:cs typeface="Calibri"/>
            </a:endParaRPr>
          </a:p>
        </p:txBody>
      </p:sp>
      <p:grpSp>
        <p:nvGrpSpPr>
          <p:cNvPr id="2" name="Group 1"/>
          <p:cNvGrpSpPr/>
          <p:nvPr/>
        </p:nvGrpSpPr>
        <p:grpSpPr>
          <a:xfrm>
            <a:off x="29794200" y="7239000"/>
            <a:ext cx="5791199" cy="7955279"/>
            <a:chOff x="29794200" y="7239000"/>
            <a:chExt cx="5791199" cy="7955279"/>
          </a:xfrm>
        </p:grpSpPr>
        <p:grpSp>
          <p:nvGrpSpPr>
            <p:cNvPr id="61" name="Group 60"/>
            <p:cNvGrpSpPr/>
            <p:nvPr/>
          </p:nvGrpSpPr>
          <p:grpSpPr>
            <a:xfrm>
              <a:off x="29794200" y="7239000"/>
              <a:ext cx="5791199" cy="7955279"/>
              <a:chOff x="18973800" y="10287000"/>
              <a:chExt cx="6477000" cy="9067800"/>
            </a:xfrm>
          </p:grpSpPr>
          <p:grpSp>
            <p:nvGrpSpPr>
              <p:cNvPr id="62" name="Group 61"/>
              <p:cNvGrpSpPr/>
              <p:nvPr/>
            </p:nvGrpSpPr>
            <p:grpSpPr>
              <a:xfrm>
                <a:off x="18973800" y="10287000"/>
                <a:ext cx="6477000" cy="9067800"/>
                <a:chOff x="18973800" y="10287000"/>
                <a:chExt cx="6477000" cy="9067800"/>
              </a:xfrm>
            </p:grpSpPr>
            <p:grpSp>
              <p:nvGrpSpPr>
                <p:cNvPr id="65" name="Group 64"/>
                <p:cNvGrpSpPr/>
                <p:nvPr/>
              </p:nvGrpSpPr>
              <p:grpSpPr>
                <a:xfrm>
                  <a:off x="18973800" y="10287000"/>
                  <a:ext cx="6477000" cy="9067800"/>
                  <a:chOff x="18973800" y="10287000"/>
                  <a:chExt cx="6477000" cy="9067800"/>
                </a:xfrm>
              </p:grpSpPr>
              <p:grpSp>
                <p:nvGrpSpPr>
                  <p:cNvPr id="67" name="Group 66"/>
                  <p:cNvGrpSpPr/>
                  <p:nvPr/>
                </p:nvGrpSpPr>
                <p:grpSpPr>
                  <a:xfrm>
                    <a:off x="18973800" y="10287000"/>
                    <a:ext cx="6477000" cy="9067800"/>
                    <a:chOff x="18973800" y="10287000"/>
                    <a:chExt cx="6477000" cy="9067800"/>
                  </a:xfrm>
                </p:grpSpPr>
                <p:sp>
                  <p:nvSpPr>
                    <p:cNvPr id="77" name="Oval 76"/>
                    <p:cNvSpPr/>
                    <p:nvPr/>
                  </p:nvSpPr>
                  <p:spPr>
                    <a:xfrm>
                      <a:off x="18973800" y="12649200"/>
                      <a:ext cx="6477000" cy="4343400"/>
                    </a:xfrm>
                    <a:prstGeom prst="ellipse">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500"/>
                    </a:p>
                  </p:txBody>
                </p:sp>
                <p:sp>
                  <p:nvSpPr>
                    <p:cNvPr id="78" name="Oval 77"/>
                    <p:cNvSpPr/>
                    <p:nvPr/>
                  </p:nvSpPr>
                  <p:spPr>
                    <a:xfrm>
                      <a:off x="20726400" y="10287000"/>
                      <a:ext cx="2971800" cy="1752600"/>
                    </a:xfrm>
                    <a:prstGeom prst="ellipse">
                      <a:avLst/>
                    </a:prstGeom>
                    <a:solidFill>
                      <a:srgbClr val="10253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smtClean="0"/>
                        <a:t>Initial population</a:t>
                      </a:r>
                      <a:endParaRPr lang="en-US" sz="2500" dirty="0"/>
                    </a:p>
                  </p:txBody>
                </p:sp>
                <p:sp>
                  <p:nvSpPr>
                    <p:cNvPr id="79" name="Down Arrow 78"/>
                    <p:cNvSpPr/>
                    <p:nvPr/>
                  </p:nvSpPr>
                  <p:spPr>
                    <a:xfrm>
                      <a:off x="21945600" y="12039600"/>
                      <a:ext cx="533400" cy="609600"/>
                    </a:xfrm>
                    <a:prstGeom prst="downArrow">
                      <a:avLst/>
                    </a:prstGeom>
                    <a:solidFill>
                      <a:schemeClr val="accent3"/>
                    </a:solidFill>
                    <a:ln>
                      <a:solidFill>
                        <a:srgbClr val="31859B"/>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20726400" y="17602200"/>
                      <a:ext cx="2971800" cy="1752600"/>
                    </a:xfrm>
                    <a:prstGeom prst="ellipse">
                      <a:avLst/>
                    </a:prstGeom>
                    <a:solidFill>
                      <a:srgbClr val="10253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smtClean="0"/>
                        <a:t>Return fittest member</a:t>
                      </a:r>
                      <a:endParaRPr lang="en-US" sz="2500" dirty="0"/>
                    </a:p>
                  </p:txBody>
                </p:sp>
                <p:sp>
                  <p:nvSpPr>
                    <p:cNvPr id="81" name="Down Arrow 80"/>
                    <p:cNvSpPr/>
                    <p:nvPr/>
                  </p:nvSpPr>
                  <p:spPr>
                    <a:xfrm>
                      <a:off x="21945600" y="16992600"/>
                      <a:ext cx="533400" cy="609600"/>
                    </a:xfrm>
                    <a:prstGeom prst="downArrow">
                      <a:avLst/>
                    </a:prstGeom>
                    <a:solidFill>
                      <a:schemeClr val="accent3"/>
                    </a:solidFill>
                    <a:ln>
                      <a:solidFill>
                        <a:srgbClr val="31859B"/>
                      </a:solid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19659600" y="13563600"/>
                    <a:ext cx="5105400" cy="1981200"/>
                    <a:chOff x="19659600" y="13563600"/>
                    <a:chExt cx="5105400" cy="1981200"/>
                  </a:xfrm>
                </p:grpSpPr>
                <p:sp>
                  <p:nvSpPr>
                    <p:cNvPr id="69" name="Rounded Rectangle 68"/>
                    <p:cNvSpPr/>
                    <p:nvPr/>
                  </p:nvSpPr>
                  <p:spPr>
                    <a:xfrm>
                      <a:off x="22479000" y="14782800"/>
                      <a:ext cx="2286000" cy="762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500" dirty="0" smtClean="0"/>
                        <a:t>Crossover</a:t>
                      </a:r>
                      <a:endParaRPr lang="en-US" sz="2500" dirty="0"/>
                    </a:p>
                  </p:txBody>
                </p:sp>
                <p:sp>
                  <p:nvSpPr>
                    <p:cNvPr id="70" name="Rounded Rectangle 69"/>
                    <p:cNvSpPr/>
                    <p:nvPr/>
                  </p:nvSpPr>
                  <p:spPr>
                    <a:xfrm>
                      <a:off x="19659600" y="14782800"/>
                      <a:ext cx="2285999" cy="762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smtClean="0"/>
                        <a:t>Reproduction</a:t>
                      </a:r>
                      <a:endParaRPr lang="en-US" sz="2500" dirty="0"/>
                    </a:p>
                  </p:txBody>
                </p:sp>
                <p:sp>
                  <p:nvSpPr>
                    <p:cNvPr id="71" name="Rounded Rectangle 70"/>
                    <p:cNvSpPr/>
                    <p:nvPr/>
                  </p:nvSpPr>
                  <p:spPr>
                    <a:xfrm>
                      <a:off x="22479000" y="13563600"/>
                      <a:ext cx="2285999" cy="762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smtClean="0"/>
                        <a:t>Mutation</a:t>
                      </a:r>
                    </a:p>
                  </p:txBody>
                </p:sp>
                <p:sp>
                  <p:nvSpPr>
                    <p:cNvPr id="72" name="Rounded Rectangle 71"/>
                    <p:cNvSpPr/>
                    <p:nvPr/>
                  </p:nvSpPr>
                  <p:spPr>
                    <a:xfrm>
                      <a:off x="19659601" y="13563600"/>
                      <a:ext cx="2285999" cy="762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smtClean="0"/>
                        <a:t>Selection</a:t>
                      </a:r>
                      <a:endParaRPr lang="en-US" sz="2500" dirty="0"/>
                    </a:p>
                  </p:txBody>
                </p:sp>
                <p:cxnSp>
                  <p:nvCxnSpPr>
                    <p:cNvPr id="73" name="Curved Connector 72"/>
                    <p:cNvCxnSpPr>
                      <a:stCxn id="72" idx="2"/>
                      <a:endCxn id="70" idx="0"/>
                    </p:cNvCxnSpPr>
                    <p:nvPr/>
                  </p:nvCxnSpPr>
                  <p:spPr>
                    <a:xfrm rot="5400000">
                      <a:off x="20574001" y="14554200"/>
                      <a:ext cx="457200" cy="1"/>
                    </a:xfrm>
                    <a:prstGeom prst="curvedConnector3">
                      <a:avLst/>
                    </a:prstGeom>
                    <a:ln w="38100" cmpd="sng">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70" idx="3"/>
                      <a:endCxn id="69" idx="1"/>
                    </p:cNvCxnSpPr>
                    <p:nvPr/>
                  </p:nvCxnSpPr>
                  <p:spPr>
                    <a:xfrm>
                      <a:off x="21945599" y="15163800"/>
                      <a:ext cx="533401" cy="0"/>
                    </a:xfrm>
                    <a:prstGeom prst="straightConnector1">
                      <a:avLst/>
                    </a:prstGeom>
                    <a:ln w="38100" cmpd="sng">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69" idx="0"/>
                      <a:endCxn id="71" idx="2"/>
                    </p:cNvCxnSpPr>
                    <p:nvPr/>
                  </p:nvCxnSpPr>
                  <p:spPr>
                    <a:xfrm flipV="1">
                      <a:off x="23622000" y="14325600"/>
                      <a:ext cx="0" cy="457200"/>
                    </a:xfrm>
                    <a:prstGeom prst="straightConnector1">
                      <a:avLst/>
                    </a:prstGeom>
                    <a:ln w="38100" cmpd="sng">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71" idx="1"/>
                      <a:endCxn id="72" idx="3"/>
                    </p:cNvCxnSpPr>
                    <p:nvPr/>
                  </p:nvCxnSpPr>
                  <p:spPr>
                    <a:xfrm flipH="1">
                      <a:off x="21945600" y="13944600"/>
                      <a:ext cx="533400" cy="0"/>
                    </a:xfrm>
                    <a:prstGeom prst="straightConnector1">
                      <a:avLst/>
                    </a:prstGeom>
                    <a:ln w="38100" cmpd="sng">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grpSp>
            <p:sp>
              <p:nvSpPr>
                <p:cNvPr id="66" name="TextBox 65"/>
                <p:cNvSpPr txBox="1"/>
                <p:nvPr/>
              </p:nvSpPr>
              <p:spPr>
                <a:xfrm>
                  <a:off x="19911261" y="15585236"/>
                  <a:ext cx="4648200" cy="800219"/>
                </a:xfrm>
                <a:prstGeom prst="rect">
                  <a:avLst/>
                </a:prstGeom>
                <a:noFill/>
              </p:spPr>
              <p:txBody>
                <a:bodyPr wrap="square" rtlCol="0">
                  <a:spAutoFit/>
                </a:bodyPr>
                <a:lstStyle/>
                <a:p>
                  <a:pPr algn="ctr"/>
                  <a:r>
                    <a:rPr lang="en-US" sz="2300" dirty="0" smtClean="0">
                      <a:solidFill>
                        <a:schemeClr val="bg1"/>
                      </a:solidFill>
                      <a:latin typeface="Calibri"/>
                      <a:cs typeface="Calibri"/>
                    </a:rPr>
                    <a:t>Repeat until stop condition met, e.g. max number of generations reached</a:t>
                  </a:r>
                  <a:endParaRPr lang="en-US" sz="2300" dirty="0">
                    <a:solidFill>
                      <a:schemeClr val="bg1"/>
                    </a:solidFill>
                    <a:latin typeface="Calibri"/>
                    <a:cs typeface="Calibri"/>
                  </a:endParaRPr>
                </a:p>
              </p:txBody>
            </p:sp>
          </p:grpSp>
          <p:cxnSp>
            <p:nvCxnSpPr>
              <p:cNvPr id="63" name="Curved Connector 15"/>
              <p:cNvCxnSpPr>
                <a:stCxn id="77" idx="0"/>
              </p:cNvCxnSpPr>
              <p:nvPr/>
            </p:nvCxnSpPr>
            <p:spPr>
              <a:xfrm flipH="1">
                <a:off x="20878800" y="12649200"/>
                <a:ext cx="1333500" cy="838200"/>
              </a:xfrm>
              <a:prstGeom prst="straightConnector1">
                <a:avLst/>
              </a:prstGeom>
              <a:ln w="38100" cmpd="sng">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pic>
          <p:nvPicPr>
            <p:cNvPr id="85" name="Picture 84"/>
            <p:cNvPicPr>
              <a:picLocks noChangeAspect="1"/>
            </p:cNvPicPr>
            <p:nvPr/>
          </p:nvPicPr>
          <p:blipFill rotWithShape="1">
            <a:blip r:embed="rId8"/>
            <a:srcRect l="-3314" r="-2398"/>
            <a:stretch/>
          </p:blipFill>
          <p:spPr>
            <a:xfrm>
              <a:off x="34347927" y="11201400"/>
              <a:ext cx="594465" cy="609600"/>
            </a:xfrm>
            <a:prstGeom prst="roundRect">
              <a:avLst>
                <a:gd name="adj" fmla="val 8594"/>
              </a:avLst>
            </a:prstGeom>
            <a:solidFill>
              <a:srgbClr val="FFFFFF">
                <a:shade val="85000"/>
              </a:srgbClr>
            </a:solidFill>
            <a:ln>
              <a:noFill/>
            </a:ln>
            <a:effectLst/>
          </p:spPr>
        </p:pic>
      </p:grpSp>
      <p:sp>
        <p:nvSpPr>
          <p:cNvPr id="86" name="Text Box 357"/>
          <p:cNvSpPr txBox="1">
            <a:spLocks noChangeArrowheads="1"/>
          </p:cNvSpPr>
          <p:nvPr/>
        </p:nvSpPr>
        <p:spPr bwMode="auto">
          <a:xfrm>
            <a:off x="12877800" y="12801600"/>
            <a:ext cx="10896600" cy="1685662"/>
          </a:xfrm>
          <a:prstGeom prst="rect">
            <a:avLst/>
          </a:prstGeom>
          <a:noFill/>
          <a:ln w="9525">
            <a:noFill/>
            <a:miter lim="800000"/>
            <a:headEnd/>
            <a:tailEnd/>
          </a:ln>
        </p:spPr>
        <p:txBody>
          <a:bodyPr wrap="square" lIns="0" tIns="42200" rIns="84400" bIns="42200">
            <a:spAutoFit/>
          </a:bodyPr>
          <a:lstStyle/>
          <a:p>
            <a:pPr defTabSz="3760788">
              <a:defRPr/>
            </a:pPr>
            <a:r>
              <a:rPr lang="en-US" sz="2600" dirty="0" smtClean="0">
                <a:latin typeface="Calibri"/>
                <a:cs typeface="Calibri"/>
              </a:rPr>
              <a:t>For each section, we have prepared a handout for students, a handout with notes specifically for section leaders, a solution handout and a project file with commented C++ code. </a:t>
            </a:r>
          </a:p>
          <a:p>
            <a:pPr defTabSz="3760788">
              <a:defRPr/>
            </a:pPr>
            <a:r>
              <a:rPr lang="en-US" sz="2600" dirty="0" smtClean="0">
                <a:latin typeface="Calibri"/>
                <a:cs typeface="Calibri"/>
              </a:rPr>
              <a:t>The following table provides an overview of the sections created this summer.</a:t>
            </a:r>
            <a:endParaRPr lang="en-US" sz="2600" dirty="0">
              <a:latin typeface="Calibri"/>
              <a:cs typeface="Calibri"/>
            </a:endParaRPr>
          </a:p>
        </p:txBody>
      </p:sp>
      <p:sp>
        <p:nvSpPr>
          <p:cNvPr id="100" name="Text Box 357"/>
          <p:cNvSpPr txBox="1">
            <a:spLocks noChangeArrowheads="1"/>
          </p:cNvSpPr>
          <p:nvPr/>
        </p:nvSpPr>
        <p:spPr bwMode="auto">
          <a:xfrm>
            <a:off x="24460200" y="25831800"/>
            <a:ext cx="10820400" cy="577667"/>
          </a:xfrm>
          <a:prstGeom prst="rect">
            <a:avLst/>
          </a:prstGeom>
          <a:noFill/>
          <a:ln w="9525">
            <a:noFill/>
            <a:miter lim="800000"/>
            <a:headEnd/>
            <a:tailEnd/>
          </a:ln>
        </p:spPr>
        <p:txBody>
          <a:bodyPr wrap="square" lIns="0" tIns="42200" rIns="84400" bIns="42200">
            <a:spAutoFit/>
          </a:bodyPr>
          <a:lstStyle/>
          <a:p>
            <a:pPr defTabSz="3760788">
              <a:defRPr/>
            </a:pPr>
            <a:r>
              <a:rPr lang="en-US" sz="1600" dirty="0" smtClean="0">
                <a:latin typeface="Calibri"/>
                <a:cs typeface="Calibri"/>
              </a:rPr>
              <a:t>[1] Eric </a:t>
            </a:r>
            <a:r>
              <a:rPr lang="en-US" sz="1600" dirty="0">
                <a:latin typeface="Calibri"/>
                <a:cs typeface="Calibri"/>
              </a:rPr>
              <a:t>Roberts , John Lilly , Bryan Rollins, Using undergraduates as teaching assistants in introductory programming courses: an update on the Stanford experience, ACM SIGCSE Bulletin, v.27 n.1, p.48-52, March 1995  [</a:t>
            </a:r>
            <a:r>
              <a:rPr lang="en-US" sz="1600" dirty="0" err="1">
                <a:latin typeface="Calibri"/>
                <a:cs typeface="Calibri"/>
              </a:rPr>
              <a:t>doi</a:t>
            </a:r>
            <a:r>
              <a:rPr lang="en-US" sz="1600" dirty="0">
                <a:latin typeface="Calibri"/>
                <a:cs typeface="Calibri"/>
              </a:rPr>
              <a:t>&gt;10.1145/199691.199716]</a:t>
            </a:r>
            <a:endParaRPr lang="en-US" sz="1600" dirty="0" smtClean="0">
              <a:latin typeface="Calibri"/>
              <a:cs typeface="Calibri"/>
            </a:endParaRPr>
          </a:p>
        </p:txBody>
      </p:sp>
      <p:pic>
        <p:nvPicPr>
          <p:cNvPr id="3" name="Picture 2" descr="CS wordmark_web.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965400" y="2590800"/>
            <a:ext cx="6782355" cy="1310554"/>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40">
      <a:dk1>
        <a:sysClr val="windowText" lastClr="000000"/>
      </a:dk1>
      <a:lt1>
        <a:sysClr val="window" lastClr="FFFFFF"/>
      </a:lt1>
      <a:dk2>
        <a:srgbClr val="1F497D"/>
      </a:dk2>
      <a:lt2>
        <a:srgbClr val="EEECE1"/>
      </a:lt2>
      <a:accent1>
        <a:srgbClr val="4F81BD"/>
      </a:accent1>
      <a:accent2>
        <a:srgbClr val="7F7F7F"/>
      </a:accent2>
      <a:accent3>
        <a:srgbClr val="31859B"/>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8575</TotalTime>
  <Words>846</Words>
  <Application>Microsoft Macintosh PowerPoint</Application>
  <PresentationFormat>Custom</PresentationFormat>
  <Paragraphs>99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Buffalo State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Robin L. Foster</dc:creator>
  <cp:lastModifiedBy>Lisa Wang</cp:lastModifiedBy>
  <cp:revision>202</cp:revision>
  <dcterms:created xsi:type="dcterms:W3CDTF">2005-03-16T15:57:41Z</dcterms:created>
  <dcterms:modified xsi:type="dcterms:W3CDTF">2016-03-09T00:27:03Z</dcterms:modified>
</cp:coreProperties>
</file>