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56" r:id="rId3"/>
    <p:sldId id="257" r:id="rId4"/>
    <p:sldId id="259" r:id="rId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0025A1C-0160-4649-B56E-5926E3DAECC3}">
          <p14:sldIdLst>
            <p14:sldId id="261"/>
            <p14:sldId id="256"/>
          </p14:sldIdLst>
        </p14:section>
        <p14:section name="タイトルなしのセクション" id="{11E5BD0D-9BFB-411D-AD6F-27CE25EAB1D2}">
          <p14:sldIdLst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D3FE"/>
    <a:srgbClr val="1403F7"/>
    <a:srgbClr val="B4F7FE"/>
    <a:srgbClr val="FFFF00"/>
    <a:srgbClr val="E3FD91"/>
    <a:srgbClr val="4739FD"/>
    <a:srgbClr val="FFE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22DC0-F23B-4DFF-8C0C-74C8C02462BA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E5022-BBCF-4810-8F02-5F89E18E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89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5022-BBCF-4810-8F02-5F89E18E90E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32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5022-BBCF-4810-8F02-5F89E18E90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1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5022-BBCF-4810-8F02-5F89E18E90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91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5022-BBCF-4810-8F02-5F89E18E90E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27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4FC-11CC-45BC-A0DA-D71DC9F173D3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928-8F5E-4E68-9550-630E68201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7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4FC-11CC-45BC-A0DA-D71DC9F173D3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928-8F5E-4E68-9550-630E68201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11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4FC-11CC-45BC-A0DA-D71DC9F173D3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928-8F5E-4E68-9550-630E68201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53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4FC-11CC-45BC-A0DA-D71DC9F173D3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928-8F5E-4E68-9550-630E68201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53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4FC-11CC-45BC-A0DA-D71DC9F173D3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928-8F5E-4E68-9550-630E68201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94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4FC-11CC-45BC-A0DA-D71DC9F173D3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928-8F5E-4E68-9550-630E68201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0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4FC-11CC-45BC-A0DA-D71DC9F173D3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928-8F5E-4E68-9550-630E68201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0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4FC-11CC-45BC-A0DA-D71DC9F173D3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928-8F5E-4E68-9550-630E68201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4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4FC-11CC-45BC-A0DA-D71DC9F173D3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928-8F5E-4E68-9550-630E68201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2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4FC-11CC-45BC-A0DA-D71DC9F173D3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928-8F5E-4E68-9550-630E68201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53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D4FC-11CC-45BC-A0DA-D71DC9F173D3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928-8F5E-4E68-9550-630E68201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09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C4D4FC-11CC-45BC-A0DA-D71DC9F173D3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E928-8F5E-4E68-9550-630E68201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51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oumu.go.jp/main_content/000162017.pdf" TargetMode="External"/><Relationship Id="rId4" Type="http://schemas.openxmlformats.org/officeDocument/2006/relationships/hyperlink" Target="https://www.ntt-west.co.jp/dengon/web17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-11587" y="-9569"/>
            <a:ext cx="12183035" cy="651245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rgbClr val="018CCB"/>
              </a:gs>
              <a:gs pos="50000">
                <a:srgbClr val="018CCB">
                  <a:alpha val="71000"/>
                </a:srgbClr>
              </a:gs>
              <a:gs pos="66000">
                <a:srgbClr val="018CCB">
                  <a:alpha val="15000"/>
                </a:srgbClr>
              </a:gs>
              <a:gs pos="84000">
                <a:schemeClr val="bg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ja-JP" altLang="en-US" sz="2000" b="1" spc="3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Meiryo UI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5652" y="6381158"/>
            <a:ext cx="12192560" cy="467139"/>
          </a:xfrm>
          <a:prstGeom prst="rect">
            <a:avLst/>
          </a:prstGeom>
          <a:gradFill flip="none" rotWithShape="1">
            <a:gsLst>
              <a:gs pos="100000">
                <a:srgbClr val="0176AB"/>
              </a:gs>
              <a:gs pos="13000">
                <a:schemeClr val="bg1"/>
              </a:gs>
              <a:gs pos="39000">
                <a:srgbClr val="0176AB">
                  <a:alpha val="83000"/>
                </a:srgbClr>
              </a:gs>
              <a:gs pos="25000">
                <a:srgbClr val="0176AB">
                  <a:alpha val="46000"/>
                </a:srgbClr>
              </a:gs>
              <a:gs pos="83000">
                <a:srgbClr val="0176AB"/>
              </a:gs>
              <a:gs pos="63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513953" y="6424594"/>
            <a:ext cx="261019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HG丸ｺﾞｼｯｸM-PRO" pitchFamily="50" charset="-128"/>
                <a:cs typeface="+mn-cs"/>
              </a:rPr>
              <a:t>PRODUCTION ENGINEERING  HEADQUARTERS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HG丸ｺﾞｼｯｸM-PRO" pitchFamily="50" charset="-128"/>
              <a:cs typeface="+mn-cs"/>
            </a:endParaRPr>
          </a:p>
        </p:txBody>
      </p:sp>
      <p:pic>
        <p:nvPicPr>
          <p:cNvPr id="29" name="Picture 8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71246" y="-9568"/>
            <a:ext cx="1244319" cy="47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24177" y="0"/>
            <a:ext cx="1064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47CECE-450D-4CEC-B722-DC50273A3CD4}"/>
              </a:ext>
            </a:extLst>
          </p:cNvPr>
          <p:cNvSpPr txBox="1"/>
          <p:nvPr/>
        </p:nvSpPr>
        <p:spPr>
          <a:xfrm>
            <a:off x="215152" y="1539134"/>
            <a:ext cx="11976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地震後の家族等との</a:t>
            </a:r>
            <a:endParaRPr kumimoji="1" lang="en-US" altLang="ja-JP" sz="5400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5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　　　　　　連絡方法について</a:t>
            </a:r>
            <a:endParaRPr kumimoji="1" lang="en-US" altLang="ja-JP" sz="5400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21DB01-1068-1EED-2560-CAFC1BB45542}"/>
              </a:ext>
            </a:extLst>
          </p:cNvPr>
          <p:cNvSpPr txBox="1"/>
          <p:nvPr/>
        </p:nvSpPr>
        <p:spPr>
          <a:xfrm>
            <a:off x="5063125" y="5241557"/>
            <a:ext cx="667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管理Ｇ　兼子　真　</a:t>
            </a:r>
            <a:r>
              <a:rPr kumimoji="1" lang="ja-JP" altLang="en-US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endParaRPr kumimoji="1" lang="en-US" altLang="ja-JP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37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-11587" y="-9569"/>
            <a:ext cx="12183035" cy="651245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rgbClr val="018CCB"/>
              </a:gs>
              <a:gs pos="50000">
                <a:srgbClr val="018CCB">
                  <a:alpha val="71000"/>
                </a:srgbClr>
              </a:gs>
              <a:gs pos="66000">
                <a:srgbClr val="018CCB">
                  <a:alpha val="15000"/>
                </a:srgbClr>
              </a:gs>
              <a:gs pos="84000">
                <a:schemeClr val="bg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ja-JP" altLang="en-US" sz="2000" b="1" spc="3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Meiryo UI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5652" y="6381158"/>
            <a:ext cx="12192560" cy="467139"/>
          </a:xfrm>
          <a:prstGeom prst="rect">
            <a:avLst/>
          </a:prstGeom>
          <a:gradFill flip="none" rotWithShape="1">
            <a:gsLst>
              <a:gs pos="100000">
                <a:srgbClr val="0176AB"/>
              </a:gs>
              <a:gs pos="13000">
                <a:schemeClr val="bg1"/>
              </a:gs>
              <a:gs pos="39000">
                <a:srgbClr val="0176AB">
                  <a:alpha val="83000"/>
                </a:srgbClr>
              </a:gs>
              <a:gs pos="25000">
                <a:srgbClr val="0176AB">
                  <a:alpha val="46000"/>
                </a:srgbClr>
              </a:gs>
              <a:gs pos="83000">
                <a:srgbClr val="0176AB"/>
              </a:gs>
              <a:gs pos="63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513953" y="6424594"/>
            <a:ext cx="261019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HG丸ｺﾞｼｯｸM-PRO" pitchFamily="50" charset="-128"/>
                <a:cs typeface="+mn-cs"/>
              </a:rPr>
              <a:t>PRODUCTION ENGINEERING  HEADQUARTERS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HG丸ｺﾞｼｯｸM-PRO" pitchFamily="50" charset="-128"/>
              <a:cs typeface="+mn-cs"/>
            </a:endParaRPr>
          </a:p>
        </p:txBody>
      </p:sp>
      <p:pic>
        <p:nvPicPr>
          <p:cNvPr id="29" name="Picture 8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71246" y="-9568"/>
            <a:ext cx="1244319" cy="47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24177" y="0"/>
            <a:ext cx="1064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災害時の伝言ダイヤルポイント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C86C889-3A5F-1028-5AC4-059C01BD66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759" y="1432762"/>
            <a:ext cx="890584" cy="76444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DFEE75-9B1C-687F-7560-C5D24935964A}"/>
              </a:ext>
            </a:extLst>
          </p:cNvPr>
          <p:cNvSpPr txBox="1"/>
          <p:nvPr/>
        </p:nvSpPr>
        <p:spPr>
          <a:xfrm>
            <a:off x="1" y="825598"/>
            <a:ext cx="2814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利用方法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9BA8A0AB-64B1-E2FB-D7D9-9EBEC51473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759" y="3728186"/>
            <a:ext cx="890584" cy="764443"/>
          </a:xfrm>
          <a:prstGeom prst="rect">
            <a:avLst/>
          </a:prstGeom>
        </p:spPr>
      </p:pic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711BB6A1-80FF-A992-C2ED-41812C6AB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7" y="1352767"/>
            <a:ext cx="4839846" cy="4971490"/>
          </a:xfrm>
          <a:prstGeom prst="rect">
            <a:avLst/>
          </a:prstGeom>
        </p:spPr>
      </p:pic>
      <p:sp>
        <p:nvSpPr>
          <p:cNvPr id="5" name="角丸四角形 5">
            <a:extLst>
              <a:ext uri="{FF2B5EF4-FFF2-40B4-BE49-F238E27FC236}">
                <a16:creationId xmlns:a16="http://schemas.microsoft.com/office/drawing/2014/main" id="{1866D93F-FF21-7A38-242E-DFF4681DE82D}"/>
              </a:ext>
            </a:extLst>
          </p:cNvPr>
          <p:cNvSpPr/>
          <p:nvPr/>
        </p:nvSpPr>
        <p:spPr>
          <a:xfrm>
            <a:off x="5138155" y="663375"/>
            <a:ext cx="6003068" cy="467139"/>
          </a:xfrm>
          <a:prstGeom prst="roundRect">
            <a:avLst/>
          </a:prstGeom>
          <a:solidFill>
            <a:srgbClr val="FFE5FE"/>
          </a:solidFill>
          <a:ln w="25400">
            <a:solidFill>
              <a:srgbClr val="FB3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①伝言をやりとりする番号を決めておきましょう</a:t>
            </a:r>
            <a:endParaRPr lang="en-US" altLang="ja-JP" sz="20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D70511-64D4-928F-96A3-127178FBAA98}"/>
              </a:ext>
            </a:extLst>
          </p:cNvPr>
          <p:cNvSpPr txBox="1"/>
          <p:nvPr/>
        </p:nvSpPr>
        <p:spPr>
          <a:xfrm>
            <a:off x="5133415" y="1136429"/>
            <a:ext cx="6362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家族と決めておきましょう</a:t>
            </a:r>
            <a:endParaRPr kumimoji="1" lang="en-US" altLang="ja-JP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◆被災者の自宅の電話番号</a:t>
            </a:r>
            <a:r>
              <a:rPr kumimoji="1" lang="en-US" altLang="ja-JP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市外局番から</a:t>
            </a:r>
            <a:r>
              <a:rPr kumimoji="1" lang="en-US" altLang="ja-JP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  <a:p>
            <a:r>
              <a:rPr kumimoji="1" lang="ja-JP" altLang="en-US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◆実家の電話番号</a:t>
            </a:r>
            <a:endParaRPr kumimoji="1" lang="en-US" altLang="ja-JP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◆携帯電話番号</a:t>
            </a:r>
            <a:r>
              <a:rPr kumimoji="1" lang="en-US" altLang="ja-JP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誰の</a:t>
            </a:r>
            <a:r>
              <a:rPr kumimoji="1" lang="en-US" altLang="ja-JP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endParaRPr kumimoji="1" lang="ja-JP" altLang="en-US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角丸四角形 5">
            <a:extLst>
              <a:ext uri="{FF2B5EF4-FFF2-40B4-BE49-F238E27FC236}">
                <a16:creationId xmlns:a16="http://schemas.microsoft.com/office/drawing/2014/main" id="{8C9FD05E-448C-D902-0F59-CA5D68460E2A}"/>
              </a:ext>
            </a:extLst>
          </p:cNvPr>
          <p:cNvSpPr/>
          <p:nvPr/>
        </p:nvSpPr>
        <p:spPr>
          <a:xfrm>
            <a:off x="5133415" y="2288881"/>
            <a:ext cx="6003068" cy="467139"/>
          </a:xfrm>
          <a:prstGeom prst="roundRect">
            <a:avLst/>
          </a:prstGeom>
          <a:solidFill>
            <a:srgbClr val="FFE5FE"/>
          </a:solidFill>
          <a:ln w="25400">
            <a:solidFill>
              <a:srgbClr val="FB3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②話す内容を決めておきましょう</a:t>
            </a:r>
            <a:endParaRPr lang="en-US" altLang="ja-JP" sz="20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47CECE-450D-4CEC-B722-DC50273A3CD4}"/>
              </a:ext>
            </a:extLst>
          </p:cNvPr>
          <p:cNvSpPr txBox="1"/>
          <p:nvPr/>
        </p:nvSpPr>
        <p:spPr>
          <a:xfrm>
            <a:off x="5133415" y="2785227"/>
            <a:ext cx="6677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◆録音時間は</a:t>
            </a:r>
            <a:r>
              <a:rPr kumimoji="1" lang="en-US" altLang="ja-JP" b="1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</a:t>
            </a:r>
            <a:r>
              <a:rPr kumimoji="1" lang="ja-JP" altLang="en-US" b="1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秒</a:t>
            </a:r>
            <a:r>
              <a:rPr kumimoji="1" lang="ja-JP" altLang="en-US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です</a:t>
            </a:r>
            <a:endParaRPr kumimoji="1" lang="en-US" altLang="ja-JP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◆ダイヤルする前にあらかじめ話す内容を考えておきましょう</a:t>
            </a:r>
            <a:endParaRPr kumimoji="1" lang="en-US" altLang="ja-JP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en-US" altLang="ja-JP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名前、場所、状況、行動等具体的に</a:t>
            </a:r>
            <a:r>
              <a:rPr kumimoji="1" lang="en-US" altLang="ja-JP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endParaRPr kumimoji="1" lang="ja-JP" altLang="en-US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82EDA2-F4EE-34D7-9109-523C5D54C58F}"/>
              </a:ext>
            </a:extLst>
          </p:cNvPr>
          <p:cNvSpPr txBox="1"/>
          <p:nvPr/>
        </p:nvSpPr>
        <p:spPr>
          <a:xfrm>
            <a:off x="5065600" y="3723339"/>
            <a:ext cx="705854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あ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なたの名前は？</a:t>
            </a:r>
            <a:r>
              <a:rPr kumimoji="1" lang="en-US" altLang="ja-JP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フルネームで入れましょう</a:t>
            </a:r>
            <a:r>
              <a:rPr kumimoji="1" lang="en-US" altLang="ja-JP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  <a:p>
            <a:r>
              <a:rPr kumimoji="1" lang="ja-JP" altLang="en-US" sz="2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い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まいる場所は？</a:t>
            </a:r>
            <a:r>
              <a:rPr kumimoji="1" lang="en-US" altLang="ja-JP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具体的に場所を伝えましょう</a:t>
            </a:r>
            <a:r>
              <a:rPr kumimoji="1" lang="en-US" altLang="ja-JP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  <a:p>
            <a:r>
              <a:rPr kumimoji="1" lang="ja-JP" altLang="en-US" sz="2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た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゛れといっしょか？</a:t>
            </a:r>
            <a:r>
              <a:rPr kumimoji="1" lang="en-US" altLang="ja-JP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一緒に避難している方も伝えましょう</a:t>
            </a:r>
            <a:r>
              <a:rPr kumimoji="1" lang="en-US" altLang="ja-JP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  <a:p>
            <a:r>
              <a:rPr kumimoji="1" lang="ja-JP" altLang="en-US" sz="2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い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たいところはあるか？</a:t>
            </a:r>
            <a:r>
              <a:rPr kumimoji="1" lang="en-US" altLang="ja-JP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安否</a:t>
            </a:r>
            <a:r>
              <a:rPr kumimoji="1" lang="en-US" altLang="ja-JP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)(</a:t>
            </a:r>
            <a:r>
              <a:rPr kumimoji="1" lang="ja-JP" altLang="en-US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ケガや体調について伝えましょう</a:t>
            </a:r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endParaRPr kumimoji="1" lang="en-US" altLang="ja-JP" sz="2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よ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こく</a:t>
            </a:r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次の連絡はいつか？</a:t>
            </a:r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  <a:p>
            <a:r>
              <a:rPr kumimoji="1" lang="ja-JP" altLang="en-US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　　</a:t>
            </a:r>
            <a:r>
              <a:rPr kumimoji="1" lang="en-US" altLang="ja-JP" sz="1600" b="1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sz="1600" b="1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移動があるので次回確認予定を伝えましょう</a:t>
            </a:r>
            <a:r>
              <a:rPr kumimoji="1" lang="en-US" altLang="ja-JP" sz="1600" b="1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  <a:p>
            <a:pPr algn="r"/>
            <a:r>
              <a:rPr kumimoji="1" lang="en-US" altLang="ja-JP" sz="1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NTT</a:t>
            </a:r>
            <a:r>
              <a:rPr kumimoji="1" lang="ja-JP" altLang="en-US" sz="1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西日本</a:t>
            </a:r>
            <a:r>
              <a:rPr kumimoji="1" lang="en-US" altLang="ja-JP" sz="1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HP</a:t>
            </a:r>
            <a:r>
              <a:rPr kumimoji="1" lang="ja-JP" altLang="en-US" sz="1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より抜粋</a:t>
            </a:r>
            <a:endParaRPr kumimoji="1" lang="en-US" altLang="ja-JP" sz="1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2E056D5-BBA1-BF26-E731-29A3FA653B99}"/>
              </a:ext>
            </a:extLst>
          </p:cNvPr>
          <p:cNvCxnSpPr>
            <a:cxnSpLocks/>
          </p:cNvCxnSpPr>
          <p:nvPr/>
        </p:nvCxnSpPr>
        <p:spPr>
          <a:xfrm>
            <a:off x="124177" y="1352767"/>
            <a:ext cx="484025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F364C80-C465-913E-0D2F-3D99B1590E9A}"/>
              </a:ext>
            </a:extLst>
          </p:cNvPr>
          <p:cNvCxnSpPr>
            <a:cxnSpLocks/>
            <a:stCxn id="3" idx="1"/>
          </p:cNvCxnSpPr>
          <p:nvPr/>
        </p:nvCxnSpPr>
        <p:spPr>
          <a:xfrm flipV="1">
            <a:off x="124177" y="3832731"/>
            <a:ext cx="4840258" cy="578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BDF75FC-60BC-1E6B-59B3-5BCB242A81C9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954273" y="1352767"/>
            <a:ext cx="9750" cy="248574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ED1B759-EDFE-A6B2-0B73-BCC2322974DD}"/>
              </a:ext>
            </a:extLst>
          </p:cNvPr>
          <p:cNvCxnSpPr>
            <a:cxnSpLocks/>
          </p:cNvCxnSpPr>
          <p:nvPr/>
        </p:nvCxnSpPr>
        <p:spPr>
          <a:xfrm>
            <a:off x="123765" y="1346986"/>
            <a:ext cx="9750" cy="24857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11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-11587" y="-9568"/>
            <a:ext cx="12183035" cy="585728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rgbClr val="018CCB"/>
              </a:gs>
              <a:gs pos="50000">
                <a:srgbClr val="018CCB">
                  <a:alpha val="71000"/>
                </a:srgbClr>
              </a:gs>
              <a:gs pos="66000">
                <a:srgbClr val="018CCB">
                  <a:alpha val="15000"/>
                </a:srgbClr>
              </a:gs>
              <a:gs pos="84000">
                <a:schemeClr val="bg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ja-JP" altLang="en-US" sz="2000" b="1" spc="3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Meiryo UI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-561" y="6403285"/>
            <a:ext cx="12192560" cy="467139"/>
          </a:xfrm>
          <a:prstGeom prst="rect">
            <a:avLst/>
          </a:prstGeom>
          <a:gradFill flip="none" rotWithShape="1">
            <a:gsLst>
              <a:gs pos="100000">
                <a:srgbClr val="0176AB"/>
              </a:gs>
              <a:gs pos="13000">
                <a:schemeClr val="bg1"/>
              </a:gs>
              <a:gs pos="39000">
                <a:srgbClr val="0176AB">
                  <a:alpha val="83000"/>
                </a:srgbClr>
              </a:gs>
              <a:gs pos="25000">
                <a:srgbClr val="0176AB">
                  <a:alpha val="46000"/>
                </a:srgbClr>
              </a:gs>
              <a:gs pos="83000">
                <a:srgbClr val="0176AB"/>
              </a:gs>
              <a:gs pos="63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466148" y="6419018"/>
            <a:ext cx="261019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HG丸ｺﾞｼｯｸM-PRO" pitchFamily="50" charset="-128"/>
                <a:cs typeface="+mn-cs"/>
              </a:rPr>
              <a:t>PRODUCTION ENGINEERING  HEADQUARTERS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HG丸ｺﾞｼｯｸM-PRO" pitchFamily="50" charset="-128"/>
              <a:cs typeface="+mn-cs"/>
            </a:endParaRPr>
          </a:p>
        </p:txBody>
      </p:sp>
      <p:pic>
        <p:nvPicPr>
          <p:cNvPr id="29" name="Picture 8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71246" y="-9568"/>
            <a:ext cx="1244319" cy="47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23AA95-EEB0-CEDE-0B04-8F60B42536B5}"/>
              </a:ext>
            </a:extLst>
          </p:cNvPr>
          <p:cNvSpPr txBox="1"/>
          <p:nvPr/>
        </p:nvSpPr>
        <p:spPr>
          <a:xfrm>
            <a:off x="124177" y="0"/>
            <a:ext cx="6939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体験利用期間と条件　</a:t>
            </a:r>
          </a:p>
        </p:txBody>
      </p:sp>
      <p:sp>
        <p:nvSpPr>
          <p:cNvPr id="5" name="角丸四角形 5">
            <a:extLst>
              <a:ext uri="{FF2B5EF4-FFF2-40B4-BE49-F238E27FC236}">
                <a16:creationId xmlns:a16="http://schemas.microsoft.com/office/drawing/2014/main" id="{2F24DD4A-6983-F224-3D95-B2E57F4EF574}"/>
              </a:ext>
            </a:extLst>
          </p:cNvPr>
          <p:cNvSpPr/>
          <p:nvPr/>
        </p:nvSpPr>
        <p:spPr>
          <a:xfrm>
            <a:off x="280910" y="646127"/>
            <a:ext cx="1601678" cy="467139"/>
          </a:xfrm>
          <a:prstGeom prst="roundRect">
            <a:avLst/>
          </a:prstGeom>
          <a:solidFill>
            <a:srgbClr val="FFE5FE"/>
          </a:solidFill>
          <a:ln w="25400">
            <a:solidFill>
              <a:srgbClr val="FB3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体験利用日</a:t>
            </a:r>
            <a:endParaRPr lang="en-US" altLang="ja-JP" sz="20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3CA058-B967-8840-3CE3-20F03C10AADF}"/>
              </a:ext>
            </a:extLst>
          </p:cNvPr>
          <p:cNvSpPr txBox="1"/>
          <p:nvPr/>
        </p:nvSpPr>
        <p:spPr>
          <a:xfrm>
            <a:off x="92650" y="1217111"/>
            <a:ext cx="10548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・毎月</a:t>
            </a:r>
            <a:r>
              <a:rPr kumimoji="1" lang="en-US" altLang="ja-JP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日及び</a:t>
            </a:r>
            <a:r>
              <a:rPr kumimoji="1" lang="en-US" altLang="ja-JP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15</a:t>
            </a:r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　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00:00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～　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24:00</a:t>
            </a:r>
          </a:p>
          <a:p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・正月三が日　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(1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　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00:00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～　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　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24:00)</a:t>
            </a:r>
          </a:p>
          <a:p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・防災週間　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(8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　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9:00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～　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9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　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17:00)</a:t>
            </a:r>
          </a:p>
          <a:p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・防災とボランティア週間　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(1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15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　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9:00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～　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21</a:t>
            </a:r>
            <a:r>
              <a:rPr kumimoji="1" lang="ja-JP" altLang="en-US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　</a:t>
            </a:r>
            <a:r>
              <a:rPr kumimoji="1" lang="en-US" altLang="ja-JP" sz="2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17:00)</a:t>
            </a:r>
            <a:endParaRPr kumimoji="1" lang="ja-JP" altLang="en-US" sz="24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角丸四角形 5">
            <a:extLst>
              <a:ext uri="{FF2B5EF4-FFF2-40B4-BE49-F238E27FC236}">
                <a16:creationId xmlns:a16="http://schemas.microsoft.com/office/drawing/2014/main" id="{ABE3B574-98FA-EA7F-4371-B1B3A2E542EE}"/>
              </a:ext>
            </a:extLst>
          </p:cNvPr>
          <p:cNvSpPr/>
          <p:nvPr/>
        </p:nvSpPr>
        <p:spPr>
          <a:xfrm>
            <a:off x="280910" y="2960583"/>
            <a:ext cx="1601678" cy="467139"/>
          </a:xfrm>
          <a:prstGeom prst="roundRect">
            <a:avLst/>
          </a:prstGeom>
          <a:solidFill>
            <a:srgbClr val="FFE5FE"/>
          </a:solidFill>
          <a:ln w="25400">
            <a:solidFill>
              <a:srgbClr val="FB3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提供条件</a:t>
            </a:r>
            <a:endParaRPr lang="en-US" altLang="ja-JP" sz="20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727E7F-2392-34B0-090A-F3D3F3059C09}"/>
              </a:ext>
            </a:extLst>
          </p:cNvPr>
          <p:cNvSpPr txBox="1"/>
          <p:nvPr/>
        </p:nvSpPr>
        <p:spPr>
          <a:xfrm>
            <a:off x="92649" y="3551723"/>
            <a:ext cx="8979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・伝言録音時間：</a:t>
            </a:r>
            <a:r>
              <a:rPr kumimoji="1" lang="en-US" altLang="ja-JP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</a:t>
            </a:r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秒</a:t>
            </a:r>
            <a:endParaRPr kumimoji="1" lang="en-US" altLang="ja-JP" sz="2400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・伝言保存期間：体験利用期間終了まで</a:t>
            </a:r>
            <a:endParaRPr kumimoji="1" lang="en-US" altLang="ja-JP" sz="2400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・伝言蓄積数：</a:t>
            </a:r>
            <a:r>
              <a:rPr kumimoji="1" lang="en-US" altLang="ja-JP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</a:t>
            </a:r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伝言</a:t>
            </a:r>
            <a:endParaRPr kumimoji="1" lang="en-US" altLang="ja-JP" sz="2400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ja-JP" altLang="en-US" sz="2400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9B97E8-46F4-2309-6B35-9BF1A2A9B882}"/>
              </a:ext>
            </a:extLst>
          </p:cNvPr>
          <p:cNvSpPr txBox="1"/>
          <p:nvPr/>
        </p:nvSpPr>
        <p:spPr>
          <a:xfrm>
            <a:off x="92648" y="4763550"/>
            <a:ext cx="89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注：災害が発生した際には体験利用ができない場合があります。</a:t>
            </a:r>
            <a:endParaRPr kumimoji="1" lang="en-US" altLang="ja-JP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DE361-1426-A82C-1D6B-1E2668AAFFCA}"/>
              </a:ext>
            </a:extLst>
          </p:cNvPr>
          <p:cNvSpPr txBox="1"/>
          <p:nvPr/>
        </p:nvSpPr>
        <p:spPr>
          <a:xfrm>
            <a:off x="1081748" y="5306418"/>
            <a:ext cx="10994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家族と決めごとを決めて一度体験することをお勧めします</a:t>
            </a:r>
            <a:endParaRPr kumimoji="1" lang="en-US" altLang="ja-JP" sz="2800" b="1" dirty="0">
              <a:solidFill>
                <a:srgbClr val="FF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en-US" altLang="ja-JP" sz="1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NTT</a:t>
            </a:r>
            <a:r>
              <a:rPr kumimoji="1" lang="ja-JP" altLang="en-US" sz="1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西日本</a:t>
            </a:r>
            <a:r>
              <a:rPr kumimoji="1" lang="en-US" altLang="ja-JP" sz="1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HP</a:t>
            </a:r>
            <a:r>
              <a:rPr kumimoji="1" lang="ja-JP" altLang="en-US" sz="1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より抜粋</a:t>
            </a:r>
            <a:endParaRPr kumimoji="1" lang="en-US" altLang="ja-JP" sz="1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ja-JP" altLang="en-US" sz="2800" b="1" dirty="0">
              <a:solidFill>
                <a:srgbClr val="FF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9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-11587" y="-9568"/>
            <a:ext cx="12183035" cy="585728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rgbClr val="018CCB"/>
              </a:gs>
              <a:gs pos="50000">
                <a:srgbClr val="018CCB">
                  <a:alpha val="71000"/>
                </a:srgbClr>
              </a:gs>
              <a:gs pos="66000">
                <a:srgbClr val="018CCB">
                  <a:alpha val="15000"/>
                </a:srgbClr>
              </a:gs>
              <a:gs pos="84000">
                <a:schemeClr val="bg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ja-JP" altLang="en-US" sz="2000" b="1" spc="3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Meiryo UI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-561" y="6403285"/>
            <a:ext cx="12192560" cy="467139"/>
          </a:xfrm>
          <a:prstGeom prst="rect">
            <a:avLst/>
          </a:prstGeom>
          <a:gradFill flip="none" rotWithShape="1">
            <a:gsLst>
              <a:gs pos="100000">
                <a:srgbClr val="0176AB"/>
              </a:gs>
              <a:gs pos="13000">
                <a:schemeClr val="bg1"/>
              </a:gs>
              <a:gs pos="39000">
                <a:srgbClr val="0176AB">
                  <a:alpha val="83000"/>
                </a:srgbClr>
              </a:gs>
              <a:gs pos="25000">
                <a:srgbClr val="0176AB">
                  <a:alpha val="46000"/>
                </a:srgbClr>
              </a:gs>
              <a:gs pos="83000">
                <a:srgbClr val="0176AB"/>
              </a:gs>
              <a:gs pos="63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466148" y="6419018"/>
            <a:ext cx="261019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HG丸ｺﾞｼｯｸM-PRO" pitchFamily="50" charset="-128"/>
                <a:cs typeface="+mn-cs"/>
              </a:rPr>
              <a:t>PRODUCTION ENGINEERING  HEADQUARTERS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HG丸ｺﾞｼｯｸM-PRO" pitchFamily="50" charset="-128"/>
              <a:cs typeface="+mn-cs"/>
            </a:endParaRPr>
          </a:p>
        </p:txBody>
      </p:sp>
      <p:pic>
        <p:nvPicPr>
          <p:cNvPr id="29" name="Picture 8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71246" y="-9568"/>
            <a:ext cx="1244319" cy="47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23AA95-EEB0-CEDE-0B04-8F60B42536B5}"/>
              </a:ext>
            </a:extLst>
          </p:cNvPr>
          <p:cNvSpPr txBox="1"/>
          <p:nvPr/>
        </p:nvSpPr>
        <p:spPr>
          <a:xfrm>
            <a:off x="124177" y="0"/>
            <a:ext cx="6939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その他の連絡方法　</a:t>
            </a:r>
          </a:p>
        </p:txBody>
      </p:sp>
      <p:sp>
        <p:nvSpPr>
          <p:cNvPr id="5" name="角丸四角形 5">
            <a:extLst>
              <a:ext uri="{FF2B5EF4-FFF2-40B4-BE49-F238E27FC236}">
                <a16:creationId xmlns:a16="http://schemas.microsoft.com/office/drawing/2014/main" id="{2F24DD4A-6983-F224-3D95-B2E57F4EF574}"/>
              </a:ext>
            </a:extLst>
          </p:cNvPr>
          <p:cNvSpPr/>
          <p:nvPr/>
        </p:nvSpPr>
        <p:spPr>
          <a:xfrm>
            <a:off x="280910" y="646127"/>
            <a:ext cx="1601678" cy="467139"/>
          </a:xfrm>
          <a:prstGeom prst="roundRect">
            <a:avLst/>
          </a:prstGeom>
          <a:solidFill>
            <a:srgbClr val="FFE5FE"/>
          </a:solidFill>
          <a:ln w="25400">
            <a:solidFill>
              <a:srgbClr val="FB3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Web171</a:t>
            </a:r>
          </a:p>
          <a:p>
            <a:pPr algn="ctr"/>
            <a:endParaRPr kumimoji="1" lang="ja-JP" altLang="en-US" sz="2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3CA058-B967-8840-3CE3-20F03C10AADF}"/>
              </a:ext>
            </a:extLst>
          </p:cNvPr>
          <p:cNvSpPr txBox="1"/>
          <p:nvPr/>
        </p:nvSpPr>
        <p:spPr>
          <a:xfrm>
            <a:off x="92649" y="1217111"/>
            <a:ext cx="10817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・電話と</a:t>
            </a:r>
            <a:r>
              <a:rPr kumimoji="1" lang="en-US" altLang="ja-JP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PC</a:t>
            </a:r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、スマートフォンで伝言のやりとりができる</a:t>
            </a:r>
            <a:endParaRPr kumimoji="1" lang="en-US" altLang="ja-JP" sz="2400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en-US" altLang="ja-JP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※</a:t>
            </a:r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詳しくは</a:t>
            </a:r>
            <a:r>
              <a:rPr kumimoji="1" lang="en-US" altLang="ja-JP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NTT</a:t>
            </a:r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西日本</a:t>
            </a:r>
            <a:r>
              <a:rPr kumimoji="1" lang="en-US" altLang="ja-JP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HP</a:t>
            </a:r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</a:t>
            </a:r>
            <a:endParaRPr kumimoji="1" lang="en-US" altLang="ja-JP" sz="2400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</a:t>
            </a:r>
            <a:r>
              <a:rPr lang="en-US" altLang="ja-JP" sz="2400" dirty="0">
                <a:hlinkClick r:id="rId4"/>
              </a:rPr>
              <a:t>【NTT</a:t>
            </a:r>
            <a:r>
              <a:rPr lang="ja-JP" altLang="en-US" sz="2400" dirty="0">
                <a:hlinkClick r:id="rId4"/>
              </a:rPr>
              <a:t>西日本</a:t>
            </a:r>
            <a:r>
              <a:rPr lang="en-US" altLang="ja-JP" sz="2400" dirty="0">
                <a:hlinkClick r:id="rId4"/>
              </a:rPr>
              <a:t>】</a:t>
            </a:r>
            <a:r>
              <a:rPr lang="ja-JP" altLang="en-US" sz="2400" dirty="0">
                <a:hlinkClick r:id="rId4"/>
              </a:rPr>
              <a:t>災害用伝言板（</a:t>
            </a:r>
            <a:r>
              <a:rPr lang="en-US" altLang="ja-JP" sz="2400" dirty="0">
                <a:hlinkClick r:id="rId4"/>
              </a:rPr>
              <a:t>web171</a:t>
            </a:r>
            <a:r>
              <a:rPr lang="ja-JP" altLang="en-US" sz="2400" dirty="0">
                <a:hlinkClick r:id="rId4"/>
              </a:rPr>
              <a:t>）の災害の備え・対策サイト </a:t>
            </a:r>
            <a:r>
              <a:rPr lang="en-US" altLang="ja-JP" sz="2400" dirty="0">
                <a:hlinkClick r:id="rId4"/>
              </a:rPr>
              <a:t>- </a:t>
            </a:r>
            <a:r>
              <a:rPr lang="ja-JP" altLang="en-US" sz="2400" dirty="0">
                <a:hlinkClick r:id="rId4"/>
              </a:rPr>
              <a:t>通信・</a:t>
            </a:r>
            <a:r>
              <a:rPr lang="en-US" altLang="ja-JP" sz="2400" dirty="0">
                <a:hlinkClick r:id="rId4"/>
              </a:rPr>
              <a:t>ICT</a:t>
            </a:r>
            <a:r>
              <a:rPr lang="ja-JP" altLang="en-US" sz="2400" dirty="0">
                <a:hlinkClick r:id="rId4"/>
              </a:rPr>
              <a:t>サービス・ソリューション </a:t>
            </a:r>
            <a:r>
              <a:rPr lang="en-US" altLang="ja-JP" sz="2400" dirty="0">
                <a:hlinkClick r:id="rId4"/>
              </a:rPr>
              <a:t>(ntt-west.co.jp)</a:t>
            </a:r>
            <a:endParaRPr kumimoji="1" lang="en-US" altLang="ja-JP" sz="24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角丸四角形 5">
            <a:extLst>
              <a:ext uri="{FF2B5EF4-FFF2-40B4-BE49-F238E27FC236}">
                <a16:creationId xmlns:a16="http://schemas.microsoft.com/office/drawing/2014/main" id="{ABE3B574-98FA-EA7F-4371-B1B3A2E542EE}"/>
              </a:ext>
            </a:extLst>
          </p:cNvPr>
          <p:cNvSpPr/>
          <p:nvPr/>
        </p:nvSpPr>
        <p:spPr>
          <a:xfrm>
            <a:off x="280909" y="2960583"/>
            <a:ext cx="2327819" cy="467139"/>
          </a:xfrm>
          <a:prstGeom prst="roundRect">
            <a:avLst/>
          </a:prstGeom>
          <a:solidFill>
            <a:srgbClr val="FFE5FE"/>
          </a:solidFill>
          <a:ln w="25400">
            <a:solidFill>
              <a:srgbClr val="FB3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特設公衆電話</a:t>
            </a:r>
            <a:endParaRPr lang="en-US" altLang="ja-JP" sz="20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727E7F-2392-34B0-090A-F3D3F3059C09}"/>
              </a:ext>
            </a:extLst>
          </p:cNvPr>
          <p:cNvSpPr txBox="1"/>
          <p:nvPr/>
        </p:nvSpPr>
        <p:spPr>
          <a:xfrm>
            <a:off x="124177" y="3579967"/>
            <a:ext cx="1124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・静岡県の避難所</a:t>
            </a:r>
            <a:r>
              <a:rPr kumimoji="1" lang="ja-JP" altLang="en-US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等</a:t>
            </a:r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約</a:t>
            </a:r>
            <a:r>
              <a:rPr kumimoji="1" lang="en-US" altLang="ja-JP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1,100</a:t>
            </a:r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箇所にあらかじめ電話機と電話回線</a:t>
            </a:r>
            <a:r>
              <a:rPr kumimoji="1" lang="en-US" altLang="ja-JP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約</a:t>
            </a:r>
            <a:r>
              <a:rPr kumimoji="1" lang="en-US" altLang="ja-JP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3,000</a:t>
            </a:r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回線</a:t>
            </a:r>
            <a:r>
              <a:rPr kumimoji="1" lang="en-US" altLang="ja-JP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endParaRPr kumimoji="1" lang="en-US" altLang="ja-JP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を配備されており、災害時の通信手段として、避難者が無料で利用できます</a:t>
            </a:r>
            <a:endParaRPr kumimoji="1" lang="en-US" altLang="ja-JP" sz="2400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ja-JP" altLang="en-US" sz="2400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角丸四角形 5">
            <a:extLst>
              <a:ext uri="{FF2B5EF4-FFF2-40B4-BE49-F238E27FC236}">
                <a16:creationId xmlns:a16="http://schemas.microsoft.com/office/drawing/2014/main" id="{BE48C9CF-D02C-0877-7537-FE409394C440}"/>
              </a:ext>
            </a:extLst>
          </p:cNvPr>
          <p:cNvSpPr/>
          <p:nvPr/>
        </p:nvSpPr>
        <p:spPr>
          <a:xfrm>
            <a:off x="280909" y="4760667"/>
            <a:ext cx="2327819" cy="467139"/>
          </a:xfrm>
          <a:prstGeom prst="roundRect">
            <a:avLst/>
          </a:prstGeom>
          <a:solidFill>
            <a:srgbClr val="FFE5FE"/>
          </a:solidFill>
          <a:ln w="25400">
            <a:solidFill>
              <a:srgbClr val="FB3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公衆電話</a:t>
            </a:r>
            <a:endParaRPr lang="en-US" altLang="ja-JP" sz="20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FCE3C0-334E-D139-38E8-3F4599A8E614}"/>
              </a:ext>
            </a:extLst>
          </p:cNvPr>
          <p:cNvSpPr txBox="1"/>
          <p:nvPr/>
        </p:nvSpPr>
        <p:spPr>
          <a:xfrm>
            <a:off x="124177" y="5257749"/>
            <a:ext cx="1124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・公衆電話には、アナログ公衆電話とデジタル公衆電話の</a:t>
            </a:r>
            <a:r>
              <a:rPr kumimoji="1" lang="en-US" altLang="ja-JP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種類あります</a:t>
            </a:r>
            <a:endParaRPr kumimoji="1" lang="en-US" altLang="ja-JP" sz="2400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2400" b="1" dirty="0">
                <a:solidFill>
                  <a:srgbClr val="1403F7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hlinkClick r:id="rId5"/>
              </a:rPr>
              <a:t>それぞれの特徴と使用方法</a:t>
            </a:r>
            <a:r>
              <a:rPr kumimoji="1" lang="en-US" altLang="ja-JP" sz="1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sz="1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総務省の</a:t>
            </a:r>
            <a:r>
              <a:rPr kumimoji="1" lang="en-US" altLang="ja-JP" sz="1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HP</a:t>
            </a:r>
            <a:r>
              <a:rPr kumimoji="1" lang="ja-JP" altLang="en-US" sz="1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リンク</a:t>
            </a:r>
            <a:r>
              <a:rPr kumimoji="1" lang="en-US" altLang="ja-JP" sz="1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  <a:p>
            <a:endParaRPr kumimoji="1" lang="ja-JP" altLang="en-US" sz="2400" b="1" dirty="0">
              <a:solidFill>
                <a:srgbClr val="1403F7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2085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TM02892315[[fn=ウィスプ]]</Template>
  <TotalTime>792</TotalTime>
  <Words>452</Words>
  <Application>Microsoft Office PowerPoint</Application>
  <PresentationFormat>ワイド画面</PresentationFormat>
  <Paragraphs>55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HG丸ｺﾞｼｯｸM-PRO</vt:lpstr>
      <vt:lpstr>游ゴシック</vt:lpstr>
      <vt:lpstr>Calibri</vt:lpstr>
      <vt:lpstr>Calibri Light</vt:lpstr>
      <vt:lpstr>Wingdings 2</vt:lpstr>
      <vt:lpstr>HDOfficeLightV0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香</dc:creator>
  <cp:lastModifiedBy>Nagai Masahiro(永井 政浩)</cp:lastModifiedBy>
  <cp:revision>49</cp:revision>
  <cp:lastPrinted>2024-09-26T01:28:36Z</cp:lastPrinted>
  <dcterms:created xsi:type="dcterms:W3CDTF">2023-08-08T23:47:05Z</dcterms:created>
  <dcterms:modified xsi:type="dcterms:W3CDTF">2024-12-03T21:46:59Z</dcterms:modified>
</cp:coreProperties>
</file>