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5"/>
    <p:sldMasterId id="2147483696" r:id="rId6"/>
    <p:sldMasterId id="2147483717" r:id="rId7"/>
    <p:sldMasterId id="2147483726" r:id="rId8"/>
  </p:sldMasterIdLst>
  <p:notesMasterIdLst>
    <p:notesMasterId r:id="rId10"/>
  </p:notesMasterIdLst>
  <p:handoutMasterIdLst>
    <p:handoutMasterId r:id="rId11"/>
  </p:handoutMasterIdLst>
  <p:sldIdLst>
    <p:sldId id="663" r:id="rId9"/>
  </p:sldIdLst>
  <p:sldSz cx="17068800" cy="9601200"/>
  <p:notesSz cx="9240838" cy="14722475"/>
  <p:defaultTextStyle>
    <a:defPPr>
      <a:defRPr lang="en-US"/>
    </a:defPPr>
    <a:lvl1pPr marL="0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2400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84799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77199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69597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61995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54397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46795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39195" algn="l" defTabSz="118479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6127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4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ube, Niharika" initials="NC" lastIdx="3" clrIdx="0">
    <p:extLst/>
  </p:cmAuthor>
  <p:cmAuthor id="2" name="Kelly, Asheley" initials="AK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E7E8E8"/>
    <a:srgbClr val="FF9933"/>
    <a:srgbClr val="E6E6E6"/>
    <a:srgbClr val="FF9900"/>
    <a:srgbClr val="FFE4C9"/>
    <a:srgbClr val="FFFFDD"/>
    <a:srgbClr val="003F5F"/>
    <a:srgbClr val="79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3741" autoAdjust="0"/>
    <p:restoredTop sz="93515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210" y="62"/>
      </p:cViewPr>
      <p:guideLst>
        <p:guide orient="horz" pos="1008"/>
        <p:guide pos="6127"/>
        <p:guide orient="horz" pos="1344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4363" cy="736124"/>
          </a:xfrm>
          <a:prstGeom prst="rect">
            <a:avLst/>
          </a:prstGeom>
        </p:spPr>
        <p:txBody>
          <a:bodyPr vert="horz" lIns="136928" tIns="68463" rIns="136928" bIns="6846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4338" y="0"/>
            <a:ext cx="4004363" cy="736124"/>
          </a:xfrm>
          <a:prstGeom prst="rect">
            <a:avLst/>
          </a:prstGeom>
        </p:spPr>
        <p:txBody>
          <a:bodyPr vert="horz" lIns="136928" tIns="68463" rIns="136928" bIns="68463" rtlCol="0"/>
          <a:lstStyle>
            <a:lvl1pPr algn="r">
              <a:defRPr sz="1800"/>
            </a:lvl1pPr>
          </a:lstStyle>
          <a:p>
            <a:fld id="{05D74A89-EDA1-284E-95D8-1DFDCD58A78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983796"/>
            <a:ext cx="4004363" cy="736124"/>
          </a:xfrm>
          <a:prstGeom prst="rect">
            <a:avLst/>
          </a:prstGeom>
        </p:spPr>
        <p:txBody>
          <a:bodyPr vert="horz" lIns="136928" tIns="68463" rIns="136928" bIns="6846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4338" y="13983796"/>
            <a:ext cx="4004363" cy="736124"/>
          </a:xfrm>
          <a:prstGeom prst="rect">
            <a:avLst/>
          </a:prstGeom>
        </p:spPr>
        <p:txBody>
          <a:bodyPr vert="horz" lIns="136928" tIns="68463" rIns="136928" bIns="68463" rtlCol="0" anchor="b"/>
          <a:lstStyle>
            <a:lvl1pPr algn="r">
              <a:defRPr sz="1800"/>
            </a:lvl1pPr>
          </a:lstStyle>
          <a:p>
            <a:fld id="{0AB16AD9-8C6B-BC4F-AF37-B40F11A5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6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04363" cy="738681"/>
          </a:xfrm>
          <a:prstGeom prst="rect">
            <a:avLst/>
          </a:prstGeom>
        </p:spPr>
        <p:txBody>
          <a:bodyPr vert="horz" lIns="136928" tIns="68463" rIns="136928" bIns="6846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4338" y="2"/>
            <a:ext cx="4004363" cy="738681"/>
          </a:xfrm>
          <a:prstGeom prst="rect">
            <a:avLst/>
          </a:prstGeom>
        </p:spPr>
        <p:txBody>
          <a:bodyPr vert="horz" lIns="136928" tIns="68463" rIns="136928" bIns="68463" rtlCol="0"/>
          <a:lstStyle>
            <a:lvl1pPr algn="r">
              <a:defRPr sz="1800"/>
            </a:lvl1pPr>
          </a:lstStyle>
          <a:p>
            <a:fld id="{5A7A74ED-36C9-1441-AB9F-5A155C513E00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1839913"/>
            <a:ext cx="8834438" cy="497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6928" tIns="68463" rIns="136928" bIns="684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084" y="7085189"/>
            <a:ext cx="7392670" cy="5796977"/>
          </a:xfrm>
          <a:prstGeom prst="rect">
            <a:avLst/>
          </a:prstGeom>
        </p:spPr>
        <p:txBody>
          <a:bodyPr vert="horz" lIns="136928" tIns="68463" rIns="136928" bIns="6846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983798"/>
            <a:ext cx="4004363" cy="738679"/>
          </a:xfrm>
          <a:prstGeom prst="rect">
            <a:avLst/>
          </a:prstGeom>
        </p:spPr>
        <p:txBody>
          <a:bodyPr vert="horz" lIns="136928" tIns="68463" rIns="136928" bIns="6846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4338" y="13983798"/>
            <a:ext cx="4004363" cy="738679"/>
          </a:xfrm>
          <a:prstGeom prst="rect">
            <a:avLst/>
          </a:prstGeom>
        </p:spPr>
        <p:txBody>
          <a:bodyPr vert="horz" lIns="136928" tIns="68463" rIns="136928" bIns="68463" rtlCol="0" anchor="b"/>
          <a:lstStyle>
            <a:lvl1pPr algn="r">
              <a:defRPr sz="1800"/>
            </a:lvl1pPr>
          </a:lstStyle>
          <a:p>
            <a:fld id="{414E60B2-C5EA-BE42-8AFF-939A7F59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289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579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5868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159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449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1738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028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317" algn="l" defTabSz="1410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"/>
            <a:ext cx="17068800" cy="173058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7771" y="1552785"/>
            <a:ext cx="17112302" cy="4032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30588"/>
            <a:ext cx="17068800" cy="36894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024128" y="261988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865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24126" y="3877796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828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Red Rectangle M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5" y="7392889"/>
            <a:ext cx="2040212" cy="5296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08638" y="7329389"/>
            <a:ext cx="8325116" cy="7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90" b="0" dirty="0">
                <a:solidFill>
                  <a:srgbClr val="003F5F"/>
                </a:solidFill>
                <a:latin typeface="Avenir Black"/>
                <a:cs typeface="Avenir Black"/>
              </a:rPr>
              <a:t>Product Planning &amp; Strategy</a:t>
            </a:r>
          </a:p>
          <a:p>
            <a:pPr>
              <a:spcAft>
                <a:spcPts val="0"/>
              </a:spcAft>
            </a:pPr>
            <a:r>
              <a:rPr lang="en-US" sz="1584" b="0" baseline="0" dirty="0">
                <a:solidFill>
                  <a:srgbClr val="797C83"/>
                </a:solidFill>
                <a:latin typeface="Helvetica Neue"/>
                <a:cs typeface="Helvetica Neue"/>
              </a:rPr>
              <a:t>Connected Vehicle Technologies</a:t>
            </a:r>
            <a:endParaRPr lang="en-US" sz="1584" b="0" dirty="0">
              <a:solidFill>
                <a:srgbClr val="797C8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776191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7771" y="11"/>
            <a:ext cx="17112302" cy="957452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7" y="9394615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24128" y="330335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186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4126" y="4525712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602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" y="7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563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81630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3"/>
            <a:ext cx="17068800" cy="300407"/>
          </a:xfrm>
          <a:prstGeom prst="rect">
            <a:avLst/>
          </a:prstGeom>
          <a:noFill/>
        </p:spPr>
        <p:txBody>
          <a:bodyPr vert="horz" wrap="square" lIns="159581" tIns="79790" rIns="159581" bIns="79790" rtlCol="0">
            <a:spAutoFit/>
          </a:bodyPr>
          <a:lstStyle/>
          <a:p>
            <a:pPr>
              <a:spcAft>
                <a:spcPts val="1122"/>
              </a:spcAft>
            </a:pPr>
            <a:r>
              <a:rPr lang="en-US" sz="905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905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905" dirty="0">
                <a:solidFill>
                  <a:srgbClr val="000000"/>
                </a:solidFill>
              </a:rPr>
              <a:t>CONFIDENTIAL  </a:t>
            </a:r>
            <a:r>
              <a:rPr lang="ja-JP" altLang="en-US" sz="905" dirty="0">
                <a:solidFill>
                  <a:srgbClr val="000000"/>
                </a:solidFill>
              </a:rPr>
              <a:t>秘</a:t>
            </a:r>
            <a:endParaRPr lang="en-US" sz="905" dirty="0" err="1">
              <a:solidFill>
                <a:srgbClr val="000000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657562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629001" y="1920249"/>
            <a:ext cx="7304832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8676643" y="1920249"/>
            <a:ext cx="7396478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4251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" y="4"/>
            <a:ext cx="17060573" cy="249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59" tIns="59827" rIns="119659" bIns="59827" rtlCol="0" anchor="ctr"/>
          <a:lstStyle/>
          <a:p>
            <a:pPr algn="ctr" defTabSz="898516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388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0" y="2499360"/>
            <a:ext cx="15527436" cy="53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2474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7" y="3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6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7" y="327594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4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" y="0"/>
            <a:ext cx="17060573" cy="960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887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"/>
            <a:ext cx="17068800" cy="173058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7771" y="1552785"/>
            <a:ext cx="17112302" cy="4032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30588"/>
            <a:ext cx="17068800" cy="36894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024128" y="261988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865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24126" y="3877796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828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Red Rectangle M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5" y="7392889"/>
            <a:ext cx="2040212" cy="5296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08638" y="7329389"/>
            <a:ext cx="8325116" cy="7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90" dirty="0">
                <a:solidFill>
                  <a:srgbClr val="003F5F"/>
                </a:solidFill>
                <a:latin typeface="Avenir Black"/>
                <a:cs typeface="Avenir Black"/>
              </a:rPr>
              <a:t>Product Planning &amp; Strategy</a:t>
            </a:r>
          </a:p>
          <a:p>
            <a:r>
              <a:rPr lang="en-US" sz="1584" dirty="0">
                <a:solidFill>
                  <a:srgbClr val="797C83"/>
                </a:solidFill>
                <a:latin typeface="Helvetica Neue"/>
                <a:cs typeface="Helvetica Neue"/>
              </a:rPr>
              <a:t>Connected Vehicle Technologies</a:t>
            </a:r>
          </a:p>
        </p:txBody>
      </p:sp>
    </p:spTree>
    <p:extLst>
      <p:ext uri="{BB962C8B-B14F-4D97-AF65-F5344CB8AC3E}">
        <p14:creationId xmlns:p14="http://schemas.microsoft.com/office/powerpoint/2010/main" val="6639415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7771" y="11"/>
            <a:ext cx="17112302" cy="957452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7" y="9394615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24128" y="330335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186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4126" y="4525712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602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" y="7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127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03628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7771" y="11"/>
            <a:ext cx="17112302" cy="957452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4932" fontAlgn="base">
                <a:spcBef>
                  <a:spcPct val="0"/>
                </a:spcBef>
                <a:spcAft>
                  <a:spcPct val="0"/>
                </a:spcAft>
              </a:pPr>
              <a:endParaRPr lang="en-US" sz="1697" b="1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7" y="9394615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24128" y="330335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186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4126" y="4525712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602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" y="7"/>
            <a:ext cx="17094523" cy="20482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06955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3"/>
            <a:ext cx="17068800" cy="300407"/>
          </a:xfrm>
          <a:prstGeom prst="rect">
            <a:avLst/>
          </a:prstGeom>
          <a:noFill/>
        </p:spPr>
        <p:txBody>
          <a:bodyPr vert="horz" wrap="square" lIns="159581" tIns="79790" rIns="159581" bIns="79790" rtlCol="0">
            <a:spAutoFit/>
          </a:bodyPr>
          <a:lstStyle/>
          <a:p>
            <a:pPr>
              <a:spcAft>
                <a:spcPts val="1122"/>
              </a:spcAft>
            </a:pPr>
            <a:r>
              <a:rPr lang="en-US" sz="905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905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905" dirty="0">
                <a:solidFill>
                  <a:srgbClr val="000000"/>
                </a:solidFill>
              </a:rPr>
              <a:t>CONFIDENTIAL  </a:t>
            </a:r>
            <a:r>
              <a:rPr lang="ja-JP" altLang="en-US" sz="905" dirty="0">
                <a:solidFill>
                  <a:srgbClr val="000000"/>
                </a:solidFill>
              </a:rPr>
              <a:t>秘</a:t>
            </a:r>
            <a:endParaRPr lang="en-US" sz="905" dirty="0" err="1">
              <a:solidFill>
                <a:srgbClr val="000000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549002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629001" y="1920249"/>
            <a:ext cx="7304832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8676643" y="1920249"/>
            <a:ext cx="7396478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17619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" y="4"/>
            <a:ext cx="17060573" cy="249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59" tIns="59827" rIns="119659" bIns="59827" rtlCol="0" anchor="ctr"/>
          <a:lstStyle/>
          <a:p>
            <a:pPr algn="ctr" defTabSz="898516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337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0" y="2499360"/>
            <a:ext cx="15527436" cy="53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554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7" y="3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6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7" y="327594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4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" y="0"/>
            <a:ext cx="17060573" cy="960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59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7068800" cy="2496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7774" y="5600712"/>
            <a:ext cx="17112305" cy="39738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639008"/>
            <a:ext cx="17068800" cy="37888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9439821"/>
            <a:ext cx="17068800" cy="18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024128" y="6627643"/>
            <a:ext cx="15020544" cy="1095980"/>
          </a:xfrm>
        </p:spPr>
        <p:txBody>
          <a:bodyPr tIns="0" bIns="0" anchor="b" anchorCtr="0">
            <a:normAutofit/>
          </a:bodyPr>
          <a:lstStyle>
            <a:lvl1pPr>
              <a:defRPr sz="3249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24126" y="7743321"/>
            <a:ext cx="15020544" cy="843916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85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6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2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5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79" y="1408787"/>
            <a:ext cx="13681246" cy="34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0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7774" y="12"/>
            <a:ext cx="17112305" cy="957452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6" y="9439821"/>
            <a:ext cx="17094525" cy="18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24128" y="3303353"/>
            <a:ext cx="15020544" cy="1095980"/>
          </a:xfrm>
        </p:spPr>
        <p:txBody>
          <a:bodyPr tIns="0" bIns="0" anchor="b" anchorCtr="0">
            <a:normAutofit/>
          </a:bodyPr>
          <a:lstStyle>
            <a:lvl1pPr>
              <a:defRPr sz="3249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4126" y="4419028"/>
            <a:ext cx="15020544" cy="843916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85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46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2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5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8001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" y="5824735"/>
            <a:ext cx="17068798" cy="37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7068800" cy="58247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827023"/>
            <a:ext cx="17068800" cy="475438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" y="9439821"/>
            <a:ext cx="17094525" cy="18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824729"/>
            <a:ext cx="170688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827020"/>
            <a:ext cx="170688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24128" y="3303353"/>
            <a:ext cx="15020544" cy="1095980"/>
          </a:xfrm>
        </p:spPr>
        <p:txBody>
          <a:bodyPr tIns="0" bIns="0" anchor="b" anchorCtr="0">
            <a:normAutofit/>
          </a:bodyPr>
          <a:lstStyle>
            <a:lvl1pPr>
              <a:defRPr sz="3249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24126" y="4419028"/>
            <a:ext cx="15020544" cy="843916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85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46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2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5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28" y="6448282"/>
            <a:ext cx="10749551" cy="27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69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"/>
            <a:ext cx="17068800" cy="9622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6" y="1056691"/>
            <a:ext cx="15020544" cy="3342640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" y="8407404"/>
            <a:ext cx="17094525" cy="112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" y="9439821"/>
            <a:ext cx="17094525" cy="18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28" y="6448282"/>
            <a:ext cx="10749551" cy="27425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6" y="4648281"/>
            <a:ext cx="15020544" cy="611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24379" indent="0" algn="ctr">
              <a:buNone/>
              <a:defRPr sz="1856"/>
            </a:lvl2pPr>
            <a:lvl3pPr marL="848758" indent="0" algn="ctr">
              <a:buNone/>
              <a:defRPr sz="1670"/>
            </a:lvl3pPr>
            <a:lvl4pPr marL="1273138" indent="0" algn="ctr">
              <a:buNone/>
              <a:defRPr sz="1485"/>
            </a:lvl4pPr>
            <a:lvl5pPr marL="1697517" indent="0" algn="ctr">
              <a:buNone/>
              <a:defRPr sz="1485"/>
            </a:lvl5pPr>
            <a:lvl6pPr marL="2121895" indent="0" algn="ctr">
              <a:buNone/>
              <a:defRPr sz="1485"/>
            </a:lvl6pPr>
            <a:lvl7pPr marL="2546275" indent="0" algn="ctr">
              <a:buNone/>
              <a:defRPr sz="1485"/>
            </a:lvl7pPr>
            <a:lvl8pPr marL="2970656" indent="0" algn="ctr">
              <a:buNone/>
              <a:defRPr sz="1485"/>
            </a:lvl8pPr>
            <a:lvl9pPr marL="3395034" indent="0" algn="ctr">
              <a:buNone/>
              <a:defRPr sz="148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4"/>
            <a:ext cx="170688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888882">
              <a:spcAft>
                <a:spcPts val="900"/>
              </a:spcAft>
            </a:pPr>
            <a:endParaRPr lang="en-US" sz="1200" dirty="0" err="1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20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8168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4279736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1"/>
            <a:ext cx="17068800" cy="194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888882">
              <a:spcAft>
                <a:spcPts val="797"/>
              </a:spcAft>
            </a:pPr>
            <a:r>
              <a:rPr lang="en-US" sz="662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662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662" dirty="0">
                <a:solidFill>
                  <a:srgbClr val="000000"/>
                </a:solidFill>
              </a:rPr>
              <a:t>CONFIDENTIAL  </a:t>
            </a:r>
            <a:r>
              <a:rPr lang="ja-JP" altLang="en-US" sz="662" dirty="0">
                <a:solidFill>
                  <a:srgbClr val="000000"/>
                </a:solidFill>
              </a:rPr>
              <a:t>秘</a:t>
            </a:r>
            <a:endParaRPr lang="en-US" sz="662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818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88339"/>
            <a:ext cx="15020544" cy="5808901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25322" y="1681099"/>
            <a:ext cx="15018173" cy="560070"/>
          </a:xfrm>
        </p:spPr>
        <p:txBody>
          <a:bodyPr anchor="b"/>
          <a:lstStyle>
            <a:lvl1pPr marL="0" indent="0">
              <a:buNone/>
              <a:defRPr/>
            </a:lvl1pPr>
            <a:lvl2pPr marL="345809" indent="0">
              <a:buNone/>
              <a:defRPr/>
            </a:lvl2pPr>
            <a:lvl3pPr marL="759802" indent="0">
              <a:buNone/>
              <a:defRPr/>
            </a:lvl3pPr>
            <a:lvl4pPr marL="1105610" indent="0">
              <a:buNone/>
              <a:defRPr/>
            </a:lvl4pPr>
            <a:lvl5pPr marL="140920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60973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056333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920250"/>
            <a:ext cx="7168896" cy="6576997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055"/>
            </a:lvl1pPr>
            <a:lvl2pPr>
              <a:buClr>
                <a:schemeClr val="accent3"/>
              </a:buClr>
              <a:defRPr sz="1856"/>
            </a:lvl2pPr>
            <a:lvl3pPr>
              <a:buClr>
                <a:schemeClr val="accent3"/>
              </a:buClr>
              <a:defRPr sz="1856"/>
            </a:lvl3pPr>
            <a:lvl4pPr>
              <a:buClr>
                <a:schemeClr val="accent3"/>
              </a:buClr>
              <a:defRPr sz="1658"/>
            </a:lvl4pPr>
            <a:lvl5pPr>
              <a:buClr>
                <a:schemeClr val="accent3"/>
              </a:buClr>
              <a:defRPr sz="1658"/>
            </a:lvl5pPr>
            <a:lvl6pPr>
              <a:defRPr sz="1856"/>
            </a:lvl6pPr>
            <a:lvl7pPr>
              <a:defRPr sz="1856"/>
            </a:lvl7pPr>
            <a:lvl8pPr>
              <a:defRPr sz="1856"/>
            </a:lvl8pPr>
            <a:lvl9pPr>
              <a:defRPr sz="18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5776" y="1920250"/>
            <a:ext cx="7168896" cy="6576997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055"/>
            </a:lvl1pPr>
            <a:lvl2pPr>
              <a:buClr>
                <a:schemeClr val="accent3"/>
              </a:buClr>
              <a:defRPr sz="1856"/>
            </a:lvl2pPr>
            <a:lvl3pPr>
              <a:buClr>
                <a:schemeClr val="accent3"/>
              </a:buClr>
              <a:defRPr sz="1856"/>
            </a:lvl3pPr>
            <a:lvl4pPr>
              <a:buClr>
                <a:schemeClr val="accent3"/>
              </a:buClr>
              <a:defRPr sz="1658"/>
            </a:lvl4pPr>
            <a:lvl5pPr>
              <a:buClr>
                <a:schemeClr val="accent3"/>
              </a:buClr>
              <a:defRPr sz="1658"/>
            </a:lvl5pPr>
            <a:lvl6pPr>
              <a:defRPr sz="1856"/>
            </a:lvl6pPr>
            <a:lvl7pPr>
              <a:defRPr sz="1856"/>
            </a:lvl7pPr>
            <a:lvl8pPr>
              <a:defRPr sz="1856"/>
            </a:lvl8pPr>
            <a:lvl9pPr>
              <a:defRPr sz="18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38077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920243"/>
            <a:ext cx="7168896" cy="895667"/>
          </a:xfrm>
        </p:spPr>
        <p:txBody>
          <a:bodyPr anchor="b">
            <a:noAutofit/>
          </a:bodyPr>
          <a:lstStyle>
            <a:lvl1pPr marL="0" indent="0">
              <a:buNone/>
              <a:defRPr sz="2453" b="1">
                <a:solidFill>
                  <a:schemeClr val="bg2"/>
                </a:solidFill>
              </a:defRPr>
            </a:lvl1pPr>
            <a:lvl2pPr marL="467571" indent="0">
              <a:buNone/>
              <a:defRPr sz="2055" b="1"/>
            </a:lvl2pPr>
            <a:lvl3pPr marL="935141" indent="0">
              <a:buNone/>
              <a:defRPr sz="1856" b="1"/>
            </a:lvl3pPr>
            <a:lvl4pPr marL="1402713" indent="0">
              <a:buNone/>
              <a:defRPr sz="1658" b="1"/>
            </a:lvl4pPr>
            <a:lvl5pPr marL="1870286" indent="0">
              <a:buNone/>
              <a:defRPr sz="1658" b="1"/>
            </a:lvl5pPr>
            <a:lvl6pPr marL="2337857" indent="0">
              <a:buNone/>
              <a:defRPr sz="1658" b="1"/>
            </a:lvl6pPr>
            <a:lvl7pPr marL="2805426" indent="0">
              <a:buNone/>
              <a:defRPr sz="1658" b="1"/>
            </a:lvl7pPr>
            <a:lvl8pPr marL="3272999" indent="0">
              <a:buNone/>
              <a:defRPr sz="1658" b="1"/>
            </a:lvl8pPr>
            <a:lvl9pPr marL="3740569" indent="0">
              <a:buNone/>
              <a:defRPr sz="165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3044826"/>
            <a:ext cx="7168896" cy="5531803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2453"/>
            </a:lvl1pPr>
            <a:lvl2pPr>
              <a:buClr>
                <a:schemeClr val="accent3"/>
              </a:buClr>
              <a:defRPr sz="2055"/>
            </a:lvl2pPr>
            <a:lvl3pPr>
              <a:buClr>
                <a:schemeClr val="accent3"/>
              </a:buClr>
              <a:defRPr sz="1856"/>
            </a:lvl3pPr>
            <a:lvl4pPr>
              <a:buClr>
                <a:schemeClr val="accent3"/>
              </a:buClr>
              <a:defRPr sz="1658"/>
            </a:lvl4pPr>
            <a:lvl5pPr>
              <a:buClr>
                <a:schemeClr val="accent3"/>
              </a:buCl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75776" y="1920243"/>
            <a:ext cx="7168896" cy="895667"/>
          </a:xfrm>
        </p:spPr>
        <p:txBody>
          <a:bodyPr anchor="b">
            <a:noAutofit/>
          </a:bodyPr>
          <a:lstStyle>
            <a:lvl1pPr marL="0" indent="0">
              <a:buNone/>
              <a:defRPr sz="2453" b="1">
                <a:solidFill>
                  <a:schemeClr val="bg2"/>
                </a:solidFill>
              </a:defRPr>
            </a:lvl1pPr>
            <a:lvl2pPr marL="467571" indent="0">
              <a:buNone/>
              <a:defRPr sz="2055" b="1"/>
            </a:lvl2pPr>
            <a:lvl3pPr marL="935141" indent="0">
              <a:buNone/>
              <a:defRPr sz="1856" b="1"/>
            </a:lvl3pPr>
            <a:lvl4pPr marL="1402713" indent="0">
              <a:buNone/>
              <a:defRPr sz="1658" b="1"/>
            </a:lvl4pPr>
            <a:lvl5pPr marL="1870286" indent="0">
              <a:buNone/>
              <a:defRPr sz="1658" b="1"/>
            </a:lvl5pPr>
            <a:lvl6pPr marL="2337857" indent="0">
              <a:buNone/>
              <a:defRPr sz="1658" b="1"/>
            </a:lvl6pPr>
            <a:lvl7pPr marL="2805426" indent="0">
              <a:buNone/>
              <a:defRPr sz="1658" b="1"/>
            </a:lvl7pPr>
            <a:lvl8pPr marL="3272999" indent="0">
              <a:buNone/>
              <a:defRPr sz="1658" b="1"/>
            </a:lvl8pPr>
            <a:lvl9pPr marL="3740569" indent="0">
              <a:buNone/>
              <a:defRPr sz="165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75776" y="3044826"/>
            <a:ext cx="7168896" cy="5531803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2453"/>
            </a:lvl1pPr>
            <a:lvl2pPr>
              <a:buClr>
                <a:schemeClr val="accent3"/>
              </a:buClr>
              <a:defRPr sz="2055"/>
            </a:lvl2pPr>
            <a:lvl3pPr>
              <a:buClr>
                <a:schemeClr val="accent3"/>
              </a:buClr>
              <a:defRPr sz="1856"/>
            </a:lvl3pPr>
            <a:lvl4pPr>
              <a:buClr>
                <a:schemeClr val="accent3"/>
              </a:buClr>
              <a:defRPr sz="1658"/>
            </a:lvl4pPr>
            <a:lvl5pPr>
              <a:buClr>
                <a:schemeClr val="accent3"/>
              </a:buCl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997523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6"/>
            <a:ext cx="17060574" cy="249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47" tIns="42423" rIns="84847" bIns="42423" rtlCol="0" anchor="ctr"/>
          <a:lstStyle/>
          <a:p>
            <a:pPr algn="ctr" defTabSz="637107" fontAlgn="base">
              <a:spcBef>
                <a:spcPct val="0"/>
              </a:spcBef>
              <a:spcAft>
                <a:spcPct val="0"/>
              </a:spcAft>
            </a:pPr>
            <a:endParaRPr lang="en-US" sz="125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9914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" y="0"/>
            <a:ext cx="17075766" cy="1648934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6201" fontAlgn="base">
                <a:spcBef>
                  <a:spcPct val="0"/>
                </a:spcBef>
                <a:spcAft>
                  <a:spcPct val="0"/>
                </a:spcAft>
              </a:pPr>
              <a:endParaRPr lang="en-US" sz="125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0" y="2499360"/>
            <a:ext cx="15527437" cy="53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1885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6" y="5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1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4" y="327596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6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" y="0"/>
            <a:ext cx="17060574" cy="960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882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6" y="5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1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4" y="327596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6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" y="0"/>
            <a:ext cx="17060574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03" tIns="46752" rIns="93503" bIns="46752"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48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3440" y="8898895"/>
            <a:ext cx="3982720" cy="511174"/>
          </a:xfrm>
          <a:prstGeom prst="rect">
            <a:avLst/>
          </a:prstGeom>
        </p:spPr>
        <p:txBody>
          <a:bodyPr/>
          <a:lstStyle/>
          <a:p>
            <a:pPr defTabSz="888882"/>
            <a:fld id="{3EDE9780-B4DF-416F-AE38-610C6DCEEB33}" type="datetimeFigureOut">
              <a:rPr lang="en-US" sz="1750" smtClean="0">
                <a:solidFill>
                  <a:srgbClr val="3F3F3F"/>
                </a:solidFill>
              </a:rPr>
              <a:pPr defTabSz="888882"/>
              <a:t>8/10/2018</a:t>
            </a:fld>
            <a:endParaRPr lang="en-US" sz="1750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31840" y="8898895"/>
            <a:ext cx="5405120" cy="511174"/>
          </a:xfrm>
          <a:prstGeom prst="rect">
            <a:avLst/>
          </a:prstGeom>
        </p:spPr>
        <p:txBody>
          <a:bodyPr/>
          <a:lstStyle/>
          <a:p>
            <a:pPr defTabSz="888882"/>
            <a:endParaRPr lang="en-US" sz="175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145349" y="9041134"/>
            <a:ext cx="3840480" cy="512656"/>
          </a:xfrm>
          <a:prstGeom prst="rect">
            <a:avLst/>
          </a:prstGeom>
        </p:spPr>
        <p:txBody>
          <a:bodyPr/>
          <a:lstStyle/>
          <a:p>
            <a:pPr defTabSz="888882"/>
            <a:fld id="{CB15BA44-1BC7-440F-8123-F832CDCBBC16}" type="slidenum">
              <a:rPr lang="en-US" sz="1750" smtClean="0">
                <a:solidFill>
                  <a:srgbClr val="3F3F3F"/>
                </a:solidFill>
              </a:rPr>
              <a:pPr defTabSz="888882"/>
              <a:t>‹#›</a:t>
            </a:fld>
            <a:endParaRPr lang="en-US" sz="175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3"/>
            <a:ext cx="17068800" cy="300407"/>
          </a:xfrm>
          <a:prstGeom prst="rect">
            <a:avLst/>
          </a:prstGeom>
          <a:noFill/>
        </p:spPr>
        <p:txBody>
          <a:bodyPr vert="horz" wrap="square" lIns="159581" tIns="79790" rIns="159581" bIns="79790" rtlCol="0">
            <a:spAutoFit/>
          </a:bodyPr>
          <a:lstStyle/>
          <a:p>
            <a:pPr algn="l">
              <a:spcAft>
                <a:spcPts val="1122"/>
              </a:spcAft>
            </a:pPr>
            <a:r>
              <a:rPr lang="en-US" sz="905" b="1" i="0" u="none" baseline="0" dirty="0">
                <a:solidFill>
                  <a:srgbClr val="FF8000"/>
                </a:solidFill>
                <a:latin typeface="wingdings"/>
              </a:rPr>
              <a:t>lll </a:t>
            </a:r>
            <a:r>
              <a:rPr lang="en-US" sz="905" b="0" i="0" u="none" baseline="0" dirty="0">
                <a:solidFill>
                  <a:srgbClr val="000000"/>
                </a:solidFill>
                <a:latin typeface="arial"/>
              </a:rPr>
              <a:t>CONFIDENTIAL  </a:t>
            </a:r>
            <a:r>
              <a:rPr lang="ja-JP" altLang="en-US" sz="905" b="0" i="0" u="none" baseline="0" dirty="0">
                <a:solidFill>
                  <a:srgbClr val="000000"/>
                </a:solidFill>
                <a:latin typeface="arial"/>
              </a:rPr>
              <a:t>秘</a:t>
            </a:r>
            <a:endParaRPr lang="en-US" sz="905" b="0" i="0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29004" y="1920249"/>
            <a:ext cx="15444117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17986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2393637"/>
            <a:ext cx="14721840" cy="3993832"/>
          </a:xfrm>
        </p:spPr>
        <p:txBody>
          <a:bodyPr anchor="b"/>
          <a:lstStyle>
            <a:lvl1pPr>
              <a:defRPr sz="63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6425252"/>
            <a:ext cx="14721840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10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21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31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42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53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63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74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84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480" y="8898894"/>
            <a:ext cx="3840480" cy="511175"/>
          </a:xfrm>
          <a:prstGeom prst="rect">
            <a:avLst/>
          </a:prstGeom>
        </p:spPr>
        <p:txBody>
          <a:bodyPr/>
          <a:lstStyle/>
          <a:p>
            <a:pPr defTabSz="888882"/>
            <a:fld id="{92C865E1-AF2D-4EAC-8819-C3FFA580C8FC}" type="datetimeFigureOut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882"/>
              <a:t>8/10/2018</a:t>
            </a:fld>
            <a:endParaRPr lang="en-US" sz="17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54040" y="8898894"/>
            <a:ext cx="5760720" cy="511175"/>
          </a:xfrm>
          <a:prstGeom prst="rect">
            <a:avLst/>
          </a:prstGeom>
        </p:spPr>
        <p:txBody>
          <a:bodyPr/>
          <a:lstStyle/>
          <a:p>
            <a:pPr defTabSz="888882"/>
            <a:endParaRPr lang="en-US" sz="17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54840" y="8898894"/>
            <a:ext cx="3840480" cy="511175"/>
          </a:xfrm>
          <a:prstGeom prst="rect">
            <a:avLst/>
          </a:prstGeom>
        </p:spPr>
        <p:txBody>
          <a:bodyPr/>
          <a:lstStyle/>
          <a:p>
            <a:pPr defTabSz="888882"/>
            <a:fld id="{FB66F9F0-1E4F-4176-87A2-D2E9F2060B91}" type="slidenum">
              <a:rPr lang="en-US" sz="1750" smtClean="0">
                <a:solidFill>
                  <a:prstClr val="black">
                    <a:tint val="75000"/>
                  </a:prstClr>
                </a:solidFill>
              </a:rPr>
              <a:pPr defTabSz="888882"/>
              <a:t>‹#›</a:t>
            </a:fld>
            <a:endParaRPr lang="en-US" sz="17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7068800" cy="1164831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212"/>
            <a:endParaRPr lang="en-US" sz="189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329" y="116770"/>
            <a:ext cx="3323742" cy="9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18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386240"/>
            <a:ext cx="17068800" cy="214962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8016" tIns="64008" rIns="960120" bIns="64008" rtlCol="0" anchor="ctr"/>
          <a:lstStyle/>
          <a:p>
            <a:pPr algn="r" defTabSz="1280250"/>
            <a:endParaRPr lang="en-US" sz="252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1646631" y="0"/>
            <a:ext cx="14794108" cy="23114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28016" tIns="64008" rIns="960120" bIns="64008" rtlCol="0" anchor="ctr">
            <a:noAutofit/>
          </a:bodyPr>
          <a:lstStyle/>
          <a:p>
            <a:pPr algn="r" defTabSz="1280250"/>
            <a:endParaRPr lang="en-US" sz="252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0019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208915"/>
            <a:ext cx="17065838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8" y="8427187"/>
            <a:ext cx="17068798" cy="1200410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rgbClr val="C00000"/>
                </a:solidFill>
              </a:defRPr>
            </a:lvl1pPr>
            <a:lvl2pPr marL="360079" indent="0" algn="ctr">
              <a:buNone/>
              <a:defRPr sz="1575"/>
            </a:lvl2pPr>
            <a:lvl3pPr marL="720159" indent="0" algn="ctr">
              <a:buNone/>
              <a:defRPr sz="1418"/>
            </a:lvl3pPr>
            <a:lvl4pPr marL="1080238" indent="0" algn="ctr">
              <a:buNone/>
              <a:defRPr sz="1260"/>
            </a:lvl4pPr>
            <a:lvl5pPr marL="1440317" indent="0" algn="ctr">
              <a:buNone/>
              <a:defRPr sz="1260"/>
            </a:lvl5pPr>
            <a:lvl6pPr marL="1800397" indent="0" algn="ctr">
              <a:buNone/>
              <a:defRPr sz="1260"/>
            </a:lvl6pPr>
            <a:lvl7pPr marL="2160475" indent="0" algn="ctr">
              <a:buNone/>
              <a:defRPr sz="1260"/>
            </a:lvl7pPr>
            <a:lvl8pPr marL="2520554" indent="0" algn="ctr">
              <a:buNone/>
              <a:defRPr sz="1260"/>
            </a:lvl8pPr>
            <a:lvl9pPr marL="2880634" indent="0" algn="ctr">
              <a:buNone/>
              <a:defRPr sz="126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777338" y="790030"/>
            <a:ext cx="7522540" cy="51636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8761263" y="790030"/>
            <a:ext cx="7511291" cy="51636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6254" y="6720846"/>
            <a:ext cx="15476300" cy="1684655"/>
          </a:xfrm>
        </p:spPr>
        <p:txBody>
          <a:bodyPr anchor="b">
            <a:normAutofit/>
          </a:bodyPr>
          <a:lstStyle>
            <a:lvl1pPr marL="0" indent="0" algn="ctr">
              <a:buNone/>
              <a:defRPr sz="5199" b="1">
                <a:latin typeface="+mj-lt"/>
              </a:defRPr>
            </a:lvl1pPr>
            <a:lvl2pPr marL="360079" indent="0" algn="ctr">
              <a:buNone/>
              <a:defRPr/>
            </a:lvl2pPr>
            <a:lvl3pPr marL="720159" indent="0" algn="ctr">
              <a:buNone/>
              <a:defRPr/>
            </a:lvl3pPr>
            <a:lvl4pPr marL="1080238" indent="0" algn="ctr">
              <a:buNone/>
              <a:defRPr/>
            </a:lvl4pPr>
            <a:lvl5pPr marL="1440317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02812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629001" y="1920249"/>
            <a:ext cx="7304832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8676643" y="1920249"/>
            <a:ext cx="7396478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756894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" y="4"/>
            <a:ext cx="17060573" cy="249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659" tIns="59827" rIns="119659" bIns="59827" rtlCol="0" anchor="ctr"/>
          <a:lstStyle/>
          <a:p>
            <a:pPr algn="ctr" defTabSz="898516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6063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0" y="2499360"/>
            <a:ext cx="15527436" cy="53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115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67" y="3"/>
            <a:ext cx="17068800" cy="1639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493566" y="536700"/>
            <a:ext cx="2734586" cy="110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4691927" y="327594"/>
            <a:ext cx="9535790" cy="13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51" y="220046"/>
            <a:ext cx="3501428" cy="142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11742" y="536700"/>
            <a:ext cx="2734586" cy="11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6" y="327594"/>
            <a:ext cx="748145" cy="131577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" y="0"/>
            <a:ext cx="17060573" cy="960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3944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"/>
            <a:ext cx="17068800" cy="1730586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7771" y="1552785"/>
            <a:ext cx="17112302" cy="4032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30588"/>
            <a:ext cx="17068800" cy="36894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65" tIns="65932" rIns="131865" bIns="65932" rtlCol="0" anchor="ctr"/>
          <a:lstStyle/>
          <a:p>
            <a:pPr algn="ctr" defTabSz="854932" fontAlgn="base">
              <a:spcBef>
                <a:spcPct val="0"/>
              </a:spcBef>
              <a:spcAft>
                <a:spcPct val="0"/>
              </a:spcAft>
            </a:pPr>
            <a:endParaRPr lang="en-US" sz="1697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024128" y="2619881"/>
            <a:ext cx="15020544" cy="1095980"/>
          </a:xfrm>
        </p:spPr>
        <p:txBody>
          <a:bodyPr tIns="0" bIns="0" anchor="b" anchorCtr="0">
            <a:normAutofit/>
          </a:bodyPr>
          <a:lstStyle>
            <a:lvl1pPr algn="ctr">
              <a:defRPr sz="4865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24126" y="3877796"/>
            <a:ext cx="15020544" cy="843916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828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5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Red Rectangle M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5" y="7392889"/>
            <a:ext cx="2040212" cy="5296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08638" y="7329389"/>
            <a:ext cx="8325116" cy="7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90" dirty="0">
                <a:solidFill>
                  <a:srgbClr val="003F5F"/>
                </a:solidFill>
                <a:latin typeface="Avenir Black"/>
                <a:cs typeface="Avenir Black"/>
              </a:rPr>
              <a:t>Product Planning &amp; Strategy</a:t>
            </a:r>
          </a:p>
          <a:p>
            <a:r>
              <a:rPr lang="en-US" sz="1584" dirty="0">
                <a:solidFill>
                  <a:srgbClr val="797C83"/>
                </a:solidFill>
                <a:latin typeface="Helvetica Neue"/>
                <a:cs typeface="Helvetica Neue"/>
              </a:rPr>
              <a:t>Connected Vehicle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912456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57163" y="1920249"/>
            <a:ext cx="15663944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5486748" y="8957097"/>
            <a:ext cx="989752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854932" eaLnBrk="0" hangingPunct="0">
              <a:spcBef>
                <a:spcPct val="0"/>
              </a:spcBef>
              <a:tabLst>
                <a:tab pos="666292" algn="l"/>
                <a:tab pos="6594186" algn="ctr"/>
                <a:tab pos="12203819" algn="r"/>
                <a:tab pos="12771655" algn="r"/>
              </a:tabLst>
              <a:defRPr/>
            </a:pPr>
            <a:fld id="{EDF30A77-26CB-4904-9806-B14B0F476DBA}" type="slidenum">
              <a:rPr lang="en-US" sz="1358">
                <a:solidFill>
                  <a:srgbClr val="003F5F"/>
                </a:solidFill>
                <a:latin typeface="Arial" charset="0"/>
              </a:rPr>
              <a:pPr algn="r" defTabSz="854932" eaLnBrk="0" hangingPunct="0">
                <a:spcBef>
                  <a:spcPct val="0"/>
                </a:spcBef>
                <a:tabLst>
                  <a:tab pos="666292" algn="l"/>
                  <a:tab pos="6594186" algn="ctr"/>
                  <a:tab pos="12203819" algn="r"/>
                  <a:tab pos="12771655" algn="r"/>
                </a:tabLst>
                <a:defRPr/>
              </a:pPr>
              <a:t>‹#›</a:t>
            </a:fld>
            <a:endParaRPr lang="en-US" sz="1358" dirty="0">
              <a:solidFill>
                <a:srgbClr val="003F5F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57162" y="192026"/>
            <a:ext cx="15663946" cy="1447736"/>
          </a:xfrm>
          <a:prstGeom prst="rect">
            <a:avLst/>
          </a:prstGeom>
        </p:spPr>
        <p:txBody>
          <a:bodyPr vert="horz" lIns="217576" tIns="0" rIns="21757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ed Rectangle Mark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" y="8656962"/>
            <a:ext cx="2040212" cy="5296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23630" y="8593462"/>
            <a:ext cx="10408429" cy="7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90" b="0" dirty="0">
                <a:solidFill>
                  <a:srgbClr val="003F5F"/>
                </a:solidFill>
                <a:latin typeface="Avenir Black"/>
                <a:cs typeface="Avenir Black"/>
              </a:rPr>
              <a:t>Product</a:t>
            </a:r>
            <a:r>
              <a:rPr lang="en-US" sz="2490" b="0" baseline="0" dirty="0">
                <a:solidFill>
                  <a:srgbClr val="003F5F"/>
                </a:solidFill>
                <a:latin typeface="Avenir Black"/>
                <a:cs typeface="Avenir Black"/>
              </a:rPr>
              <a:t> Planning &amp; Strategy</a:t>
            </a:r>
          </a:p>
          <a:p>
            <a:pPr>
              <a:spcAft>
                <a:spcPts val="0"/>
              </a:spcAft>
            </a:pPr>
            <a:r>
              <a:rPr lang="en-US" sz="1584" b="0" baseline="0" dirty="0">
                <a:solidFill>
                  <a:srgbClr val="797C83"/>
                </a:solidFill>
                <a:latin typeface="Helvetica Neue"/>
                <a:cs typeface="Helvetica Neue"/>
              </a:rPr>
              <a:t>Connected Vehicle Technologies</a:t>
            </a:r>
            <a:endParaRPr lang="en-US" sz="1584" b="0" dirty="0">
              <a:solidFill>
                <a:srgbClr val="797C83"/>
              </a:solidFill>
              <a:latin typeface="Helvetica Neue"/>
              <a:cs typeface="Helvetica Neue"/>
            </a:endParaRPr>
          </a:p>
        </p:txBody>
      </p:sp>
      <p:sp>
        <p:nvSpPr>
          <p:cNvPr id="5" name="hc" descr=" ">
            <a:extLst>
              <a:ext uri="{FF2B5EF4-FFF2-40B4-BE49-F238E27FC236}">
                <a16:creationId xmlns:a16="http://schemas.microsoft.com/office/drawing/2014/main" id="{41FC08E0-DA7A-4BED-8B41-7DE505BD27D6}"/>
              </a:ext>
            </a:extLst>
          </p:cNvPr>
          <p:cNvSpPr txBox="1"/>
          <p:nvPr userDrawn="1"/>
        </p:nvSpPr>
        <p:spPr>
          <a:xfrm>
            <a:off x="0" y="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hr" descr=" ">
            <a:extLst>
              <a:ext uri="{FF2B5EF4-FFF2-40B4-BE49-F238E27FC236}">
                <a16:creationId xmlns:a16="http://schemas.microsoft.com/office/drawing/2014/main" id="{3CE654FC-3460-4B72-BFF0-F100D043945A}"/>
              </a:ext>
            </a:extLst>
          </p:cNvPr>
          <p:cNvSpPr txBox="1"/>
          <p:nvPr userDrawn="1"/>
        </p:nvSpPr>
        <p:spPr>
          <a:xfrm>
            <a:off x="0" y="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fl" descr=" ">
            <a:extLst>
              <a:ext uri="{FF2B5EF4-FFF2-40B4-BE49-F238E27FC236}">
                <a16:creationId xmlns:a16="http://schemas.microsoft.com/office/drawing/2014/main" id="{7DF1F504-2861-4CF9-B964-B3ECD33E3111}"/>
              </a:ext>
            </a:extLst>
          </p:cNvPr>
          <p:cNvSpPr txBox="1"/>
          <p:nvPr userDrawn="1"/>
        </p:nvSpPr>
        <p:spPr>
          <a:xfrm>
            <a:off x="0" y="928116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c" descr=" ">
            <a:extLst>
              <a:ext uri="{FF2B5EF4-FFF2-40B4-BE49-F238E27FC236}">
                <a16:creationId xmlns:a16="http://schemas.microsoft.com/office/drawing/2014/main" id="{64ACDECE-2490-4E30-9F60-EE8B613A535E}"/>
              </a:ext>
            </a:extLst>
          </p:cNvPr>
          <p:cNvSpPr txBox="1"/>
          <p:nvPr userDrawn="1"/>
        </p:nvSpPr>
        <p:spPr>
          <a:xfrm>
            <a:off x="0" y="928116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r" descr=" ">
            <a:extLst>
              <a:ext uri="{FF2B5EF4-FFF2-40B4-BE49-F238E27FC236}">
                <a16:creationId xmlns:a16="http://schemas.microsoft.com/office/drawing/2014/main" id="{6CDD4238-D86C-4575-BD86-202721C0DCF9}"/>
              </a:ext>
            </a:extLst>
          </p:cNvPr>
          <p:cNvSpPr txBox="1"/>
          <p:nvPr userDrawn="1"/>
        </p:nvSpPr>
        <p:spPr>
          <a:xfrm>
            <a:off x="0" y="9281161"/>
            <a:ext cx="170688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endParaRPr lang="en-US" sz="850" b="0" i="0" u="none" baseline="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2"/>
            <a:ext cx="170688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1358"/>
              </a:spcAft>
            </a:pPr>
            <a:r>
              <a:rPr lang="en-US" sz="10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ransition>
    <p:fade/>
  </p:transition>
  <p:hf hdr="0" ftr="0" dt="0"/>
  <p:txStyles>
    <p:titleStyle>
      <a:lvl1pPr algn="l" defTabSz="1318837" rtl="0" eaLnBrk="1" latinLnBrk="0" hangingPunct="1">
        <a:spcBef>
          <a:spcPct val="0"/>
        </a:spcBef>
        <a:buNone/>
        <a:defRPr sz="3960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25130" indent="-325130" algn="l" defTabSz="1318837" rtl="0" eaLnBrk="1" latinLnBrk="0" hangingPunct="1">
        <a:spcBef>
          <a:spcPts val="1731"/>
        </a:spcBef>
        <a:buClr>
          <a:srgbClr val="003F5F"/>
        </a:buClr>
        <a:buFont typeface="Arial" panose="020B0604020202020204" pitchFamily="34" charset="0"/>
        <a:buChar char="•"/>
        <a:defRPr sz="2941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99830" indent="-412138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401264" indent="-329710" algn="l" defTabSz="1318837" rtl="0" eaLnBrk="1" latinLnBrk="0" hangingPunct="1">
        <a:spcBef>
          <a:spcPct val="20000"/>
        </a:spcBef>
        <a:buClr>
          <a:srgbClr val="797C83"/>
        </a:buClr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888957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490" kern="1200">
          <a:solidFill>
            <a:schemeClr val="tx1"/>
          </a:solidFill>
          <a:latin typeface="+mn-lt"/>
          <a:ea typeface="+mn-ea"/>
          <a:cs typeface="+mn-cs"/>
        </a:defRPr>
      </a:lvl4pPr>
      <a:lvl5pPr marL="2317123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2490" kern="1200">
          <a:solidFill>
            <a:schemeClr val="tx1"/>
          </a:solidFill>
          <a:latin typeface="+mn-lt"/>
          <a:ea typeface="+mn-ea"/>
          <a:cs typeface="+mn-cs"/>
        </a:defRPr>
      </a:lvl5pPr>
      <a:lvl6pPr marL="3626802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6pPr>
      <a:lvl7pPr marL="4286221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7pPr>
      <a:lvl8pPr marL="4945637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8pPr>
      <a:lvl9pPr marL="5605055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1pPr>
      <a:lvl2pPr marL="65941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318837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3pPr>
      <a:lvl4pPr marL="1978255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4pPr>
      <a:lvl5pPr marL="263767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5pPr>
      <a:lvl6pPr marL="329709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6pPr>
      <a:lvl7pPr marL="395651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7pPr>
      <a:lvl8pPr marL="4615931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8pPr>
      <a:lvl9pPr marL="527534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433770" y="16264"/>
          <a:ext cx="16595507" cy="913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76664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</a:t>
                      </a:r>
                    </a:p>
                  </a:txBody>
                  <a:tcPr marL="103447" marR="103447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</a:t>
                      </a:r>
                    </a:p>
                  </a:txBody>
                  <a:tcPr marL="103447" marR="103447" marT="51724" marB="5172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2019</a:t>
                      </a:r>
                    </a:p>
                  </a:txBody>
                  <a:tcPr marL="103447" marR="103447" marT="51724" marB="5172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35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371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Program</a:t>
                      </a:r>
                      <a:r>
                        <a:rPr lang="en-US" sz="1000" b="1" baseline="0" dirty="0"/>
                        <a:t> Milestones</a:t>
                      </a:r>
                      <a:endParaRPr lang="en-US" sz="1000" b="1" dirty="0"/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371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Global DCM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71"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Head Unit &amp; Apps</a:t>
                      </a:r>
                    </a:p>
                  </a:txBody>
                  <a:tcPr marL="103447" marR="103447" marT="51724" marB="5172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HU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Apps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85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GCP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20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Project Goro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480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Registration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438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TSC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503">
                <a:tc gridSpan="2"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TMNA</a:t>
                      </a:r>
                      <a:r>
                        <a:rPr lang="en-US" sz="1000" b="1" baseline="0">
                          <a:solidFill>
                            <a:schemeClr val="tx1"/>
                          </a:solidFill>
                        </a:rPr>
                        <a:t> Information 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Systems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43726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Integrated Testing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6208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OCM &amp;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Launch Readiness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03960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Product and Ops Definition</a:t>
                      </a:r>
                    </a:p>
                  </a:txBody>
                  <a:tcPr marL="103447" marR="0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57163" y="1920249"/>
            <a:ext cx="15663944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57162" y="192026"/>
            <a:ext cx="15663946" cy="1447736"/>
          </a:xfrm>
          <a:prstGeom prst="rect">
            <a:avLst/>
          </a:prstGeom>
        </p:spPr>
        <p:txBody>
          <a:bodyPr vert="horz" lIns="217576" tIns="0" rIns="21757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3"/>
            <a:ext cx="17068800" cy="2663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Aft>
                <a:spcPts val="1358"/>
              </a:spcAft>
            </a:pPr>
            <a:r>
              <a:rPr lang="en-US" sz="1131" b="1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131">
                <a:solidFill>
                  <a:srgbClr val="000000"/>
                </a:solidFill>
              </a:rPr>
              <a:t>PROTECTED </a:t>
            </a:r>
            <a:r>
              <a:rPr lang="ja-JP" altLang="en-US" sz="1131">
                <a:solidFill>
                  <a:srgbClr val="000000"/>
                </a:solidFill>
              </a:rPr>
              <a:t>関係者外秘</a:t>
            </a:r>
            <a:endParaRPr lang="en-US" sz="1131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6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transition>
    <p:fade/>
  </p:transition>
  <p:hf hdr="0" ftr="0" dt="0"/>
  <p:txStyles>
    <p:titleStyle>
      <a:lvl1pPr algn="l" defTabSz="1318837" rtl="0" eaLnBrk="1" latinLnBrk="0" hangingPunct="1">
        <a:spcBef>
          <a:spcPct val="0"/>
        </a:spcBef>
        <a:buNone/>
        <a:defRPr sz="3960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25130" indent="-325130" algn="l" defTabSz="1318837" rtl="0" eaLnBrk="1" latinLnBrk="0" hangingPunct="1">
        <a:spcBef>
          <a:spcPts val="1731"/>
        </a:spcBef>
        <a:buClr>
          <a:srgbClr val="003F5F"/>
        </a:buClr>
        <a:buFont typeface="Arial" panose="020B0604020202020204" pitchFamily="34" charset="0"/>
        <a:buChar char="•"/>
        <a:defRPr sz="2941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99830" indent="-412138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401264" indent="-329710" algn="l" defTabSz="1318837" rtl="0" eaLnBrk="1" latinLnBrk="0" hangingPunct="1">
        <a:spcBef>
          <a:spcPct val="20000"/>
        </a:spcBef>
        <a:buClr>
          <a:srgbClr val="797C83"/>
        </a:buClr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888957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490" kern="1200">
          <a:solidFill>
            <a:schemeClr val="tx1"/>
          </a:solidFill>
          <a:latin typeface="+mn-lt"/>
          <a:ea typeface="+mn-ea"/>
          <a:cs typeface="+mn-cs"/>
        </a:defRPr>
      </a:lvl4pPr>
      <a:lvl5pPr marL="2317123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2490" kern="1200">
          <a:solidFill>
            <a:schemeClr val="tx1"/>
          </a:solidFill>
          <a:latin typeface="+mn-lt"/>
          <a:ea typeface="+mn-ea"/>
          <a:cs typeface="+mn-cs"/>
        </a:defRPr>
      </a:lvl5pPr>
      <a:lvl6pPr marL="3626802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6pPr>
      <a:lvl7pPr marL="4286221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7pPr>
      <a:lvl8pPr marL="4945637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8pPr>
      <a:lvl9pPr marL="5605055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1pPr>
      <a:lvl2pPr marL="65941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318837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3pPr>
      <a:lvl4pPr marL="1978255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4pPr>
      <a:lvl5pPr marL="263767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5pPr>
      <a:lvl6pPr marL="329709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6pPr>
      <a:lvl7pPr marL="395651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7pPr>
      <a:lvl8pPr marL="4615931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8pPr>
      <a:lvl9pPr marL="527534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433770" y="3"/>
          <a:ext cx="16595507" cy="946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41856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76664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</a:t>
                      </a:r>
                    </a:p>
                  </a:txBody>
                  <a:tcPr marL="103447" marR="103447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</a:t>
                      </a:r>
                    </a:p>
                  </a:txBody>
                  <a:tcPr marL="103447" marR="103447" marT="51724" marB="5172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2019</a:t>
                      </a:r>
                    </a:p>
                  </a:txBody>
                  <a:tcPr marL="103447" marR="103447" marT="51724" marB="5172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35"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</a:t>
                      </a:r>
                    </a:p>
                  </a:txBody>
                  <a:tcPr marL="0" marR="0" marT="51724" marB="5172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Feb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Apr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May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Jun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Jul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Aug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Sep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Oct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Nov</a:t>
                      </a:r>
                    </a:p>
                  </a:txBody>
                  <a:tcPr marL="0" marR="0" marT="51724" marB="51724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Dec</a:t>
                      </a:r>
                    </a:p>
                  </a:txBody>
                  <a:tcPr marL="0" marR="0" marT="51724" marB="51724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371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Program</a:t>
                      </a:r>
                      <a:r>
                        <a:rPr lang="en-US" sz="1000" b="1" baseline="0" dirty="0"/>
                        <a:t> Milestones</a:t>
                      </a:r>
                      <a:endParaRPr lang="en-US" sz="1000" b="1" dirty="0"/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371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19NA-DCM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71"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Head Unit &amp; Apps</a:t>
                      </a:r>
                    </a:p>
                  </a:txBody>
                  <a:tcPr marL="103447" marR="103447" marT="51724" marB="5172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HU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Apps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85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GCP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20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Project Goro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480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Registration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4382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TSC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503">
                <a:tc gridSpan="2"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TMNA</a:t>
                      </a:r>
                      <a:r>
                        <a:rPr lang="en-US" sz="1000" b="1" baseline="0">
                          <a:solidFill>
                            <a:schemeClr val="tx1"/>
                          </a:solidFill>
                        </a:rPr>
                        <a:t> Information 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Systems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43726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Integrated Testing</a:t>
                      </a: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6208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OCM &amp;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Launch Readiness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03447" marR="103447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38854">
                <a:tc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Solution Definition</a:t>
                      </a:r>
                    </a:p>
                  </a:txBody>
                  <a:tcPr marL="103447" marR="0" marT="51724" marB="51724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03447" marR="103447" marT="51724" marB="51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57163" y="1920249"/>
            <a:ext cx="15663944" cy="6222994"/>
          </a:xfrm>
          <a:prstGeom prst="rect">
            <a:avLst/>
          </a:prstGeom>
        </p:spPr>
        <p:txBody>
          <a:bodyPr vert="horz" lIns="217576" tIns="0" rIns="217576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57162" y="192026"/>
            <a:ext cx="15663946" cy="1447736"/>
          </a:xfrm>
          <a:prstGeom prst="rect">
            <a:avLst/>
          </a:prstGeom>
        </p:spPr>
        <p:txBody>
          <a:bodyPr vert="horz" lIns="217576" tIns="0" rIns="21757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3"/>
            <a:ext cx="17068800" cy="2663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Aft>
                <a:spcPts val="1358"/>
              </a:spcAft>
            </a:pPr>
            <a:r>
              <a:rPr lang="en-US" sz="1131" b="1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131">
                <a:solidFill>
                  <a:srgbClr val="000000"/>
                </a:solidFill>
              </a:rPr>
              <a:t>PROTECTED </a:t>
            </a:r>
            <a:r>
              <a:rPr lang="ja-JP" altLang="en-US" sz="1131">
                <a:solidFill>
                  <a:srgbClr val="000000"/>
                </a:solidFill>
              </a:rPr>
              <a:t>関係者外秘</a:t>
            </a:r>
            <a:endParaRPr lang="en-US" sz="1131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transition>
    <p:fade/>
  </p:transition>
  <p:hf hdr="0" ftr="0" dt="0"/>
  <p:txStyles>
    <p:titleStyle>
      <a:lvl1pPr algn="l" defTabSz="1318837" rtl="0" eaLnBrk="1" latinLnBrk="0" hangingPunct="1">
        <a:spcBef>
          <a:spcPct val="0"/>
        </a:spcBef>
        <a:buNone/>
        <a:defRPr sz="3960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25130" indent="-325130" algn="l" defTabSz="1318837" rtl="0" eaLnBrk="1" latinLnBrk="0" hangingPunct="1">
        <a:spcBef>
          <a:spcPts val="1731"/>
        </a:spcBef>
        <a:buClr>
          <a:srgbClr val="003F5F"/>
        </a:buClr>
        <a:buFont typeface="Arial" panose="020B0604020202020204" pitchFamily="34" charset="0"/>
        <a:buChar char="•"/>
        <a:defRPr sz="2941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99830" indent="-412138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401264" indent="-329710" algn="l" defTabSz="1318837" rtl="0" eaLnBrk="1" latinLnBrk="0" hangingPunct="1">
        <a:spcBef>
          <a:spcPct val="20000"/>
        </a:spcBef>
        <a:buClr>
          <a:srgbClr val="797C83"/>
        </a:buClr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888957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2490" kern="1200">
          <a:solidFill>
            <a:schemeClr val="tx1"/>
          </a:solidFill>
          <a:latin typeface="+mn-lt"/>
          <a:ea typeface="+mn-ea"/>
          <a:cs typeface="+mn-cs"/>
        </a:defRPr>
      </a:lvl4pPr>
      <a:lvl5pPr marL="2317123" indent="-329710" algn="l" defTabSz="131883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2490" kern="1200">
          <a:solidFill>
            <a:schemeClr val="tx1"/>
          </a:solidFill>
          <a:latin typeface="+mn-lt"/>
          <a:ea typeface="+mn-ea"/>
          <a:cs typeface="+mn-cs"/>
        </a:defRPr>
      </a:lvl5pPr>
      <a:lvl6pPr marL="3626802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6pPr>
      <a:lvl7pPr marL="4286221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7pPr>
      <a:lvl8pPr marL="4945637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8pPr>
      <a:lvl9pPr marL="5605055" indent="-329710" algn="l" defTabSz="13188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1pPr>
      <a:lvl2pPr marL="65941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2pPr>
      <a:lvl3pPr marL="1318837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3pPr>
      <a:lvl4pPr marL="1978255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4pPr>
      <a:lvl5pPr marL="263767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5pPr>
      <a:lvl6pPr marL="3297094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6pPr>
      <a:lvl7pPr marL="3956510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7pPr>
      <a:lvl8pPr marL="4615931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8pPr>
      <a:lvl9pPr marL="5275348" algn="l" defTabSz="1318837" rtl="0" eaLnBrk="1" latinLnBrk="0" hangingPunct="1">
        <a:defRPr sz="2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966" y="2"/>
            <a:ext cx="17068800" cy="16397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6201" fontAlgn="base">
              <a:spcBef>
                <a:spcPct val="0"/>
              </a:spcBef>
              <a:spcAft>
                <a:spcPct val="0"/>
              </a:spcAft>
            </a:pPr>
            <a:endParaRPr lang="en-US" sz="1259" b="1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648934"/>
            <a:ext cx="170688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8668471"/>
            <a:ext cx="170688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24128" y="1920250"/>
            <a:ext cx="15020544" cy="6576997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5233871" y="8968950"/>
            <a:ext cx="989753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606201" eaLnBrk="0" hangingPunct="0">
              <a:spcBef>
                <a:spcPct val="0"/>
              </a:spcBef>
              <a:tabLst>
                <a:tab pos="472443" algn="l"/>
                <a:tab pos="4675712" algn="ctr"/>
                <a:tab pos="8653314" algn="r"/>
                <a:tab pos="9055944" algn="r"/>
              </a:tabLst>
              <a:defRPr/>
            </a:pPr>
            <a:fld id="{EDF30A77-26CB-4904-9806-B14B0F476DBA}" type="slidenum">
              <a:rPr lang="en-US" sz="928">
                <a:solidFill>
                  <a:srgbClr val="58595B"/>
                </a:solidFill>
              </a:rPr>
              <a:pPr algn="r" defTabSz="606201" eaLnBrk="0" hangingPunct="0">
                <a:spcBef>
                  <a:spcPct val="0"/>
                </a:spcBef>
                <a:tabLst>
                  <a:tab pos="472443" algn="l"/>
                  <a:tab pos="4675712" algn="ctr"/>
                  <a:tab pos="8653314" algn="r"/>
                  <a:tab pos="9055944" algn="r"/>
                </a:tabLst>
                <a:defRPr/>
              </a:pPr>
              <a:t>‹#›</a:t>
            </a:fld>
            <a:endParaRPr lang="en-US" sz="928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24128" y="192026"/>
            <a:ext cx="15020544" cy="1447736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2"/>
            <a:ext cx="170688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888882">
              <a:spcAft>
                <a:spcPts val="900"/>
              </a:spcAft>
            </a:pPr>
            <a:r>
              <a:rPr lang="en-US" sz="14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4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4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4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" y="8787157"/>
            <a:ext cx="2884571" cy="9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ransition>
    <p:fade/>
  </p:transition>
  <p:hf hdr="0" ftr="0" dt="0"/>
  <p:txStyles>
    <p:titleStyle>
      <a:lvl1pPr algn="l" defTabSz="935141" rtl="0" eaLnBrk="1" latinLnBrk="0" hangingPunct="1">
        <a:spcBef>
          <a:spcPct val="0"/>
        </a:spcBef>
        <a:buNone/>
        <a:defRPr sz="2851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30540" indent="-230540" algn="l" defTabSz="935141" rtl="0" eaLnBrk="1" latinLnBrk="0" hangingPunct="1">
        <a:spcBef>
          <a:spcPts val="1228"/>
        </a:spcBef>
        <a:buClr>
          <a:schemeClr val="accent3"/>
        </a:buClr>
        <a:buFont typeface="Arial" panose="020B0604020202020204" pitchFamily="34" charset="0"/>
        <a:buChar char="•"/>
        <a:defRPr sz="2055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8040" indent="-292231" algn="l" defTabSz="93514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993588" indent="-233786" algn="l" defTabSz="93514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395" indent="-233786" algn="l" defTabSz="93514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642993" indent="-233786" algn="l" defTabSz="93514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571643" indent="-233786" algn="l" defTabSz="935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039213" indent="-233786" algn="l" defTabSz="935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506784" indent="-233786" algn="l" defTabSz="935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3974354" indent="-233786" algn="l" defTabSz="935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1pPr>
      <a:lvl2pPr marL="467571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935141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3pPr>
      <a:lvl4pPr marL="1402713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4pPr>
      <a:lvl5pPr marL="1870286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5pPr>
      <a:lvl6pPr marL="2337857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6pPr>
      <a:lvl7pPr marL="2805426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7pPr>
      <a:lvl8pPr marL="3272999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8pPr>
      <a:lvl9pPr marL="3740569" algn="l" defTabSz="935141" rtl="0" eaLnBrk="1" latinLnBrk="0" hangingPunct="1">
        <a:defRPr sz="1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A0E-87BE-4495-B087-7E752ED5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237503"/>
            <a:ext cx="16471075" cy="499731"/>
          </a:xfrm>
        </p:spPr>
        <p:txBody>
          <a:bodyPr/>
          <a:lstStyle/>
          <a:p>
            <a:r>
              <a:rPr lang="en-US" dirty="0"/>
              <a:t>Connected Technology Platform roadmap (High level)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A3EA31-4362-4B12-A8F0-0A7DD72AC0BC}"/>
              </a:ext>
            </a:extLst>
          </p:cNvPr>
          <p:cNvCxnSpPr>
            <a:cxnSpLocks/>
          </p:cNvCxnSpPr>
          <p:nvPr/>
        </p:nvCxnSpPr>
        <p:spPr>
          <a:xfrm>
            <a:off x="308759" y="1020960"/>
            <a:ext cx="16471075" cy="0"/>
          </a:xfrm>
          <a:prstGeom prst="straightConnector1">
            <a:avLst/>
          </a:prstGeom>
          <a:ln w="63500" cap="rnd">
            <a:solidFill>
              <a:srgbClr val="00206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DD0F23-DC10-4F39-A3EC-0A0243F0E095}"/>
              </a:ext>
            </a:extLst>
          </p:cNvPr>
          <p:cNvCxnSpPr/>
          <p:nvPr/>
        </p:nvCxnSpPr>
        <p:spPr>
          <a:xfrm>
            <a:off x="1499253" y="750574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D8BA24-A84E-466D-8694-0041B5B0AE05}"/>
              </a:ext>
            </a:extLst>
          </p:cNvPr>
          <p:cNvCxnSpPr/>
          <p:nvPr/>
        </p:nvCxnSpPr>
        <p:spPr>
          <a:xfrm>
            <a:off x="4155794" y="730416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72B82-BDB7-4FBA-9367-D780A833C3B1}"/>
              </a:ext>
            </a:extLst>
          </p:cNvPr>
          <p:cNvCxnSpPr/>
          <p:nvPr/>
        </p:nvCxnSpPr>
        <p:spPr>
          <a:xfrm>
            <a:off x="6815372" y="710257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15B9F6-CCA5-4A1D-A770-E37A401C47FA}"/>
              </a:ext>
            </a:extLst>
          </p:cNvPr>
          <p:cNvCxnSpPr/>
          <p:nvPr/>
        </p:nvCxnSpPr>
        <p:spPr>
          <a:xfrm>
            <a:off x="9433730" y="730416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B8C95-1D39-47C4-B654-BFCAB8F9E8D4}"/>
              </a:ext>
            </a:extLst>
          </p:cNvPr>
          <p:cNvCxnSpPr/>
          <p:nvPr/>
        </p:nvCxnSpPr>
        <p:spPr>
          <a:xfrm>
            <a:off x="12087700" y="710256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73C979-7B71-47E3-9B4D-7CC6E4F238E4}"/>
              </a:ext>
            </a:extLst>
          </p:cNvPr>
          <p:cNvSpPr txBox="1"/>
          <p:nvPr/>
        </p:nvSpPr>
        <p:spPr>
          <a:xfrm>
            <a:off x="308758" y="1366139"/>
            <a:ext cx="25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06/30/2018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073E1-6545-4BD4-970B-FFE3DB68A6BB}"/>
              </a:ext>
            </a:extLst>
          </p:cNvPr>
          <p:cNvSpPr txBox="1"/>
          <p:nvPr/>
        </p:nvSpPr>
        <p:spPr>
          <a:xfrm>
            <a:off x="2942743" y="1349815"/>
            <a:ext cx="25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07/31/2018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13CAA-769F-4507-B272-DB324D1D3432}"/>
              </a:ext>
            </a:extLst>
          </p:cNvPr>
          <p:cNvSpPr txBox="1"/>
          <p:nvPr/>
        </p:nvSpPr>
        <p:spPr>
          <a:xfrm>
            <a:off x="5576728" y="1366139"/>
            <a:ext cx="25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08/31/2018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282BD-25BD-422E-9E1C-F4FA9D7BC8E9}"/>
              </a:ext>
            </a:extLst>
          </p:cNvPr>
          <p:cNvSpPr txBox="1"/>
          <p:nvPr/>
        </p:nvSpPr>
        <p:spPr>
          <a:xfrm>
            <a:off x="8210715" y="1366139"/>
            <a:ext cx="252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09/30/2018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BFB93-C79E-49B3-8523-A7FBE0329A60}"/>
              </a:ext>
            </a:extLst>
          </p:cNvPr>
          <p:cNvSpPr txBox="1"/>
          <p:nvPr/>
        </p:nvSpPr>
        <p:spPr>
          <a:xfrm>
            <a:off x="10844701" y="1366139"/>
            <a:ext cx="252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10/31/2018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0EAAF-5E61-4677-9ABC-7DAF95665EFD}"/>
              </a:ext>
            </a:extLst>
          </p:cNvPr>
          <p:cNvSpPr txBox="1"/>
          <p:nvPr/>
        </p:nvSpPr>
        <p:spPr>
          <a:xfrm>
            <a:off x="308757" y="1910260"/>
            <a:ext cx="2633985" cy="69711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solidFill>
                  <a:srgbClr val="002060"/>
                </a:solidFill>
                <a:latin typeface="Georgia" panose="02040502050405020303" pitchFamily="18" charset="0"/>
              </a:rPr>
              <a:t>1) Platform Infrastructure – P1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ECS Fargate Set up &amp; Task definition for Docker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API Gateway, ALB, DB 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AWS EKK, AppD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Branching Strategy – Pathway (PoC)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AWS SMP for Config Mgmt.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Notification for CT Apps – Emails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Database Setup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S3 bucket support setup via </a:t>
            </a:r>
            <a:r>
              <a:rPr lang="en-US" sz="1300" dirty="0" err="1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Terrafrom</a:t>
            </a:r>
            <a:endParaRPr lang="en-US" sz="1300" dirty="0">
              <a:solidFill>
                <a:srgbClr val="0000FF"/>
              </a:solidFill>
              <a:highlight>
                <a:srgbClr val="00FF00"/>
              </a:highlight>
              <a:latin typeface="Georgia" panose="02040502050405020303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2) Pipeline Version 1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Set up Tools – Sonar, X ray, Artifactory, Jenkins, XLR, Vera code, J Meter / </a:t>
            </a:r>
            <a:r>
              <a:rPr lang="en-US" sz="1300" dirty="0" err="1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Apica</a:t>
            </a:r>
            <a:endParaRPr lang="en-US" sz="1300" dirty="0">
              <a:solidFill>
                <a:srgbClr val="0000FF"/>
              </a:solidFill>
              <a:highlight>
                <a:srgbClr val="00FF00"/>
              </a:highlight>
              <a:latin typeface="Georgia" panose="02040502050405020303" pitchFamily="18" charset="0"/>
            </a:endParaRP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Configure Tools to XLR for Dynamic Dashboard and Gates – Default</a:t>
            </a:r>
          </a:p>
          <a:p>
            <a:pPr marL="342926" indent="-342926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  <a:latin typeface="Georgia" panose="02040502050405020303" pitchFamily="18" charset="0"/>
              </a:rPr>
              <a:t>User Roles/ Access Definition – Pilot App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513E2-3B06-40C5-B739-EB228034ACEB}"/>
              </a:ext>
            </a:extLst>
          </p:cNvPr>
          <p:cNvSpPr txBox="1"/>
          <p:nvPr/>
        </p:nvSpPr>
        <p:spPr>
          <a:xfrm>
            <a:off x="2942743" y="1913277"/>
            <a:ext cx="2521718" cy="66171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1) Platform Infrastructure – P2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Static Content Hosting for all Registration Apps, S3 to CloudFront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TC Integration for CTP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Content Mgmt. System – Analysis 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Notification Platform – SMS Notification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WAF Rules set – AWS WatchGuard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Terraform Refactor 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Notification Platform – Via Test Mail Server (Load test)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</a:rPr>
              <a:t>2) Pipeline Version 2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Custom Rules for Pipeline - Analysis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On Board – CTP Apps onto DEV – All 3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highlight>
                  <a:srgbClr val="00FF00"/>
                </a:highlight>
              </a:rPr>
              <a:t>Orchestration Test for App deployment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8A26F5-1932-4F97-91EA-99871B61F901}"/>
              </a:ext>
            </a:extLst>
          </p:cNvPr>
          <p:cNvCxnSpPr/>
          <p:nvPr/>
        </p:nvCxnSpPr>
        <p:spPr>
          <a:xfrm>
            <a:off x="14702831" y="730415"/>
            <a:ext cx="0" cy="540775"/>
          </a:xfrm>
          <a:prstGeom prst="line">
            <a:avLst/>
          </a:prstGeom>
          <a:ln w="50800" cap="rnd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DBD415-33A1-45FC-9EFE-F9A351458151}"/>
              </a:ext>
            </a:extLst>
          </p:cNvPr>
          <p:cNvSpPr txBox="1"/>
          <p:nvPr/>
        </p:nvSpPr>
        <p:spPr>
          <a:xfrm>
            <a:off x="13478685" y="1366138"/>
            <a:ext cx="252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Post Oct’18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B54AB-A63B-4E4F-8E87-1053DCDBC846}"/>
              </a:ext>
            </a:extLst>
          </p:cNvPr>
          <p:cNvSpPr txBox="1"/>
          <p:nvPr/>
        </p:nvSpPr>
        <p:spPr>
          <a:xfrm>
            <a:off x="5576728" y="1910261"/>
            <a:ext cx="2521718" cy="65402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1) Platform Support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Application Readiness Check – Services Internal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Application readiness Check – Services External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Migrate DEV to all Higher Environments – TEST, QA, PERF 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Set up STG Ready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2) Pipeline Baseline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Baseline Gates and Rule Checks – DEV, QA, STG, PERF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Refactor for Pipeline updates – DEV, QA, PERF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Baseline Changes for STG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HA/DR Design for Pipeline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Tools inclusion – Cucumber, </a:t>
            </a:r>
            <a:r>
              <a:rPr lang="en-US" sz="1300" dirty="0" err="1">
                <a:solidFill>
                  <a:srgbClr val="0000FF"/>
                </a:solidFill>
              </a:rPr>
              <a:t>veracode</a:t>
            </a:r>
            <a:r>
              <a:rPr lang="en-US" sz="1300" dirty="0">
                <a:solidFill>
                  <a:srgbClr val="0000FF"/>
                </a:solidFill>
              </a:rPr>
              <a:t>, </a:t>
            </a:r>
            <a:r>
              <a:rPr lang="en-US" sz="1300" dirty="0" err="1">
                <a:solidFill>
                  <a:srgbClr val="0000FF"/>
                </a:solidFill>
              </a:rPr>
              <a:t>Tunit</a:t>
            </a:r>
            <a:r>
              <a:rPr lang="en-US" sz="1300" dirty="0">
                <a:solidFill>
                  <a:srgbClr val="0000FF"/>
                </a:solidFill>
              </a:rPr>
              <a:t>, Locust.io, Cloud bees upgrade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MVP1 completion for performance test Cases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AB756-F5BA-4A71-B47E-B7B012B05C9D}"/>
              </a:ext>
            </a:extLst>
          </p:cNvPr>
          <p:cNvSpPr txBox="1"/>
          <p:nvPr/>
        </p:nvSpPr>
        <p:spPr>
          <a:xfrm>
            <a:off x="8210713" y="1910261"/>
            <a:ext cx="2521718" cy="584775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Platform Support (STG)</a:t>
            </a:r>
          </a:p>
          <a:p>
            <a:pPr marL="342926" lvl="0" indent="-342926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latin typeface="Arial"/>
              </a:rPr>
              <a:t>Platform Integrations to External sources for JIT readiness </a:t>
            </a:r>
          </a:p>
          <a:p>
            <a:pPr marL="342926" lvl="0" indent="-342926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latin typeface="Arial"/>
              </a:rPr>
              <a:t>Platform refinement for Kinesis streams tagged by application services</a:t>
            </a:r>
          </a:p>
          <a:p>
            <a:pPr marL="342926" lvl="0" indent="-342926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latin typeface="Arial"/>
              </a:rPr>
              <a:t>Platform refactor for messaging to external systems</a:t>
            </a:r>
          </a:p>
          <a:p>
            <a:pPr marL="342926" lvl="0" indent="-342926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  <a:latin typeface="Arial"/>
              </a:rPr>
              <a:t>Platform for notifications to external systems for services with CTP</a:t>
            </a:r>
            <a:endParaRPr lang="en-US" dirty="0">
              <a:solidFill>
                <a:srgbClr val="002060"/>
              </a:solidFill>
            </a:endParaRPr>
          </a:p>
          <a:p>
            <a:pPr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Pipeline HA/DR (STG)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Highly available pipeline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Minimize possible downtime via DR</a:t>
            </a:r>
          </a:p>
          <a:p>
            <a:pPr marL="342926" indent="-342926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0000FF"/>
                </a:solidFill>
              </a:rPr>
              <a:t>AppD monitoring for Serverless Fargate instances on CTP</a:t>
            </a:r>
          </a:p>
          <a:p>
            <a:pPr>
              <a:buAutoNum type="arabicParenR"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34659-561E-473C-B682-A79F317257AF}"/>
              </a:ext>
            </a:extLst>
          </p:cNvPr>
          <p:cNvSpPr txBox="1"/>
          <p:nvPr/>
        </p:nvSpPr>
        <p:spPr>
          <a:xfrm>
            <a:off x="10844698" y="1913279"/>
            <a:ext cx="252171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TBD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89C422-663E-4A7D-826C-A0C16E029F79}"/>
              </a:ext>
            </a:extLst>
          </p:cNvPr>
          <p:cNvSpPr txBox="1"/>
          <p:nvPr/>
        </p:nvSpPr>
        <p:spPr>
          <a:xfrm>
            <a:off x="13478682" y="1910878"/>
            <a:ext cx="330115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1pPr>
            <a:lvl2pPr marL="935300" lvl="1" indent="-342900">
              <a:spcAft>
                <a:spcPts val="1200"/>
              </a:spcAft>
              <a:buFont typeface="Wingdings" panose="05000000000000000000" pitchFamily="2" charset="2"/>
              <a:buChar char="Ø"/>
              <a:defRPr sz="1600">
                <a:solidFill>
                  <a:srgbClr val="0000FF"/>
                </a:solidFill>
                <a:latin typeface="Georgia" panose="02040502050405020303" pitchFamily="18" charset="0"/>
              </a:defRPr>
            </a:lvl2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944684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8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9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4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 xmlns=""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fbc36cc-4a3d-459d-a4e8-c232f9d05c81">UQU4WDZYRRYS-1261612687-7</_dlc_DocId>
    <_dlc_DocIdUrl xmlns="5fbc36cc-4a3d-459d-a4e8-c232f9d05c81">
      <Url>https://portal.toyota.com/sites/US-TMNA/CorpComm/_layouts/15/DocIdRedir.aspx?ID=UQU4WDZYRRYS-1261612687-7</Url>
      <Description>UQU4WDZYRRYS-1261612687-7</Description>
    </_dlc_DocIdUrl>
    <_dlc_DocIdPersistId xmlns="5fbc36cc-4a3d-459d-a4e8-c232f9d05c81">false</_dlc_DocIdPersist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B8A710CB65C4BAD6D76D8BA8515A8" ma:contentTypeVersion="7" ma:contentTypeDescription="Create a new document." ma:contentTypeScope="" ma:versionID="35ec23c5d1254ce92478b959b1cb6779">
  <xsd:schema xmlns:xsd="http://www.w3.org/2001/XMLSchema" xmlns:xs="http://www.w3.org/2001/XMLSchema" xmlns:p="http://schemas.microsoft.com/office/2006/metadata/properties" xmlns:ns1="http://schemas.microsoft.com/sharepoint/v3" xmlns:ns2="5fbc36cc-4a3d-459d-a4e8-c232f9d05c81" targetNamespace="http://schemas.microsoft.com/office/2006/metadata/properties" ma:root="true" ma:fieldsID="f4cf67ebc62a5a9757141bb19cd91c5e" ns1:_="" ns2:_="">
    <xsd:import namespace="http://schemas.microsoft.com/sharepoint/v3"/>
    <xsd:import namespace="5fbc36cc-4a3d-459d-a4e8-c232f9d05c8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c36cc-4a3d-459d-a4e8-c232f9d05c8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fals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3622AE-C698-4AE3-9056-759EA7F8815D}">
  <ds:schemaRefs>
    <ds:schemaRef ds:uri="http://schemas.microsoft.com/sharepoint/events"/>
    <ds:schemaRef ds:uri=""/>
  </ds:schemaRefs>
</ds:datastoreItem>
</file>

<file path=customXml/itemProps2.xml><?xml version="1.0" encoding="utf-8"?>
<ds:datastoreItem xmlns:ds="http://schemas.openxmlformats.org/officeDocument/2006/customXml" ds:itemID="{3A3CA209-3A5B-47D8-8C4A-076DE7C26299}">
  <ds:schemaRefs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fbc36cc-4a3d-459d-a4e8-c232f9d05c81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6FFE54-F1CE-491B-8130-5DA18DD162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23AE48A-7627-401B-B3C3-DBA66DF9A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fbc36cc-4a3d-459d-a4e8-c232f9d05c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57536</TotalTime>
  <Words>345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Avenir Black</vt:lpstr>
      <vt:lpstr>Helvetica Neue</vt:lpstr>
      <vt:lpstr>ＭＳ Ｐゴシック</vt:lpstr>
      <vt:lpstr>Arial</vt:lpstr>
      <vt:lpstr>Arial</vt:lpstr>
      <vt:lpstr>Calibri</vt:lpstr>
      <vt:lpstr>Century Gothic</vt:lpstr>
      <vt:lpstr>Georgia</vt:lpstr>
      <vt:lpstr>wingdings</vt:lpstr>
      <vt:lpstr>wingdings</vt:lpstr>
      <vt:lpstr>3_Custom Design</vt:lpstr>
      <vt:lpstr>8_Custom Design</vt:lpstr>
      <vt:lpstr>9_Custom Design</vt:lpstr>
      <vt:lpstr>4_Custom Design</vt:lpstr>
      <vt:lpstr>Connected Technology Platform roadmap (High level)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17CY+_Account_Management_Roadmap</dc:title>
  <dc:creator>Vineet K Kamdar</dc:creator>
  <cp:keywords>PROTECTED</cp:keywords>
  <cp:lastModifiedBy>Lakshminarayanan Mukundagiri (TMNA)</cp:lastModifiedBy>
  <cp:revision>2258</cp:revision>
  <cp:lastPrinted>2018-05-21T13:49:54Z</cp:lastPrinted>
  <dcterms:created xsi:type="dcterms:W3CDTF">2015-12-02T17:34:49Z</dcterms:created>
  <dcterms:modified xsi:type="dcterms:W3CDTF">2018-08-10T17:18:30Z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0x010100E58B8A710CB65C4BAD6D76D8BA8515A8</vt:lpwstr>
  </property>
  <property fmtid="{D5CDD505-2E9C-101B-9397-08002B2CF9AE}" pid="3" name="_dlc_DocIdItemGuid">
    <vt:lpwstr>19baa23e-f7d5-49f2-a4e5-eb4a4143e8c5</vt:lpwstr>
  </property>
  <property fmtid="{D5CDD505-2E9C-101B-9397-08002B2CF9AE}" pid="4" name="TitusGUID">
    <vt:lpwstr>1335dd04-9ea9-42a2-8de0-c3099892cbfa</vt:lpwstr>
  </property>
  <property fmtid="{D5CDD505-2E9C-101B-9397-08002B2CF9AE}" pid="5" name="ToyotaClassification">
    <vt:lpwstr>PROTECTED</vt:lpwstr>
  </property>
  <property fmtid="{D5CDD505-2E9C-101B-9397-08002B2CF9AE}" pid="6" name="ToyotaVisualMarkings">
    <vt:lpwstr>Top Left</vt:lpwstr>
  </property>
</Properties>
</file>