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7"/>
  </p:notesMasterIdLst>
  <p:sldIdLst>
    <p:sldId id="256" r:id="rId2"/>
    <p:sldId id="297" r:id="rId3"/>
    <p:sldId id="284" r:id="rId4"/>
    <p:sldId id="272" r:id="rId5"/>
    <p:sldId id="305" r:id="rId6"/>
    <p:sldId id="303" r:id="rId7"/>
    <p:sldId id="306" r:id="rId8"/>
    <p:sldId id="282" r:id="rId9"/>
    <p:sldId id="301" r:id="rId10"/>
    <p:sldId id="291" r:id="rId11"/>
    <p:sldId id="296" r:id="rId12"/>
    <p:sldId id="286" r:id="rId13"/>
    <p:sldId id="275" r:id="rId14"/>
    <p:sldId id="276" r:id="rId15"/>
    <p:sldId id="298" r:id="rId16"/>
  </p:sldIdLst>
  <p:sldSz cx="12192000" cy="6858000"/>
  <p:notesSz cx="6954838"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F8EC"/>
    <a:srgbClr val="7E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ferSingleView="1">
    <p:restoredLeft sz="13740" autoAdjust="0"/>
    <p:restoredTop sz="94795" autoAdjust="0"/>
  </p:normalViewPr>
  <p:slideViewPr>
    <p:cSldViewPr snapToGrid="0">
      <p:cViewPr varScale="1">
        <p:scale>
          <a:sx n="63" d="100"/>
          <a:sy n="63" d="100"/>
        </p:scale>
        <p:origin x="724" y="5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3E934E-9B0F-49F1-BFEB-E84F32177FBC}" type="doc">
      <dgm:prSet loTypeId="urn:microsoft.com/office/officeart/2008/layout/LinedList" loCatId="list" qsTypeId="urn:microsoft.com/office/officeart/2005/8/quickstyle/simple2" qsCatId="simple" csTypeId="urn:microsoft.com/office/officeart/2005/8/colors/accent6_4" csCatId="accent6" phldr="1"/>
      <dgm:spPr/>
      <dgm:t>
        <a:bodyPr/>
        <a:lstStyle/>
        <a:p>
          <a:endParaRPr lang="en-US"/>
        </a:p>
      </dgm:t>
    </dgm:pt>
    <dgm:pt modelId="{3F9F8F7D-4691-4025-B133-453B82E8CA6B}">
      <dgm:prSet/>
      <dgm:spPr/>
      <dgm:t>
        <a:bodyPr/>
        <a:lstStyle/>
        <a:p>
          <a:r>
            <a:rPr lang="en-US" dirty="0"/>
            <a:t>Testing Scope</a:t>
          </a:r>
        </a:p>
      </dgm:t>
    </dgm:pt>
    <dgm:pt modelId="{3DA68201-BD2C-4259-A629-D769154B893E}" type="parTrans" cxnId="{D428EC71-B3B4-476B-B02A-5218742E0FC8}">
      <dgm:prSet/>
      <dgm:spPr/>
      <dgm:t>
        <a:bodyPr/>
        <a:lstStyle/>
        <a:p>
          <a:endParaRPr lang="en-US"/>
        </a:p>
      </dgm:t>
    </dgm:pt>
    <dgm:pt modelId="{85355588-1EEC-425C-ADC9-D7A0BA9A321E}" type="sibTrans" cxnId="{D428EC71-B3B4-476B-B02A-5218742E0FC8}">
      <dgm:prSet/>
      <dgm:spPr/>
      <dgm:t>
        <a:bodyPr/>
        <a:lstStyle/>
        <a:p>
          <a:endParaRPr lang="en-US"/>
        </a:p>
      </dgm:t>
    </dgm:pt>
    <dgm:pt modelId="{EA2E509A-B767-4F97-9171-87106222F035}">
      <dgm:prSet/>
      <dgm:spPr/>
      <dgm:t>
        <a:bodyPr/>
        <a:lstStyle/>
        <a:p>
          <a:r>
            <a:rPr lang="en-US" dirty="0"/>
            <a:t>Agile Testing Guiding Principles</a:t>
          </a:r>
        </a:p>
      </dgm:t>
    </dgm:pt>
    <dgm:pt modelId="{A1D15FBF-993A-4892-A0E0-35F84598240E}" type="parTrans" cxnId="{FDB2AC52-B934-4DC5-BF4B-5F8F56B6FC96}">
      <dgm:prSet/>
      <dgm:spPr/>
      <dgm:t>
        <a:bodyPr/>
        <a:lstStyle/>
        <a:p>
          <a:endParaRPr lang="en-US"/>
        </a:p>
      </dgm:t>
    </dgm:pt>
    <dgm:pt modelId="{654E0447-DBCF-4D61-8AD7-D8934004F6DC}" type="sibTrans" cxnId="{FDB2AC52-B934-4DC5-BF4B-5F8F56B6FC96}">
      <dgm:prSet/>
      <dgm:spPr/>
      <dgm:t>
        <a:bodyPr/>
        <a:lstStyle/>
        <a:p>
          <a:endParaRPr lang="en-US"/>
        </a:p>
      </dgm:t>
    </dgm:pt>
    <dgm:pt modelId="{884C93D7-A2FA-4E5C-844E-1BD5C676F8E5}">
      <dgm:prSet/>
      <dgm:spPr/>
      <dgm:t>
        <a:bodyPr/>
        <a:lstStyle/>
        <a:p>
          <a:r>
            <a:rPr lang="en-US"/>
            <a:t>Test Pipeline</a:t>
          </a:r>
        </a:p>
      </dgm:t>
    </dgm:pt>
    <dgm:pt modelId="{76DBF219-C030-47E0-B798-2249D4FE350D}" type="parTrans" cxnId="{2C40F880-CBEE-458B-BB26-2F438ACCC2BA}">
      <dgm:prSet/>
      <dgm:spPr/>
      <dgm:t>
        <a:bodyPr/>
        <a:lstStyle/>
        <a:p>
          <a:endParaRPr lang="en-US"/>
        </a:p>
      </dgm:t>
    </dgm:pt>
    <dgm:pt modelId="{E9B7F228-6600-4E94-A949-0167B8750154}" type="sibTrans" cxnId="{2C40F880-CBEE-458B-BB26-2F438ACCC2BA}">
      <dgm:prSet/>
      <dgm:spPr/>
      <dgm:t>
        <a:bodyPr/>
        <a:lstStyle/>
        <a:p>
          <a:endParaRPr lang="en-US"/>
        </a:p>
      </dgm:t>
    </dgm:pt>
    <dgm:pt modelId="{E680BD94-0DEC-40CA-A662-F891B3A9260C}">
      <dgm:prSet/>
      <dgm:spPr/>
      <dgm:t>
        <a:bodyPr/>
        <a:lstStyle/>
        <a:p>
          <a:r>
            <a:rPr lang="en-US"/>
            <a:t>Quality Gates</a:t>
          </a:r>
        </a:p>
      </dgm:t>
    </dgm:pt>
    <dgm:pt modelId="{54248287-051C-4DA0-80E2-588DDB7B4E29}" type="parTrans" cxnId="{1F349888-9274-495C-871C-0EB407846FB7}">
      <dgm:prSet/>
      <dgm:spPr/>
      <dgm:t>
        <a:bodyPr/>
        <a:lstStyle/>
        <a:p>
          <a:endParaRPr lang="en-US"/>
        </a:p>
      </dgm:t>
    </dgm:pt>
    <dgm:pt modelId="{C79CCB2C-4AB0-40E3-AF4F-E9D61A18FB76}" type="sibTrans" cxnId="{1F349888-9274-495C-871C-0EB407846FB7}">
      <dgm:prSet/>
      <dgm:spPr/>
      <dgm:t>
        <a:bodyPr/>
        <a:lstStyle/>
        <a:p>
          <a:endParaRPr lang="en-US"/>
        </a:p>
      </dgm:t>
    </dgm:pt>
    <dgm:pt modelId="{BB877326-208E-42EA-9474-AF45ED24DCD2}">
      <dgm:prSet/>
      <dgm:spPr/>
      <dgm:t>
        <a:bodyPr/>
        <a:lstStyle/>
        <a:p>
          <a:r>
            <a:rPr lang="en-US"/>
            <a:t>Entrance and Exit Criteria</a:t>
          </a:r>
        </a:p>
      </dgm:t>
    </dgm:pt>
    <dgm:pt modelId="{083A9B76-30BD-4CC3-9212-15781724308E}" type="parTrans" cxnId="{D54C5C56-18AA-44C0-B509-6DD626101CA7}">
      <dgm:prSet/>
      <dgm:spPr/>
      <dgm:t>
        <a:bodyPr/>
        <a:lstStyle/>
        <a:p>
          <a:endParaRPr lang="en-US"/>
        </a:p>
      </dgm:t>
    </dgm:pt>
    <dgm:pt modelId="{981C4730-780A-474F-A1D8-F30BB8295E50}" type="sibTrans" cxnId="{D54C5C56-18AA-44C0-B509-6DD626101CA7}">
      <dgm:prSet/>
      <dgm:spPr/>
      <dgm:t>
        <a:bodyPr/>
        <a:lstStyle/>
        <a:p>
          <a:endParaRPr lang="en-US"/>
        </a:p>
      </dgm:t>
    </dgm:pt>
    <dgm:pt modelId="{D052B172-E5A4-487C-B402-EF9A45C9C108}">
      <dgm:prSet/>
      <dgm:spPr/>
      <dgm:t>
        <a:bodyPr/>
        <a:lstStyle/>
        <a:p>
          <a:r>
            <a:rPr lang="en-US"/>
            <a:t>Defect Management</a:t>
          </a:r>
        </a:p>
      </dgm:t>
    </dgm:pt>
    <dgm:pt modelId="{EF32FC8E-C79B-4573-BD3F-839EEB17A65E}" type="parTrans" cxnId="{88428D13-C2E4-4220-ABEA-AAE06C09EB68}">
      <dgm:prSet/>
      <dgm:spPr/>
      <dgm:t>
        <a:bodyPr/>
        <a:lstStyle/>
        <a:p>
          <a:endParaRPr lang="en-US"/>
        </a:p>
      </dgm:t>
    </dgm:pt>
    <dgm:pt modelId="{44A29A8A-2EDA-46E6-9F4B-1D025AB644AE}" type="sibTrans" cxnId="{88428D13-C2E4-4220-ABEA-AAE06C09EB68}">
      <dgm:prSet/>
      <dgm:spPr/>
      <dgm:t>
        <a:bodyPr/>
        <a:lstStyle/>
        <a:p>
          <a:endParaRPr lang="en-US"/>
        </a:p>
      </dgm:t>
    </dgm:pt>
    <dgm:pt modelId="{5E27B805-9C67-451C-ABBF-5B8D905E4AB7}">
      <dgm:prSet/>
      <dgm:spPr/>
      <dgm:t>
        <a:bodyPr/>
        <a:lstStyle/>
        <a:p>
          <a:r>
            <a:rPr lang="en-US" dirty="0"/>
            <a:t>Test Data Strategy</a:t>
          </a:r>
        </a:p>
      </dgm:t>
    </dgm:pt>
    <dgm:pt modelId="{4C8CA5D7-DD24-45C6-8EFA-D5F1F8B60669}" type="parTrans" cxnId="{FD6A1726-D1FC-4711-A2CD-F137888D9CD0}">
      <dgm:prSet/>
      <dgm:spPr/>
      <dgm:t>
        <a:bodyPr/>
        <a:lstStyle/>
        <a:p>
          <a:endParaRPr lang="en-US"/>
        </a:p>
      </dgm:t>
    </dgm:pt>
    <dgm:pt modelId="{E43C8938-AE40-4F4E-A03D-45AD06EC8992}" type="sibTrans" cxnId="{FD6A1726-D1FC-4711-A2CD-F137888D9CD0}">
      <dgm:prSet/>
      <dgm:spPr/>
      <dgm:t>
        <a:bodyPr/>
        <a:lstStyle/>
        <a:p>
          <a:endParaRPr lang="en-US"/>
        </a:p>
      </dgm:t>
    </dgm:pt>
    <dgm:pt modelId="{914F2E05-03CE-4F3C-B9DB-455F089EDDA0}">
      <dgm:prSet/>
      <dgm:spPr/>
      <dgm:t>
        <a:bodyPr/>
        <a:lstStyle/>
        <a:p>
          <a:r>
            <a:rPr lang="en-US" dirty="0"/>
            <a:t>Risks and Mitigation</a:t>
          </a:r>
        </a:p>
      </dgm:t>
    </dgm:pt>
    <dgm:pt modelId="{3B15CDD4-DD4F-4062-9AAF-70B9384AD7DA}" type="parTrans" cxnId="{E5DE801F-2569-482A-B270-AC1D069EE183}">
      <dgm:prSet/>
      <dgm:spPr/>
      <dgm:t>
        <a:bodyPr/>
        <a:lstStyle/>
        <a:p>
          <a:endParaRPr lang="en-US"/>
        </a:p>
      </dgm:t>
    </dgm:pt>
    <dgm:pt modelId="{74E6E13C-336C-4E63-A423-85F7703B8B9E}" type="sibTrans" cxnId="{E5DE801F-2569-482A-B270-AC1D069EE183}">
      <dgm:prSet/>
      <dgm:spPr/>
      <dgm:t>
        <a:bodyPr/>
        <a:lstStyle/>
        <a:p>
          <a:endParaRPr lang="en-US"/>
        </a:p>
      </dgm:t>
    </dgm:pt>
    <dgm:pt modelId="{363065C0-0304-49C0-A380-A8EA802E2B96}">
      <dgm:prSet/>
      <dgm:spPr/>
      <dgm:t>
        <a:bodyPr/>
        <a:lstStyle/>
        <a:p>
          <a:r>
            <a:rPr lang="en-US" dirty="0"/>
            <a:t>Testing Roadmap</a:t>
          </a:r>
        </a:p>
      </dgm:t>
    </dgm:pt>
    <dgm:pt modelId="{62BAC4DC-F325-45BA-89B9-D96DEC7CDA0C}" type="parTrans" cxnId="{68DB5F37-F594-45B4-A4B4-DD9B68752933}">
      <dgm:prSet/>
      <dgm:spPr/>
      <dgm:t>
        <a:bodyPr/>
        <a:lstStyle/>
        <a:p>
          <a:endParaRPr lang="en-US"/>
        </a:p>
      </dgm:t>
    </dgm:pt>
    <dgm:pt modelId="{6909F8D9-27E7-4A02-9CC2-4112C6F44AC0}" type="sibTrans" cxnId="{68DB5F37-F594-45B4-A4B4-DD9B68752933}">
      <dgm:prSet/>
      <dgm:spPr/>
      <dgm:t>
        <a:bodyPr/>
        <a:lstStyle/>
        <a:p>
          <a:endParaRPr lang="en-US"/>
        </a:p>
      </dgm:t>
    </dgm:pt>
    <dgm:pt modelId="{FCB859F7-F1B0-4282-A284-CB67C676C67E}">
      <dgm:prSet/>
      <dgm:spPr/>
      <dgm:t>
        <a:bodyPr/>
        <a:lstStyle/>
        <a:p>
          <a:r>
            <a:rPr lang="en-US" dirty="0"/>
            <a:t>Testing Types</a:t>
          </a:r>
        </a:p>
      </dgm:t>
    </dgm:pt>
    <dgm:pt modelId="{6FC84537-0C16-4D0D-A5E8-CED27C6EB40C}" type="parTrans" cxnId="{A16F02CD-F03A-4543-ACC9-0FC4A8A96229}">
      <dgm:prSet/>
      <dgm:spPr/>
      <dgm:t>
        <a:bodyPr/>
        <a:lstStyle/>
        <a:p>
          <a:endParaRPr lang="en-US"/>
        </a:p>
      </dgm:t>
    </dgm:pt>
    <dgm:pt modelId="{5BCA8322-5C00-4E05-B215-F6FC10EF7440}" type="sibTrans" cxnId="{A16F02CD-F03A-4543-ACC9-0FC4A8A96229}">
      <dgm:prSet/>
      <dgm:spPr/>
      <dgm:t>
        <a:bodyPr/>
        <a:lstStyle/>
        <a:p>
          <a:endParaRPr lang="en-US"/>
        </a:p>
      </dgm:t>
    </dgm:pt>
    <dgm:pt modelId="{EF09A83C-E9AC-40B7-BD5F-1363D523425E}">
      <dgm:prSet/>
      <dgm:spPr/>
      <dgm:t>
        <a:bodyPr/>
        <a:lstStyle/>
        <a:p>
          <a:r>
            <a:rPr lang="en-US" dirty="0"/>
            <a:t>Reference</a:t>
          </a:r>
        </a:p>
      </dgm:t>
    </dgm:pt>
    <dgm:pt modelId="{23B851CF-5F72-4AF4-8D8D-A5E347AE1FAC}" type="parTrans" cxnId="{11BFF171-7B51-4830-A16B-3A32898C6247}">
      <dgm:prSet/>
      <dgm:spPr/>
      <dgm:t>
        <a:bodyPr/>
        <a:lstStyle/>
        <a:p>
          <a:endParaRPr lang="en-US"/>
        </a:p>
      </dgm:t>
    </dgm:pt>
    <dgm:pt modelId="{53830C35-6400-4E25-9632-EDAEA91C38C1}" type="sibTrans" cxnId="{11BFF171-7B51-4830-A16B-3A32898C6247}">
      <dgm:prSet/>
      <dgm:spPr/>
      <dgm:t>
        <a:bodyPr/>
        <a:lstStyle/>
        <a:p>
          <a:endParaRPr lang="en-US"/>
        </a:p>
      </dgm:t>
    </dgm:pt>
    <dgm:pt modelId="{AE893A1A-5E7D-4E88-9659-C2303E2B92FE}" type="pres">
      <dgm:prSet presAssocID="{B13E934E-9B0F-49F1-BFEB-E84F32177FBC}" presName="vert0" presStyleCnt="0">
        <dgm:presLayoutVars>
          <dgm:dir/>
          <dgm:animOne val="branch"/>
          <dgm:animLvl val="lvl"/>
        </dgm:presLayoutVars>
      </dgm:prSet>
      <dgm:spPr/>
    </dgm:pt>
    <dgm:pt modelId="{D0582241-1493-40D9-A2F4-C3D265205459}" type="pres">
      <dgm:prSet presAssocID="{3F9F8F7D-4691-4025-B133-453B82E8CA6B}" presName="thickLine" presStyleLbl="alignNode1" presStyleIdx="0" presStyleCnt="11"/>
      <dgm:spPr/>
    </dgm:pt>
    <dgm:pt modelId="{A65A21A7-F2FF-4173-B025-5035A17E01C6}" type="pres">
      <dgm:prSet presAssocID="{3F9F8F7D-4691-4025-B133-453B82E8CA6B}" presName="horz1" presStyleCnt="0"/>
      <dgm:spPr/>
    </dgm:pt>
    <dgm:pt modelId="{B1093B57-EED2-4F13-AD57-3CFE4171D2A1}" type="pres">
      <dgm:prSet presAssocID="{3F9F8F7D-4691-4025-B133-453B82E8CA6B}" presName="tx1" presStyleLbl="revTx" presStyleIdx="0" presStyleCnt="11"/>
      <dgm:spPr/>
    </dgm:pt>
    <dgm:pt modelId="{FC67E62D-35EB-4FB9-B43B-BA8CF27405FD}" type="pres">
      <dgm:prSet presAssocID="{3F9F8F7D-4691-4025-B133-453B82E8CA6B}" presName="vert1" presStyleCnt="0"/>
      <dgm:spPr/>
    </dgm:pt>
    <dgm:pt modelId="{1BFE738A-5E78-48B9-834B-DF8B7170C421}" type="pres">
      <dgm:prSet presAssocID="{EA2E509A-B767-4F97-9171-87106222F035}" presName="thickLine" presStyleLbl="alignNode1" presStyleIdx="1" presStyleCnt="11"/>
      <dgm:spPr/>
    </dgm:pt>
    <dgm:pt modelId="{D6503E24-BB9B-4B4A-9EED-829B7140BB7A}" type="pres">
      <dgm:prSet presAssocID="{EA2E509A-B767-4F97-9171-87106222F035}" presName="horz1" presStyleCnt="0"/>
      <dgm:spPr/>
    </dgm:pt>
    <dgm:pt modelId="{CE59E7C0-0E47-499F-9F34-5C5736C07C70}" type="pres">
      <dgm:prSet presAssocID="{EA2E509A-B767-4F97-9171-87106222F035}" presName="tx1" presStyleLbl="revTx" presStyleIdx="1" presStyleCnt="11"/>
      <dgm:spPr/>
    </dgm:pt>
    <dgm:pt modelId="{E84C9BC8-DF54-470F-A460-F9F7BA5C315A}" type="pres">
      <dgm:prSet presAssocID="{EA2E509A-B767-4F97-9171-87106222F035}" presName="vert1" presStyleCnt="0"/>
      <dgm:spPr/>
    </dgm:pt>
    <dgm:pt modelId="{2F3B747E-CE69-493D-812A-F44FA47CD235}" type="pres">
      <dgm:prSet presAssocID="{FCB859F7-F1B0-4282-A284-CB67C676C67E}" presName="thickLine" presStyleLbl="alignNode1" presStyleIdx="2" presStyleCnt="11"/>
      <dgm:spPr/>
    </dgm:pt>
    <dgm:pt modelId="{48053179-FD17-43E9-B2A9-A5E170B6DFE5}" type="pres">
      <dgm:prSet presAssocID="{FCB859F7-F1B0-4282-A284-CB67C676C67E}" presName="horz1" presStyleCnt="0"/>
      <dgm:spPr/>
    </dgm:pt>
    <dgm:pt modelId="{24251EE4-E2A8-473F-B45E-59E6B4C7D659}" type="pres">
      <dgm:prSet presAssocID="{FCB859F7-F1B0-4282-A284-CB67C676C67E}" presName="tx1" presStyleLbl="revTx" presStyleIdx="2" presStyleCnt="11"/>
      <dgm:spPr/>
    </dgm:pt>
    <dgm:pt modelId="{F4F5AE61-2A4C-4451-BD11-32888015D595}" type="pres">
      <dgm:prSet presAssocID="{FCB859F7-F1B0-4282-A284-CB67C676C67E}" presName="vert1" presStyleCnt="0"/>
      <dgm:spPr/>
    </dgm:pt>
    <dgm:pt modelId="{028FF3E7-5B6F-4A92-B8BA-BE7AE2680005}" type="pres">
      <dgm:prSet presAssocID="{884C93D7-A2FA-4E5C-844E-1BD5C676F8E5}" presName="thickLine" presStyleLbl="alignNode1" presStyleIdx="3" presStyleCnt="11"/>
      <dgm:spPr/>
    </dgm:pt>
    <dgm:pt modelId="{7D5A44FF-5798-4CC8-8D0C-E8C2B75D8662}" type="pres">
      <dgm:prSet presAssocID="{884C93D7-A2FA-4E5C-844E-1BD5C676F8E5}" presName="horz1" presStyleCnt="0"/>
      <dgm:spPr/>
    </dgm:pt>
    <dgm:pt modelId="{9A163974-333C-4145-AB41-8E8F52FC4DC0}" type="pres">
      <dgm:prSet presAssocID="{884C93D7-A2FA-4E5C-844E-1BD5C676F8E5}" presName="tx1" presStyleLbl="revTx" presStyleIdx="3" presStyleCnt="11"/>
      <dgm:spPr/>
    </dgm:pt>
    <dgm:pt modelId="{301B7E8A-72B9-4F3E-AAF0-30088B3F56C1}" type="pres">
      <dgm:prSet presAssocID="{884C93D7-A2FA-4E5C-844E-1BD5C676F8E5}" presName="vert1" presStyleCnt="0"/>
      <dgm:spPr/>
    </dgm:pt>
    <dgm:pt modelId="{E25216F1-8DE7-49F4-B44C-FA2EA6222260}" type="pres">
      <dgm:prSet presAssocID="{E680BD94-0DEC-40CA-A662-F891B3A9260C}" presName="thickLine" presStyleLbl="alignNode1" presStyleIdx="4" presStyleCnt="11"/>
      <dgm:spPr/>
    </dgm:pt>
    <dgm:pt modelId="{45D3735D-D704-4EB9-B708-3714F9F6CE32}" type="pres">
      <dgm:prSet presAssocID="{E680BD94-0DEC-40CA-A662-F891B3A9260C}" presName="horz1" presStyleCnt="0"/>
      <dgm:spPr/>
    </dgm:pt>
    <dgm:pt modelId="{F6B62C69-B5CB-43A3-B63B-88F3F5610FEC}" type="pres">
      <dgm:prSet presAssocID="{E680BD94-0DEC-40CA-A662-F891B3A9260C}" presName="tx1" presStyleLbl="revTx" presStyleIdx="4" presStyleCnt="11"/>
      <dgm:spPr/>
    </dgm:pt>
    <dgm:pt modelId="{E3DD7257-0772-4593-B100-9ABB468FC631}" type="pres">
      <dgm:prSet presAssocID="{E680BD94-0DEC-40CA-A662-F891B3A9260C}" presName="vert1" presStyleCnt="0"/>
      <dgm:spPr/>
    </dgm:pt>
    <dgm:pt modelId="{B908A525-F43F-4281-84DD-A3677194C1DB}" type="pres">
      <dgm:prSet presAssocID="{BB877326-208E-42EA-9474-AF45ED24DCD2}" presName="thickLine" presStyleLbl="alignNode1" presStyleIdx="5" presStyleCnt="11"/>
      <dgm:spPr/>
    </dgm:pt>
    <dgm:pt modelId="{721CC2E9-C283-4D0B-8554-F7D15C677279}" type="pres">
      <dgm:prSet presAssocID="{BB877326-208E-42EA-9474-AF45ED24DCD2}" presName="horz1" presStyleCnt="0"/>
      <dgm:spPr/>
    </dgm:pt>
    <dgm:pt modelId="{B76F9776-D377-427D-AF4B-A73C7B24693D}" type="pres">
      <dgm:prSet presAssocID="{BB877326-208E-42EA-9474-AF45ED24DCD2}" presName="tx1" presStyleLbl="revTx" presStyleIdx="5" presStyleCnt="11"/>
      <dgm:spPr/>
    </dgm:pt>
    <dgm:pt modelId="{9B468AD2-3108-4D99-A438-B5CAABC8E682}" type="pres">
      <dgm:prSet presAssocID="{BB877326-208E-42EA-9474-AF45ED24DCD2}" presName="vert1" presStyleCnt="0"/>
      <dgm:spPr/>
    </dgm:pt>
    <dgm:pt modelId="{6470E54E-58A8-429F-A648-58ECAC8DD116}" type="pres">
      <dgm:prSet presAssocID="{D052B172-E5A4-487C-B402-EF9A45C9C108}" presName="thickLine" presStyleLbl="alignNode1" presStyleIdx="6" presStyleCnt="11"/>
      <dgm:spPr/>
    </dgm:pt>
    <dgm:pt modelId="{820FFD41-E221-4BD3-9D76-34CBA8A74A06}" type="pres">
      <dgm:prSet presAssocID="{D052B172-E5A4-487C-B402-EF9A45C9C108}" presName="horz1" presStyleCnt="0"/>
      <dgm:spPr/>
    </dgm:pt>
    <dgm:pt modelId="{81DFA1D2-6CD6-4BA6-BE19-7BF9FA87093E}" type="pres">
      <dgm:prSet presAssocID="{D052B172-E5A4-487C-B402-EF9A45C9C108}" presName="tx1" presStyleLbl="revTx" presStyleIdx="6" presStyleCnt="11"/>
      <dgm:spPr/>
    </dgm:pt>
    <dgm:pt modelId="{BBD517AB-F51B-4289-9753-0F3F7309B9E2}" type="pres">
      <dgm:prSet presAssocID="{D052B172-E5A4-487C-B402-EF9A45C9C108}" presName="vert1" presStyleCnt="0"/>
      <dgm:spPr/>
    </dgm:pt>
    <dgm:pt modelId="{47D0F00D-1096-4A9A-8143-0E3A765E7298}" type="pres">
      <dgm:prSet presAssocID="{5E27B805-9C67-451C-ABBF-5B8D905E4AB7}" presName="thickLine" presStyleLbl="alignNode1" presStyleIdx="7" presStyleCnt="11"/>
      <dgm:spPr/>
    </dgm:pt>
    <dgm:pt modelId="{E68838E2-33B9-4C6A-A991-4D22FFC14EC9}" type="pres">
      <dgm:prSet presAssocID="{5E27B805-9C67-451C-ABBF-5B8D905E4AB7}" presName="horz1" presStyleCnt="0"/>
      <dgm:spPr/>
    </dgm:pt>
    <dgm:pt modelId="{078963F6-0194-4102-B1E3-A92AE8101C7E}" type="pres">
      <dgm:prSet presAssocID="{5E27B805-9C67-451C-ABBF-5B8D905E4AB7}" presName="tx1" presStyleLbl="revTx" presStyleIdx="7" presStyleCnt="11"/>
      <dgm:spPr/>
    </dgm:pt>
    <dgm:pt modelId="{8B961BE2-E5D8-4FAA-88F7-3CD172959F45}" type="pres">
      <dgm:prSet presAssocID="{5E27B805-9C67-451C-ABBF-5B8D905E4AB7}" presName="vert1" presStyleCnt="0"/>
      <dgm:spPr/>
    </dgm:pt>
    <dgm:pt modelId="{98C71676-7C58-4F78-B9FD-D8AE6720F001}" type="pres">
      <dgm:prSet presAssocID="{914F2E05-03CE-4F3C-B9DB-455F089EDDA0}" presName="thickLine" presStyleLbl="alignNode1" presStyleIdx="8" presStyleCnt="11"/>
      <dgm:spPr/>
    </dgm:pt>
    <dgm:pt modelId="{FD69D712-F359-4795-84A0-897D639F50FF}" type="pres">
      <dgm:prSet presAssocID="{914F2E05-03CE-4F3C-B9DB-455F089EDDA0}" presName="horz1" presStyleCnt="0"/>
      <dgm:spPr/>
    </dgm:pt>
    <dgm:pt modelId="{6844EC1E-81B9-489E-88CE-ABBAB5A2FA3F}" type="pres">
      <dgm:prSet presAssocID="{914F2E05-03CE-4F3C-B9DB-455F089EDDA0}" presName="tx1" presStyleLbl="revTx" presStyleIdx="8" presStyleCnt="11"/>
      <dgm:spPr/>
    </dgm:pt>
    <dgm:pt modelId="{71D23549-9D50-4B72-9EC4-BA5E2E2FD5B4}" type="pres">
      <dgm:prSet presAssocID="{914F2E05-03CE-4F3C-B9DB-455F089EDDA0}" presName="vert1" presStyleCnt="0"/>
      <dgm:spPr/>
    </dgm:pt>
    <dgm:pt modelId="{3E39D804-BC92-4863-884D-DA65DBB0C675}" type="pres">
      <dgm:prSet presAssocID="{363065C0-0304-49C0-A380-A8EA802E2B96}" presName="thickLine" presStyleLbl="alignNode1" presStyleIdx="9" presStyleCnt="11"/>
      <dgm:spPr/>
    </dgm:pt>
    <dgm:pt modelId="{7158E800-6737-40DF-A38E-2C9E8DB06C0F}" type="pres">
      <dgm:prSet presAssocID="{363065C0-0304-49C0-A380-A8EA802E2B96}" presName="horz1" presStyleCnt="0"/>
      <dgm:spPr/>
    </dgm:pt>
    <dgm:pt modelId="{E54D42A0-BA9D-4838-805F-0183CBB7D2CC}" type="pres">
      <dgm:prSet presAssocID="{363065C0-0304-49C0-A380-A8EA802E2B96}" presName="tx1" presStyleLbl="revTx" presStyleIdx="9" presStyleCnt="11"/>
      <dgm:spPr/>
    </dgm:pt>
    <dgm:pt modelId="{0E994171-0ED3-46F4-9956-6D33BB662F00}" type="pres">
      <dgm:prSet presAssocID="{363065C0-0304-49C0-A380-A8EA802E2B96}" presName="vert1" presStyleCnt="0"/>
      <dgm:spPr/>
    </dgm:pt>
    <dgm:pt modelId="{14211C40-1661-4EE3-8F55-D04AE83B92BF}" type="pres">
      <dgm:prSet presAssocID="{EF09A83C-E9AC-40B7-BD5F-1363D523425E}" presName="thickLine" presStyleLbl="alignNode1" presStyleIdx="10" presStyleCnt="11"/>
      <dgm:spPr/>
    </dgm:pt>
    <dgm:pt modelId="{8A17AB99-6DB6-424A-B42C-4D59EC575B4C}" type="pres">
      <dgm:prSet presAssocID="{EF09A83C-E9AC-40B7-BD5F-1363D523425E}" presName="horz1" presStyleCnt="0"/>
      <dgm:spPr/>
    </dgm:pt>
    <dgm:pt modelId="{FA01DCAB-D0A6-4BA3-9B2F-BA620CEA9B83}" type="pres">
      <dgm:prSet presAssocID="{EF09A83C-E9AC-40B7-BD5F-1363D523425E}" presName="tx1" presStyleLbl="revTx" presStyleIdx="10" presStyleCnt="11"/>
      <dgm:spPr/>
    </dgm:pt>
    <dgm:pt modelId="{2BA29823-1E07-43AC-8065-7EE417EF486F}" type="pres">
      <dgm:prSet presAssocID="{EF09A83C-E9AC-40B7-BD5F-1363D523425E}" presName="vert1" presStyleCnt="0"/>
      <dgm:spPr/>
    </dgm:pt>
  </dgm:ptLst>
  <dgm:cxnLst>
    <dgm:cxn modelId="{88428D13-C2E4-4220-ABEA-AAE06C09EB68}" srcId="{B13E934E-9B0F-49F1-BFEB-E84F32177FBC}" destId="{D052B172-E5A4-487C-B402-EF9A45C9C108}" srcOrd="6" destOrd="0" parTransId="{EF32FC8E-C79B-4573-BD3F-839EEB17A65E}" sibTransId="{44A29A8A-2EDA-46E6-9F4B-1D025AB644AE}"/>
    <dgm:cxn modelId="{9BA7661A-2F4B-4419-B58B-B0F4251FDC01}" type="presOf" srcId="{D052B172-E5A4-487C-B402-EF9A45C9C108}" destId="{81DFA1D2-6CD6-4BA6-BE19-7BF9FA87093E}" srcOrd="0" destOrd="0" presId="urn:microsoft.com/office/officeart/2008/layout/LinedList"/>
    <dgm:cxn modelId="{E5DE801F-2569-482A-B270-AC1D069EE183}" srcId="{B13E934E-9B0F-49F1-BFEB-E84F32177FBC}" destId="{914F2E05-03CE-4F3C-B9DB-455F089EDDA0}" srcOrd="8" destOrd="0" parTransId="{3B15CDD4-DD4F-4062-9AAF-70B9384AD7DA}" sibTransId="{74E6E13C-336C-4E63-A423-85F7703B8B9E}"/>
    <dgm:cxn modelId="{FD6A1726-D1FC-4711-A2CD-F137888D9CD0}" srcId="{B13E934E-9B0F-49F1-BFEB-E84F32177FBC}" destId="{5E27B805-9C67-451C-ABBF-5B8D905E4AB7}" srcOrd="7" destOrd="0" parTransId="{4C8CA5D7-DD24-45C6-8EFA-D5F1F8B60669}" sibTransId="{E43C8938-AE40-4F4E-A03D-45AD06EC8992}"/>
    <dgm:cxn modelId="{190C8235-BF3F-48F8-8093-F30BADBB773C}" type="presOf" srcId="{EF09A83C-E9AC-40B7-BD5F-1363D523425E}" destId="{FA01DCAB-D0A6-4BA3-9B2F-BA620CEA9B83}" srcOrd="0" destOrd="0" presId="urn:microsoft.com/office/officeart/2008/layout/LinedList"/>
    <dgm:cxn modelId="{68DB5F37-F594-45B4-A4B4-DD9B68752933}" srcId="{B13E934E-9B0F-49F1-BFEB-E84F32177FBC}" destId="{363065C0-0304-49C0-A380-A8EA802E2B96}" srcOrd="9" destOrd="0" parTransId="{62BAC4DC-F325-45BA-89B9-D96DEC7CDA0C}" sibTransId="{6909F8D9-27E7-4A02-9CC2-4112C6F44AC0}"/>
    <dgm:cxn modelId="{882D4A69-8E26-4C91-8C7C-ED40686A8C84}" type="presOf" srcId="{BB877326-208E-42EA-9474-AF45ED24DCD2}" destId="{B76F9776-D377-427D-AF4B-A73C7B24693D}" srcOrd="0" destOrd="0" presId="urn:microsoft.com/office/officeart/2008/layout/LinedList"/>
    <dgm:cxn modelId="{852ACD49-A0BE-4680-9517-67E0565E3022}" type="presOf" srcId="{B13E934E-9B0F-49F1-BFEB-E84F32177FBC}" destId="{AE893A1A-5E7D-4E88-9659-C2303E2B92FE}" srcOrd="0" destOrd="0" presId="urn:microsoft.com/office/officeart/2008/layout/LinedList"/>
    <dgm:cxn modelId="{00A3406E-F074-49B7-9F14-1D1A8578EAC5}" type="presOf" srcId="{5E27B805-9C67-451C-ABBF-5B8D905E4AB7}" destId="{078963F6-0194-4102-B1E3-A92AE8101C7E}" srcOrd="0" destOrd="0" presId="urn:microsoft.com/office/officeart/2008/layout/LinedList"/>
    <dgm:cxn modelId="{D428EC71-B3B4-476B-B02A-5218742E0FC8}" srcId="{B13E934E-9B0F-49F1-BFEB-E84F32177FBC}" destId="{3F9F8F7D-4691-4025-B133-453B82E8CA6B}" srcOrd="0" destOrd="0" parTransId="{3DA68201-BD2C-4259-A629-D769154B893E}" sibTransId="{85355588-1EEC-425C-ADC9-D7A0BA9A321E}"/>
    <dgm:cxn modelId="{11BFF171-7B51-4830-A16B-3A32898C6247}" srcId="{B13E934E-9B0F-49F1-BFEB-E84F32177FBC}" destId="{EF09A83C-E9AC-40B7-BD5F-1363D523425E}" srcOrd="10" destOrd="0" parTransId="{23B851CF-5F72-4AF4-8D8D-A5E347AE1FAC}" sibTransId="{53830C35-6400-4E25-9632-EDAEA91C38C1}"/>
    <dgm:cxn modelId="{FDB2AC52-B934-4DC5-BF4B-5F8F56B6FC96}" srcId="{B13E934E-9B0F-49F1-BFEB-E84F32177FBC}" destId="{EA2E509A-B767-4F97-9171-87106222F035}" srcOrd="1" destOrd="0" parTransId="{A1D15FBF-993A-4892-A0E0-35F84598240E}" sibTransId="{654E0447-DBCF-4D61-8AD7-D8934004F6DC}"/>
    <dgm:cxn modelId="{D54C5C56-18AA-44C0-B509-6DD626101CA7}" srcId="{B13E934E-9B0F-49F1-BFEB-E84F32177FBC}" destId="{BB877326-208E-42EA-9474-AF45ED24DCD2}" srcOrd="5" destOrd="0" parTransId="{083A9B76-30BD-4CC3-9212-15781724308E}" sibTransId="{981C4730-780A-474F-A1D8-F30BB8295E50}"/>
    <dgm:cxn modelId="{2C40F880-CBEE-458B-BB26-2F438ACCC2BA}" srcId="{B13E934E-9B0F-49F1-BFEB-E84F32177FBC}" destId="{884C93D7-A2FA-4E5C-844E-1BD5C676F8E5}" srcOrd="3" destOrd="0" parTransId="{76DBF219-C030-47E0-B798-2249D4FE350D}" sibTransId="{E9B7F228-6600-4E94-A949-0167B8750154}"/>
    <dgm:cxn modelId="{1F349888-9274-495C-871C-0EB407846FB7}" srcId="{B13E934E-9B0F-49F1-BFEB-E84F32177FBC}" destId="{E680BD94-0DEC-40CA-A662-F891B3A9260C}" srcOrd="4" destOrd="0" parTransId="{54248287-051C-4DA0-80E2-588DDB7B4E29}" sibTransId="{C79CCB2C-4AB0-40E3-AF4F-E9D61A18FB76}"/>
    <dgm:cxn modelId="{0F4F8592-B521-4833-A110-42F125D2A01E}" type="presOf" srcId="{363065C0-0304-49C0-A380-A8EA802E2B96}" destId="{E54D42A0-BA9D-4838-805F-0183CBB7D2CC}" srcOrd="0" destOrd="0" presId="urn:microsoft.com/office/officeart/2008/layout/LinedList"/>
    <dgm:cxn modelId="{EDD7089B-1431-421A-838D-CD54D398B21F}" type="presOf" srcId="{EA2E509A-B767-4F97-9171-87106222F035}" destId="{CE59E7C0-0E47-499F-9F34-5C5736C07C70}" srcOrd="0" destOrd="0" presId="urn:microsoft.com/office/officeart/2008/layout/LinedList"/>
    <dgm:cxn modelId="{12EDE0B6-6C7F-4B1D-BBEB-498140C09623}" type="presOf" srcId="{FCB859F7-F1B0-4282-A284-CB67C676C67E}" destId="{24251EE4-E2A8-473F-B45E-59E6B4C7D659}" srcOrd="0" destOrd="0" presId="urn:microsoft.com/office/officeart/2008/layout/LinedList"/>
    <dgm:cxn modelId="{B22DF3C7-8424-4C2C-A3FC-85DCA3FB2CC2}" type="presOf" srcId="{E680BD94-0DEC-40CA-A662-F891B3A9260C}" destId="{F6B62C69-B5CB-43A3-B63B-88F3F5610FEC}" srcOrd="0" destOrd="0" presId="urn:microsoft.com/office/officeart/2008/layout/LinedList"/>
    <dgm:cxn modelId="{A16F02CD-F03A-4543-ACC9-0FC4A8A96229}" srcId="{B13E934E-9B0F-49F1-BFEB-E84F32177FBC}" destId="{FCB859F7-F1B0-4282-A284-CB67C676C67E}" srcOrd="2" destOrd="0" parTransId="{6FC84537-0C16-4D0D-A5E8-CED27C6EB40C}" sibTransId="{5BCA8322-5C00-4E05-B215-F6FC10EF7440}"/>
    <dgm:cxn modelId="{64D9DCD3-7552-40C1-9A37-B933DAEDF784}" type="presOf" srcId="{914F2E05-03CE-4F3C-B9DB-455F089EDDA0}" destId="{6844EC1E-81B9-489E-88CE-ABBAB5A2FA3F}" srcOrd="0" destOrd="0" presId="urn:microsoft.com/office/officeart/2008/layout/LinedList"/>
    <dgm:cxn modelId="{6A73FADD-380E-4BB8-B311-091B6E03BBEC}" type="presOf" srcId="{3F9F8F7D-4691-4025-B133-453B82E8CA6B}" destId="{B1093B57-EED2-4F13-AD57-3CFE4171D2A1}" srcOrd="0" destOrd="0" presId="urn:microsoft.com/office/officeart/2008/layout/LinedList"/>
    <dgm:cxn modelId="{B06CA0F7-A891-4BFA-88E7-2B15C2B4F65B}" type="presOf" srcId="{884C93D7-A2FA-4E5C-844E-1BD5C676F8E5}" destId="{9A163974-333C-4145-AB41-8E8F52FC4DC0}" srcOrd="0" destOrd="0" presId="urn:microsoft.com/office/officeart/2008/layout/LinedList"/>
    <dgm:cxn modelId="{14B6886D-1C31-4852-8D52-AFD39229CFD1}" type="presParOf" srcId="{AE893A1A-5E7D-4E88-9659-C2303E2B92FE}" destId="{D0582241-1493-40D9-A2F4-C3D265205459}" srcOrd="0" destOrd="0" presId="urn:microsoft.com/office/officeart/2008/layout/LinedList"/>
    <dgm:cxn modelId="{C8DAFE80-E8AC-42A8-A511-199557C74602}" type="presParOf" srcId="{AE893A1A-5E7D-4E88-9659-C2303E2B92FE}" destId="{A65A21A7-F2FF-4173-B025-5035A17E01C6}" srcOrd="1" destOrd="0" presId="urn:microsoft.com/office/officeart/2008/layout/LinedList"/>
    <dgm:cxn modelId="{0F242211-C31B-4A8A-B8A5-04E7C3C0D2DA}" type="presParOf" srcId="{A65A21A7-F2FF-4173-B025-5035A17E01C6}" destId="{B1093B57-EED2-4F13-AD57-3CFE4171D2A1}" srcOrd="0" destOrd="0" presId="urn:microsoft.com/office/officeart/2008/layout/LinedList"/>
    <dgm:cxn modelId="{AB7BC88F-ED5A-4155-B567-710D64B4B09C}" type="presParOf" srcId="{A65A21A7-F2FF-4173-B025-5035A17E01C6}" destId="{FC67E62D-35EB-4FB9-B43B-BA8CF27405FD}" srcOrd="1" destOrd="0" presId="urn:microsoft.com/office/officeart/2008/layout/LinedList"/>
    <dgm:cxn modelId="{C81B6135-6627-4E35-9BBD-5BD9B38DD0E7}" type="presParOf" srcId="{AE893A1A-5E7D-4E88-9659-C2303E2B92FE}" destId="{1BFE738A-5E78-48B9-834B-DF8B7170C421}" srcOrd="2" destOrd="0" presId="urn:microsoft.com/office/officeart/2008/layout/LinedList"/>
    <dgm:cxn modelId="{20199CB0-D1ED-477A-AF98-142F9A386383}" type="presParOf" srcId="{AE893A1A-5E7D-4E88-9659-C2303E2B92FE}" destId="{D6503E24-BB9B-4B4A-9EED-829B7140BB7A}" srcOrd="3" destOrd="0" presId="urn:microsoft.com/office/officeart/2008/layout/LinedList"/>
    <dgm:cxn modelId="{A2080D2B-F86A-42A1-8399-D1107F2AAF23}" type="presParOf" srcId="{D6503E24-BB9B-4B4A-9EED-829B7140BB7A}" destId="{CE59E7C0-0E47-499F-9F34-5C5736C07C70}" srcOrd="0" destOrd="0" presId="urn:microsoft.com/office/officeart/2008/layout/LinedList"/>
    <dgm:cxn modelId="{75F7C759-C4D4-48CB-BE8C-A9E6E4654F66}" type="presParOf" srcId="{D6503E24-BB9B-4B4A-9EED-829B7140BB7A}" destId="{E84C9BC8-DF54-470F-A460-F9F7BA5C315A}" srcOrd="1" destOrd="0" presId="urn:microsoft.com/office/officeart/2008/layout/LinedList"/>
    <dgm:cxn modelId="{C7564344-F72B-43CB-9F9B-0C7C52BD8523}" type="presParOf" srcId="{AE893A1A-5E7D-4E88-9659-C2303E2B92FE}" destId="{2F3B747E-CE69-493D-812A-F44FA47CD235}" srcOrd="4" destOrd="0" presId="urn:microsoft.com/office/officeart/2008/layout/LinedList"/>
    <dgm:cxn modelId="{868D89DE-C6A4-47E8-A7A3-AA9C517698AB}" type="presParOf" srcId="{AE893A1A-5E7D-4E88-9659-C2303E2B92FE}" destId="{48053179-FD17-43E9-B2A9-A5E170B6DFE5}" srcOrd="5" destOrd="0" presId="urn:microsoft.com/office/officeart/2008/layout/LinedList"/>
    <dgm:cxn modelId="{A941A35F-7333-4B3E-8C3D-F2859FAF2C81}" type="presParOf" srcId="{48053179-FD17-43E9-B2A9-A5E170B6DFE5}" destId="{24251EE4-E2A8-473F-B45E-59E6B4C7D659}" srcOrd="0" destOrd="0" presId="urn:microsoft.com/office/officeart/2008/layout/LinedList"/>
    <dgm:cxn modelId="{631E9063-A264-4CBE-B831-9ECA2CF955D3}" type="presParOf" srcId="{48053179-FD17-43E9-B2A9-A5E170B6DFE5}" destId="{F4F5AE61-2A4C-4451-BD11-32888015D595}" srcOrd="1" destOrd="0" presId="urn:microsoft.com/office/officeart/2008/layout/LinedList"/>
    <dgm:cxn modelId="{20C18351-8BBC-4D2A-AA5C-E4AC3116CDDF}" type="presParOf" srcId="{AE893A1A-5E7D-4E88-9659-C2303E2B92FE}" destId="{028FF3E7-5B6F-4A92-B8BA-BE7AE2680005}" srcOrd="6" destOrd="0" presId="urn:microsoft.com/office/officeart/2008/layout/LinedList"/>
    <dgm:cxn modelId="{254BCE01-333C-48D7-B7D6-61A0A434E00C}" type="presParOf" srcId="{AE893A1A-5E7D-4E88-9659-C2303E2B92FE}" destId="{7D5A44FF-5798-4CC8-8D0C-E8C2B75D8662}" srcOrd="7" destOrd="0" presId="urn:microsoft.com/office/officeart/2008/layout/LinedList"/>
    <dgm:cxn modelId="{EE765E5B-CCB3-4BFF-B74F-496767E4C3F7}" type="presParOf" srcId="{7D5A44FF-5798-4CC8-8D0C-E8C2B75D8662}" destId="{9A163974-333C-4145-AB41-8E8F52FC4DC0}" srcOrd="0" destOrd="0" presId="urn:microsoft.com/office/officeart/2008/layout/LinedList"/>
    <dgm:cxn modelId="{A4DD2D99-F156-4F4C-BB76-20A4F3FB7025}" type="presParOf" srcId="{7D5A44FF-5798-4CC8-8D0C-E8C2B75D8662}" destId="{301B7E8A-72B9-4F3E-AAF0-30088B3F56C1}" srcOrd="1" destOrd="0" presId="urn:microsoft.com/office/officeart/2008/layout/LinedList"/>
    <dgm:cxn modelId="{8A33541E-E1E1-4B6F-8FB1-A8ACB89D5440}" type="presParOf" srcId="{AE893A1A-5E7D-4E88-9659-C2303E2B92FE}" destId="{E25216F1-8DE7-49F4-B44C-FA2EA6222260}" srcOrd="8" destOrd="0" presId="urn:microsoft.com/office/officeart/2008/layout/LinedList"/>
    <dgm:cxn modelId="{465E24B1-A3C1-4139-A5B5-39DD42CD8976}" type="presParOf" srcId="{AE893A1A-5E7D-4E88-9659-C2303E2B92FE}" destId="{45D3735D-D704-4EB9-B708-3714F9F6CE32}" srcOrd="9" destOrd="0" presId="urn:microsoft.com/office/officeart/2008/layout/LinedList"/>
    <dgm:cxn modelId="{E72EBDC7-63F6-4567-B657-AA350975913A}" type="presParOf" srcId="{45D3735D-D704-4EB9-B708-3714F9F6CE32}" destId="{F6B62C69-B5CB-43A3-B63B-88F3F5610FEC}" srcOrd="0" destOrd="0" presId="urn:microsoft.com/office/officeart/2008/layout/LinedList"/>
    <dgm:cxn modelId="{A5DE963A-06DA-4BBF-BA4F-FF7D0132AFA8}" type="presParOf" srcId="{45D3735D-D704-4EB9-B708-3714F9F6CE32}" destId="{E3DD7257-0772-4593-B100-9ABB468FC631}" srcOrd="1" destOrd="0" presId="urn:microsoft.com/office/officeart/2008/layout/LinedList"/>
    <dgm:cxn modelId="{A379DC75-1AFE-493C-A194-71DBDD7D3BD9}" type="presParOf" srcId="{AE893A1A-5E7D-4E88-9659-C2303E2B92FE}" destId="{B908A525-F43F-4281-84DD-A3677194C1DB}" srcOrd="10" destOrd="0" presId="urn:microsoft.com/office/officeart/2008/layout/LinedList"/>
    <dgm:cxn modelId="{74D93E99-1830-426D-9C72-B8AB6E224220}" type="presParOf" srcId="{AE893A1A-5E7D-4E88-9659-C2303E2B92FE}" destId="{721CC2E9-C283-4D0B-8554-F7D15C677279}" srcOrd="11" destOrd="0" presId="urn:microsoft.com/office/officeart/2008/layout/LinedList"/>
    <dgm:cxn modelId="{22E52A41-86C5-494D-A7E4-D49403B422F3}" type="presParOf" srcId="{721CC2E9-C283-4D0B-8554-F7D15C677279}" destId="{B76F9776-D377-427D-AF4B-A73C7B24693D}" srcOrd="0" destOrd="0" presId="urn:microsoft.com/office/officeart/2008/layout/LinedList"/>
    <dgm:cxn modelId="{E9CAD93E-23F2-47D6-8F21-D0CB09A1A5BD}" type="presParOf" srcId="{721CC2E9-C283-4D0B-8554-F7D15C677279}" destId="{9B468AD2-3108-4D99-A438-B5CAABC8E682}" srcOrd="1" destOrd="0" presId="urn:microsoft.com/office/officeart/2008/layout/LinedList"/>
    <dgm:cxn modelId="{8F29E76E-8675-470B-954A-7FFE4577E128}" type="presParOf" srcId="{AE893A1A-5E7D-4E88-9659-C2303E2B92FE}" destId="{6470E54E-58A8-429F-A648-58ECAC8DD116}" srcOrd="12" destOrd="0" presId="urn:microsoft.com/office/officeart/2008/layout/LinedList"/>
    <dgm:cxn modelId="{FBFB6A45-1A66-4BB6-830C-2EA961189E28}" type="presParOf" srcId="{AE893A1A-5E7D-4E88-9659-C2303E2B92FE}" destId="{820FFD41-E221-4BD3-9D76-34CBA8A74A06}" srcOrd="13" destOrd="0" presId="urn:microsoft.com/office/officeart/2008/layout/LinedList"/>
    <dgm:cxn modelId="{0D487A9A-2AC7-4215-A107-0E9EC66E0272}" type="presParOf" srcId="{820FFD41-E221-4BD3-9D76-34CBA8A74A06}" destId="{81DFA1D2-6CD6-4BA6-BE19-7BF9FA87093E}" srcOrd="0" destOrd="0" presId="urn:microsoft.com/office/officeart/2008/layout/LinedList"/>
    <dgm:cxn modelId="{587E7E2C-C8AD-45B6-BAA5-45543128B6BD}" type="presParOf" srcId="{820FFD41-E221-4BD3-9D76-34CBA8A74A06}" destId="{BBD517AB-F51B-4289-9753-0F3F7309B9E2}" srcOrd="1" destOrd="0" presId="urn:microsoft.com/office/officeart/2008/layout/LinedList"/>
    <dgm:cxn modelId="{796527CA-9DAE-4B6B-9511-F04B48DD0475}" type="presParOf" srcId="{AE893A1A-5E7D-4E88-9659-C2303E2B92FE}" destId="{47D0F00D-1096-4A9A-8143-0E3A765E7298}" srcOrd="14" destOrd="0" presId="urn:microsoft.com/office/officeart/2008/layout/LinedList"/>
    <dgm:cxn modelId="{774F5E13-C2CE-4816-82F7-931A54D34A21}" type="presParOf" srcId="{AE893A1A-5E7D-4E88-9659-C2303E2B92FE}" destId="{E68838E2-33B9-4C6A-A991-4D22FFC14EC9}" srcOrd="15" destOrd="0" presId="urn:microsoft.com/office/officeart/2008/layout/LinedList"/>
    <dgm:cxn modelId="{F31F56B9-E5EC-499F-9134-7E77C41D516A}" type="presParOf" srcId="{E68838E2-33B9-4C6A-A991-4D22FFC14EC9}" destId="{078963F6-0194-4102-B1E3-A92AE8101C7E}" srcOrd="0" destOrd="0" presId="urn:microsoft.com/office/officeart/2008/layout/LinedList"/>
    <dgm:cxn modelId="{CDFA805F-4AD0-4B23-A409-57EC9BAD6257}" type="presParOf" srcId="{E68838E2-33B9-4C6A-A991-4D22FFC14EC9}" destId="{8B961BE2-E5D8-4FAA-88F7-3CD172959F45}" srcOrd="1" destOrd="0" presId="urn:microsoft.com/office/officeart/2008/layout/LinedList"/>
    <dgm:cxn modelId="{CCE32956-B895-4186-BEB8-B4DF31675469}" type="presParOf" srcId="{AE893A1A-5E7D-4E88-9659-C2303E2B92FE}" destId="{98C71676-7C58-4F78-B9FD-D8AE6720F001}" srcOrd="16" destOrd="0" presId="urn:microsoft.com/office/officeart/2008/layout/LinedList"/>
    <dgm:cxn modelId="{9B5F9CEF-AD16-4228-ABCF-53C33FAB0A5B}" type="presParOf" srcId="{AE893A1A-5E7D-4E88-9659-C2303E2B92FE}" destId="{FD69D712-F359-4795-84A0-897D639F50FF}" srcOrd="17" destOrd="0" presId="urn:microsoft.com/office/officeart/2008/layout/LinedList"/>
    <dgm:cxn modelId="{A9616F31-6802-4343-8F67-22739B1644A0}" type="presParOf" srcId="{FD69D712-F359-4795-84A0-897D639F50FF}" destId="{6844EC1E-81B9-489E-88CE-ABBAB5A2FA3F}" srcOrd="0" destOrd="0" presId="urn:microsoft.com/office/officeart/2008/layout/LinedList"/>
    <dgm:cxn modelId="{FC50B7CD-978F-4105-9CE2-D427CE34E735}" type="presParOf" srcId="{FD69D712-F359-4795-84A0-897D639F50FF}" destId="{71D23549-9D50-4B72-9EC4-BA5E2E2FD5B4}" srcOrd="1" destOrd="0" presId="urn:microsoft.com/office/officeart/2008/layout/LinedList"/>
    <dgm:cxn modelId="{DFCDC6BB-E16C-406A-B622-3F5A2D6A395A}" type="presParOf" srcId="{AE893A1A-5E7D-4E88-9659-C2303E2B92FE}" destId="{3E39D804-BC92-4863-884D-DA65DBB0C675}" srcOrd="18" destOrd="0" presId="urn:microsoft.com/office/officeart/2008/layout/LinedList"/>
    <dgm:cxn modelId="{07E4D65C-93D2-4844-958F-777AED31ADE9}" type="presParOf" srcId="{AE893A1A-5E7D-4E88-9659-C2303E2B92FE}" destId="{7158E800-6737-40DF-A38E-2C9E8DB06C0F}" srcOrd="19" destOrd="0" presId="urn:microsoft.com/office/officeart/2008/layout/LinedList"/>
    <dgm:cxn modelId="{13DEC553-347E-43BF-8BB2-AE92E4D4E4DF}" type="presParOf" srcId="{7158E800-6737-40DF-A38E-2C9E8DB06C0F}" destId="{E54D42A0-BA9D-4838-805F-0183CBB7D2CC}" srcOrd="0" destOrd="0" presId="urn:microsoft.com/office/officeart/2008/layout/LinedList"/>
    <dgm:cxn modelId="{24B7E6FF-747A-4D19-BBB6-BCF6E6E68F09}" type="presParOf" srcId="{7158E800-6737-40DF-A38E-2C9E8DB06C0F}" destId="{0E994171-0ED3-46F4-9956-6D33BB662F00}" srcOrd="1" destOrd="0" presId="urn:microsoft.com/office/officeart/2008/layout/LinedList"/>
    <dgm:cxn modelId="{1B9D9A7E-1DAE-4C0B-AC2C-49068793D58E}" type="presParOf" srcId="{AE893A1A-5E7D-4E88-9659-C2303E2B92FE}" destId="{14211C40-1661-4EE3-8F55-D04AE83B92BF}" srcOrd="20" destOrd="0" presId="urn:microsoft.com/office/officeart/2008/layout/LinedList"/>
    <dgm:cxn modelId="{CCA4090F-4CEF-48AA-935A-D0E6FB11FD15}" type="presParOf" srcId="{AE893A1A-5E7D-4E88-9659-C2303E2B92FE}" destId="{8A17AB99-6DB6-424A-B42C-4D59EC575B4C}" srcOrd="21" destOrd="0" presId="urn:microsoft.com/office/officeart/2008/layout/LinedList"/>
    <dgm:cxn modelId="{4C6ACDEB-3461-4DCD-A409-79DCA456ED90}" type="presParOf" srcId="{8A17AB99-6DB6-424A-B42C-4D59EC575B4C}" destId="{FA01DCAB-D0A6-4BA3-9B2F-BA620CEA9B83}" srcOrd="0" destOrd="0" presId="urn:microsoft.com/office/officeart/2008/layout/LinedList"/>
    <dgm:cxn modelId="{FDB0A177-AB6E-431A-9D6E-0373097FAE53}" type="presParOf" srcId="{8A17AB99-6DB6-424A-B42C-4D59EC575B4C}" destId="{2BA29823-1E07-43AC-8065-7EE417EF486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82241-1493-40D9-A2F4-C3D265205459}">
      <dsp:nvSpPr>
        <dsp:cNvPr id="0" name=""/>
        <dsp:cNvSpPr/>
      </dsp:nvSpPr>
      <dsp:spPr>
        <a:xfrm>
          <a:off x="0" y="2124"/>
          <a:ext cx="10515600" cy="0"/>
        </a:xfrm>
        <a:prstGeom prst="line">
          <a:avLst/>
        </a:prstGeom>
        <a:solidFill>
          <a:schemeClr val="accent6">
            <a:shade val="50000"/>
            <a:hueOff val="0"/>
            <a:satOff val="0"/>
            <a:lumOff val="0"/>
            <a:alphaOff val="0"/>
          </a:schemeClr>
        </a:solidFill>
        <a:ln w="12700" cap="flat" cmpd="sng" algn="ctr">
          <a:solidFill>
            <a:schemeClr val="accent6">
              <a:shade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1093B57-EED2-4F13-AD57-3CFE4171D2A1}">
      <dsp:nvSpPr>
        <dsp:cNvPr id="0" name=""/>
        <dsp:cNvSpPr/>
      </dsp:nvSpPr>
      <dsp:spPr>
        <a:xfrm>
          <a:off x="0" y="212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Testing Scope</a:t>
          </a:r>
        </a:p>
      </dsp:txBody>
      <dsp:txXfrm>
        <a:off x="0" y="2124"/>
        <a:ext cx="10515600" cy="395189"/>
      </dsp:txXfrm>
    </dsp:sp>
    <dsp:sp modelId="{1BFE738A-5E78-48B9-834B-DF8B7170C421}">
      <dsp:nvSpPr>
        <dsp:cNvPr id="0" name=""/>
        <dsp:cNvSpPr/>
      </dsp:nvSpPr>
      <dsp:spPr>
        <a:xfrm>
          <a:off x="0" y="397314"/>
          <a:ext cx="10515600" cy="0"/>
        </a:xfrm>
        <a:prstGeom prst="line">
          <a:avLst/>
        </a:prstGeom>
        <a:solidFill>
          <a:schemeClr val="accent6">
            <a:shade val="50000"/>
            <a:hueOff val="66986"/>
            <a:satOff val="-2928"/>
            <a:lumOff val="7993"/>
            <a:alphaOff val="0"/>
          </a:schemeClr>
        </a:solidFill>
        <a:ln w="12700" cap="flat" cmpd="sng" algn="ctr">
          <a:solidFill>
            <a:schemeClr val="accent6">
              <a:shade val="50000"/>
              <a:hueOff val="66986"/>
              <a:satOff val="-2928"/>
              <a:lumOff val="799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E59E7C0-0E47-499F-9F34-5C5736C07C70}">
      <dsp:nvSpPr>
        <dsp:cNvPr id="0" name=""/>
        <dsp:cNvSpPr/>
      </dsp:nvSpPr>
      <dsp:spPr>
        <a:xfrm>
          <a:off x="0" y="39731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Agile Testing Guiding Principles</a:t>
          </a:r>
        </a:p>
      </dsp:txBody>
      <dsp:txXfrm>
        <a:off x="0" y="397314"/>
        <a:ext cx="10515600" cy="395189"/>
      </dsp:txXfrm>
    </dsp:sp>
    <dsp:sp modelId="{2F3B747E-CE69-493D-812A-F44FA47CD235}">
      <dsp:nvSpPr>
        <dsp:cNvPr id="0" name=""/>
        <dsp:cNvSpPr/>
      </dsp:nvSpPr>
      <dsp:spPr>
        <a:xfrm>
          <a:off x="0" y="792504"/>
          <a:ext cx="10515600" cy="0"/>
        </a:xfrm>
        <a:prstGeom prst="line">
          <a:avLst/>
        </a:prstGeom>
        <a:solidFill>
          <a:schemeClr val="accent6">
            <a:shade val="50000"/>
            <a:hueOff val="133972"/>
            <a:satOff val="-5856"/>
            <a:lumOff val="15986"/>
            <a:alphaOff val="0"/>
          </a:schemeClr>
        </a:solidFill>
        <a:ln w="12700" cap="flat" cmpd="sng" algn="ctr">
          <a:solidFill>
            <a:schemeClr val="accent6">
              <a:shade val="50000"/>
              <a:hueOff val="133972"/>
              <a:satOff val="-5856"/>
              <a:lumOff val="15986"/>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4251EE4-E2A8-473F-B45E-59E6B4C7D659}">
      <dsp:nvSpPr>
        <dsp:cNvPr id="0" name=""/>
        <dsp:cNvSpPr/>
      </dsp:nvSpPr>
      <dsp:spPr>
        <a:xfrm>
          <a:off x="0" y="79250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Testing Types</a:t>
          </a:r>
        </a:p>
      </dsp:txBody>
      <dsp:txXfrm>
        <a:off x="0" y="792504"/>
        <a:ext cx="10515600" cy="395189"/>
      </dsp:txXfrm>
    </dsp:sp>
    <dsp:sp modelId="{028FF3E7-5B6F-4A92-B8BA-BE7AE2680005}">
      <dsp:nvSpPr>
        <dsp:cNvPr id="0" name=""/>
        <dsp:cNvSpPr/>
      </dsp:nvSpPr>
      <dsp:spPr>
        <a:xfrm>
          <a:off x="0" y="1187694"/>
          <a:ext cx="10515600" cy="0"/>
        </a:xfrm>
        <a:prstGeom prst="line">
          <a:avLst/>
        </a:prstGeom>
        <a:solidFill>
          <a:schemeClr val="accent6">
            <a:shade val="50000"/>
            <a:hueOff val="200958"/>
            <a:satOff val="-8785"/>
            <a:lumOff val="23979"/>
            <a:alphaOff val="0"/>
          </a:schemeClr>
        </a:solidFill>
        <a:ln w="12700" cap="flat" cmpd="sng" algn="ctr">
          <a:solidFill>
            <a:schemeClr val="accent6">
              <a:shade val="50000"/>
              <a:hueOff val="200958"/>
              <a:satOff val="-8785"/>
              <a:lumOff val="2397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A163974-333C-4145-AB41-8E8F52FC4DC0}">
      <dsp:nvSpPr>
        <dsp:cNvPr id="0" name=""/>
        <dsp:cNvSpPr/>
      </dsp:nvSpPr>
      <dsp:spPr>
        <a:xfrm>
          <a:off x="0" y="118769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Test Pipeline</a:t>
          </a:r>
        </a:p>
      </dsp:txBody>
      <dsp:txXfrm>
        <a:off x="0" y="1187694"/>
        <a:ext cx="10515600" cy="395189"/>
      </dsp:txXfrm>
    </dsp:sp>
    <dsp:sp modelId="{E25216F1-8DE7-49F4-B44C-FA2EA6222260}">
      <dsp:nvSpPr>
        <dsp:cNvPr id="0" name=""/>
        <dsp:cNvSpPr/>
      </dsp:nvSpPr>
      <dsp:spPr>
        <a:xfrm>
          <a:off x="0" y="1582884"/>
          <a:ext cx="10515600" cy="0"/>
        </a:xfrm>
        <a:prstGeom prst="line">
          <a:avLst/>
        </a:prstGeom>
        <a:solidFill>
          <a:schemeClr val="accent6">
            <a:shade val="50000"/>
            <a:hueOff val="267945"/>
            <a:satOff val="-11713"/>
            <a:lumOff val="31972"/>
            <a:alphaOff val="0"/>
          </a:schemeClr>
        </a:solidFill>
        <a:ln w="12700" cap="flat" cmpd="sng" algn="ctr">
          <a:solidFill>
            <a:schemeClr val="accent6">
              <a:shade val="50000"/>
              <a:hueOff val="267945"/>
              <a:satOff val="-11713"/>
              <a:lumOff val="3197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6B62C69-B5CB-43A3-B63B-88F3F5610FEC}">
      <dsp:nvSpPr>
        <dsp:cNvPr id="0" name=""/>
        <dsp:cNvSpPr/>
      </dsp:nvSpPr>
      <dsp:spPr>
        <a:xfrm>
          <a:off x="0" y="158288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Quality Gates</a:t>
          </a:r>
        </a:p>
      </dsp:txBody>
      <dsp:txXfrm>
        <a:off x="0" y="1582884"/>
        <a:ext cx="10515600" cy="395189"/>
      </dsp:txXfrm>
    </dsp:sp>
    <dsp:sp modelId="{B908A525-F43F-4281-84DD-A3677194C1DB}">
      <dsp:nvSpPr>
        <dsp:cNvPr id="0" name=""/>
        <dsp:cNvSpPr/>
      </dsp:nvSpPr>
      <dsp:spPr>
        <a:xfrm>
          <a:off x="0" y="1978074"/>
          <a:ext cx="10515600" cy="0"/>
        </a:xfrm>
        <a:prstGeom prst="line">
          <a:avLst/>
        </a:prstGeom>
        <a:solidFill>
          <a:schemeClr val="accent6">
            <a:shade val="50000"/>
            <a:hueOff val="334931"/>
            <a:satOff val="-14641"/>
            <a:lumOff val="39965"/>
            <a:alphaOff val="0"/>
          </a:schemeClr>
        </a:solidFill>
        <a:ln w="12700" cap="flat" cmpd="sng" algn="ctr">
          <a:solidFill>
            <a:schemeClr val="accent6">
              <a:shade val="50000"/>
              <a:hueOff val="334931"/>
              <a:satOff val="-14641"/>
              <a:lumOff val="3996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76F9776-D377-427D-AF4B-A73C7B24693D}">
      <dsp:nvSpPr>
        <dsp:cNvPr id="0" name=""/>
        <dsp:cNvSpPr/>
      </dsp:nvSpPr>
      <dsp:spPr>
        <a:xfrm>
          <a:off x="0" y="197807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Entrance and Exit Criteria</a:t>
          </a:r>
        </a:p>
      </dsp:txBody>
      <dsp:txXfrm>
        <a:off x="0" y="1978074"/>
        <a:ext cx="10515600" cy="395189"/>
      </dsp:txXfrm>
    </dsp:sp>
    <dsp:sp modelId="{6470E54E-58A8-429F-A648-58ECAC8DD116}">
      <dsp:nvSpPr>
        <dsp:cNvPr id="0" name=""/>
        <dsp:cNvSpPr/>
      </dsp:nvSpPr>
      <dsp:spPr>
        <a:xfrm>
          <a:off x="0" y="2373263"/>
          <a:ext cx="10515600" cy="0"/>
        </a:xfrm>
        <a:prstGeom prst="line">
          <a:avLst/>
        </a:prstGeom>
        <a:solidFill>
          <a:schemeClr val="accent6">
            <a:shade val="50000"/>
            <a:hueOff val="334931"/>
            <a:satOff val="-14641"/>
            <a:lumOff val="39965"/>
            <a:alphaOff val="0"/>
          </a:schemeClr>
        </a:solidFill>
        <a:ln w="12700" cap="flat" cmpd="sng" algn="ctr">
          <a:solidFill>
            <a:schemeClr val="accent6">
              <a:shade val="50000"/>
              <a:hueOff val="334931"/>
              <a:satOff val="-14641"/>
              <a:lumOff val="3996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1DFA1D2-6CD6-4BA6-BE19-7BF9FA87093E}">
      <dsp:nvSpPr>
        <dsp:cNvPr id="0" name=""/>
        <dsp:cNvSpPr/>
      </dsp:nvSpPr>
      <dsp:spPr>
        <a:xfrm>
          <a:off x="0" y="2373263"/>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Defect Management</a:t>
          </a:r>
        </a:p>
      </dsp:txBody>
      <dsp:txXfrm>
        <a:off x="0" y="2373263"/>
        <a:ext cx="10515600" cy="395189"/>
      </dsp:txXfrm>
    </dsp:sp>
    <dsp:sp modelId="{47D0F00D-1096-4A9A-8143-0E3A765E7298}">
      <dsp:nvSpPr>
        <dsp:cNvPr id="0" name=""/>
        <dsp:cNvSpPr/>
      </dsp:nvSpPr>
      <dsp:spPr>
        <a:xfrm>
          <a:off x="0" y="2768453"/>
          <a:ext cx="10515600" cy="0"/>
        </a:xfrm>
        <a:prstGeom prst="line">
          <a:avLst/>
        </a:prstGeom>
        <a:solidFill>
          <a:schemeClr val="accent6">
            <a:shade val="50000"/>
            <a:hueOff val="267945"/>
            <a:satOff val="-11713"/>
            <a:lumOff val="31972"/>
            <a:alphaOff val="0"/>
          </a:schemeClr>
        </a:solidFill>
        <a:ln w="12700" cap="flat" cmpd="sng" algn="ctr">
          <a:solidFill>
            <a:schemeClr val="accent6">
              <a:shade val="50000"/>
              <a:hueOff val="267945"/>
              <a:satOff val="-11713"/>
              <a:lumOff val="3197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78963F6-0194-4102-B1E3-A92AE8101C7E}">
      <dsp:nvSpPr>
        <dsp:cNvPr id="0" name=""/>
        <dsp:cNvSpPr/>
      </dsp:nvSpPr>
      <dsp:spPr>
        <a:xfrm>
          <a:off x="0" y="2768453"/>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Test Data Strategy</a:t>
          </a:r>
        </a:p>
      </dsp:txBody>
      <dsp:txXfrm>
        <a:off x="0" y="2768453"/>
        <a:ext cx="10515600" cy="395189"/>
      </dsp:txXfrm>
    </dsp:sp>
    <dsp:sp modelId="{98C71676-7C58-4F78-B9FD-D8AE6720F001}">
      <dsp:nvSpPr>
        <dsp:cNvPr id="0" name=""/>
        <dsp:cNvSpPr/>
      </dsp:nvSpPr>
      <dsp:spPr>
        <a:xfrm>
          <a:off x="0" y="3163643"/>
          <a:ext cx="10515600" cy="0"/>
        </a:xfrm>
        <a:prstGeom prst="line">
          <a:avLst/>
        </a:prstGeom>
        <a:solidFill>
          <a:schemeClr val="accent6">
            <a:shade val="50000"/>
            <a:hueOff val="200958"/>
            <a:satOff val="-8785"/>
            <a:lumOff val="23979"/>
            <a:alphaOff val="0"/>
          </a:schemeClr>
        </a:solidFill>
        <a:ln w="12700" cap="flat" cmpd="sng" algn="ctr">
          <a:solidFill>
            <a:schemeClr val="accent6">
              <a:shade val="50000"/>
              <a:hueOff val="200958"/>
              <a:satOff val="-8785"/>
              <a:lumOff val="2397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844EC1E-81B9-489E-88CE-ABBAB5A2FA3F}">
      <dsp:nvSpPr>
        <dsp:cNvPr id="0" name=""/>
        <dsp:cNvSpPr/>
      </dsp:nvSpPr>
      <dsp:spPr>
        <a:xfrm>
          <a:off x="0" y="3163643"/>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Risks and Mitigation</a:t>
          </a:r>
        </a:p>
      </dsp:txBody>
      <dsp:txXfrm>
        <a:off x="0" y="3163643"/>
        <a:ext cx="10515600" cy="395189"/>
      </dsp:txXfrm>
    </dsp:sp>
    <dsp:sp modelId="{3E39D804-BC92-4863-884D-DA65DBB0C675}">
      <dsp:nvSpPr>
        <dsp:cNvPr id="0" name=""/>
        <dsp:cNvSpPr/>
      </dsp:nvSpPr>
      <dsp:spPr>
        <a:xfrm>
          <a:off x="0" y="3558833"/>
          <a:ext cx="10515600" cy="0"/>
        </a:xfrm>
        <a:prstGeom prst="line">
          <a:avLst/>
        </a:prstGeom>
        <a:solidFill>
          <a:schemeClr val="accent6">
            <a:shade val="50000"/>
            <a:hueOff val="133972"/>
            <a:satOff val="-5856"/>
            <a:lumOff val="15986"/>
            <a:alphaOff val="0"/>
          </a:schemeClr>
        </a:solidFill>
        <a:ln w="12700" cap="flat" cmpd="sng" algn="ctr">
          <a:solidFill>
            <a:schemeClr val="accent6">
              <a:shade val="50000"/>
              <a:hueOff val="133972"/>
              <a:satOff val="-5856"/>
              <a:lumOff val="15986"/>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54D42A0-BA9D-4838-805F-0183CBB7D2CC}">
      <dsp:nvSpPr>
        <dsp:cNvPr id="0" name=""/>
        <dsp:cNvSpPr/>
      </dsp:nvSpPr>
      <dsp:spPr>
        <a:xfrm>
          <a:off x="0" y="3558833"/>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Testing Roadmap</a:t>
          </a:r>
        </a:p>
      </dsp:txBody>
      <dsp:txXfrm>
        <a:off x="0" y="3558833"/>
        <a:ext cx="10515600" cy="395189"/>
      </dsp:txXfrm>
    </dsp:sp>
    <dsp:sp modelId="{14211C40-1661-4EE3-8F55-D04AE83B92BF}">
      <dsp:nvSpPr>
        <dsp:cNvPr id="0" name=""/>
        <dsp:cNvSpPr/>
      </dsp:nvSpPr>
      <dsp:spPr>
        <a:xfrm>
          <a:off x="0" y="3954023"/>
          <a:ext cx="10515600" cy="0"/>
        </a:xfrm>
        <a:prstGeom prst="line">
          <a:avLst/>
        </a:prstGeom>
        <a:solidFill>
          <a:schemeClr val="accent6">
            <a:shade val="50000"/>
            <a:hueOff val="66986"/>
            <a:satOff val="-2928"/>
            <a:lumOff val="7993"/>
            <a:alphaOff val="0"/>
          </a:schemeClr>
        </a:solidFill>
        <a:ln w="12700" cap="flat" cmpd="sng" algn="ctr">
          <a:solidFill>
            <a:schemeClr val="accent6">
              <a:shade val="50000"/>
              <a:hueOff val="66986"/>
              <a:satOff val="-2928"/>
              <a:lumOff val="799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A01DCAB-D0A6-4BA3-9B2F-BA620CEA9B83}">
      <dsp:nvSpPr>
        <dsp:cNvPr id="0" name=""/>
        <dsp:cNvSpPr/>
      </dsp:nvSpPr>
      <dsp:spPr>
        <a:xfrm>
          <a:off x="0" y="3954023"/>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Reference</a:t>
          </a:r>
        </a:p>
      </dsp:txBody>
      <dsp:txXfrm>
        <a:off x="0" y="3954023"/>
        <a:ext cx="10515600" cy="39518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3-28T03:43:56.718"/>
    </inkml:context>
    <inkml:brush xml:id="br0">
      <inkml:brushProperty name="width" value="0.04" units="cm"/>
      <inkml:brushProperty name="height" value="0.04" units="cm"/>
      <inkml:brushProperty name="color" value="#ED1C24"/>
      <inkml:brushProperty name="ignorePressure" value="1"/>
    </inkml:brush>
  </inkml:definitions>
  <inkml:traceGroup>
    <inkml:annotationXML>
      <emma:emma xmlns:emma="http://www.w3.org/2003/04/emma" version="1.0">
        <emma:interpretation id="{5DF40361-9607-4A31-87D3-FC019C93C1F8}" emma:medium="tactile" emma:mode="ink">
          <msink:context xmlns:msink="http://schemas.microsoft.com/ink/2010/main" type="writingRegion" rotatedBoundingBox="3751,16593 6254,16182 6349,16759 3845,17170"/>
        </emma:interpretation>
      </emma:emma>
    </inkml:annotationXML>
    <inkml:traceGroup>
      <inkml:annotationXML>
        <emma:emma xmlns:emma="http://www.w3.org/2003/04/emma" version="1.0">
          <emma:interpretation id="{FE058E02-88E3-4CE4-A2FB-180015C1DDFA}" emma:medium="tactile" emma:mode="ink">
            <msink:context xmlns:msink="http://schemas.microsoft.com/ink/2010/main" type="paragraph" rotatedBoundingBox="3780,16069 6336,16188 6307,16812 3751,16693" alignmentLevel="1"/>
          </emma:interpretation>
        </emma:emma>
      </inkml:annotationXML>
      <inkml:traceGroup>
        <inkml:annotationXML>
          <emma:emma xmlns:emma="http://www.w3.org/2003/04/emma" version="1.0">
            <emma:interpretation id="{014CD997-035E-4B25-BC4B-23ED3D419274}" emma:medium="tactile" emma:mode="ink">
              <msink:context xmlns:msink="http://schemas.microsoft.com/ink/2010/main" type="inkBullet" rotatedBoundingBox="3755,16617 3769,16614 3772,16630 3757,16632"/>
            </emma:interpretation>
            <emma:one-of disjunction-type="recognition" id="oneOf0">
              <emma:interpretation id="interp0" emma:lang="en-US" emma:confidence="0">
                <emma:literal>•</emma:literal>
              </emma:interpretation>
            </emma:one-of>
          </emma:emma>
        </inkml:annotationXML>
        <inkml:trace contextRef="#ctx0" brushRef="#br0">-444 4330</inkml:trace>
      </inkml:traceGroup>
      <inkml:traceGroup>
        <inkml:annotationXML>
          <emma:emma xmlns:emma="http://www.w3.org/2003/04/emma" version="1.0">
            <emma:interpretation id="{F09B499F-1C03-4FEC-8A0F-AAEC47679E03}" emma:medium="tactile" emma:mode="ink">
              <msink:context xmlns:msink="http://schemas.microsoft.com/ink/2010/main" type="line" rotatedBoundingBox="5213,16616 6252,16179 6259,16195 5220,16632"/>
            </emma:interpretation>
          </emma:emma>
        </inkml:annotationXML>
        <inkml:traceGroup>
          <inkml:annotationXML>
            <emma:emma xmlns:emma="http://www.w3.org/2003/04/emma" version="1.0">
              <emma:interpretation id="{095B5147-4DEB-4C45-8FF4-9E6658E6E5DD}" emma:medium="tactile" emma:mode="ink">
                <msink:context xmlns:msink="http://schemas.microsoft.com/ink/2010/main" type="inkWord" rotatedBoundingBox="5214,16617 5226,16611 5233,16627 5220,16632"/>
              </emma:interpretation>
              <emma:one-of disjunction-type="recognition" id="oneOf1">
                <emma:interpretation id="interp1" emma:lang="en-US" emma:confidence="1">
                  <emma:literal>:</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l</emma:literal>
                </emma:interpretation>
                <emma:interpretation id="interp5" emma:lang="en-US" emma:confidence="0">
                  <emma:literal>|</emma:literal>
                </emma:interpretation>
              </emma:one-of>
            </emma:emma>
          </inkml:annotationXML>
          <inkml:trace contextRef="#ctx0" brushRef="#br0" timeOffset="-880">1015 4330</inkml:trace>
        </inkml:traceGroup>
        <inkml:traceGroup>
          <inkml:annotationXML>
            <emma:emma xmlns:emma="http://www.w3.org/2003/04/emma" version="1.0">
              <emma:interpretation id="{0D4C2F17-6279-4DFC-96DC-8FDBA1ED3B18}" emma:medium="tactile" emma:mode="ink">
                <msink:context xmlns:msink="http://schemas.microsoft.com/ink/2010/main" type="inkWord" rotatedBoundingBox="6239,16185 6252,16179 6259,16195 6246,16200"/>
              </emma:interpretation>
            </emma:emma>
          </inkml:annotationXML>
          <inkml:trace contextRef="#ctx0" brushRef="#br0" timeOffset="-3942">2041 3898</inkml:trace>
        </inkml:traceGroup>
      </inkml:traceGroup>
      <inkml:traceGroup>
        <inkml:annotationXML>
          <emma:emma xmlns:emma="http://www.w3.org/2003/04/emma" version="1.0">
            <emma:interpretation id="{B6A5F40B-D7B9-464C-93FB-8055DDA07095}" emma:medium="tactile" emma:mode="ink">
              <msink:context xmlns:msink="http://schemas.microsoft.com/ink/2010/main" type="line" rotatedBoundingBox="5135,16621 6313,16676 6307,16812 5128,16757"/>
            </emma:interpretation>
          </emma:emma>
        </inkml:annotationXML>
        <inkml:traceGroup>
          <inkml:annotationXML>
            <emma:emma xmlns:emma="http://www.w3.org/2003/04/emma" version="1.0">
              <emma:interpretation id="{7603FE8A-8F70-47AA-BA66-83BF93FB0C6C}" emma:medium="tactile" emma:mode="ink">
                <msink:context xmlns:msink="http://schemas.microsoft.com/ink/2010/main" type="inkWord" rotatedBoundingBox="5134,16630 5418,16644 5412,16770 5128,16757"/>
              </emma:interpretation>
              <emma:one-of disjunction-type="recognition" id="oneOf2">
                <emma:interpretation id="interp6" emma:lang="en-US" emma:confidence="0">
                  <emma:literal>I.</emma:literal>
                </emma:interpretation>
                <emma:interpretation id="interp7" emma:lang="en-US" emma:confidence="0">
                  <emma:literal>t :</emma:literal>
                </emma:interpretation>
                <emma:interpretation id="interp8" emma:lang="en-US" emma:confidence="0">
                  <emma:literal>+ :</emma:literal>
                </emma:interpretation>
                <emma:interpretation id="interp9" emma:lang="en-US" emma:confidence="0">
                  <emma:literal>t.</emma:literal>
                </emma:interpretation>
                <emma:interpretation id="interp10" emma:lang="en-US" emma:confidence="0">
                  <emma:literal>! :</emma:literal>
                </emma:interpretation>
              </emma:one-of>
            </emma:emma>
          </inkml:annotationXML>
          <inkml:trace contextRef="#ctx0" brushRef="#br0" timeOffset="16835">934 4384</inkml:trace>
          <inkml:trace contextRef="#ctx0" brushRef="#br0" timeOffset="16615">934 4384</inkml:trace>
          <inkml:trace contextRef="#ctx0" brushRef="#br0" timeOffset="13250">1123 4465</inkml:trace>
          <inkml:trace contextRef="#ctx0" brushRef="#br0" timeOffset="24483">1204 4357</inkml:trace>
        </inkml:traceGroup>
        <inkml:traceGroup>
          <inkml:annotationXML>
            <emma:emma xmlns:emma="http://www.w3.org/2003/04/emma" version="1.0">
              <emma:interpretation id="{7793C680-B99E-402B-A5F5-60BCE1C62133}" emma:medium="tactile" emma:mode="ink">
                <msink:context xmlns:msink="http://schemas.microsoft.com/ink/2010/main" type="inkWord" rotatedBoundingBox="6186,16670 6313,16676 6309,16767 6181,16761"/>
              </emma:interpretation>
              <emma:one-of disjunction-type="recognition" id="oneOf3">
                <emma:interpretation id="interp11" emma:lang="en-US" emma:confidence="0">
                  <emma:literal>is</emma:literal>
                </emma:interpretation>
                <emma:interpretation id="interp12" emma:lang="en-US" emma:confidence="0">
                  <emma:literal>: +</emma:literal>
                </emma:interpretation>
                <emma:interpretation id="interp13" emma:lang="en-US" emma:confidence="0">
                  <emma:literal>: t</emma:literal>
                </emma:interpretation>
                <emma:interpretation id="interp14" emma:lang="en-US" emma:confidence="0">
                  <emma:literal>.....</emma:literal>
                </emma:interpretation>
                <emma:interpretation id="interp15" emma:lang="en-US" emma:confidence="0">
                  <emma:literal>: r</emma:literal>
                </emma:interpretation>
              </emma:one-of>
            </emma:emma>
          </inkml:annotationXML>
          <inkml:trace contextRef="#ctx0" brushRef="#br0" timeOffset="10843">2096 4465</inkml:trace>
          <inkml:trace contextRef="#ctx0" brushRef="#br0" timeOffset="11308">2096 4465</inkml:trace>
          <inkml:trace contextRef="#ctx0" brushRef="#br0" timeOffset="11406">2096 4465</inkml:trace>
          <inkml:trace contextRef="#ctx0" brushRef="#br0" timeOffset="11636">2096 4465</inkml:trace>
          <inkml:trace contextRef="#ctx0" brushRef="#br0" timeOffset="9531">1987 4384</inkml:trace>
          <inkml:trace contextRef="#ctx0" brushRef="#br0" timeOffset="25730">2069 4411</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3-28T03:44:11.990"/>
    </inkml:context>
    <inkml:brush xml:id="br0">
      <inkml:brushProperty name="width" value="0.04" units="cm"/>
      <inkml:brushProperty name="height" value="0.04" units="cm"/>
      <inkml:brushProperty name="color" value="#ED1C24"/>
      <inkml:brushProperty name="ignorePressure" value="1"/>
    </inkml:brush>
  </inkml:definitions>
  <inkml:traceGroup>
    <inkml:annotationXML>
      <emma:emma xmlns:emma="http://www.w3.org/2003/04/emma" version="1.0">
        <emma:interpretation id="{9EB493F3-5C16-4316-B7CE-AEBE71715D29}" emma:medium="tactile" emma:mode="ink">
          <msink:context xmlns:msink="http://schemas.microsoft.com/ink/2010/main" type="writingRegion" rotatedBoundingBox="1242,10888 1257,10888 1257,10903 1242,10903"/>
        </emma:interpretation>
      </emma:emma>
    </inkml:annotationXML>
    <inkml:traceGroup>
      <inkml:annotationXML>
        <emma:emma xmlns:emma="http://www.w3.org/2003/04/emma" version="1.0">
          <emma:interpretation id="{9FD4263E-E669-4C79-9817-F77A162D1EF6}" emma:medium="tactile" emma:mode="ink">
            <msink:context xmlns:msink="http://schemas.microsoft.com/ink/2010/main" type="paragraph" rotatedBoundingBox="1242,10888 1257,10888 1257,10903 1242,10903" alignmentLevel="1"/>
          </emma:interpretation>
        </emma:emma>
      </inkml:annotationXML>
      <inkml:traceGroup>
        <inkml:annotationXML>
          <emma:emma xmlns:emma="http://www.w3.org/2003/04/emma" version="1.0">
            <emma:interpretation id="{A9960A1E-62DA-4589-9B44-50E01CDA0342}" emma:medium="tactile" emma:mode="ink">
              <msink:context xmlns:msink="http://schemas.microsoft.com/ink/2010/main" type="line" rotatedBoundingBox="1242,10888 1257,10888 1257,10903 1242,10903"/>
            </emma:interpretation>
          </emma:emma>
        </inkml:annotationXML>
        <inkml:traceGroup>
          <inkml:annotationXML>
            <emma:emma xmlns:emma="http://www.w3.org/2003/04/emma" version="1.0">
              <emma:interpretation id="{52117578-5ECE-4FD4-AD90-BC5DC53F5808}" emma:medium="tactile" emma:mode="ink">
                <msink:context xmlns:msink="http://schemas.microsoft.com/ink/2010/main" type="inkWord" rotatedBoundingBox="1242,10888 1257,10888 1257,10903 1242,10903"/>
              </emma:interpretation>
              <emma:one-of disjunction-type="recognition" id="oneOf0">
                <emma:interpretation id="interp0" emma:lang="en-US" emma:confidence="0">
                  <emma:literal>.</emma:literal>
                </emma:interpretation>
                <emma:interpretation id="interp1" emma:lang="en-US" emma:confidence="0">
                  <emma:literal>v</emma:literal>
                </emma:interpretation>
                <emma:interpretation id="interp2" emma:lang="en-US" emma:confidence="0">
                  <emma:literal>}</emma:literal>
                </emma:interpretation>
                <emma:interpretation id="interp3" emma:lang="en-US" emma:confidence="0">
                  <emma:literal>w</emma:literal>
                </emma:interpretation>
                <emma:interpretation id="interp4" emma:lang="en-US" emma:confidence="0">
                  <emma:literal>3</emma:literal>
                </emma:interpretation>
              </emma:one-of>
            </emma:emma>
          </inkml:annotationXML>
          <inkml:trace contextRef="#ctx0" brushRef="#br0">792 2575</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3-28T03:44:14.677"/>
    </inkml:context>
    <inkml:brush xml:id="br0">
      <inkml:brushProperty name="width" value="0.04" units="cm"/>
      <inkml:brushProperty name="height" value="0.04" units="cm"/>
      <inkml:brushProperty name="color" value="#ED1C24"/>
      <inkml:brushProperty name="ignorePressure" value="1"/>
    </inkml:brush>
  </inkml:definitions>
  <inkml:traceGroup>
    <inkml:annotationXML>
      <emma:emma xmlns:emma="http://www.w3.org/2003/04/emma" version="1.0">
        <emma:interpretation id="{209265B5-F8C4-468C-8814-9BF5BAFEFB82}" emma:medium="tactile" emma:mode="ink">
          <msink:context xmlns:msink="http://schemas.microsoft.com/ink/2010/main" type="writingRegion" rotatedBoundingBox="9673,16320 9688,16320 9688,16335 9673,16335"/>
        </emma:interpretation>
      </emma:emma>
    </inkml:annotationXML>
    <inkml:traceGroup>
      <inkml:annotationXML>
        <emma:emma xmlns:emma="http://www.w3.org/2003/04/emma" version="1.0">
          <emma:interpretation id="{8BD7AB4A-3B18-4AA4-9BF0-137EA1589B29}" emma:medium="tactile" emma:mode="ink">
            <msink:context xmlns:msink="http://schemas.microsoft.com/ink/2010/main" type="paragraph" rotatedBoundingBox="9673,16320 9688,16320 9688,16335 9673,16335" alignmentLevel="1"/>
          </emma:interpretation>
        </emma:emma>
      </inkml:annotationXML>
      <inkml:traceGroup>
        <inkml:annotationXML>
          <emma:emma xmlns:emma="http://www.w3.org/2003/04/emma" version="1.0">
            <emma:interpretation id="{C6F47999-E1D6-4CC6-B437-8761C428F7FF}" emma:medium="tactile" emma:mode="ink">
              <msink:context xmlns:msink="http://schemas.microsoft.com/ink/2010/main" type="line" rotatedBoundingBox="9673,16320 9688,16320 9688,16335 9673,16335"/>
            </emma:interpretation>
          </emma:emma>
        </inkml:annotationXML>
        <inkml:traceGroup>
          <inkml:annotationXML>
            <emma:emma xmlns:emma="http://www.w3.org/2003/04/emma" version="1.0">
              <emma:interpretation id="{332B9E32-6243-47EB-BCD2-74A02FBC5EB5}" emma:medium="tactile" emma:mode="ink">
                <msink:context xmlns:msink="http://schemas.microsoft.com/ink/2010/main" type="inkWord" rotatedBoundingBox="9673,16320 9688,16320 9688,16335 9673,16335"/>
              </emma:interpretation>
              <emma:one-of disjunction-type="recognition" id="oneOf0">
                <emma:interpretation id="interp0" emma:lang="en-US" emma:confidence="0">
                  <emma:literal>.</emma:literal>
                </emma:interpretation>
                <emma:interpretation id="interp1" emma:lang="en-US" emma:confidence="0">
                  <emma:literal>v</emma:literal>
                </emma:interpretation>
                <emma:interpretation id="interp2" emma:lang="en-US" emma:confidence="0">
                  <emma:literal>}</emma:literal>
                </emma:interpretation>
                <emma:interpretation id="interp3" emma:lang="en-US" emma:confidence="0">
                  <emma:literal>w</emma:literal>
                </emma:interpretation>
                <emma:interpretation id="interp4" emma:lang="en-US" emma:confidence="0">
                  <emma:literal>3</emma:literal>
                </emma:interpretation>
              </emma:one-of>
            </emma:emma>
          </inkml:annotationXML>
          <inkml:trace contextRef="#ctx0" brushRef="#br0">2898 3933</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3408"/>
          </a:xfrm>
          <a:prstGeom prst="rect">
            <a:avLst/>
          </a:prstGeom>
        </p:spPr>
        <p:txBody>
          <a:bodyPr vert="horz" lIns="92519" tIns="46259" rIns="92519" bIns="46259" rtlCol="0"/>
          <a:lstStyle>
            <a:lvl1pPr algn="l">
              <a:defRPr sz="1200"/>
            </a:lvl1pPr>
          </a:lstStyle>
          <a:p>
            <a:endParaRPr lang="en-US"/>
          </a:p>
        </p:txBody>
      </p:sp>
      <p:sp>
        <p:nvSpPr>
          <p:cNvPr id="3" name="Date Placeholder 2"/>
          <p:cNvSpPr>
            <a:spLocks noGrp="1"/>
          </p:cNvSpPr>
          <p:nvPr>
            <p:ph type="dt" idx="1"/>
          </p:nvPr>
        </p:nvSpPr>
        <p:spPr>
          <a:xfrm>
            <a:off x="3939466" y="0"/>
            <a:ext cx="3013763" cy="463408"/>
          </a:xfrm>
          <a:prstGeom prst="rect">
            <a:avLst/>
          </a:prstGeom>
        </p:spPr>
        <p:txBody>
          <a:bodyPr vert="horz" lIns="92519" tIns="46259" rIns="92519" bIns="46259" rtlCol="0"/>
          <a:lstStyle>
            <a:lvl1pPr algn="r">
              <a:defRPr sz="1200"/>
            </a:lvl1pPr>
          </a:lstStyle>
          <a:p>
            <a:fld id="{277BDB1F-D063-4C1A-84B8-2BB5DEEF1F10}" type="datetimeFigureOut">
              <a:rPr lang="en-US" smtClean="0"/>
              <a:t>6/13/2018</a:t>
            </a:fld>
            <a:endParaRPr lang="en-US"/>
          </a:p>
        </p:txBody>
      </p:sp>
      <p:sp>
        <p:nvSpPr>
          <p:cNvPr id="4" name="Slide Image Placeholder 3"/>
          <p:cNvSpPr>
            <a:spLocks noGrp="1" noRot="1" noChangeAspect="1"/>
          </p:cNvSpPr>
          <p:nvPr>
            <p:ph type="sldImg" idx="2"/>
          </p:nvPr>
        </p:nvSpPr>
        <p:spPr>
          <a:xfrm>
            <a:off x="706438" y="1154113"/>
            <a:ext cx="5541962" cy="3117850"/>
          </a:xfrm>
          <a:prstGeom prst="rect">
            <a:avLst/>
          </a:prstGeom>
          <a:noFill/>
          <a:ln w="12700">
            <a:solidFill>
              <a:prstClr val="black"/>
            </a:solidFill>
          </a:ln>
        </p:spPr>
        <p:txBody>
          <a:bodyPr vert="horz" lIns="92519" tIns="46259" rIns="92519" bIns="46259" rtlCol="0" anchor="ctr"/>
          <a:lstStyle/>
          <a:p>
            <a:endParaRPr lang="en-US"/>
          </a:p>
        </p:txBody>
      </p:sp>
      <p:sp>
        <p:nvSpPr>
          <p:cNvPr id="5" name="Notes Placeholder 4"/>
          <p:cNvSpPr>
            <a:spLocks noGrp="1"/>
          </p:cNvSpPr>
          <p:nvPr>
            <p:ph type="body" sz="quarter" idx="3"/>
          </p:nvPr>
        </p:nvSpPr>
        <p:spPr>
          <a:xfrm>
            <a:off x="695484" y="4444861"/>
            <a:ext cx="5563870" cy="3636705"/>
          </a:xfrm>
          <a:prstGeom prst="rect">
            <a:avLst/>
          </a:prstGeom>
        </p:spPr>
        <p:txBody>
          <a:bodyPr vert="horz" lIns="92519" tIns="46259" rIns="92519" bIns="4625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3763" cy="463407"/>
          </a:xfrm>
          <a:prstGeom prst="rect">
            <a:avLst/>
          </a:prstGeom>
        </p:spPr>
        <p:txBody>
          <a:bodyPr vert="horz" lIns="92519" tIns="46259" rIns="92519" bIns="46259"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772669"/>
            <a:ext cx="3013763" cy="463407"/>
          </a:xfrm>
          <a:prstGeom prst="rect">
            <a:avLst/>
          </a:prstGeom>
        </p:spPr>
        <p:txBody>
          <a:bodyPr vert="horz" lIns="92519" tIns="46259" rIns="92519" bIns="46259" rtlCol="0" anchor="b"/>
          <a:lstStyle>
            <a:lvl1pPr algn="r">
              <a:defRPr sz="1200"/>
            </a:lvl1pPr>
          </a:lstStyle>
          <a:p>
            <a:fld id="{724E50BB-E286-4C28-9053-B9E86C4C3CC0}" type="slidenum">
              <a:rPr lang="en-US" smtClean="0"/>
              <a:t>‹#›</a:t>
            </a:fld>
            <a:endParaRPr lang="en-US"/>
          </a:p>
        </p:txBody>
      </p:sp>
    </p:spTree>
    <p:extLst>
      <p:ext uri="{BB962C8B-B14F-4D97-AF65-F5344CB8AC3E}">
        <p14:creationId xmlns:p14="http://schemas.microsoft.com/office/powerpoint/2010/main" val="280023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4E50BB-E286-4C28-9053-B9E86C4C3CC0}" type="slidenum">
              <a:rPr lang="en-US" smtClean="0"/>
              <a:t>2</a:t>
            </a:fld>
            <a:endParaRPr lang="en-US"/>
          </a:p>
        </p:txBody>
      </p:sp>
    </p:spTree>
    <p:extLst>
      <p:ext uri="{BB962C8B-B14F-4D97-AF65-F5344CB8AC3E}">
        <p14:creationId xmlns:p14="http://schemas.microsoft.com/office/powerpoint/2010/main" val="1868515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4E50BB-E286-4C28-9053-B9E86C4C3CC0}" type="slidenum">
              <a:rPr lang="en-US" smtClean="0"/>
              <a:t>12</a:t>
            </a:fld>
            <a:endParaRPr lang="en-US"/>
          </a:p>
        </p:txBody>
      </p:sp>
    </p:spTree>
    <p:extLst>
      <p:ext uri="{BB962C8B-B14F-4D97-AF65-F5344CB8AC3E}">
        <p14:creationId xmlns:p14="http://schemas.microsoft.com/office/powerpoint/2010/main" val="3920036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4E50BB-E286-4C28-9053-B9E86C4C3CC0}" type="slidenum">
              <a:rPr lang="en-US" smtClean="0"/>
              <a:t>13</a:t>
            </a:fld>
            <a:endParaRPr lang="en-US"/>
          </a:p>
        </p:txBody>
      </p:sp>
    </p:spTree>
    <p:extLst>
      <p:ext uri="{BB962C8B-B14F-4D97-AF65-F5344CB8AC3E}">
        <p14:creationId xmlns:p14="http://schemas.microsoft.com/office/powerpoint/2010/main" val="3620845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4E50BB-E286-4C28-9053-B9E86C4C3CC0}" type="slidenum">
              <a:rPr lang="en-US" smtClean="0"/>
              <a:t>14</a:t>
            </a:fld>
            <a:endParaRPr lang="en-US"/>
          </a:p>
        </p:txBody>
      </p:sp>
    </p:spTree>
    <p:extLst>
      <p:ext uri="{BB962C8B-B14F-4D97-AF65-F5344CB8AC3E}">
        <p14:creationId xmlns:p14="http://schemas.microsoft.com/office/powerpoint/2010/main" val="1385165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4E50BB-E286-4C28-9053-B9E86C4C3CC0}" type="slidenum">
              <a:rPr lang="en-US" smtClean="0"/>
              <a:t>4</a:t>
            </a:fld>
            <a:endParaRPr lang="en-US"/>
          </a:p>
        </p:txBody>
      </p:sp>
    </p:spTree>
    <p:extLst>
      <p:ext uri="{BB962C8B-B14F-4D97-AF65-F5344CB8AC3E}">
        <p14:creationId xmlns:p14="http://schemas.microsoft.com/office/powerpoint/2010/main" val="1817900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4E50BB-E286-4C28-9053-B9E86C4C3CC0}" type="slidenum">
              <a:rPr lang="en-US" smtClean="0"/>
              <a:t>5</a:t>
            </a:fld>
            <a:endParaRPr lang="en-US"/>
          </a:p>
        </p:txBody>
      </p:sp>
    </p:spTree>
    <p:extLst>
      <p:ext uri="{BB962C8B-B14F-4D97-AF65-F5344CB8AC3E}">
        <p14:creationId xmlns:p14="http://schemas.microsoft.com/office/powerpoint/2010/main" val="2246334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4E50BB-E286-4C28-9053-B9E86C4C3CC0}" type="slidenum">
              <a:rPr lang="en-US" smtClean="0"/>
              <a:t>6</a:t>
            </a:fld>
            <a:endParaRPr lang="en-US"/>
          </a:p>
        </p:txBody>
      </p:sp>
    </p:spTree>
    <p:extLst>
      <p:ext uri="{BB962C8B-B14F-4D97-AF65-F5344CB8AC3E}">
        <p14:creationId xmlns:p14="http://schemas.microsoft.com/office/powerpoint/2010/main" val="4196209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4E50BB-E286-4C28-9053-B9E86C4C3CC0}" type="slidenum">
              <a:rPr lang="en-US" smtClean="0"/>
              <a:t>7</a:t>
            </a:fld>
            <a:endParaRPr lang="en-US"/>
          </a:p>
        </p:txBody>
      </p:sp>
    </p:spTree>
    <p:extLst>
      <p:ext uri="{BB962C8B-B14F-4D97-AF65-F5344CB8AC3E}">
        <p14:creationId xmlns:p14="http://schemas.microsoft.com/office/powerpoint/2010/main" val="1639752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0F31A8A-43EB-8947-B182-07D22D8CB7AC}" type="slidenum">
              <a:rPr lang="en-US" smtClean="0"/>
              <a:pPr>
                <a:defRPr/>
              </a:pPr>
              <a:t>8</a:t>
            </a:fld>
            <a:endParaRPr lang="en-US"/>
          </a:p>
        </p:txBody>
      </p:sp>
    </p:spTree>
    <p:extLst>
      <p:ext uri="{BB962C8B-B14F-4D97-AF65-F5344CB8AC3E}">
        <p14:creationId xmlns:p14="http://schemas.microsoft.com/office/powerpoint/2010/main" val="2910141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4E50BB-E286-4C28-9053-B9E86C4C3CC0}" type="slidenum">
              <a:rPr lang="en-US" smtClean="0"/>
              <a:t>9</a:t>
            </a:fld>
            <a:endParaRPr lang="en-US"/>
          </a:p>
        </p:txBody>
      </p:sp>
    </p:spTree>
    <p:extLst>
      <p:ext uri="{BB962C8B-B14F-4D97-AF65-F5344CB8AC3E}">
        <p14:creationId xmlns:p14="http://schemas.microsoft.com/office/powerpoint/2010/main" val="2550484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9C131F-7D5A-4B31-BBB4-908096F97269}" type="slidenum">
              <a:rPr lang="en-US" smtClean="0"/>
              <a:t>10</a:t>
            </a:fld>
            <a:endParaRPr lang="en-US"/>
          </a:p>
        </p:txBody>
      </p:sp>
    </p:spTree>
    <p:extLst>
      <p:ext uri="{BB962C8B-B14F-4D97-AF65-F5344CB8AC3E}">
        <p14:creationId xmlns:p14="http://schemas.microsoft.com/office/powerpoint/2010/main" val="1994597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4E50BB-E286-4C28-9053-B9E86C4C3CC0}" type="slidenum">
              <a:rPr lang="en-US" smtClean="0"/>
              <a:t>11</a:t>
            </a:fld>
            <a:endParaRPr lang="en-US"/>
          </a:p>
        </p:txBody>
      </p:sp>
    </p:spTree>
    <p:extLst>
      <p:ext uri="{BB962C8B-B14F-4D97-AF65-F5344CB8AC3E}">
        <p14:creationId xmlns:p14="http://schemas.microsoft.com/office/powerpoint/2010/main" val="3660988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8B3D27-3DDD-4EB9-94D3-CFDCBBEF83C6}"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8A333-DD07-42F1-BBD9-1444E3EB192C}" type="slidenum">
              <a:rPr lang="en-US" smtClean="0"/>
              <a:t>‹#›</a:t>
            </a:fld>
            <a:endParaRPr lang="en-US"/>
          </a:p>
        </p:txBody>
      </p:sp>
    </p:spTree>
    <p:extLst>
      <p:ext uri="{BB962C8B-B14F-4D97-AF65-F5344CB8AC3E}">
        <p14:creationId xmlns:p14="http://schemas.microsoft.com/office/powerpoint/2010/main" val="3427324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8B3D27-3DDD-4EB9-94D3-CFDCBBEF83C6}"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8A333-DD07-42F1-BBD9-1444E3EB192C}" type="slidenum">
              <a:rPr lang="en-US" smtClean="0"/>
              <a:t>‹#›</a:t>
            </a:fld>
            <a:endParaRPr lang="en-US"/>
          </a:p>
        </p:txBody>
      </p:sp>
    </p:spTree>
    <p:extLst>
      <p:ext uri="{BB962C8B-B14F-4D97-AF65-F5344CB8AC3E}">
        <p14:creationId xmlns:p14="http://schemas.microsoft.com/office/powerpoint/2010/main" val="1168614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8B3D27-3DDD-4EB9-94D3-CFDCBBEF83C6}"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8A333-DD07-42F1-BBD9-1444E3EB192C}" type="slidenum">
              <a:rPr lang="en-US" smtClean="0"/>
              <a:t>‹#›</a:t>
            </a:fld>
            <a:endParaRPr lang="en-US"/>
          </a:p>
        </p:txBody>
      </p:sp>
    </p:spTree>
    <p:extLst>
      <p:ext uri="{BB962C8B-B14F-4D97-AF65-F5344CB8AC3E}">
        <p14:creationId xmlns:p14="http://schemas.microsoft.com/office/powerpoint/2010/main" val="87295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C92EB70B-E2F7-4C02-A835-78725D346AFC}" type="slidenum">
              <a:rPr lang="en-US" smtClean="0"/>
              <a:t>‹#›</a:t>
            </a:fld>
            <a:endParaRPr lang="en-US"/>
          </a:p>
        </p:txBody>
      </p:sp>
      <p:sp>
        <p:nvSpPr>
          <p:cNvPr id="5" name="Content Placeholder 4"/>
          <p:cNvSpPr>
            <a:spLocks noGrp="1"/>
          </p:cNvSpPr>
          <p:nvPr>
            <p:ph sz="quarter" idx="12"/>
          </p:nvPr>
        </p:nvSpPr>
        <p:spPr>
          <a:xfrm>
            <a:off x="491067" y="1139629"/>
            <a:ext cx="11211984" cy="4800600"/>
          </a:xfrm>
        </p:spPr>
        <p:txBody>
          <a:bodyPr/>
          <a:lstStyle>
            <a:lvl1pPr>
              <a:lnSpc>
                <a:spcPct val="90000"/>
              </a:lnSpc>
              <a:spcAft>
                <a:spcPts val="600"/>
              </a:spcAft>
              <a:defRPr sz="2400" baseline="0"/>
            </a:lvl1pPr>
            <a:lvl2pPr>
              <a:defRPr b="1">
                <a:solidFill>
                  <a:schemeClr val="tx1"/>
                </a:solidFill>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491067" y="430500"/>
            <a:ext cx="11211984" cy="342206"/>
          </a:xfrm>
        </p:spPr>
        <p:txBody>
          <a:bodyPr/>
          <a:lstStyle>
            <a:lvl1pPr>
              <a:defRPr lang="en-US" sz="1800" kern="1200" dirty="0">
                <a:solidFill>
                  <a:schemeClr val="bg1"/>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2088938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8340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8B3D27-3DDD-4EB9-94D3-CFDCBBEF83C6}"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8A333-DD07-42F1-BBD9-1444E3EB192C}" type="slidenum">
              <a:rPr lang="en-US" smtClean="0"/>
              <a:t>‹#›</a:t>
            </a:fld>
            <a:endParaRPr lang="en-US"/>
          </a:p>
        </p:txBody>
      </p:sp>
    </p:spTree>
    <p:extLst>
      <p:ext uri="{BB962C8B-B14F-4D97-AF65-F5344CB8AC3E}">
        <p14:creationId xmlns:p14="http://schemas.microsoft.com/office/powerpoint/2010/main" val="296284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8B3D27-3DDD-4EB9-94D3-CFDCBBEF83C6}"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8A333-DD07-42F1-BBD9-1444E3EB192C}" type="slidenum">
              <a:rPr lang="en-US" smtClean="0"/>
              <a:t>‹#›</a:t>
            </a:fld>
            <a:endParaRPr lang="en-US"/>
          </a:p>
        </p:txBody>
      </p:sp>
    </p:spTree>
    <p:extLst>
      <p:ext uri="{BB962C8B-B14F-4D97-AF65-F5344CB8AC3E}">
        <p14:creationId xmlns:p14="http://schemas.microsoft.com/office/powerpoint/2010/main" val="1440551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8B3D27-3DDD-4EB9-94D3-CFDCBBEF83C6}" type="datetimeFigureOut">
              <a:rPr lang="en-US" smtClean="0"/>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D8A333-DD07-42F1-BBD9-1444E3EB192C}" type="slidenum">
              <a:rPr lang="en-US" smtClean="0"/>
              <a:t>‹#›</a:t>
            </a:fld>
            <a:endParaRPr lang="en-US"/>
          </a:p>
        </p:txBody>
      </p:sp>
    </p:spTree>
    <p:extLst>
      <p:ext uri="{BB962C8B-B14F-4D97-AF65-F5344CB8AC3E}">
        <p14:creationId xmlns:p14="http://schemas.microsoft.com/office/powerpoint/2010/main" val="1981389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8B3D27-3DDD-4EB9-94D3-CFDCBBEF83C6}" type="datetimeFigureOut">
              <a:rPr lang="en-US" smtClean="0"/>
              <a:t>6/13/2018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D8A333-DD07-42F1-BBD9-1444E3EB192C}" type="slidenum">
              <a:rPr lang="en-US" smtClean="0"/>
              <a:t>‹#›</a:t>
            </a:fld>
            <a:endParaRPr lang="en-US"/>
          </a:p>
        </p:txBody>
      </p:sp>
    </p:spTree>
    <p:extLst>
      <p:ext uri="{BB962C8B-B14F-4D97-AF65-F5344CB8AC3E}">
        <p14:creationId xmlns:p14="http://schemas.microsoft.com/office/powerpoint/2010/main" val="966091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8B3D27-3DDD-4EB9-94D3-CFDCBBEF83C6}" type="datetimeFigureOut">
              <a:rPr lang="en-US" smtClean="0"/>
              <a:t>6/13/2018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D8A333-DD07-42F1-BBD9-1444E3EB192C}" type="slidenum">
              <a:rPr lang="en-US" smtClean="0"/>
              <a:t>‹#›</a:t>
            </a:fld>
            <a:endParaRPr lang="en-US"/>
          </a:p>
        </p:txBody>
      </p:sp>
    </p:spTree>
    <p:extLst>
      <p:ext uri="{BB962C8B-B14F-4D97-AF65-F5344CB8AC3E}">
        <p14:creationId xmlns:p14="http://schemas.microsoft.com/office/powerpoint/2010/main" val="1177806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8B3D27-3DDD-4EB9-94D3-CFDCBBEF83C6}" type="datetimeFigureOut">
              <a:rPr lang="en-US" smtClean="0"/>
              <a:t>6/13/2018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D8A333-DD07-42F1-BBD9-1444E3EB192C}" type="slidenum">
              <a:rPr lang="en-US" smtClean="0"/>
              <a:t>‹#›</a:t>
            </a:fld>
            <a:endParaRPr lang="en-US"/>
          </a:p>
        </p:txBody>
      </p:sp>
    </p:spTree>
    <p:extLst>
      <p:ext uri="{BB962C8B-B14F-4D97-AF65-F5344CB8AC3E}">
        <p14:creationId xmlns:p14="http://schemas.microsoft.com/office/powerpoint/2010/main" val="1028940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8B3D27-3DDD-4EB9-94D3-CFDCBBEF83C6}" type="datetimeFigureOut">
              <a:rPr lang="en-US" smtClean="0"/>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D8A333-DD07-42F1-BBD9-1444E3EB192C}" type="slidenum">
              <a:rPr lang="en-US" smtClean="0"/>
              <a:t>‹#›</a:t>
            </a:fld>
            <a:endParaRPr lang="en-US"/>
          </a:p>
        </p:txBody>
      </p:sp>
    </p:spTree>
    <p:extLst>
      <p:ext uri="{BB962C8B-B14F-4D97-AF65-F5344CB8AC3E}">
        <p14:creationId xmlns:p14="http://schemas.microsoft.com/office/powerpoint/2010/main" val="1249326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8B3D27-3DDD-4EB9-94D3-CFDCBBEF83C6}" type="datetimeFigureOut">
              <a:rPr lang="en-US" smtClean="0"/>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D8A333-DD07-42F1-BBD9-1444E3EB192C}" type="slidenum">
              <a:rPr lang="en-US" smtClean="0"/>
              <a:t>‹#›</a:t>
            </a:fld>
            <a:endParaRPr lang="en-US"/>
          </a:p>
        </p:txBody>
      </p:sp>
    </p:spTree>
    <p:extLst>
      <p:ext uri="{BB962C8B-B14F-4D97-AF65-F5344CB8AC3E}">
        <p14:creationId xmlns:p14="http://schemas.microsoft.com/office/powerpoint/2010/main" val="1872551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8B3D27-3DDD-4EB9-94D3-CFDCBBEF83C6}" type="datetimeFigureOut">
              <a:rPr lang="en-US" smtClean="0"/>
              <a:t>6/13/2018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D8A333-DD07-42F1-BBD9-1444E3EB192C}" type="slidenum">
              <a:rPr lang="en-US" smtClean="0"/>
              <a:t>‹#›</a:t>
            </a:fld>
            <a:endParaRPr lang="en-US"/>
          </a:p>
        </p:txBody>
      </p:sp>
      <p:sp>
        <p:nvSpPr>
          <p:cNvPr id="7" name="hl" descr="llPROTECTED 関係者外秘">
            <a:extLst>
              <a:ext uri="{FF2B5EF4-FFF2-40B4-BE49-F238E27FC236}">
                <a16:creationId xmlns:a16="http://schemas.microsoft.com/office/drawing/2014/main" id="{50A8CF7A-EAE4-4682-8C16-345C62749C86}"/>
              </a:ext>
            </a:extLst>
          </p:cNvPr>
          <p:cNvSpPr txBox="1"/>
          <p:nvPr userDrawn="1"/>
        </p:nvSpPr>
        <p:spPr>
          <a:xfrm>
            <a:off x="0" y="0"/>
            <a:ext cx="12192000" cy="246221"/>
          </a:xfrm>
          <a:prstGeom prst="rect">
            <a:avLst/>
          </a:prstGeom>
          <a:noFill/>
        </p:spPr>
        <p:txBody>
          <a:bodyPr vert="horz" rtlCol="0">
            <a:spAutoFit/>
          </a:bodyPr>
          <a:lstStyle/>
          <a:p>
            <a:pPr algn="l"/>
            <a:r>
              <a:rPr lang="en-US" sz="1000" b="1" i="0" u="none" baseline="0">
                <a:solidFill>
                  <a:srgbClr val="FFFF00"/>
                </a:solidFill>
                <a:latin typeface="wingdings" panose="05000000000000000000" pitchFamily="2" charset="2"/>
              </a:rPr>
              <a:t>ll</a:t>
            </a:r>
            <a:r>
              <a:rPr lang="en-US" sz="1000" b="0" i="0" u="none" baseline="0">
                <a:solidFill>
                  <a:srgbClr val="000000"/>
                </a:solidFill>
                <a:latin typeface="Arial" panose="020B0604020202020204" pitchFamily="34" charset="0"/>
              </a:rPr>
              <a:t>PROTECTED </a:t>
            </a:r>
            <a:r>
              <a:rPr lang="ja-JP" altLang="en-US" sz="1000" b="0" i="0" u="none" baseline="0">
                <a:solidFill>
                  <a:srgbClr val="000000"/>
                </a:solidFill>
                <a:latin typeface="Arial" panose="020B0604020202020204" pitchFamily="34" charset="0"/>
              </a:rPr>
              <a:t>関係者外秘</a:t>
            </a:r>
            <a:endParaRPr lang="en-US" sz="1000" b="0" i="0" u="none" baseline="0">
              <a:solidFill>
                <a:srgbClr val="000000"/>
              </a:solidFill>
              <a:latin typeface="Arial" panose="020B0604020202020204" pitchFamily="34" charset="0"/>
            </a:endParaRPr>
          </a:p>
        </p:txBody>
      </p:sp>
    </p:spTree>
    <p:extLst>
      <p:ext uri="{BB962C8B-B14F-4D97-AF65-F5344CB8AC3E}">
        <p14:creationId xmlns:p14="http://schemas.microsoft.com/office/powerpoint/2010/main" val="110074441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confluence.sdlc.toyota.com/display/CTP/Guideline+-+IntelliJ+Plugin+from+Local+to+perform+Veracode+Scan" TargetMode="External"/><Relationship Id="rId3" Type="http://schemas.openxmlformats.org/officeDocument/2006/relationships/hyperlink" Target="https://confluence.sdlc.toyota.com/display/CTP/API+Automation+Testing+Tool+Comparison" TargetMode="External"/><Relationship Id="rId7" Type="http://schemas.openxmlformats.org/officeDocument/2006/relationships/hyperlink" Target="https://confluence.sdlc.toyota.com/display/CTP/Security+Testing+Tool+Comparison" TargetMode="External"/><Relationship Id="rId2" Type="http://schemas.openxmlformats.org/officeDocument/2006/relationships/hyperlink" Target="https://confluence.sdlc.toyota.com/display/CTP/Testing+Types+-+Standards+for+Software+Delivery" TargetMode="External"/><Relationship Id="rId1" Type="http://schemas.openxmlformats.org/officeDocument/2006/relationships/slideLayout" Target="../slideLayouts/slideLayout2.xml"/><Relationship Id="rId6" Type="http://schemas.openxmlformats.org/officeDocument/2006/relationships/hyperlink" Target="https://confluence.sdlc.toyota.com/pages/viewpage.action?pageId=111248765" TargetMode="External"/><Relationship Id="rId11" Type="http://schemas.openxmlformats.org/officeDocument/2006/relationships/hyperlink" Target="https://confluence.sdlc.toyota.com/pages/viewpage.action?pageId=106340277" TargetMode="External"/><Relationship Id="rId5" Type="http://schemas.openxmlformats.org/officeDocument/2006/relationships/hyperlink" Target="https://confluence.sdlc.toyota.com/pages/viewpage.action?pageId=107085901" TargetMode="External"/><Relationship Id="rId10" Type="http://schemas.openxmlformats.org/officeDocument/2006/relationships/hyperlink" Target="https://confluence.sdlc.toyota.com/display/CTP/Network+Application+Readiness(NAR)+-+How+To+Guideline" TargetMode="External"/><Relationship Id="rId4" Type="http://schemas.openxmlformats.org/officeDocument/2006/relationships/hyperlink" Target="https://confluence.sdlc.toyota.com/display/CTP/Page+Object+Model+pattern+with+BDD+using+the+Java+Spring+Framework+Automation" TargetMode="External"/><Relationship Id="rId9" Type="http://schemas.openxmlformats.org/officeDocument/2006/relationships/hyperlink" Target="https://confluence.sdlc.toyota.com/display/CTP/Penetration+Testing+-+How+To+Guidleine"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ustomXml" Target="../ink/ink3.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customXml" Target="../ink/ink2.xml"/><Relationship Id="rId5" Type="http://schemas.openxmlformats.org/officeDocument/2006/relationships/customXml" Target="../ink/ink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0">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22">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D1B3EC-DBFB-4A47-AA7E-721585830AE4}"/>
              </a:ext>
            </a:extLst>
          </p:cNvPr>
          <p:cNvSpPr>
            <a:spLocks noGrp="1"/>
          </p:cNvSpPr>
          <p:nvPr>
            <p:ph type="ctrTitle"/>
          </p:nvPr>
        </p:nvSpPr>
        <p:spPr>
          <a:xfrm>
            <a:off x="838199" y="4544201"/>
            <a:ext cx="6801321" cy="1737360"/>
          </a:xfrm>
        </p:spPr>
        <p:txBody>
          <a:bodyPr anchor="ctr">
            <a:normAutofit/>
          </a:bodyPr>
          <a:lstStyle/>
          <a:p>
            <a:pPr algn="r"/>
            <a:r>
              <a:rPr lang="en-US" dirty="0"/>
              <a:t>Test Strategy</a:t>
            </a:r>
            <a:br>
              <a:rPr lang="en-US" dirty="0"/>
            </a:br>
            <a:r>
              <a:rPr lang="en-US" dirty="0"/>
              <a:t>Initial Draft</a:t>
            </a:r>
          </a:p>
        </p:txBody>
      </p:sp>
      <p:sp>
        <p:nvSpPr>
          <p:cNvPr id="3" name="Subtitle 2">
            <a:extLst>
              <a:ext uri="{FF2B5EF4-FFF2-40B4-BE49-F238E27FC236}">
                <a16:creationId xmlns:a16="http://schemas.microsoft.com/office/drawing/2014/main" id="{6CB387E1-89AB-45B7-8F3B-5D51B73E222C}"/>
              </a:ext>
            </a:extLst>
          </p:cNvPr>
          <p:cNvSpPr>
            <a:spLocks noGrp="1"/>
          </p:cNvSpPr>
          <p:nvPr>
            <p:ph type="subTitle" idx="1"/>
          </p:nvPr>
        </p:nvSpPr>
        <p:spPr>
          <a:xfrm>
            <a:off x="7961258" y="4525347"/>
            <a:ext cx="3258675" cy="1737360"/>
          </a:xfrm>
        </p:spPr>
        <p:txBody>
          <a:bodyPr anchor="ctr">
            <a:normAutofit/>
          </a:bodyPr>
          <a:lstStyle/>
          <a:p>
            <a:pPr algn="l"/>
            <a:r>
              <a:rPr lang="en-US" dirty="0"/>
              <a:t>Registration</a:t>
            </a:r>
          </a:p>
        </p:txBody>
      </p:sp>
    </p:spTree>
    <p:extLst>
      <p:ext uri="{BB962C8B-B14F-4D97-AF65-F5344CB8AC3E}">
        <p14:creationId xmlns:p14="http://schemas.microsoft.com/office/powerpoint/2010/main" val="2243209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 name="Table 90"/>
          <p:cNvGraphicFramePr>
            <a:graphicFrameLocks noGrp="1"/>
          </p:cNvGraphicFramePr>
          <p:nvPr>
            <p:extLst>
              <p:ext uri="{D42A27DB-BD31-4B8C-83A1-F6EECF244321}">
                <p14:modId xmlns:p14="http://schemas.microsoft.com/office/powerpoint/2010/main" val="2047760161"/>
              </p:ext>
            </p:extLst>
          </p:nvPr>
        </p:nvGraphicFramePr>
        <p:xfrm>
          <a:off x="419296" y="874136"/>
          <a:ext cx="12173429" cy="6025595"/>
        </p:xfrm>
        <a:graphic>
          <a:graphicData uri="http://schemas.openxmlformats.org/drawingml/2006/table">
            <a:tbl>
              <a:tblPr/>
              <a:tblGrid>
                <a:gridCol w="335164">
                  <a:extLst>
                    <a:ext uri="{9D8B030D-6E8A-4147-A177-3AD203B41FA5}">
                      <a16:colId xmlns:a16="http://schemas.microsoft.com/office/drawing/2014/main" val="1271511521"/>
                    </a:ext>
                  </a:extLst>
                </a:gridCol>
                <a:gridCol w="958978">
                  <a:extLst>
                    <a:ext uri="{9D8B030D-6E8A-4147-A177-3AD203B41FA5}">
                      <a16:colId xmlns:a16="http://schemas.microsoft.com/office/drawing/2014/main" val="2627030489"/>
                    </a:ext>
                  </a:extLst>
                </a:gridCol>
                <a:gridCol w="2450000">
                  <a:extLst>
                    <a:ext uri="{9D8B030D-6E8A-4147-A177-3AD203B41FA5}">
                      <a16:colId xmlns:a16="http://schemas.microsoft.com/office/drawing/2014/main" val="1041774582"/>
                    </a:ext>
                  </a:extLst>
                </a:gridCol>
                <a:gridCol w="671209">
                  <a:extLst>
                    <a:ext uri="{9D8B030D-6E8A-4147-A177-3AD203B41FA5}">
                      <a16:colId xmlns:a16="http://schemas.microsoft.com/office/drawing/2014/main" val="1112526730"/>
                    </a:ext>
                  </a:extLst>
                </a:gridCol>
                <a:gridCol w="622570">
                  <a:extLst>
                    <a:ext uri="{9D8B030D-6E8A-4147-A177-3AD203B41FA5}">
                      <a16:colId xmlns:a16="http://schemas.microsoft.com/office/drawing/2014/main" val="840598968"/>
                    </a:ext>
                  </a:extLst>
                </a:gridCol>
                <a:gridCol w="350011">
                  <a:extLst>
                    <a:ext uri="{9D8B030D-6E8A-4147-A177-3AD203B41FA5}">
                      <a16:colId xmlns:a16="http://schemas.microsoft.com/office/drawing/2014/main" val="347371101"/>
                    </a:ext>
                  </a:extLst>
                </a:gridCol>
                <a:gridCol w="1423447">
                  <a:extLst>
                    <a:ext uri="{9D8B030D-6E8A-4147-A177-3AD203B41FA5}">
                      <a16:colId xmlns:a16="http://schemas.microsoft.com/office/drawing/2014/main" val="130727990"/>
                    </a:ext>
                  </a:extLst>
                </a:gridCol>
                <a:gridCol w="1224554">
                  <a:extLst>
                    <a:ext uri="{9D8B030D-6E8A-4147-A177-3AD203B41FA5}">
                      <a16:colId xmlns:a16="http://schemas.microsoft.com/office/drawing/2014/main" val="3684439148"/>
                    </a:ext>
                  </a:extLst>
                </a:gridCol>
                <a:gridCol w="1523259">
                  <a:extLst>
                    <a:ext uri="{9D8B030D-6E8A-4147-A177-3AD203B41FA5}">
                      <a16:colId xmlns:a16="http://schemas.microsoft.com/office/drawing/2014/main" val="3108323141"/>
                    </a:ext>
                  </a:extLst>
                </a:gridCol>
                <a:gridCol w="914400">
                  <a:extLst>
                    <a:ext uri="{9D8B030D-6E8A-4147-A177-3AD203B41FA5}">
                      <a16:colId xmlns:a16="http://schemas.microsoft.com/office/drawing/2014/main" val="3045586995"/>
                    </a:ext>
                  </a:extLst>
                </a:gridCol>
                <a:gridCol w="1699837">
                  <a:extLst>
                    <a:ext uri="{9D8B030D-6E8A-4147-A177-3AD203B41FA5}">
                      <a16:colId xmlns:a16="http://schemas.microsoft.com/office/drawing/2014/main" val="3995167940"/>
                    </a:ext>
                  </a:extLst>
                </a:gridCol>
              </a:tblGrid>
              <a:tr h="263246">
                <a:tc>
                  <a:txBody>
                    <a:bodyPr/>
                    <a:lstStyle/>
                    <a:p>
                      <a:pPr algn="ctr" rtl="0" fontAlgn="ctr"/>
                      <a:r>
                        <a:rPr lang="en-US" sz="800" b="1" i="0" u="none" strike="noStrike" dirty="0">
                          <a:solidFill>
                            <a:srgbClr val="000000"/>
                          </a:solidFill>
                          <a:effectLst/>
                          <a:latin typeface="Calibri" panose="020F0502020204030204" pitchFamily="34" charset="0"/>
                        </a:rPr>
                        <a:t>Quality Gate</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US" sz="800" b="1" i="0" u="none" strike="noStrike" dirty="0">
                          <a:solidFill>
                            <a:srgbClr val="000000"/>
                          </a:solidFill>
                          <a:effectLst/>
                          <a:latin typeface="Calibri" panose="020F0502020204030204" pitchFamily="34" charset="0"/>
                        </a:rPr>
                        <a:t>Testing Type</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rtl="0" fontAlgn="ctr"/>
                      <a:r>
                        <a:rPr lang="en-US" sz="800" b="1" i="0" u="none" strike="noStrike" dirty="0">
                          <a:solidFill>
                            <a:srgbClr val="000000"/>
                          </a:solidFill>
                          <a:effectLst/>
                          <a:latin typeface="Calibri" panose="020F0502020204030204" pitchFamily="34" charset="0"/>
                        </a:rPr>
                        <a:t>Scope - What will be Tested?</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US" sz="800" b="1" i="0" u="none" strike="noStrike">
                          <a:solidFill>
                            <a:srgbClr val="000000"/>
                          </a:solidFill>
                          <a:effectLst/>
                          <a:latin typeface="Calibri" panose="020F0502020204030204" pitchFamily="34" charset="0"/>
                        </a:rPr>
                        <a:t>Trigger</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US" sz="800" b="1" i="0" u="none" strike="noStrike">
                          <a:solidFill>
                            <a:srgbClr val="000000"/>
                          </a:solidFill>
                          <a:effectLst/>
                          <a:latin typeface="Calibri" panose="020F0502020204030204" pitchFamily="34" charset="0"/>
                        </a:rPr>
                        <a:t>Environment</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US" sz="800" b="1" i="0" u="none" strike="noStrike" dirty="0">
                          <a:solidFill>
                            <a:srgbClr val="000000"/>
                          </a:solidFill>
                          <a:effectLst/>
                          <a:latin typeface="Calibri" panose="020F0502020204030204" pitchFamily="34" charset="0"/>
                        </a:rPr>
                        <a:t>Data</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US" sz="800" b="1" i="0" u="none" strike="noStrike">
                          <a:solidFill>
                            <a:srgbClr val="000000"/>
                          </a:solidFill>
                          <a:effectLst/>
                          <a:latin typeface="Calibri" panose="020F0502020204030204" pitchFamily="34" charset="0"/>
                        </a:rPr>
                        <a:t>Tools</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US" sz="800" b="1" i="0" u="none" strike="noStrike">
                          <a:solidFill>
                            <a:srgbClr val="000000"/>
                          </a:solidFill>
                          <a:effectLst/>
                          <a:latin typeface="Calibri" panose="020F0502020204030204" pitchFamily="34" charset="0"/>
                        </a:rPr>
                        <a:t>Success/Exit Criteria</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US" sz="800" b="1" i="0" u="none" strike="noStrike">
                          <a:solidFill>
                            <a:srgbClr val="000000"/>
                          </a:solidFill>
                          <a:effectLst/>
                          <a:latin typeface="Calibri" panose="020F0502020204030204" pitchFamily="34" charset="0"/>
                        </a:rPr>
                        <a:t>Frequency</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US" sz="800" b="1" i="0" u="none" strike="noStrike" dirty="0">
                          <a:solidFill>
                            <a:srgbClr val="000000"/>
                          </a:solidFill>
                          <a:effectLst/>
                          <a:latin typeface="Calibri" panose="020F0502020204030204" pitchFamily="34" charset="0"/>
                        </a:rPr>
                        <a:t>Ownership</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US" sz="800" b="1" i="0" u="none" strike="noStrike">
                          <a:solidFill>
                            <a:srgbClr val="000000"/>
                          </a:solidFill>
                          <a:effectLst/>
                          <a:latin typeface="Calibri" panose="020F0502020204030204" pitchFamily="34" charset="0"/>
                        </a:rPr>
                        <a:t>Comments</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783556429"/>
                  </a:ext>
                </a:extLst>
              </a:tr>
              <a:tr h="368522">
                <a:tc>
                  <a:txBody>
                    <a:bodyPr/>
                    <a:lstStyle/>
                    <a:p>
                      <a:pPr algn="ctr" fontAlgn="ctr"/>
                      <a:endParaRPr lang="en-US" sz="800" b="1" i="0" u="none" strike="noStrike" dirty="0">
                        <a:solidFill>
                          <a:srgbClr val="000000"/>
                        </a:solidFill>
                        <a:effectLst/>
                        <a:latin typeface="Calibri" panose="020F0502020204030204" pitchFamily="34" charset="0"/>
                      </a:endParaRPr>
                    </a:p>
                    <a:p>
                      <a:pPr algn="ctr" fontAlgn="ctr"/>
                      <a:r>
                        <a:rPr lang="en-US" sz="800" b="1" i="0" u="none" strike="noStrike" dirty="0">
                          <a:solidFill>
                            <a:srgbClr val="000000"/>
                          </a:solidFill>
                          <a:effectLst/>
                          <a:latin typeface="Calibri" panose="020F0502020204030204" pitchFamily="34" charset="0"/>
                        </a:rPr>
                        <a:t>1</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rtl="0" fontAlgn="ctr"/>
                      <a:r>
                        <a:rPr lang="en-US" sz="800" b="1" i="0" u="none" strike="noStrike" dirty="0">
                          <a:solidFill>
                            <a:schemeClr val="tx1"/>
                          </a:solidFill>
                          <a:effectLst/>
                          <a:latin typeface="Calibri" panose="020F0502020204030204" pitchFamily="34" charset="0"/>
                        </a:rPr>
                        <a:t>Unit Testing</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ctr"/>
                      <a:r>
                        <a:rPr lang="en-US" sz="800" b="0" i="0" u="none" strike="noStrike" dirty="0">
                          <a:solidFill>
                            <a:srgbClr val="000000"/>
                          </a:solidFill>
                          <a:effectLst/>
                          <a:latin typeface="Calibri" panose="020F0502020204030204" pitchFamily="34" charset="0"/>
                        </a:rPr>
                        <a:t>Testing the smallest piece of testable code (Typically Individual Methods within the Class)</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sz="800" b="0" i="0" u="none" strike="noStrike" dirty="0">
                          <a:solidFill>
                            <a:srgbClr val="000000"/>
                          </a:solidFill>
                          <a:effectLst/>
                          <a:latin typeface="Calibri" panose="020F0502020204030204" pitchFamily="34" charset="0"/>
                        </a:rPr>
                        <a:t>CI/CD Pipeline</a:t>
                      </a:r>
                      <a:br>
                        <a:rPr lang="en-US" sz="800" b="0" i="0" u="none" strike="noStrike" dirty="0">
                          <a:solidFill>
                            <a:srgbClr val="000000"/>
                          </a:solidFill>
                          <a:effectLst/>
                          <a:latin typeface="Calibri" panose="020F0502020204030204" pitchFamily="34" charset="0"/>
                        </a:rPr>
                      </a:br>
                      <a:r>
                        <a:rPr lang="en-US" sz="800" b="0" i="0" u="none" strike="noStrike" dirty="0">
                          <a:solidFill>
                            <a:srgbClr val="000000"/>
                          </a:solidFill>
                          <a:effectLst/>
                          <a:latin typeface="Calibri" panose="020F0502020204030204" pitchFamily="34" charset="0"/>
                        </a:rPr>
                        <a:t>(Semaphore)</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sz="800" b="0" i="0" u="none" strike="noStrike" dirty="0">
                          <a:solidFill>
                            <a:srgbClr val="000000"/>
                          </a:solidFill>
                          <a:effectLst/>
                          <a:latin typeface="Calibri" panose="020F0502020204030204" pitchFamily="34" charset="0"/>
                        </a:rPr>
                        <a:t>Local</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sz="800" b="0" i="0" u="none" strike="noStrike">
                          <a:solidFill>
                            <a:srgbClr val="000000"/>
                          </a:solidFill>
                          <a:effectLst/>
                          <a:latin typeface="Calibri" panose="020F0502020204030204" pitchFamily="34" charset="0"/>
                        </a:rPr>
                        <a:t>Mock Data</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sz="800" b="0" i="0" u="none" strike="noStrike" dirty="0">
                          <a:solidFill>
                            <a:srgbClr val="000000"/>
                          </a:solidFill>
                          <a:effectLst/>
                          <a:latin typeface="Calibri" panose="020F0502020204030204" pitchFamily="34" charset="0"/>
                        </a:rPr>
                        <a:t>JUnit (Unit Testing Framework)</a:t>
                      </a:r>
                      <a:br>
                        <a:rPr lang="en-US" sz="800" b="0" i="0" u="none" strike="noStrike" dirty="0">
                          <a:solidFill>
                            <a:srgbClr val="000000"/>
                          </a:solidFill>
                          <a:effectLst/>
                          <a:latin typeface="Calibri" panose="020F0502020204030204" pitchFamily="34" charset="0"/>
                        </a:rPr>
                      </a:b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sz="800" b="0" i="0" u="none" strike="noStrike" dirty="0">
                          <a:solidFill>
                            <a:srgbClr val="000000"/>
                          </a:solidFill>
                          <a:effectLst/>
                          <a:latin typeface="Calibri" panose="020F0502020204030204" pitchFamily="34" charset="0"/>
                        </a:rPr>
                        <a:t>Code check-in</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sz="800" b="0" i="0" u="none" strike="noStrike" dirty="0">
                          <a:solidFill>
                            <a:srgbClr val="000000"/>
                          </a:solidFill>
                          <a:effectLst/>
                          <a:latin typeface="Calibri" panose="020F0502020204030204" pitchFamily="34" charset="0"/>
                        </a:rPr>
                        <a:t>Scrum Team</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448168494"/>
                  </a:ext>
                </a:extLst>
              </a:tr>
              <a:tr h="473081">
                <a:tc>
                  <a:txBody>
                    <a:bodyPr/>
                    <a:lstStyle/>
                    <a:p>
                      <a:pPr algn="ctr" fontAlgn="ctr"/>
                      <a:r>
                        <a:rPr lang="en-US" sz="800" b="1" i="0" u="none" strike="noStrike" dirty="0">
                          <a:solidFill>
                            <a:srgbClr val="000000"/>
                          </a:solidFill>
                          <a:effectLst/>
                          <a:latin typeface="Calibri" panose="020F0502020204030204" pitchFamily="34" charset="0"/>
                        </a:rPr>
                        <a:t>2</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rtl="0" fontAlgn="ctr"/>
                      <a:r>
                        <a:rPr lang="en-US" sz="800" b="1" i="0" u="none" strike="noStrike" dirty="0">
                          <a:solidFill>
                            <a:schemeClr val="tx1"/>
                          </a:solidFill>
                          <a:effectLst/>
                          <a:latin typeface="Calibri" panose="020F0502020204030204" pitchFamily="34" charset="0"/>
                        </a:rPr>
                        <a:t>Code Coverage &amp; Quality Analysis</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algn="l" defTabSz="914400" rtl="0" eaLnBrk="1" fontAlgn="ctr" latinLnBrk="0" hangingPunct="1"/>
                      <a:r>
                        <a:rPr lang="en-US" sz="800" b="0" i="0" u="none" strike="noStrike" kern="1200" dirty="0">
                          <a:solidFill>
                            <a:srgbClr val="000000"/>
                          </a:solidFill>
                          <a:effectLst/>
                          <a:latin typeface="Calibri" panose="020F0502020204030204" pitchFamily="34" charset="0"/>
                          <a:ea typeface="+mn-ea"/>
                          <a:cs typeface="+mn-cs"/>
                        </a:rPr>
                        <a:t>Check for the Unit Test Coverage (Code Coverage) &amp; Quality Analysis for Violations in the code</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marL="0" algn="l" defTabSz="914400" rtl="0" eaLnBrk="1" fontAlgn="ctr" latinLnBrk="0" hangingPunct="1"/>
                      <a:r>
                        <a:rPr lang="en-US" sz="800" b="0" i="0" u="none" strike="noStrike" kern="1200" dirty="0">
                          <a:solidFill>
                            <a:srgbClr val="000000"/>
                          </a:solidFill>
                          <a:effectLst/>
                          <a:latin typeface="Calibri" panose="020F0502020204030204" pitchFamily="34" charset="0"/>
                          <a:ea typeface="+mn-ea"/>
                          <a:cs typeface="+mn-cs"/>
                        </a:rPr>
                        <a:t>CI/CD Pipeline</a:t>
                      </a:r>
                      <a:br>
                        <a:rPr lang="en-US" sz="800" b="0" i="0" u="none" strike="noStrike" kern="1200" dirty="0">
                          <a:solidFill>
                            <a:srgbClr val="000000"/>
                          </a:solidFill>
                          <a:effectLst/>
                          <a:latin typeface="Calibri" panose="020F0502020204030204" pitchFamily="34" charset="0"/>
                          <a:ea typeface="+mn-ea"/>
                          <a:cs typeface="+mn-cs"/>
                        </a:rPr>
                      </a:br>
                      <a:r>
                        <a:rPr lang="en-US" sz="800" b="0" i="0" u="none" strike="noStrike" kern="1200" dirty="0">
                          <a:solidFill>
                            <a:srgbClr val="000000"/>
                          </a:solidFill>
                          <a:effectLst/>
                          <a:latin typeface="Calibri" panose="020F0502020204030204" pitchFamily="34" charset="0"/>
                          <a:ea typeface="+mn-ea"/>
                          <a:cs typeface="+mn-cs"/>
                        </a:rPr>
                        <a:t>(Semaphore)</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marL="0" algn="l" defTabSz="914400" rtl="0" eaLnBrk="1" fontAlgn="ctr" latinLnBrk="0" hangingPunct="1"/>
                      <a:r>
                        <a:rPr lang="en-US" sz="800" b="0" i="0" u="none" strike="noStrike" kern="1200" dirty="0">
                          <a:solidFill>
                            <a:srgbClr val="000000"/>
                          </a:solidFill>
                          <a:effectLst/>
                          <a:latin typeface="Calibri" panose="020F0502020204030204" pitchFamily="34" charset="0"/>
                          <a:ea typeface="+mn-ea"/>
                          <a:cs typeface="+mn-cs"/>
                        </a:rPr>
                        <a:t>Dev</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marL="0" algn="l" defTabSz="914400" rtl="0" eaLnBrk="1" fontAlgn="ctr" latinLnBrk="0" hangingPunct="1"/>
                      <a:r>
                        <a:rPr lang="en-US" sz="800" b="0" i="0" u="none" strike="noStrike" kern="1200" dirty="0">
                          <a:solidFill>
                            <a:srgbClr val="000000"/>
                          </a:solidFill>
                          <a:effectLst/>
                          <a:latin typeface="Calibri" panose="020F0502020204030204" pitchFamily="34" charset="0"/>
                          <a:ea typeface="+mn-ea"/>
                          <a:cs typeface="+mn-cs"/>
                        </a:rPr>
                        <a:t>N/A</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marL="0" algn="ctr" defTabSz="914400" rtl="0" eaLnBrk="1" fontAlgn="ctr" latinLnBrk="0" hangingPunct="1"/>
                      <a:r>
                        <a:rPr lang="en-US" sz="800" b="0" i="0" u="none" strike="noStrike" kern="1200" dirty="0" err="1">
                          <a:solidFill>
                            <a:srgbClr val="000000"/>
                          </a:solidFill>
                          <a:effectLst/>
                          <a:latin typeface="Calibri" panose="020F0502020204030204" pitchFamily="34" charset="0"/>
                          <a:ea typeface="+mn-ea"/>
                          <a:cs typeface="+mn-cs"/>
                        </a:rPr>
                        <a:t>SonarQube</a:t>
                      </a:r>
                      <a:endParaRPr lang="en-US" sz="800" b="0" i="0" u="none" strike="noStrike" kern="1200" dirty="0">
                        <a:solidFill>
                          <a:srgbClr val="000000"/>
                        </a:solidFill>
                        <a:effectLst/>
                        <a:latin typeface="Calibri" panose="020F0502020204030204" pitchFamily="34" charset="0"/>
                        <a:ea typeface="+mn-ea"/>
                        <a:cs typeface="+mn-cs"/>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marL="0" algn="l" defTabSz="914400" rtl="0" eaLnBrk="1" fontAlgn="ctr" latinLnBrk="0" hangingPunct="1"/>
                      <a:r>
                        <a:rPr lang="en-US" sz="800" b="0" i="0" u="none" strike="noStrike" kern="1200" dirty="0">
                          <a:solidFill>
                            <a:srgbClr val="000000"/>
                          </a:solidFill>
                          <a:effectLst/>
                          <a:latin typeface="Calibri" panose="020F0502020204030204" pitchFamily="34" charset="0"/>
                          <a:ea typeface="+mn-ea"/>
                          <a:cs typeface="+mn-cs"/>
                        </a:rPr>
                        <a:t>Code Coverage should be &gt; 70% &amp; </a:t>
                      </a:r>
                      <a:br>
                        <a:rPr lang="en-US" sz="800" b="0" i="0" u="none" strike="noStrike" kern="1200" dirty="0">
                          <a:solidFill>
                            <a:srgbClr val="000000"/>
                          </a:solidFill>
                          <a:effectLst/>
                          <a:latin typeface="Calibri" panose="020F0502020204030204" pitchFamily="34" charset="0"/>
                          <a:ea typeface="+mn-ea"/>
                          <a:cs typeface="+mn-cs"/>
                        </a:rPr>
                      </a:br>
                      <a:r>
                        <a:rPr lang="en-US" sz="800" b="0" i="0" u="none" strike="noStrike" kern="1200" dirty="0">
                          <a:solidFill>
                            <a:srgbClr val="000000"/>
                          </a:solidFill>
                          <a:effectLst/>
                          <a:latin typeface="Calibri" panose="020F0502020204030204" pitchFamily="34" charset="0"/>
                          <a:ea typeface="+mn-ea"/>
                          <a:cs typeface="+mn-cs"/>
                        </a:rPr>
                        <a:t>code quality)</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800" b="0" i="0" u="none" strike="noStrike" kern="1200" dirty="0">
                          <a:solidFill>
                            <a:srgbClr val="000000"/>
                          </a:solidFill>
                          <a:effectLst/>
                          <a:latin typeface="Calibri" panose="020F0502020204030204" pitchFamily="34" charset="0"/>
                          <a:ea typeface="+mn-ea"/>
                          <a:cs typeface="+mn-cs"/>
                        </a:rPr>
                        <a:t>Code check-in</a:t>
                      </a:r>
                    </a:p>
                    <a:p>
                      <a:pPr marL="0" algn="l" defTabSz="914400" rtl="0" eaLnBrk="1" fontAlgn="ctr" latinLnBrk="0" hangingPunct="1"/>
                      <a:endParaRPr lang="en-US" sz="800" b="0" i="0" u="none" strike="noStrike" kern="1200" dirty="0">
                        <a:solidFill>
                          <a:srgbClr val="000000"/>
                        </a:solidFill>
                        <a:effectLst/>
                        <a:latin typeface="Calibri" panose="020F0502020204030204" pitchFamily="34" charset="0"/>
                        <a:ea typeface="+mn-ea"/>
                        <a:cs typeface="+mn-cs"/>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marL="0" algn="l" defTabSz="914400" rtl="0" eaLnBrk="1" fontAlgn="ctr" latinLnBrk="0" hangingPunct="1"/>
                      <a:r>
                        <a:rPr lang="en-US" sz="800" b="0" i="0" u="none" strike="noStrike" kern="1200" dirty="0">
                          <a:solidFill>
                            <a:srgbClr val="000000"/>
                          </a:solidFill>
                          <a:effectLst/>
                          <a:latin typeface="Calibri" panose="020F0502020204030204" pitchFamily="34" charset="0"/>
                          <a:ea typeface="+mn-ea"/>
                          <a:cs typeface="+mn-cs"/>
                        </a:rPr>
                        <a:t>Scrum Team</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marL="0" algn="l" defTabSz="914400" rtl="0" eaLnBrk="1" fontAlgn="ctr" latinLnBrk="0" hangingPunct="1"/>
                      <a:endParaRPr lang="en-US" sz="800" b="0" i="0" u="none" strike="noStrike" kern="1200" dirty="0">
                        <a:solidFill>
                          <a:srgbClr val="000000"/>
                        </a:solidFill>
                        <a:effectLst/>
                        <a:latin typeface="Calibri" panose="020F0502020204030204" pitchFamily="34" charset="0"/>
                        <a:ea typeface="+mn-ea"/>
                        <a:cs typeface="+mn-cs"/>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3071481136"/>
                  </a:ext>
                </a:extLst>
              </a:tr>
              <a:tr h="473081">
                <a:tc>
                  <a:txBody>
                    <a:bodyPr/>
                    <a:lstStyle/>
                    <a:p>
                      <a:pPr algn="ctr" fontAlgn="ctr"/>
                      <a:r>
                        <a:rPr lang="en-US" sz="800" b="1" i="0" u="none" strike="noStrike" dirty="0">
                          <a:solidFill>
                            <a:srgbClr val="000000"/>
                          </a:solidFill>
                          <a:effectLst/>
                          <a:latin typeface="Calibri" panose="020F0502020204030204" pitchFamily="34" charset="0"/>
                        </a:rPr>
                        <a:t>3</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800" b="1" i="0" u="none" strike="noStrike" dirty="0">
                          <a:solidFill>
                            <a:schemeClr val="tx1"/>
                          </a:solidFill>
                          <a:effectLst/>
                          <a:latin typeface="Calibri" panose="020F0502020204030204" pitchFamily="34" charset="0"/>
                        </a:rPr>
                        <a:t>Sanity </a:t>
                      </a:r>
                      <a:br>
                        <a:rPr lang="en-US" sz="800" b="1" i="0" u="none" strike="noStrike" dirty="0">
                          <a:solidFill>
                            <a:schemeClr val="tx1"/>
                          </a:solidFill>
                          <a:effectLst/>
                          <a:latin typeface="Calibri" panose="020F0502020204030204" pitchFamily="34" charset="0"/>
                        </a:rPr>
                      </a:br>
                      <a:r>
                        <a:rPr lang="en-US" sz="800" b="1" i="0" u="none" strike="noStrike" dirty="0">
                          <a:solidFill>
                            <a:schemeClr val="tx1"/>
                          </a:solidFill>
                          <a:effectLst/>
                          <a:latin typeface="Calibri" panose="020F0502020204030204" pitchFamily="34" charset="0"/>
                        </a:rPr>
                        <a:t>Testing</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US" sz="800" b="0" i="0" u="none" strike="noStrike" dirty="0">
                          <a:solidFill>
                            <a:srgbClr val="000000"/>
                          </a:solidFill>
                          <a:effectLst/>
                          <a:latin typeface="Calibri" panose="020F0502020204030204" pitchFamily="34" charset="0"/>
                        </a:rPr>
                        <a:t>Test the new features are working successfully by doing a sanity test</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800" b="0" i="0" u="none" strike="noStrike" dirty="0">
                          <a:solidFill>
                            <a:srgbClr val="000000"/>
                          </a:solidFill>
                          <a:effectLst/>
                          <a:latin typeface="Calibri" panose="020F0502020204030204" pitchFamily="34" charset="0"/>
                        </a:rPr>
                        <a:t>CI/CD Pipeline</a:t>
                      </a:r>
                      <a:br>
                        <a:rPr lang="en-US" sz="800" b="0" i="0" u="none" strike="noStrike" dirty="0">
                          <a:solidFill>
                            <a:srgbClr val="000000"/>
                          </a:solidFill>
                          <a:effectLst/>
                          <a:latin typeface="Calibri" panose="020F0502020204030204" pitchFamily="34" charset="0"/>
                        </a:rPr>
                      </a:br>
                      <a:r>
                        <a:rPr lang="en-US" sz="800" b="0" i="0" u="none" strike="noStrike" dirty="0">
                          <a:solidFill>
                            <a:srgbClr val="000000"/>
                          </a:solidFill>
                          <a:effectLst/>
                          <a:latin typeface="Calibri" panose="020F0502020204030204" pitchFamily="34" charset="0"/>
                        </a:rPr>
                        <a:t>(Semaphore)</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Calibri" panose="020F0502020204030204" pitchFamily="34" charset="0"/>
                        </a:rPr>
                        <a:t>Local/ Dev/QA/Stage/Prod</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800" b="0" i="0" u="none" strike="noStrike" dirty="0">
                          <a:solidFill>
                            <a:srgbClr val="000000"/>
                          </a:solidFill>
                          <a:effectLst/>
                          <a:latin typeface="Calibri" panose="020F0502020204030204" pitchFamily="34" charset="0"/>
                        </a:rPr>
                        <a:t>N/A</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800" b="0" i="0" u="none" strike="noStrike" dirty="0">
                          <a:solidFill>
                            <a:srgbClr val="000000"/>
                          </a:solidFill>
                          <a:effectLst/>
                          <a:latin typeface="Calibri" panose="020F0502020204030204" pitchFamily="34" charset="0"/>
                        </a:rPr>
                        <a:t>Rest Assured, Newman, Curl</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Calibri" panose="020F0502020204030204" pitchFamily="34" charset="0"/>
                        </a:rPr>
                        <a:t>Code deployed to new </a:t>
                      </a:r>
                      <a:r>
                        <a:rPr lang="en-US" sz="800" b="0" i="0" u="none" strike="noStrike" dirty="0" err="1">
                          <a:solidFill>
                            <a:srgbClr val="000000"/>
                          </a:solidFill>
                          <a:effectLst/>
                          <a:latin typeface="Calibri" panose="020F0502020204030204" pitchFamily="34" charset="0"/>
                        </a:rPr>
                        <a:t>environemnt</a:t>
                      </a: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Calibri" panose="020F0502020204030204" pitchFamily="34" charset="0"/>
                        </a:rPr>
                        <a:t>Scrum Team</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800" b="0" i="0" u="none" strike="noStrike" dirty="0">
                          <a:solidFill>
                            <a:srgbClr val="000000"/>
                          </a:solidFill>
                          <a:effectLst/>
                          <a:latin typeface="Calibri" panose="020F0502020204030204" pitchFamily="34" charset="0"/>
                        </a:rPr>
                        <a:t>Sanity Test by hitting the /health rest end point to ensure proper startup of the MS via Docker Image</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740357960"/>
                  </a:ext>
                </a:extLst>
              </a:tr>
              <a:tr h="380415">
                <a:tc>
                  <a:txBody>
                    <a:bodyPr/>
                    <a:lstStyle/>
                    <a:p>
                      <a:pPr algn="ctr" fontAlgn="ctr"/>
                      <a:r>
                        <a:rPr lang="en-US" sz="800" b="1" i="0" u="none" strike="noStrike" dirty="0">
                          <a:solidFill>
                            <a:srgbClr val="000000"/>
                          </a:solidFill>
                          <a:effectLst/>
                          <a:latin typeface="Calibri" panose="020F0502020204030204" pitchFamily="34" charset="0"/>
                        </a:rPr>
                        <a:t>4</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US" sz="800" b="1" i="0" u="none" strike="noStrike" dirty="0">
                          <a:solidFill>
                            <a:schemeClr val="tx1"/>
                          </a:solidFill>
                          <a:effectLst/>
                          <a:latin typeface="Calibri" panose="020F0502020204030204" pitchFamily="34" charset="0"/>
                        </a:rPr>
                        <a:t>Regression</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ctr"/>
                      <a:r>
                        <a:rPr lang="en-US" sz="800" b="0" i="0" u="none" strike="noStrike" dirty="0">
                          <a:solidFill>
                            <a:srgbClr val="000000"/>
                          </a:solidFill>
                          <a:effectLst/>
                          <a:latin typeface="Calibri" panose="020F0502020204030204" pitchFamily="34" charset="0"/>
                        </a:rPr>
                        <a:t>Testing the  impacted functionality and to make sure it did not break any other feature</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800" b="0" i="0" u="none" strike="noStrike" dirty="0">
                          <a:solidFill>
                            <a:srgbClr val="000000"/>
                          </a:solidFill>
                          <a:effectLst/>
                          <a:latin typeface="Calibri" panose="020F0502020204030204" pitchFamily="34" charset="0"/>
                        </a:rPr>
                        <a:t>CI/CD Pipeline</a:t>
                      </a:r>
                      <a:br>
                        <a:rPr lang="en-US" sz="800" b="0" i="0" u="none" strike="noStrike" dirty="0">
                          <a:solidFill>
                            <a:srgbClr val="000000"/>
                          </a:solidFill>
                          <a:effectLst/>
                          <a:latin typeface="Calibri" panose="020F0502020204030204" pitchFamily="34" charset="0"/>
                        </a:rPr>
                      </a:br>
                      <a:r>
                        <a:rPr lang="en-US" sz="800" b="0" i="0" u="none" strike="noStrike" dirty="0">
                          <a:solidFill>
                            <a:srgbClr val="000000"/>
                          </a:solidFill>
                          <a:effectLst/>
                          <a:latin typeface="Calibri" panose="020F0502020204030204" pitchFamily="34" charset="0"/>
                        </a:rPr>
                        <a:t>(Semaphore)</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800" b="0" i="0" u="none" strike="noStrike" dirty="0">
                          <a:solidFill>
                            <a:srgbClr val="000000"/>
                          </a:solidFill>
                          <a:effectLst/>
                          <a:latin typeface="Calibri" panose="020F0502020204030204" pitchFamily="34" charset="0"/>
                        </a:rPr>
                        <a:t>Dev</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800" b="0" i="0" u="none" strike="noStrike" dirty="0">
                          <a:solidFill>
                            <a:srgbClr val="000000"/>
                          </a:solidFill>
                          <a:effectLst/>
                          <a:latin typeface="Calibri" panose="020F0502020204030204" pitchFamily="34" charset="0"/>
                        </a:rPr>
                        <a:t>BDD Cucumber JVM/                        Java-REST Assured, Newman</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800" b="0" i="0" u="none" strike="noStrike" dirty="0">
                          <a:solidFill>
                            <a:srgbClr val="000000"/>
                          </a:solidFill>
                          <a:effectLst/>
                          <a:latin typeface="Calibri" panose="020F0502020204030204" pitchFamily="34" charset="0"/>
                        </a:rPr>
                        <a:t>Execution Rate = 100%</a:t>
                      </a:r>
                      <a:br>
                        <a:rPr lang="en-US" sz="800" b="0" i="0" u="none" strike="noStrike" dirty="0">
                          <a:solidFill>
                            <a:srgbClr val="000000"/>
                          </a:solidFill>
                          <a:effectLst/>
                          <a:latin typeface="Calibri" panose="020F0502020204030204" pitchFamily="34" charset="0"/>
                        </a:rPr>
                      </a:br>
                      <a:r>
                        <a:rPr lang="en-US" sz="800" b="0" i="0" u="none" strike="noStrike" dirty="0">
                          <a:solidFill>
                            <a:srgbClr val="000000"/>
                          </a:solidFill>
                          <a:effectLst/>
                          <a:latin typeface="Calibri" panose="020F0502020204030204" pitchFamily="34" charset="0"/>
                        </a:rPr>
                        <a:t>Pass Rate &gt; 90%</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800" b="0" i="0" u="none" strike="noStrike" dirty="0">
                          <a:solidFill>
                            <a:srgbClr val="000000"/>
                          </a:solidFill>
                          <a:effectLst/>
                          <a:latin typeface="Calibri" panose="020F0502020204030204" pitchFamily="34" charset="0"/>
                        </a:rPr>
                        <a:t>Dev to QA</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800" b="0" i="0" u="none" strike="noStrike" dirty="0">
                          <a:solidFill>
                            <a:srgbClr val="000000"/>
                          </a:solidFill>
                          <a:effectLst/>
                          <a:latin typeface="Calibri" panose="020F0502020204030204" pitchFamily="34" charset="0"/>
                        </a:rPr>
                        <a:t>Scrum Team</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endParaRPr lang="en-US" sz="800" b="0" i="0" u="none" strike="noStrike" dirty="0">
                        <a:solidFill>
                          <a:srgbClr val="FF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923497827"/>
                  </a:ext>
                </a:extLst>
              </a:tr>
              <a:tr h="380415">
                <a:tc>
                  <a:txBody>
                    <a:bodyPr/>
                    <a:lstStyle/>
                    <a:p>
                      <a:pPr algn="ctr" fontAlgn="ctr"/>
                      <a:r>
                        <a:rPr lang="en-US" sz="800" b="1" i="0" u="none" strike="noStrike" dirty="0">
                          <a:solidFill>
                            <a:srgbClr val="000000"/>
                          </a:solidFill>
                          <a:effectLst/>
                          <a:latin typeface="Calibri" panose="020F0502020204030204" pitchFamily="34" charset="0"/>
                        </a:rPr>
                        <a:t>5</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US" sz="800" b="1" i="0" u="none" strike="noStrike" dirty="0">
                          <a:solidFill>
                            <a:schemeClr val="tx1"/>
                          </a:solidFill>
                          <a:effectLst/>
                          <a:latin typeface="Calibri" panose="020F0502020204030204" pitchFamily="34" charset="0"/>
                        </a:rPr>
                        <a:t>Integration </a:t>
                      </a:r>
                      <a:br>
                        <a:rPr lang="en-US" sz="800" b="1" i="0" u="none" strike="noStrike" dirty="0">
                          <a:solidFill>
                            <a:schemeClr val="tx1"/>
                          </a:solidFill>
                          <a:effectLst/>
                          <a:latin typeface="Calibri" panose="020F0502020204030204" pitchFamily="34" charset="0"/>
                        </a:rPr>
                      </a:br>
                      <a:r>
                        <a:rPr lang="en-US" sz="800" b="1" i="0" u="none" strike="noStrike" dirty="0">
                          <a:solidFill>
                            <a:schemeClr val="tx1"/>
                          </a:solidFill>
                          <a:effectLst/>
                          <a:latin typeface="Calibri" panose="020F0502020204030204" pitchFamily="34" charset="0"/>
                        </a:rPr>
                        <a:t>&amp; End-to-end testing</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ctr"/>
                      <a:r>
                        <a:rPr lang="en-US" sz="800" b="0" i="0" u="none" strike="noStrike" dirty="0">
                          <a:solidFill>
                            <a:srgbClr val="000000"/>
                          </a:solidFill>
                          <a:effectLst/>
                          <a:latin typeface="Calibri" panose="020F0502020204030204" pitchFamily="34" charset="0"/>
                        </a:rPr>
                        <a:t>Testing the feature as a whole (Including the external systems and interfaces like DB, System of Records, Middleware and/or other MS)</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800" b="0" i="0" u="none" strike="noStrike" dirty="0">
                          <a:solidFill>
                            <a:srgbClr val="000000"/>
                          </a:solidFill>
                          <a:effectLst/>
                          <a:latin typeface="Calibri" panose="020F0502020204030204" pitchFamily="34" charset="0"/>
                        </a:rPr>
                        <a:t>CI/CD Pipeline</a:t>
                      </a:r>
                      <a:br>
                        <a:rPr lang="en-US" sz="800" b="0" i="0" u="none" strike="noStrike" dirty="0">
                          <a:solidFill>
                            <a:srgbClr val="000000"/>
                          </a:solidFill>
                          <a:effectLst/>
                          <a:latin typeface="Calibri" panose="020F0502020204030204" pitchFamily="34" charset="0"/>
                        </a:rPr>
                      </a:br>
                      <a:r>
                        <a:rPr lang="en-US" sz="800" b="0" i="0" u="none" strike="noStrike" dirty="0">
                          <a:solidFill>
                            <a:srgbClr val="000000"/>
                          </a:solidFill>
                          <a:effectLst/>
                          <a:latin typeface="Calibri" panose="020F0502020204030204" pitchFamily="34" charset="0"/>
                        </a:rPr>
                        <a:t>(Semaphore)</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800" b="0" i="0" u="none" strike="noStrike" dirty="0">
                          <a:solidFill>
                            <a:srgbClr val="000000"/>
                          </a:solidFill>
                          <a:effectLst/>
                          <a:latin typeface="Calibri" panose="020F0502020204030204" pitchFamily="34" charset="0"/>
                        </a:rPr>
                        <a:t>Dev</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800" b="0" i="0" u="none" strike="noStrike" dirty="0">
                          <a:solidFill>
                            <a:srgbClr val="000000"/>
                          </a:solidFill>
                          <a:effectLst/>
                          <a:latin typeface="Calibri" panose="020F0502020204030204" pitchFamily="34" charset="0"/>
                        </a:rPr>
                        <a:t>BDD Cucumber JVM/                        Java-REST Assured, Newman</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800" b="0" i="0" u="none" strike="noStrike" dirty="0">
                          <a:solidFill>
                            <a:srgbClr val="000000"/>
                          </a:solidFill>
                          <a:effectLst/>
                          <a:latin typeface="Calibri" panose="020F0502020204030204" pitchFamily="34" charset="0"/>
                        </a:rPr>
                        <a:t>Execution Rate = 100%</a:t>
                      </a:r>
                      <a:br>
                        <a:rPr lang="en-US" sz="800" b="0" i="0" u="none" strike="noStrike" dirty="0">
                          <a:solidFill>
                            <a:srgbClr val="000000"/>
                          </a:solidFill>
                          <a:effectLst/>
                          <a:latin typeface="Calibri" panose="020F0502020204030204" pitchFamily="34" charset="0"/>
                        </a:rPr>
                      </a:br>
                      <a:r>
                        <a:rPr lang="en-US" sz="800" b="0" i="0" u="none" strike="noStrike" dirty="0">
                          <a:solidFill>
                            <a:srgbClr val="000000"/>
                          </a:solidFill>
                          <a:effectLst/>
                          <a:latin typeface="Calibri" panose="020F0502020204030204" pitchFamily="34" charset="0"/>
                        </a:rPr>
                        <a:t>Pass Rate &gt; 80%</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800" b="0" i="0" u="none" strike="noStrike" dirty="0">
                          <a:solidFill>
                            <a:srgbClr val="000000"/>
                          </a:solidFill>
                          <a:effectLst/>
                          <a:latin typeface="Calibri" panose="020F0502020204030204" pitchFamily="34" charset="0"/>
                        </a:rPr>
                        <a:t>Dev to QA</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800" b="0" i="0" u="none" strike="noStrike" dirty="0">
                          <a:solidFill>
                            <a:srgbClr val="000000"/>
                          </a:solidFill>
                          <a:effectLst/>
                          <a:latin typeface="Calibri" panose="020F0502020204030204" pitchFamily="34" charset="0"/>
                        </a:rPr>
                        <a:t>Scrum Team</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endParaRPr lang="en-US" sz="800" b="1" i="0" u="none" strike="noStrike" dirty="0">
                        <a:solidFill>
                          <a:schemeClr val="tx1"/>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2652577631"/>
                  </a:ext>
                </a:extLst>
              </a:tr>
              <a:tr h="391076">
                <a:tc>
                  <a:txBody>
                    <a:bodyPr/>
                    <a:lstStyle/>
                    <a:p>
                      <a:pPr algn="ctr" fontAlgn="ctr"/>
                      <a:r>
                        <a:rPr lang="en-US" sz="800" b="1" i="0" u="none" strike="noStrike" dirty="0">
                          <a:solidFill>
                            <a:srgbClr val="000000"/>
                          </a:solidFill>
                          <a:effectLst/>
                          <a:latin typeface="Calibri" panose="020F0502020204030204" pitchFamily="34" charset="0"/>
                        </a:rPr>
                        <a:t>6</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ctr"/>
                      <a:r>
                        <a:rPr lang="en-US" sz="800" b="1" i="0" u="none" strike="noStrike" dirty="0">
                          <a:solidFill>
                            <a:schemeClr val="tx1"/>
                          </a:solidFill>
                          <a:effectLst/>
                          <a:latin typeface="Calibri" panose="020F0502020204030204" pitchFamily="34" charset="0"/>
                        </a:rPr>
                        <a:t>Regression</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ctr"/>
                      <a:r>
                        <a:rPr lang="en-US" sz="800" b="0" i="0" u="none" strike="noStrike" dirty="0">
                          <a:solidFill>
                            <a:srgbClr val="000000"/>
                          </a:solidFill>
                          <a:effectLst/>
                          <a:latin typeface="Calibri" panose="020F0502020204030204" pitchFamily="34" charset="0"/>
                        </a:rPr>
                        <a:t>Testing the feature so that changes did not impact the functionality</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n-US" sz="800" b="0" i="0" u="none" strike="noStrike" dirty="0">
                          <a:solidFill>
                            <a:srgbClr val="000000"/>
                          </a:solidFill>
                          <a:effectLst/>
                          <a:latin typeface="Calibri" panose="020F0502020204030204" pitchFamily="34" charset="0"/>
                        </a:rPr>
                        <a:t>CI/CD Pipeline</a:t>
                      </a:r>
                      <a:br>
                        <a:rPr lang="en-US" sz="800" b="0" i="0" u="none" strike="noStrike" dirty="0">
                          <a:solidFill>
                            <a:srgbClr val="000000"/>
                          </a:solidFill>
                          <a:effectLst/>
                          <a:latin typeface="Calibri" panose="020F0502020204030204" pitchFamily="34" charset="0"/>
                        </a:rPr>
                      </a:br>
                      <a:r>
                        <a:rPr lang="en-US" sz="800" b="0" i="0" u="none" strike="noStrike" dirty="0">
                          <a:solidFill>
                            <a:srgbClr val="000000"/>
                          </a:solidFill>
                          <a:effectLst/>
                          <a:latin typeface="Calibri" panose="020F0502020204030204" pitchFamily="34" charset="0"/>
                        </a:rPr>
                        <a:t>(Semaphore)</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n-US" sz="800" b="0" i="0" u="none" strike="noStrike" dirty="0">
                          <a:solidFill>
                            <a:srgbClr val="000000"/>
                          </a:solidFill>
                          <a:effectLst/>
                          <a:latin typeface="Calibri" panose="020F0502020204030204" pitchFamily="34" charset="0"/>
                        </a:rPr>
                        <a:t>QA</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n-US" sz="800" b="0" i="0" u="none" strike="noStrike" dirty="0">
                          <a:solidFill>
                            <a:srgbClr val="000000"/>
                          </a:solidFill>
                          <a:effectLst/>
                          <a:latin typeface="Calibri" panose="020F0502020204030204" pitchFamily="34" charset="0"/>
                        </a:rPr>
                        <a:t>BDD Cucumber JVM</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n-US" sz="800" b="0" i="0" u="none" strike="noStrike" dirty="0">
                          <a:solidFill>
                            <a:srgbClr val="000000"/>
                          </a:solidFill>
                          <a:effectLst/>
                          <a:latin typeface="Calibri" panose="020F0502020204030204" pitchFamily="34" charset="0"/>
                        </a:rPr>
                        <a:t>Execution Rate = 100%</a:t>
                      </a:r>
                      <a:br>
                        <a:rPr lang="en-US" sz="800" b="0" i="0" u="none" strike="noStrike" dirty="0">
                          <a:solidFill>
                            <a:srgbClr val="000000"/>
                          </a:solidFill>
                          <a:effectLst/>
                          <a:latin typeface="Calibri" panose="020F0502020204030204" pitchFamily="34" charset="0"/>
                        </a:rPr>
                      </a:br>
                      <a:r>
                        <a:rPr lang="en-US" sz="800" b="0" i="0" u="none" strike="noStrike" dirty="0">
                          <a:solidFill>
                            <a:srgbClr val="000000"/>
                          </a:solidFill>
                          <a:effectLst/>
                          <a:latin typeface="Calibri" panose="020F0502020204030204" pitchFamily="34" charset="0"/>
                        </a:rPr>
                        <a:t>Pass Rate &gt; 80%</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n-US" sz="800" b="0" i="0" u="none" strike="noStrike" dirty="0">
                          <a:solidFill>
                            <a:srgbClr val="000000"/>
                          </a:solidFill>
                          <a:effectLst/>
                          <a:latin typeface="Calibri" panose="020F0502020204030204" pitchFamily="34" charset="0"/>
                        </a:rPr>
                        <a:t>Dev to QA</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n-US" sz="800" b="0" i="0" u="none" strike="noStrike" dirty="0">
                          <a:solidFill>
                            <a:srgbClr val="000000"/>
                          </a:solidFill>
                          <a:effectLst/>
                          <a:latin typeface="Calibri" panose="020F0502020204030204" pitchFamily="34" charset="0"/>
                        </a:rPr>
                        <a:t>Team</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n-US" sz="800" b="0" i="0" u="none" strike="noStrike" dirty="0">
                          <a:solidFill>
                            <a:srgbClr val="000000"/>
                          </a:solidFill>
                          <a:effectLst/>
                          <a:latin typeface="Calibri" panose="020F0502020204030204" pitchFamily="34" charset="0"/>
                        </a:rPr>
                        <a:t> </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72748814"/>
                  </a:ext>
                </a:extLst>
              </a:tr>
              <a:tr h="218661">
                <a:tc>
                  <a:txBody>
                    <a:bodyPr/>
                    <a:lstStyle/>
                    <a:p>
                      <a:pPr algn="ctr" fontAlgn="ctr"/>
                      <a:r>
                        <a:rPr lang="en-US" sz="800" b="1" i="0" u="none" strike="noStrike" dirty="0">
                          <a:solidFill>
                            <a:srgbClr val="000000"/>
                          </a:solidFill>
                          <a:effectLst/>
                          <a:latin typeface="Calibri" panose="020F0502020204030204" pitchFamily="34" charset="0"/>
                        </a:rPr>
                        <a:t>7</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ctr"/>
                      <a:r>
                        <a:rPr lang="en-US" sz="800" b="1" i="0" u="none" strike="noStrike" dirty="0">
                          <a:solidFill>
                            <a:schemeClr val="tx1"/>
                          </a:solidFill>
                          <a:effectLst/>
                          <a:latin typeface="Calibri" panose="020F0502020204030204" pitchFamily="34" charset="0"/>
                        </a:rPr>
                        <a:t>Security </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ctr"/>
                      <a:r>
                        <a:rPr lang="en-US" sz="800" b="0" i="0" u="none" strike="noStrike" dirty="0">
                          <a:solidFill>
                            <a:srgbClr val="000000"/>
                          </a:solidFill>
                          <a:effectLst/>
                          <a:latin typeface="Calibri" panose="020F0502020204030204" pitchFamily="34" charset="0"/>
                        </a:rPr>
                        <a:t>Perform security scan of the code to test vulnerabilities</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n-US" sz="800" b="0" i="0" u="none" strike="noStrike" dirty="0">
                          <a:solidFill>
                            <a:srgbClr val="000000"/>
                          </a:solidFill>
                          <a:effectLst/>
                          <a:latin typeface="Calibri" panose="020F0502020204030204" pitchFamily="34" charset="0"/>
                        </a:rPr>
                        <a:t>QA</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n-US" sz="800" b="0" i="0" u="none" strike="noStrike" dirty="0" err="1">
                          <a:solidFill>
                            <a:srgbClr val="000000"/>
                          </a:solidFill>
                          <a:effectLst/>
                          <a:latin typeface="Calibri" panose="020F0502020204030204" pitchFamily="34" charset="0"/>
                        </a:rPr>
                        <a:t>Veracode</a:t>
                      </a: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Calibri" panose="020F0502020204030204" pitchFamily="34" charset="0"/>
                        </a:rPr>
                        <a:t>No issues,…</a:t>
                      </a:r>
                    </a:p>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n-US" sz="800" b="0" i="0" u="none" strike="noStrike" dirty="0">
                          <a:solidFill>
                            <a:srgbClr val="000000"/>
                          </a:solidFill>
                          <a:effectLst/>
                          <a:latin typeface="Calibri" panose="020F0502020204030204" pitchFamily="34" charset="0"/>
                        </a:rPr>
                        <a:t>End of each sprint</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n-US" sz="800" b="0" i="0" u="none" strike="noStrike" dirty="0">
                          <a:solidFill>
                            <a:srgbClr val="000000"/>
                          </a:solidFill>
                          <a:effectLst/>
                          <a:latin typeface="Calibri" panose="020F0502020204030204" pitchFamily="34" charset="0"/>
                        </a:rPr>
                        <a:t>Team</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084801124"/>
                  </a:ext>
                </a:extLst>
              </a:tr>
              <a:tr h="301557">
                <a:tc>
                  <a:txBody>
                    <a:bodyPr/>
                    <a:lstStyle/>
                    <a:p>
                      <a:pPr algn="ctr" fontAlgn="ctr"/>
                      <a:r>
                        <a:rPr lang="en-US" sz="800" b="1" i="0" u="none" strike="noStrike" dirty="0">
                          <a:solidFill>
                            <a:srgbClr val="000000"/>
                          </a:solidFill>
                          <a:effectLst/>
                          <a:latin typeface="Calibri" panose="020F0502020204030204" pitchFamily="34" charset="0"/>
                        </a:rPr>
                        <a:t>8</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ctr"/>
                      <a:r>
                        <a:rPr lang="en-US" sz="800" b="1" i="0" u="none" strike="noStrike" dirty="0">
                          <a:solidFill>
                            <a:schemeClr val="tx1"/>
                          </a:solidFill>
                          <a:effectLst/>
                          <a:latin typeface="Calibri" panose="020F0502020204030204" pitchFamily="34" charset="0"/>
                        </a:rPr>
                        <a:t>End to end</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Calibri" panose="020F0502020204030204" pitchFamily="34" charset="0"/>
                        </a:rPr>
                        <a:t>Testing the end to end business flows from the UI and device</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n-US" sz="800" b="0" i="0" u="none" strike="noStrike" dirty="0">
                          <a:solidFill>
                            <a:srgbClr val="000000"/>
                          </a:solidFill>
                          <a:effectLst/>
                          <a:latin typeface="Calibri" panose="020F0502020204030204" pitchFamily="34" charset="0"/>
                        </a:rPr>
                        <a:t>QA/ Stage</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Calibri" panose="020F0502020204030204" pitchFamily="34" charset="0"/>
                        </a:rPr>
                        <a:t>BDD Cucumber JVM/ Manual</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Calibri" panose="020F0502020204030204" pitchFamily="34" charset="0"/>
                        </a:rPr>
                        <a:t>Execution Rate = 100%</a:t>
                      </a:r>
                      <a:br>
                        <a:rPr lang="en-US" sz="800" b="0" i="0" u="none" strike="noStrike" dirty="0">
                          <a:solidFill>
                            <a:srgbClr val="000000"/>
                          </a:solidFill>
                          <a:effectLst/>
                          <a:latin typeface="Calibri" panose="020F0502020204030204" pitchFamily="34" charset="0"/>
                        </a:rPr>
                      </a:br>
                      <a:r>
                        <a:rPr lang="en-US" sz="800" b="0" i="0" u="none" strike="noStrike" dirty="0">
                          <a:solidFill>
                            <a:srgbClr val="000000"/>
                          </a:solidFill>
                          <a:effectLst/>
                          <a:latin typeface="Calibri" panose="020F0502020204030204" pitchFamily="34" charset="0"/>
                        </a:rPr>
                        <a:t>Pass Rate &gt; 80%</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n-US" sz="800" b="0" i="0" u="none" strike="noStrike" dirty="0">
                          <a:solidFill>
                            <a:srgbClr val="000000"/>
                          </a:solidFill>
                          <a:effectLst/>
                          <a:latin typeface="Calibri" panose="020F0502020204030204" pitchFamily="34" charset="0"/>
                        </a:rPr>
                        <a:t>Dev to QA</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n-US" sz="800" b="0" i="0" u="none" strike="noStrike" dirty="0">
                          <a:solidFill>
                            <a:srgbClr val="000000"/>
                          </a:solidFill>
                          <a:effectLst/>
                          <a:latin typeface="Calibri" panose="020F0502020204030204" pitchFamily="34" charset="0"/>
                        </a:rPr>
                        <a:t>Team</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422839879"/>
                  </a:ext>
                </a:extLst>
              </a:tr>
              <a:tr h="0">
                <a:tc>
                  <a:txBody>
                    <a:bodyPr/>
                    <a:lstStyle/>
                    <a:p>
                      <a:pPr algn="ctr" fontAlgn="ctr"/>
                      <a:r>
                        <a:rPr lang="en-US" sz="800" b="1" i="0" u="none" strike="noStrike" dirty="0">
                          <a:solidFill>
                            <a:srgbClr val="000000"/>
                          </a:solidFill>
                          <a:effectLst/>
                          <a:latin typeface="Calibri" panose="020F0502020204030204" pitchFamily="34" charset="0"/>
                        </a:rPr>
                        <a:t>9</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rtl="0" fontAlgn="ctr"/>
                      <a:r>
                        <a:rPr lang="en-US" sz="800" b="1" i="0" u="none" strike="noStrike" dirty="0">
                          <a:solidFill>
                            <a:schemeClr val="tx1"/>
                          </a:solidFill>
                          <a:effectLst/>
                          <a:latin typeface="Calibri" panose="020F0502020204030204" pitchFamily="34" charset="0"/>
                        </a:rPr>
                        <a:t>Performance Testing </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Calibri" panose="020F0502020204030204" pitchFamily="34" charset="0"/>
                        </a:rPr>
                        <a:t>To compare the response time of the feature against the previous execution statistics, </a:t>
                      </a:r>
                      <a:r>
                        <a:rPr lang="en-US" sz="800" dirty="0"/>
                        <a:t>SLAs, Uptime verification, </a:t>
                      </a:r>
                      <a:r>
                        <a:rPr lang="en-US" sz="800" b="0" i="0" u="none" strike="noStrike" dirty="0">
                          <a:solidFill>
                            <a:srgbClr val="000000"/>
                          </a:solidFill>
                          <a:effectLst/>
                          <a:latin typeface="Calibri" panose="020F0502020204030204" pitchFamily="34" charset="0"/>
                        </a:rPr>
                        <a:t>rendering time of API/ UI, System availability and other non </a:t>
                      </a:r>
                      <a:r>
                        <a:rPr lang="en-US" sz="800" b="0" i="0" u="none" strike="noStrike">
                          <a:solidFill>
                            <a:srgbClr val="000000"/>
                          </a:solidFill>
                          <a:effectLst/>
                          <a:latin typeface="Calibri" panose="020F0502020204030204" pitchFamily="34" charset="0"/>
                        </a:rPr>
                        <a:t>functionality requirements</a:t>
                      </a: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en-US" sz="800" b="0" i="0" u="none" strike="noStrike" dirty="0">
                          <a:solidFill>
                            <a:srgbClr val="000000"/>
                          </a:solidFill>
                          <a:effectLst/>
                          <a:latin typeface="Calibri" panose="020F0502020204030204" pitchFamily="34" charset="0"/>
                        </a:rPr>
                        <a:t>Perf</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en-US" sz="800" b="0" i="0" u="none" strike="noStrike" dirty="0">
                          <a:solidFill>
                            <a:srgbClr val="000000"/>
                          </a:solidFill>
                          <a:effectLst/>
                          <a:latin typeface="Calibri" panose="020F0502020204030204" pitchFamily="34" charset="0"/>
                        </a:rPr>
                        <a:t>JMeter/ </a:t>
                      </a:r>
                      <a:r>
                        <a:rPr lang="en-US" sz="800" b="0" i="0" u="none" strike="noStrike" dirty="0" err="1">
                          <a:solidFill>
                            <a:srgbClr val="000000"/>
                          </a:solidFill>
                          <a:effectLst/>
                          <a:latin typeface="Calibri" panose="020F0502020204030204" pitchFamily="34" charset="0"/>
                        </a:rPr>
                        <a:t>Blazemeter</a:t>
                      </a: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en-US" sz="800" b="0" i="0" u="none" strike="noStrike" dirty="0">
                          <a:solidFill>
                            <a:srgbClr val="000000"/>
                          </a:solidFill>
                          <a:effectLst/>
                          <a:latin typeface="Calibri" panose="020F0502020204030204" pitchFamily="34" charset="0"/>
                        </a:rPr>
                        <a:t>SLAs?</a:t>
                      </a:r>
                    </a:p>
                    <a:p>
                      <a:pPr algn="ctr" fontAlgn="ctr"/>
                      <a:r>
                        <a:rPr lang="en-US" sz="800" b="0" i="0" u="none" strike="noStrike" dirty="0">
                          <a:solidFill>
                            <a:srgbClr val="000000"/>
                          </a:solidFill>
                          <a:effectLst/>
                          <a:latin typeface="Calibri" panose="020F0502020204030204" pitchFamily="34" charset="0"/>
                        </a:rPr>
                        <a:t>Response time</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en-US" sz="800" b="0" i="0" u="none" strike="noStrike" dirty="0">
                          <a:solidFill>
                            <a:srgbClr val="000000"/>
                          </a:solidFill>
                          <a:effectLst/>
                          <a:latin typeface="Calibri" panose="020F0502020204030204" pitchFamily="34" charset="0"/>
                        </a:rPr>
                        <a:t>Every sprint</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en-US" sz="800" b="0" i="0" u="none" strike="noStrike" dirty="0">
                          <a:solidFill>
                            <a:srgbClr val="000000"/>
                          </a:solidFill>
                          <a:effectLst/>
                          <a:latin typeface="Calibri" panose="020F0502020204030204" pitchFamily="34" charset="0"/>
                        </a:rPr>
                        <a:t>Team</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765339687"/>
                  </a:ext>
                </a:extLst>
              </a:tr>
              <a:tr h="493917">
                <a:tc>
                  <a:txBody>
                    <a:bodyPr/>
                    <a:lstStyle/>
                    <a:p>
                      <a:pPr algn="ctr" fontAlgn="ctr"/>
                      <a:r>
                        <a:rPr lang="en-US" sz="800" b="1" i="0" u="none" strike="noStrike" dirty="0">
                          <a:solidFill>
                            <a:srgbClr val="000000"/>
                          </a:solidFill>
                          <a:effectLst/>
                          <a:latin typeface="Calibri" panose="020F0502020204030204" pitchFamily="34" charset="0"/>
                        </a:rPr>
                        <a:t>10</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rtl="0" fontAlgn="ctr"/>
                      <a:r>
                        <a:rPr lang="en-US" sz="800" b="1" i="0" u="none" strike="noStrike" dirty="0">
                          <a:solidFill>
                            <a:schemeClr val="tx1"/>
                          </a:solidFill>
                          <a:effectLst/>
                          <a:latin typeface="Calibri" panose="020F0502020204030204" pitchFamily="34" charset="0"/>
                        </a:rPr>
                        <a:t>End to end</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Calibri" panose="020F0502020204030204" pitchFamily="34" charset="0"/>
                        </a:rPr>
                        <a:t>Testing the end to end business flows from the UI and device</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en-US" sz="800" b="0" i="0" u="none" strike="noStrike" dirty="0">
                          <a:solidFill>
                            <a:srgbClr val="000000"/>
                          </a:solidFill>
                          <a:effectLst/>
                          <a:latin typeface="Calibri" panose="020F0502020204030204" pitchFamily="34" charset="0"/>
                        </a:rPr>
                        <a:t> Stage</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Calibri" panose="020F0502020204030204" pitchFamily="34" charset="0"/>
                        </a:rPr>
                        <a:t>BDD Cucumber JVM/ Manual</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Calibri" panose="020F0502020204030204" pitchFamily="34" charset="0"/>
                        </a:rPr>
                        <a:t>Execution Rate = 100%</a:t>
                      </a:r>
                      <a:br>
                        <a:rPr lang="en-US" sz="800" b="0" i="0" u="none" strike="noStrike" dirty="0">
                          <a:solidFill>
                            <a:srgbClr val="000000"/>
                          </a:solidFill>
                          <a:effectLst/>
                          <a:latin typeface="Calibri" panose="020F0502020204030204" pitchFamily="34" charset="0"/>
                        </a:rPr>
                      </a:br>
                      <a:r>
                        <a:rPr lang="en-US" sz="800" b="0" i="0" u="none" strike="noStrike" dirty="0">
                          <a:solidFill>
                            <a:srgbClr val="000000"/>
                          </a:solidFill>
                          <a:effectLst/>
                          <a:latin typeface="Calibri" panose="020F0502020204030204" pitchFamily="34" charset="0"/>
                        </a:rPr>
                        <a:t>Pass Rate &gt; 80%</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en-US" sz="800" b="0" i="0" u="none" strike="noStrike" dirty="0">
                          <a:solidFill>
                            <a:srgbClr val="000000"/>
                          </a:solidFill>
                          <a:effectLst/>
                          <a:latin typeface="Calibri" panose="020F0502020204030204" pitchFamily="34" charset="0"/>
                        </a:rPr>
                        <a:t>QA to Stage</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en-US" sz="800" b="0" i="0" u="none" strike="noStrike" dirty="0">
                          <a:solidFill>
                            <a:srgbClr val="000000"/>
                          </a:solidFill>
                          <a:effectLst/>
                          <a:latin typeface="Calibri" panose="020F0502020204030204" pitchFamily="34" charset="0"/>
                        </a:rPr>
                        <a:t>Team</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3469213219"/>
                  </a:ext>
                </a:extLst>
              </a:tr>
              <a:tr h="493917">
                <a:tc>
                  <a:txBody>
                    <a:bodyPr/>
                    <a:lstStyle/>
                    <a:p>
                      <a:pPr algn="ctr" fontAlgn="ctr"/>
                      <a:r>
                        <a:rPr lang="en-US" sz="800" b="1" i="0" u="none" strike="noStrike" dirty="0">
                          <a:solidFill>
                            <a:srgbClr val="000000"/>
                          </a:solidFill>
                          <a:effectLst/>
                          <a:latin typeface="Calibri" panose="020F0502020204030204" pitchFamily="34" charset="0"/>
                        </a:rPr>
                        <a:t>11</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rtl="0" fontAlgn="ctr"/>
                      <a:r>
                        <a:rPr lang="en-US" sz="800" b="1" i="0" u="none" strike="noStrike" dirty="0">
                          <a:solidFill>
                            <a:schemeClr val="tx1"/>
                          </a:solidFill>
                          <a:effectLst/>
                          <a:latin typeface="Calibri" panose="020F0502020204030204" pitchFamily="34" charset="0"/>
                        </a:rPr>
                        <a:t>External Stake Holder Acceptance</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ctr"/>
                      <a:r>
                        <a:rPr lang="en-US" sz="800" b="0" i="0" u="none" strike="noStrike" dirty="0">
                          <a:solidFill>
                            <a:srgbClr val="000000"/>
                          </a:solidFill>
                          <a:effectLst/>
                          <a:latin typeface="Calibri" panose="020F0502020204030204" pitchFamily="34" charset="0"/>
                        </a:rPr>
                        <a:t>Final stage in the testing process before the system is accepted for production use testing all the business requirements, flows</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en-US" sz="800" b="0" i="0" u="none" strike="noStrike" dirty="0">
                          <a:solidFill>
                            <a:srgbClr val="000000"/>
                          </a:solidFill>
                          <a:effectLst/>
                          <a:latin typeface="Calibri" panose="020F0502020204030204" pitchFamily="34" charset="0"/>
                        </a:rPr>
                        <a:t>Stage</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en-US" sz="800" b="0" i="0" u="none" strike="noStrike" dirty="0">
                          <a:solidFill>
                            <a:srgbClr val="000000"/>
                          </a:solidFill>
                          <a:effectLst/>
                          <a:latin typeface="Calibri" panose="020F0502020204030204" pitchFamily="34" charset="0"/>
                        </a:rPr>
                        <a:t>Mock</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en-US" sz="800" b="0" i="0" u="none" strike="noStrike" dirty="0">
                          <a:solidFill>
                            <a:srgbClr val="000000"/>
                          </a:solidFill>
                          <a:effectLst/>
                          <a:latin typeface="Calibri" panose="020F0502020204030204" pitchFamily="34" charset="0"/>
                        </a:rPr>
                        <a:t>Manual</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en-US" sz="800" b="0" i="0" u="none" strike="noStrike" dirty="0">
                          <a:solidFill>
                            <a:srgbClr val="000000"/>
                          </a:solidFill>
                          <a:effectLst/>
                          <a:latin typeface="Calibri" panose="020F0502020204030204" pitchFamily="34" charset="0"/>
                        </a:rPr>
                        <a:t>Accepted</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en-US" sz="800" b="0" i="0" u="none" strike="noStrike" dirty="0">
                          <a:solidFill>
                            <a:srgbClr val="000000"/>
                          </a:solidFill>
                          <a:effectLst/>
                          <a:latin typeface="Calibri" panose="020F0502020204030204" pitchFamily="34" charset="0"/>
                        </a:rPr>
                        <a:t>External Stake holders</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en-US" sz="800" b="0" i="0" u="none" strike="noStrike" dirty="0">
                          <a:solidFill>
                            <a:srgbClr val="000000"/>
                          </a:solidFill>
                          <a:effectLst/>
                          <a:latin typeface="Calibri" panose="020F0502020204030204" pitchFamily="34" charset="0"/>
                        </a:rPr>
                        <a:t> </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2136755762"/>
                  </a:ext>
                </a:extLst>
              </a:tr>
              <a:tr h="252919">
                <a:tc>
                  <a:txBody>
                    <a:bodyPr/>
                    <a:lstStyle/>
                    <a:p>
                      <a:pPr algn="ctr" fontAlgn="ctr"/>
                      <a:r>
                        <a:rPr lang="en-US" sz="800" b="1" i="0" u="none" strike="noStrike" dirty="0">
                          <a:solidFill>
                            <a:srgbClr val="000000"/>
                          </a:solidFill>
                          <a:effectLst/>
                          <a:latin typeface="Calibri" panose="020F0502020204030204" pitchFamily="34" charset="0"/>
                        </a:rPr>
                        <a:t>12</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rtl="0" fontAlgn="ctr"/>
                      <a:r>
                        <a:rPr lang="en-US" sz="800" b="1" i="0" u="none" strike="noStrike" dirty="0">
                          <a:solidFill>
                            <a:schemeClr val="tx1"/>
                          </a:solidFill>
                          <a:effectLst/>
                          <a:latin typeface="Calibri" panose="020F0502020204030204" pitchFamily="34" charset="0"/>
                        </a:rPr>
                        <a:t>NAR</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ctr"/>
                      <a:r>
                        <a:rPr lang="en-US" sz="800" b="0" i="0" u="none" strike="noStrike" dirty="0">
                          <a:solidFill>
                            <a:srgbClr val="000000"/>
                          </a:solidFill>
                          <a:effectLst/>
                          <a:latin typeface="Calibri" panose="020F0502020204030204" pitchFamily="34" charset="0"/>
                        </a:rPr>
                        <a:t>Testing network connectivity </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en-US" sz="800" b="0" i="0" u="none" strike="noStrike" dirty="0">
                          <a:solidFill>
                            <a:srgbClr val="000000"/>
                          </a:solidFill>
                          <a:effectLst/>
                          <a:latin typeface="Calibri" panose="020F0502020204030204" pitchFamily="34" charset="0"/>
                        </a:rPr>
                        <a:t>Stage</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en-US" sz="800" b="0" i="0" u="none" strike="noStrike" dirty="0">
                          <a:solidFill>
                            <a:srgbClr val="000000"/>
                          </a:solidFill>
                          <a:effectLst/>
                          <a:latin typeface="Calibri" panose="020F0502020204030204" pitchFamily="34" charset="0"/>
                        </a:rPr>
                        <a:t>3</a:t>
                      </a:r>
                      <a:r>
                        <a:rPr lang="en-US" sz="800" b="0" i="0" u="none" strike="noStrike" baseline="30000" dirty="0">
                          <a:solidFill>
                            <a:srgbClr val="000000"/>
                          </a:solidFill>
                          <a:effectLst/>
                          <a:latin typeface="Calibri" panose="020F0502020204030204" pitchFamily="34" charset="0"/>
                        </a:rPr>
                        <a:t>rd</a:t>
                      </a:r>
                      <a:r>
                        <a:rPr lang="en-US" sz="800" b="0" i="0" u="none" strike="noStrike" dirty="0">
                          <a:solidFill>
                            <a:srgbClr val="000000"/>
                          </a:solidFill>
                          <a:effectLst/>
                          <a:latin typeface="Calibri" panose="020F0502020204030204" pitchFamily="34" charset="0"/>
                        </a:rPr>
                        <a:t> Party</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en-US" sz="800" b="0" i="0" u="none" strike="noStrike" dirty="0">
                          <a:solidFill>
                            <a:srgbClr val="000000"/>
                          </a:solidFill>
                          <a:effectLst/>
                          <a:latin typeface="Calibri" panose="020F0502020204030204" pitchFamily="34" charset="0"/>
                        </a:rPr>
                        <a:t>No issues,…</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en-US" sz="800" b="0" i="0" u="none" strike="noStrike" dirty="0">
                          <a:solidFill>
                            <a:srgbClr val="000000"/>
                          </a:solidFill>
                          <a:effectLst/>
                          <a:latin typeface="Calibri" panose="020F0502020204030204" pitchFamily="34" charset="0"/>
                        </a:rPr>
                        <a:t>Before code goes to production</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en-US" sz="800" b="0" i="0" u="none" strike="noStrike" dirty="0">
                          <a:solidFill>
                            <a:srgbClr val="000000"/>
                          </a:solidFill>
                          <a:effectLst/>
                          <a:latin typeface="Calibri" panose="020F0502020204030204" pitchFamily="34" charset="0"/>
                        </a:rPr>
                        <a:t>WAN Team</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3546901903"/>
                  </a:ext>
                </a:extLst>
              </a:tr>
              <a:tr h="187510">
                <a:tc>
                  <a:txBody>
                    <a:bodyPr/>
                    <a:lstStyle/>
                    <a:p>
                      <a:pPr algn="ctr" fontAlgn="ctr"/>
                      <a:r>
                        <a:rPr lang="en-US" sz="800" b="1" i="0" u="none" strike="noStrike" dirty="0">
                          <a:solidFill>
                            <a:srgbClr val="000000"/>
                          </a:solidFill>
                          <a:effectLst/>
                          <a:latin typeface="Calibri" panose="020F0502020204030204" pitchFamily="34" charset="0"/>
                        </a:rPr>
                        <a:t>13</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rtl="0" fontAlgn="ctr"/>
                      <a:r>
                        <a:rPr lang="en-US" sz="800" b="1" i="0" u="none" strike="noStrike" dirty="0">
                          <a:solidFill>
                            <a:schemeClr val="tx1"/>
                          </a:solidFill>
                          <a:effectLst/>
                          <a:latin typeface="Calibri" panose="020F0502020204030204" pitchFamily="34" charset="0"/>
                        </a:rPr>
                        <a:t>Pen Testing</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ctr"/>
                      <a:r>
                        <a:rPr lang="en-US" sz="800" b="0" i="0" u="none" strike="noStrike" dirty="0">
                          <a:solidFill>
                            <a:srgbClr val="000000"/>
                          </a:solidFill>
                          <a:effectLst/>
                          <a:latin typeface="Calibri" panose="020F0502020204030204" pitchFamily="34" charset="0"/>
                        </a:rPr>
                        <a:t>Testing if there are any security vulnerabilities.</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en-US" sz="800" b="0" i="0" u="none" strike="noStrike" dirty="0">
                          <a:solidFill>
                            <a:srgbClr val="000000"/>
                          </a:solidFill>
                          <a:effectLst/>
                          <a:latin typeface="Calibri" panose="020F0502020204030204" pitchFamily="34" charset="0"/>
                        </a:rPr>
                        <a:t> Stage</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en-US" sz="800" b="0" i="0" u="none" strike="noStrike" dirty="0" err="1">
                          <a:solidFill>
                            <a:srgbClr val="000000"/>
                          </a:solidFill>
                          <a:effectLst/>
                          <a:latin typeface="Calibri" panose="020F0502020204030204" pitchFamily="34" charset="0"/>
                        </a:rPr>
                        <a:t>Veracode</a:t>
                      </a: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en-US" sz="800" b="0" i="0" u="none" strike="noStrike" dirty="0">
                          <a:solidFill>
                            <a:srgbClr val="000000"/>
                          </a:solidFill>
                          <a:effectLst/>
                          <a:latin typeface="Calibri" panose="020F0502020204030204" pitchFamily="34" charset="0"/>
                        </a:rPr>
                        <a:t>No issues,…</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Calibri" panose="020F0502020204030204" pitchFamily="34" charset="0"/>
                        </a:rPr>
                        <a:t>Before code goes to production</a:t>
                      </a:r>
                    </a:p>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en-US" sz="800" b="0" i="0" u="none" strike="noStrike" dirty="0" err="1">
                          <a:solidFill>
                            <a:srgbClr val="000000"/>
                          </a:solidFill>
                          <a:effectLst/>
                          <a:latin typeface="Calibri" panose="020F0502020204030204" pitchFamily="34" charset="0"/>
                        </a:rPr>
                        <a:t>Infosec</a:t>
                      </a: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752957511"/>
                  </a:ext>
                </a:extLst>
              </a:tr>
              <a:tr h="258417">
                <a:tc>
                  <a:txBody>
                    <a:bodyPr/>
                    <a:lstStyle/>
                    <a:p>
                      <a:pPr algn="ctr" fontAlgn="ctr"/>
                      <a:r>
                        <a:rPr lang="en-US" sz="800" b="1" i="0" u="none" strike="noStrike" dirty="0">
                          <a:solidFill>
                            <a:srgbClr val="000000"/>
                          </a:solidFill>
                          <a:effectLst/>
                          <a:latin typeface="Calibri" panose="020F0502020204030204" pitchFamily="34" charset="0"/>
                        </a:rPr>
                        <a:t>14</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rtl="0" fontAlgn="ctr"/>
                      <a:r>
                        <a:rPr lang="en-US" sz="800" b="1" i="0" u="none" strike="noStrike" dirty="0">
                          <a:solidFill>
                            <a:schemeClr val="tx1"/>
                          </a:solidFill>
                          <a:effectLst/>
                          <a:latin typeface="Calibri" panose="020F0502020204030204" pitchFamily="34" charset="0"/>
                        </a:rPr>
                        <a:t>Disaster Recover Testing</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ctr"/>
                      <a:r>
                        <a:rPr lang="en-US" sz="800" b="0" i="0" u="none" strike="noStrike" dirty="0">
                          <a:solidFill>
                            <a:srgbClr val="000000"/>
                          </a:solidFill>
                          <a:effectLst/>
                          <a:latin typeface="Calibri" panose="020F0502020204030204" pitchFamily="34" charset="0"/>
                        </a:rPr>
                        <a:t>Production</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ctr"/>
                      <a:r>
                        <a:rPr lang="en-US" sz="800" b="0" i="0" u="none" strike="noStrike" dirty="0">
                          <a:solidFill>
                            <a:srgbClr val="000000"/>
                          </a:solidFill>
                          <a:effectLst/>
                          <a:latin typeface="Calibri" panose="020F0502020204030204" pitchFamily="34" charset="0"/>
                        </a:rPr>
                        <a:t>Manual</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ctr"/>
                      <a:r>
                        <a:rPr lang="en-US" sz="800" b="0" i="0" u="none" strike="noStrike" dirty="0">
                          <a:solidFill>
                            <a:srgbClr val="000000"/>
                          </a:solidFill>
                          <a:effectLst/>
                          <a:latin typeface="Calibri" panose="020F0502020204030204" pitchFamily="34" charset="0"/>
                        </a:rPr>
                        <a:t>No issues,…</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ctr"/>
                      <a:r>
                        <a:rPr lang="en-US" sz="800" b="0" i="0" u="none" strike="noStrike" dirty="0">
                          <a:solidFill>
                            <a:srgbClr val="000000"/>
                          </a:solidFill>
                          <a:effectLst/>
                          <a:latin typeface="Calibri" panose="020F0502020204030204" pitchFamily="34" charset="0"/>
                        </a:rPr>
                        <a:t>Before code goes to production</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ctr"/>
                      <a:r>
                        <a:rPr lang="en-US" sz="800" b="0" i="0" u="none" strike="noStrike" dirty="0">
                          <a:solidFill>
                            <a:srgbClr val="000000"/>
                          </a:solidFill>
                          <a:effectLst/>
                          <a:latin typeface="Calibri" panose="020F0502020204030204" pitchFamily="34" charset="0"/>
                        </a:rPr>
                        <a:t>Team with DevOps</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70933526"/>
                  </a:ext>
                </a:extLst>
              </a:tr>
              <a:tr h="387830">
                <a:tc>
                  <a:txBody>
                    <a:bodyPr/>
                    <a:lstStyle/>
                    <a:p>
                      <a:pPr algn="ctr" fontAlgn="ctr"/>
                      <a:r>
                        <a:rPr lang="en-US" sz="800" b="1" i="0" u="none" strike="noStrike" dirty="0">
                          <a:solidFill>
                            <a:srgbClr val="000000"/>
                          </a:solidFill>
                          <a:effectLst/>
                          <a:latin typeface="Calibri" panose="020F0502020204030204" pitchFamily="34" charset="0"/>
                        </a:rPr>
                        <a:t>15</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rtl="0" fontAlgn="ctr"/>
                      <a:r>
                        <a:rPr lang="en-US" sz="800" b="1" i="0" u="none" strike="noStrike" dirty="0">
                          <a:solidFill>
                            <a:schemeClr val="tx1"/>
                          </a:solidFill>
                          <a:effectLst/>
                          <a:latin typeface="Calibri" panose="020F0502020204030204" pitchFamily="34" charset="0"/>
                        </a:rPr>
                        <a:t>Production Validations</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ctr"/>
                      <a:r>
                        <a:rPr lang="en-US" sz="800" b="0" i="0" u="none" strike="noStrike" dirty="0">
                          <a:solidFill>
                            <a:srgbClr val="000000"/>
                          </a:solidFill>
                          <a:effectLst/>
                          <a:latin typeface="Calibri" panose="020F0502020204030204" pitchFamily="34" charset="0"/>
                        </a:rPr>
                        <a:t>Production</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Calibri" panose="020F0502020204030204" pitchFamily="34" charset="0"/>
                        </a:rPr>
                        <a:t>BDD Cucumber JVM/ Manual</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ctr"/>
                      <a:r>
                        <a:rPr lang="en-US" sz="800" b="0" i="0" u="none" strike="noStrike" dirty="0">
                          <a:solidFill>
                            <a:srgbClr val="000000"/>
                          </a:solidFill>
                          <a:effectLst/>
                          <a:latin typeface="Calibri" panose="020F0502020204030204" pitchFamily="34" charset="0"/>
                        </a:rPr>
                        <a:t>Team</a:t>
                      </a: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5186" marR="5186" marT="5186" marB="2489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177915459"/>
                  </a:ext>
                </a:extLst>
              </a:tr>
            </a:tbl>
          </a:graphicData>
        </a:graphic>
      </p:graphicFrame>
      <p:sp>
        <p:nvSpPr>
          <p:cNvPr id="2" name="Title 1"/>
          <p:cNvSpPr>
            <a:spLocks noGrp="1"/>
          </p:cNvSpPr>
          <p:nvPr>
            <p:ph type="title"/>
          </p:nvPr>
        </p:nvSpPr>
        <p:spPr>
          <a:xfrm>
            <a:off x="117322" y="158896"/>
            <a:ext cx="11584670" cy="736650"/>
          </a:xfrm>
        </p:spPr>
        <p:txBody>
          <a:bodyPr>
            <a:noAutofit/>
          </a:bodyPr>
          <a:lstStyle/>
          <a:p>
            <a:r>
              <a:rPr lang="en-US" sz="4400" dirty="0">
                <a:solidFill>
                  <a:schemeClr val="tx1"/>
                </a:solidFill>
              </a:rPr>
              <a:t>Quality Gates </a:t>
            </a:r>
          </a:p>
        </p:txBody>
      </p:sp>
    </p:spTree>
    <p:extLst>
      <p:ext uri="{BB962C8B-B14F-4D97-AF65-F5344CB8AC3E}">
        <p14:creationId xmlns:p14="http://schemas.microsoft.com/office/powerpoint/2010/main" val="2460520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DFACD-851F-41EE-85DA-9A340F3465B5}"/>
              </a:ext>
            </a:extLst>
          </p:cNvPr>
          <p:cNvSpPr>
            <a:spLocks noGrp="1"/>
          </p:cNvSpPr>
          <p:nvPr>
            <p:ph type="title"/>
          </p:nvPr>
        </p:nvSpPr>
        <p:spPr>
          <a:xfrm>
            <a:off x="315995" y="-161851"/>
            <a:ext cx="10515600" cy="1325563"/>
          </a:xfrm>
        </p:spPr>
        <p:txBody>
          <a:bodyPr>
            <a:normAutofit/>
          </a:bodyPr>
          <a:lstStyle/>
          <a:p>
            <a:r>
              <a:rPr lang="en-US" dirty="0"/>
              <a:t>Entrance and Exit Criteria</a:t>
            </a:r>
          </a:p>
        </p:txBody>
      </p:sp>
      <p:graphicFrame>
        <p:nvGraphicFramePr>
          <p:cNvPr id="3" name="Table 2">
            <a:extLst>
              <a:ext uri="{FF2B5EF4-FFF2-40B4-BE49-F238E27FC236}">
                <a16:creationId xmlns:a16="http://schemas.microsoft.com/office/drawing/2014/main" id="{25E44C50-DFBC-40C0-89AD-1CA12F4B6EDB}"/>
              </a:ext>
            </a:extLst>
          </p:cNvPr>
          <p:cNvGraphicFramePr>
            <a:graphicFrameLocks noGrp="1"/>
          </p:cNvGraphicFramePr>
          <p:nvPr>
            <p:extLst>
              <p:ext uri="{D42A27DB-BD31-4B8C-83A1-F6EECF244321}">
                <p14:modId xmlns:p14="http://schemas.microsoft.com/office/powerpoint/2010/main" val="568300358"/>
              </p:ext>
            </p:extLst>
          </p:nvPr>
        </p:nvGraphicFramePr>
        <p:xfrm>
          <a:off x="-2" y="797146"/>
          <a:ext cx="8430323" cy="6217920"/>
        </p:xfrm>
        <a:graphic>
          <a:graphicData uri="http://schemas.openxmlformats.org/drawingml/2006/table">
            <a:tbl>
              <a:tblPr firstRow="1" bandRow="1">
                <a:tableStyleId>{21E4AEA4-8DFA-4A89-87EB-49C32662AFE0}</a:tableStyleId>
              </a:tblPr>
              <a:tblGrid>
                <a:gridCol w="4248617">
                  <a:extLst>
                    <a:ext uri="{9D8B030D-6E8A-4147-A177-3AD203B41FA5}">
                      <a16:colId xmlns:a16="http://schemas.microsoft.com/office/drawing/2014/main" val="2079145770"/>
                    </a:ext>
                  </a:extLst>
                </a:gridCol>
                <a:gridCol w="769434">
                  <a:extLst>
                    <a:ext uri="{9D8B030D-6E8A-4147-A177-3AD203B41FA5}">
                      <a16:colId xmlns:a16="http://schemas.microsoft.com/office/drawing/2014/main" val="2182266657"/>
                    </a:ext>
                  </a:extLst>
                </a:gridCol>
                <a:gridCol w="635619">
                  <a:extLst>
                    <a:ext uri="{9D8B030D-6E8A-4147-A177-3AD203B41FA5}">
                      <a16:colId xmlns:a16="http://schemas.microsoft.com/office/drawing/2014/main" val="3048516221"/>
                    </a:ext>
                  </a:extLst>
                </a:gridCol>
                <a:gridCol w="546410">
                  <a:extLst>
                    <a:ext uri="{9D8B030D-6E8A-4147-A177-3AD203B41FA5}">
                      <a16:colId xmlns:a16="http://schemas.microsoft.com/office/drawing/2014/main" val="3098512472"/>
                    </a:ext>
                  </a:extLst>
                </a:gridCol>
                <a:gridCol w="869795">
                  <a:extLst>
                    <a:ext uri="{9D8B030D-6E8A-4147-A177-3AD203B41FA5}">
                      <a16:colId xmlns:a16="http://schemas.microsoft.com/office/drawing/2014/main" val="3855522174"/>
                    </a:ext>
                  </a:extLst>
                </a:gridCol>
                <a:gridCol w="579864">
                  <a:extLst>
                    <a:ext uri="{9D8B030D-6E8A-4147-A177-3AD203B41FA5}">
                      <a16:colId xmlns:a16="http://schemas.microsoft.com/office/drawing/2014/main" val="3100661617"/>
                    </a:ext>
                  </a:extLst>
                </a:gridCol>
                <a:gridCol w="780584">
                  <a:extLst>
                    <a:ext uri="{9D8B030D-6E8A-4147-A177-3AD203B41FA5}">
                      <a16:colId xmlns:a16="http://schemas.microsoft.com/office/drawing/2014/main" val="1355754365"/>
                    </a:ext>
                  </a:extLst>
                </a:gridCol>
              </a:tblGrid>
              <a:tr h="356521">
                <a:tc>
                  <a:txBody>
                    <a:bodyPr/>
                    <a:lstStyle/>
                    <a:p>
                      <a:r>
                        <a:rPr lang="en-US" dirty="0"/>
                        <a:t>Entrance Criteria</a:t>
                      </a:r>
                    </a:p>
                  </a:txBody>
                  <a:tcPr/>
                </a:tc>
                <a:tc>
                  <a:txBody>
                    <a:bodyPr/>
                    <a:lstStyle/>
                    <a:p>
                      <a:r>
                        <a:rPr lang="en-US" dirty="0"/>
                        <a:t>Local</a:t>
                      </a:r>
                    </a:p>
                  </a:txBody>
                  <a:tcPr/>
                </a:tc>
                <a:tc>
                  <a:txBody>
                    <a:bodyPr/>
                    <a:lstStyle/>
                    <a:p>
                      <a:r>
                        <a:rPr lang="en-US" dirty="0"/>
                        <a:t>Dev</a:t>
                      </a:r>
                    </a:p>
                  </a:txBody>
                  <a:tcPr/>
                </a:tc>
                <a:tc>
                  <a:txBody>
                    <a:bodyPr/>
                    <a:lstStyle/>
                    <a:p>
                      <a:r>
                        <a:rPr lang="en-US" dirty="0"/>
                        <a:t>QA</a:t>
                      </a:r>
                    </a:p>
                  </a:txBody>
                  <a:tcPr/>
                </a:tc>
                <a:tc>
                  <a:txBody>
                    <a:bodyPr/>
                    <a:lstStyle/>
                    <a:p>
                      <a:r>
                        <a:rPr lang="en-US" dirty="0"/>
                        <a:t>Stage</a:t>
                      </a:r>
                    </a:p>
                  </a:txBody>
                  <a:tcPr/>
                </a:tc>
                <a:tc>
                  <a:txBody>
                    <a:bodyPr/>
                    <a:lstStyle/>
                    <a:p>
                      <a:r>
                        <a:rPr lang="en-US" dirty="0"/>
                        <a:t>Perf</a:t>
                      </a:r>
                    </a:p>
                  </a:txBody>
                  <a:tcPr/>
                </a:tc>
                <a:tc>
                  <a:txBody>
                    <a:bodyPr/>
                    <a:lstStyle/>
                    <a:p>
                      <a:r>
                        <a:rPr lang="en-US" dirty="0"/>
                        <a:t>Prod</a:t>
                      </a:r>
                    </a:p>
                  </a:txBody>
                  <a:tcPr/>
                </a:tc>
                <a:extLst>
                  <a:ext uri="{0D108BD9-81ED-4DB2-BD59-A6C34878D82A}">
                    <a16:rowId xmlns:a16="http://schemas.microsoft.com/office/drawing/2014/main" val="197186347"/>
                  </a:ext>
                </a:extLst>
              </a:tr>
              <a:tr h="3565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Feature files reviewed and signed off</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19252912"/>
                  </a:ext>
                </a:extLst>
              </a:tr>
              <a:tr h="3565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Code Complete</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14630907"/>
                  </a:ext>
                </a:extLst>
              </a:tr>
              <a:tr h="3565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Stable Environment </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67071559"/>
                  </a:ext>
                </a:extLst>
              </a:tr>
              <a:tr h="3565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Peer review done</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68688446"/>
                  </a:ext>
                </a:extLst>
              </a:tr>
              <a:tr h="3565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Unit testing – all possible scenarios</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48371771"/>
                  </a:ext>
                </a:extLst>
              </a:tr>
              <a:tr h="3565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Code coverage (sonar &gt;70%)</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46855382"/>
                  </a:ext>
                </a:extLst>
              </a:tr>
              <a:tr h="3565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Code quality</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64811059"/>
                  </a:ext>
                </a:extLst>
              </a:tr>
              <a:tr h="356521">
                <a:tc>
                  <a:txBody>
                    <a:bodyPr/>
                    <a:lstStyle/>
                    <a:p>
                      <a:r>
                        <a:rPr lang="en-US" dirty="0"/>
                        <a:t>No known issues or defects</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64360789"/>
                  </a:ext>
                </a:extLst>
              </a:tr>
              <a:tr h="356521">
                <a:tc>
                  <a:txBody>
                    <a:bodyPr/>
                    <a:lstStyle/>
                    <a:p>
                      <a:r>
                        <a:rPr lang="en-US" dirty="0"/>
                        <a:t>Connectivity with partner systems</a:t>
                      </a:r>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43142834"/>
                  </a:ext>
                </a:extLst>
              </a:tr>
              <a:tr h="356521">
                <a:tc>
                  <a:txBody>
                    <a:bodyPr/>
                    <a:lstStyle/>
                    <a:p>
                      <a:r>
                        <a:rPr lang="en-US" dirty="0"/>
                        <a:t>Acceptance/ Integration Testing(&gt;80% Pass)</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31634436"/>
                  </a:ext>
                </a:extLst>
              </a:tr>
              <a:tr h="3565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Regression/End-to-end testing(&gt;80% Pass)</a:t>
                      </a:r>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01128852"/>
                  </a:ext>
                </a:extLst>
              </a:tr>
              <a:tr h="3565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chemeClr val="tx1"/>
                          </a:solidFill>
                          <a:effectLst/>
                          <a:latin typeface="Calibri" panose="020F0502020204030204" pitchFamily="34" charset="0"/>
                        </a:rPr>
                        <a:t>External Stake Holder Acceptance</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64433788"/>
                  </a:ext>
                </a:extLst>
              </a:tr>
              <a:tr h="356521">
                <a:tc>
                  <a:txBody>
                    <a:bodyPr/>
                    <a:lstStyle/>
                    <a:p>
                      <a:r>
                        <a:rPr lang="en-US" sz="1800" b="0" i="0" u="none" strike="noStrike" dirty="0">
                          <a:solidFill>
                            <a:schemeClr val="tx1"/>
                          </a:solidFill>
                          <a:effectLst/>
                          <a:latin typeface="Calibri" panose="020F0502020204030204" pitchFamily="34" charset="0"/>
                        </a:rPr>
                        <a:t>NAR</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5342252"/>
                  </a:ext>
                </a:extLst>
              </a:tr>
              <a:tr h="3565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Pen Testing</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55758775"/>
                  </a:ext>
                </a:extLst>
              </a:tr>
              <a:tr h="3565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Performance Testing </a:t>
                      </a:r>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72249914"/>
                  </a:ext>
                </a:extLst>
              </a:tr>
              <a:tr h="3565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chemeClr val="tx1"/>
                          </a:solidFill>
                          <a:effectLst/>
                          <a:latin typeface="Calibri" panose="020F0502020204030204" pitchFamily="34" charset="0"/>
                        </a:rPr>
                        <a:t>Disaster Recovery Testing</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66727255"/>
                  </a:ext>
                </a:extLst>
              </a:tr>
            </a:tbl>
          </a:graphicData>
        </a:graphic>
      </p:graphicFrame>
      <p:pic>
        <p:nvPicPr>
          <p:cNvPr id="14" name="Graphic 13" descr="Checkmark">
            <a:extLst>
              <a:ext uri="{FF2B5EF4-FFF2-40B4-BE49-F238E27FC236}">
                <a16:creationId xmlns:a16="http://schemas.microsoft.com/office/drawing/2014/main" id="{F026D0FD-5841-48EF-AE4A-14010878E0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48496" y="4190130"/>
            <a:ext cx="236356" cy="236356"/>
          </a:xfrm>
          <a:prstGeom prst="rect">
            <a:avLst/>
          </a:prstGeom>
        </p:spPr>
      </p:pic>
      <p:pic>
        <p:nvPicPr>
          <p:cNvPr id="15" name="Graphic 14" descr="Checkmark">
            <a:extLst>
              <a:ext uri="{FF2B5EF4-FFF2-40B4-BE49-F238E27FC236}">
                <a16:creationId xmlns:a16="http://schemas.microsoft.com/office/drawing/2014/main" id="{63C58C27-5B88-4EA0-ACA1-8D70C9D976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0548" y="3772866"/>
            <a:ext cx="236356" cy="236356"/>
          </a:xfrm>
          <a:prstGeom prst="rect">
            <a:avLst/>
          </a:prstGeom>
        </p:spPr>
      </p:pic>
      <p:pic>
        <p:nvPicPr>
          <p:cNvPr id="16" name="Graphic 15" descr="Checkmark">
            <a:extLst>
              <a:ext uri="{FF2B5EF4-FFF2-40B4-BE49-F238E27FC236}">
                <a16:creationId xmlns:a16="http://schemas.microsoft.com/office/drawing/2014/main" id="{E8A4A225-D8D5-4CC3-930F-A49C0CDE79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0226" y="3089661"/>
            <a:ext cx="236356" cy="236356"/>
          </a:xfrm>
          <a:prstGeom prst="rect">
            <a:avLst/>
          </a:prstGeom>
        </p:spPr>
      </p:pic>
      <p:pic>
        <p:nvPicPr>
          <p:cNvPr id="17" name="Graphic 16" descr="Checkmark">
            <a:extLst>
              <a:ext uri="{FF2B5EF4-FFF2-40B4-BE49-F238E27FC236}">
                <a16:creationId xmlns:a16="http://schemas.microsoft.com/office/drawing/2014/main" id="{951BEC45-FC56-41B2-9203-188DB137E3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80228" y="2298582"/>
            <a:ext cx="236356" cy="236356"/>
          </a:xfrm>
          <a:prstGeom prst="rect">
            <a:avLst/>
          </a:prstGeom>
        </p:spPr>
      </p:pic>
      <p:pic>
        <p:nvPicPr>
          <p:cNvPr id="18" name="Graphic 17" descr="Checkmark">
            <a:extLst>
              <a:ext uri="{FF2B5EF4-FFF2-40B4-BE49-F238E27FC236}">
                <a16:creationId xmlns:a16="http://schemas.microsoft.com/office/drawing/2014/main" id="{15C2B46B-75AF-4B4F-91DA-95A8CEFA4C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9650" y="1910298"/>
            <a:ext cx="236356" cy="236356"/>
          </a:xfrm>
          <a:prstGeom prst="rect">
            <a:avLst/>
          </a:prstGeom>
        </p:spPr>
      </p:pic>
      <p:pic>
        <p:nvPicPr>
          <p:cNvPr id="19" name="Graphic 18" descr="Checkmark">
            <a:extLst>
              <a:ext uri="{FF2B5EF4-FFF2-40B4-BE49-F238E27FC236}">
                <a16:creationId xmlns:a16="http://schemas.microsoft.com/office/drawing/2014/main" id="{212B4CE0-E251-49A9-A67A-1507983CDA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58472" y="4602569"/>
            <a:ext cx="236356" cy="236356"/>
          </a:xfrm>
          <a:prstGeom prst="rect">
            <a:avLst/>
          </a:prstGeom>
        </p:spPr>
      </p:pic>
      <p:pic>
        <p:nvPicPr>
          <p:cNvPr id="20" name="Graphic 19" descr="Checkmark">
            <a:extLst>
              <a:ext uri="{FF2B5EF4-FFF2-40B4-BE49-F238E27FC236}">
                <a16:creationId xmlns:a16="http://schemas.microsoft.com/office/drawing/2014/main" id="{DE312866-6131-4F41-A0D6-F3A214EA1C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6979" y="3821216"/>
            <a:ext cx="236356" cy="236356"/>
          </a:xfrm>
          <a:prstGeom prst="rect">
            <a:avLst/>
          </a:prstGeom>
        </p:spPr>
      </p:pic>
      <p:pic>
        <p:nvPicPr>
          <p:cNvPr id="21" name="Graphic 20" descr="Checkmark">
            <a:extLst>
              <a:ext uri="{FF2B5EF4-FFF2-40B4-BE49-F238E27FC236}">
                <a16:creationId xmlns:a16="http://schemas.microsoft.com/office/drawing/2014/main" id="{A8D7781A-281F-4D7C-940B-EFCEB47250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9465" y="4948978"/>
            <a:ext cx="236356" cy="236356"/>
          </a:xfrm>
          <a:prstGeom prst="rect">
            <a:avLst/>
          </a:prstGeom>
        </p:spPr>
      </p:pic>
      <p:pic>
        <p:nvPicPr>
          <p:cNvPr id="22" name="Graphic 21" descr="Checkmark">
            <a:extLst>
              <a:ext uri="{FF2B5EF4-FFF2-40B4-BE49-F238E27FC236}">
                <a16:creationId xmlns:a16="http://schemas.microsoft.com/office/drawing/2014/main" id="{73AB8D6B-A2FC-4C2C-93CB-2A3426A02C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66699" y="4609412"/>
            <a:ext cx="236356" cy="236356"/>
          </a:xfrm>
          <a:prstGeom prst="rect">
            <a:avLst/>
          </a:prstGeom>
        </p:spPr>
      </p:pic>
      <p:pic>
        <p:nvPicPr>
          <p:cNvPr id="23" name="Graphic 22" descr="Checkmark">
            <a:extLst>
              <a:ext uri="{FF2B5EF4-FFF2-40B4-BE49-F238E27FC236}">
                <a16:creationId xmlns:a16="http://schemas.microsoft.com/office/drawing/2014/main" id="{C40045EA-9C82-46AC-BDBE-8A1CD71B0A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40262" y="3062883"/>
            <a:ext cx="236356" cy="236356"/>
          </a:xfrm>
          <a:prstGeom prst="rect">
            <a:avLst/>
          </a:prstGeom>
        </p:spPr>
      </p:pic>
      <p:pic>
        <p:nvPicPr>
          <p:cNvPr id="24" name="Graphic 23" descr="Checkmark">
            <a:extLst>
              <a:ext uri="{FF2B5EF4-FFF2-40B4-BE49-F238E27FC236}">
                <a16:creationId xmlns:a16="http://schemas.microsoft.com/office/drawing/2014/main" id="{F1011D20-313B-4954-8B96-1522C604EF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1377" y="3407216"/>
            <a:ext cx="236356" cy="236356"/>
          </a:xfrm>
          <a:prstGeom prst="rect">
            <a:avLst/>
          </a:prstGeom>
        </p:spPr>
      </p:pic>
      <p:pic>
        <p:nvPicPr>
          <p:cNvPr id="25" name="Graphic 24" descr="Checkmark">
            <a:extLst>
              <a:ext uri="{FF2B5EF4-FFF2-40B4-BE49-F238E27FC236}">
                <a16:creationId xmlns:a16="http://schemas.microsoft.com/office/drawing/2014/main" id="{A949C827-E5EB-408C-A77E-9027946E79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24442" y="3104677"/>
            <a:ext cx="236356" cy="236356"/>
          </a:xfrm>
          <a:prstGeom prst="rect">
            <a:avLst/>
          </a:prstGeom>
        </p:spPr>
      </p:pic>
      <p:pic>
        <p:nvPicPr>
          <p:cNvPr id="26" name="Graphic 25" descr="Checkmark">
            <a:extLst>
              <a:ext uri="{FF2B5EF4-FFF2-40B4-BE49-F238E27FC236}">
                <a16:creationId xmlns:a16="http://schemas.microsoft.com/office/drawing/2014/main" id="{BC5B1129-FC58-4F28-9949-56D7ED9B5E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80228" y="1543929"/>
            <a:ext cx="236356" cy="236356"/>
          </a:xfrm>
          <a:prstGeom prst="rect">
            <a:avLst/>
          </a:prstGeom>
        </p:spPr>
      </p:pic>
      <p:pic>
        <p:nvPicPr>
          <p:cNvPr id="27" name="Graphic 26" descr="Checkmark">
            <a:extLst>
              <a:ext uri="{FF2B5EF4-FFF2-40B4-BE49-F238E27FC236}">
                <a16:creationId xmlns:a16="http://schemas.microsoft.com/office/drawing/2014/main" id="{CFCE9EBF-0F33-4D54-BC37-2F32B8085C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06305" y="2697663"/>
            <a:ext cx="236356" cy="236356"/>
          </a:xfrm>
          <a:prstGeom prst="rect">
            <a:avLst/>
          </a:prstGeom>
        </p:spPr>
      </p:pic>
      <p:pic>
        <p:nvPicPr>
          <p:cNvPr id="28" name="Graphic 27" descr="Checkmark">
            <a:extLst>
              <a:ext uri="{FF2B5EF4-FFF2-40B4-BE49-F238E27FC236}">
                <a16:creationId xmlns:a16="http://schemas.microsoft.com/office/drawing/2014/main" id="{7FC95959-81AD-494B-A916-8BF733FA3D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24442" y="2755076"/>
            <a:ext cx="236356" cy="236356"/>
          </a:xfrm>
          <a:prstGeom prst="rect">
            <a:avLst/>
          </a:prstGeom>
        </p:spPr>
      </p:pic>
      <p:graphicFrame>
        <p:nvGraphicFramePr>
          <p:cNvPr id="6" name="Table 5">
            <a:extLst>
              <a:ext uri="{FF2B5EF4-FFF2-40B4-BE49-F238E27FC236}">
                <a16:creationId xmlns:a16="http://schemas.microsoft.com/office/drawing/2014/main" id="{380767EE-7929-46E1-A0CD-CC46F0F45B9C}"/>
              </a:ext>
            </a:extLst>
          </p:cNvPr>
          <p:cNvGraphicFramePr>
            <a:graphicFrameLocks noGrp="1"/>
          </p:cNvGraphicFramePr>
          <p:nvPr>
            <p:extLst>
              <p:ext uri="{D42A27DB-BD31-4B8C-83A1-F6EECF244321}">
                <p14:modId xmlns:p14="http://schemas.microsoft.com/office/powerpoint/2010/main" val="2692266481"/>
              </p:ext>
            </p:extLst>
          </p:nvPr>
        </p:nvGraphicFramePr>
        <p:xfrm>
          <a:off x="8430320" y="797145"/>
          <a:ext cx="3761679" cy="2949233"/>
        </p:xfrm>
        <a:graphic>
          <a:graphicData uri="http://schemas.openxmlformats.org/drawingml/2006/table">
            <a:tbl>
              <a:tblPr firstRow="1" bandRow="1">
                <a:tableStyleId>{93296810-A885-4BE3-A3E7-6D5BEEA58F35}</a:tableStyleId>
              </a:tblPr>
              <a:tblGrid>
                <a:gridCol w="3761679">
                  <a:extLst>
                    <a:ext uri="{9D8B030D-6E8A-4147-A177-3AD203B41FA5}">
                      <a16:colId xmlns:a16="http://schemas.microsoft.com/office/drawing/2014/main" val="3913896662"/>
                    </a:ext>
                  </a:extLst>
                </a:gridCol>
              </a:tblGrid>
              <a:tr h="385934">
                <a:tc>
                  <a:txBody>
                    <a:bodyPr/>
                    <a:lstStyle/>
                    <a:p>
                      <a:r>
                        <a:rPr lang="en-US" dirty="0"/>
                        <a:t>Exit Criteria</a:t>
                      </a:r>
                    </a:p>
                  </a:txBody>
                  <a:tcPr/>
                </a:tc>
                <a:extLst>
                  <a:ext uri="{0D108BD9-81ED-4DB2-BD59-A6C34878D82A}">
                    <a16:rowId xmlns:a16="http://schemas.microsoft.com/office/drawing/2014/main" val="3165186550"/>
                  </a:ext>
                </a:extLst>
              </a:tr>
              <a:tr h="734499">
                <a:tc>
                  <a:txBody>
                    <a:bodyPr/>
                    <a:lstStyle/>
                    <a:p>
                      <a:r>
                        <a:rPr lang="en-US" dirty="0"/>
                        <a:t>Test Execution complete and Pass rate is &gt;80%</a:t>
                      </a:r>
                    </a:p>
                  </a:txBody>
                  <a:tcPr/>
                </a:tc>
                <a:extLst>
                  <a:ext uri="{0D108BD9-81ED-4DB2-BD59-A6C34878D82A}">
                    <a16:rowId xmlns:a16="http://schemas.microsoft.com/office/drawing/2014/main" val="584554458"/>
                  </a:ext>
                </a:extLst>
              </a:tr>
              <a:tr h="8853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Defects are reviewed with PO/ team and no open issues</a:t>
                      </a:r>
                    </a:p>
                    <a:p>
                      <a:endParaRPr lang="en-US" dirty="0"/>
                    </a:p>
                  </a:txBody>
                  <a:tcPr/>
                </a:tc>
                <a:extLst>
                  <a:ext uri="{0D108BD9-81ED-4DB2-BD59-A6C34878D82A}">
                    <a16:rowId xmlns:a16="http://schemas.microsoft.com/office/drawing/2014/main" val="1014069933"/>
                  </a:ext>
                </a:extLst>
              </a:tr>
              <a:tr h="772134">
                <a:tc>
                  <a:txBody>
                    <a:bodyPr/>
                    <a:lstStyle/>
                    <a:p>
                      <a:r>
                        <a:rPr lang="en-US" dirty="0"/>
                        <a:t>Test execution and defect status published in confluence and signed off</a:t>
                      </a:r>
                    </a:p>
                  </a:txBody>
                  <a:tcPr/>
                </a:tc>
                <a:extLst>
                  <a:ext uri="{0D108BD9-81ED-4DB2-BD59-A6C34878D82A}">
                    <a16:rowId xmlns:a16="http://schemas.microsoft.com/office/drawing/2014/main" val="456800902"/>
                  </a:ext>
                </a:extLst>
              </a:tr>
            </a:tbl>
          </a:graphicData>
        </a:graphic>
      </p:graphicFrame>
      <p:pic>
        <p:nvPicPr>
          <p:cNvPr id="30" name="Graphic 29" descr="Checkmark">
            <a:extLst>
              <a:ext uri="{FF2B5EF4-FFF2-40B4-BE49-F238E27FC236}">
                <a16:creationId xmlns:a16="http://schemas.microsoft.com/office/drawing/2014/main" id="{CF2F0E67-ECC2-42B3-A386-467ACFD51D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81978" y="6039780"/>
            <a:ext cx="236356" cy="236356"/>
          </a:xfrm>
          <a:prstGeom prst="rect">
            <a:avLst/>
          </a:prstGeom>
        </p:spPr>
      </p:pic>
      <p:pic>
        <p:nvPicPr>
          <p:cNvPr id="31" name="Graphic 30" descr="Checkmark">
            <a:extLst>
              <a:ext uri="{FF2B5EF4-FFF2-40B4-BE49-F238E27FC236}">
                <a16:creationId xmlns:a16="http://schemas.microsoft.com/office/drawing/2014/main" id="{CA6A59FF-17E6-4F01-810B-FC07031C23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0226" y="1898871"/>
            <a:ext cx="236356" cy="236356"/>
          </a:xfrm>
          <a:prstGeom prst="rect">
            <a:avLst/>
          </a:prstGeom>
        </p:spPr>
      </p:pic>
      <p:pic>
        <p:nvPicPr>
          <p:cNvPr id="33" name="Graphic 32" descr="Checkmark">
            <a:extLst>
              <a:ext uri="{FF2B5EF4-FFF2-40B4-BE49-F238E27FC236}">
                <a16:creationId xmlns:a16="http://schemas.microsoft.com/office/drawing/2014/main" id="{100C90EA-BD57-47F8-B3EC-E75E8E02C8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41538" y="2370292"/>
            <a:ext cx="236356" cy="236356"/>
          </a:xfrm>
          <a:prstGeom prst="rect">
            <a:avLst/>
          </a:prstGeom>
        </p:spPr>
      </p:pic>
      <p:pic>
        <p:nvPicPr>
          <p:cNvPr id="34" name="Graphic 33" descr="Checkmark">
            <a:extLst>
              <a:ext uri="{FF2B5EF4-FFF2-40B4-BE49-F238E27FC236}">
                <a16:creationId xmlns:a16="http://schemas.microsoft.com/office/drawing/2014/main" id="{05A4047B-4CC8-4292-A1FC-C7E9C77BD0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87498" y="6717955"/>
            <a:ext cx="236356" cy="236356"/>
          </a:xfrm>
          <a:prstGeom prst="rect">
            <a:avLst/>
          </a:prstGeom>
        </p:spPr>
      </p:pic>
      <p:pic>
        <p:nvPicPr>
          <p:cNvPr id="35" name="Graphic 34" descr="Checkmark">
            <a:extLst>
              <a:ext uri="{FF2B5EF4-FFF2-40B4-BE49-F238E27FC236}">
                <a16:creationId xmlns:a16="http://schemas.microsoft.com/office/drawing/2014/main" id="{8F424788-C6AB-43DA-A2A3-9BAF3F8E67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41538" y="2697663"/>
            <a:ext cx="236356" cy="236356"/>
          </a:xfrm>
          <a:prstGeom prst="rect">
            <a:avLst/>
          </a:prstGeom>
        </p:spPr>
      </p:pic>
      <p:pic>
        <p:nvPicPr>
          <p:cNvPr id="39" name="Graphic 38" descr="Checkmark">
            <a:extLst>
              <a:ext uri="{FF2B5EF4-FFF2-40B4-BE49-F238E27FC236}">
                <a16:creationId xmlns:a16="http://schemas.microsoft.com/office/drawing/2014/main" id="{BF770703-0FFA-448A-8EAC-E4006128B6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44863" y="4511918"/>
            <a:ext cx="236356" cy="236356"/>
          </a:xfrm>
          <a:prstGeom prst="rect">
            <a:avLst/>
          </a:prstGeom>
        </p:spPr>
      </p:pic>
      <p:pic>
        <p:nvPicPr>
          <p:cNvPr id="40" name="Graphic 39" descr="Checkmark">
            <a:extLst>
              <a:ext uri="{FF2B5EF4-FFF2-40B4-BE49-F238E27FC236}">
                <a16:creationId xmlns:a16="http://schemas.microsoft.com/office/drawing/2014/main" id="{525EFFBE-697F-4913-9F83-56670DBEE6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44863" y="4900319"/>
            <a:ext cx="236356" cy="236356"/>
          </a:xfrm>
          <a:prstGeom prst="rect">
            <a:avLst/>
          </a:prstGeom>
        </p:spPr>
      </p:pic>
      <p:pic>
        <p:nvPicPr>
          <p:cNvPr id="41" name="Graphic 40" descr="Checkmark">
            <a:extLst>
              <a:ext uri="{FF2B5EF4-FFF2-40B4-BE49-F238E27FC236}">
                <a16:creationId xmlns:a16="http://schemas.microsoft.com/office/drawing/2014/main" id="{98776152-7F0C-4294-B168-99A405C14A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79702" y="5661546"/>
            <a:ext cx="236356" cy="236356"/>
          </a:xfrm>
          <a:prstGeom prst="rect">
            <a:avLst/>
          </a:prstGeom>
        </p:spPr>
      </p:pic>
      <p:pic>
        <p:nvPicPr>
          <p:cNvPr id="42" name="Graphic 41" descr="Checkmark">
            <a:extLst>
              <a:ext uri="{FF2B5EF4-FFF2-40B4-BE49-F238E27FC236}">
                <a16:creationId xmlns:a16="http://schemas.microsoft.com/office/drawing/2014/main" id="{1373228C-F5B4-4F25-BF37-DD048424FB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95280" y="2671712"/>
            <a:ext cx="236356" cy="236356"/>
          </a:xfrm>
          <a:prstGeom prst="rect">
            <a:avLst/>
          </a:prstGeom>
        </p:spPr>
      </p:pic>
      <p:pic>
        <p:nvPicPr>
          <p:cNvPr id="43" name="Graphic 42" descr="Checkmark">
            <a:extLst>
              <a:ext uri="{FF2B5EF4-FFF2-40B4-BE49-F238E27FC236}">
                <a16:creationId xmlns:a16="http://schemas.microsoft.com/office/drawing/2014/main" id="{3A946BB4-FE96-42EC-8460-5D8A93304C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8769" y="3040375"/>
            <a:ext cx="236356" cy="236356"/>
          </a:xfrm>
          <a:prstGeom prst="rect">
            <a:avLst/>
          </a:prstGeom>
        </p:spPr>
      </p:pic>
      <p:pic>
        <p:nvPicPr>
          <p:cNvPr id="44" name="Graphic 43" descr="Checkmark">
            <a:extLst>
              <a:ext uri="{FF2B5EF4-FFF2-40B4-BE49-F238E27FC236}">
                <a16:creationId xmlns:a16="http://schemas.microsoft.com/office/drawing/2014/main" id="{D369E068-B647-4D1D-9844-D964362D92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8769" y="3396941"/>
            <a:ext cx="236356" cy="236356"/>
          </a:xfrm>
          <a:prstGeom prst="rect">
            <a:avLst/>
          </a:prstGeom>
        </p:spPr>
      </p:pic>
      <p:pic>
        <p:nvPicPr>
          <p:cNvPr id="45" name="Graphic 44" descr="Checkmark">
            <a:extLst>
              <a:ext uri="{FF2B5EF4-FFF2-40B4-BE49-F238E27FC236}">
                <a16:creationId xmlns:a16="http://schemas.microsoft.com/office/drawing/2014/main" id="{8C7FC133-758E-4D79-9985-D5305D082F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6979" y="4166567"/>
            <a:ext cx="236356" cy="236356"/>
          </a:xfrm>
          <a:prstGeom prst="rect">
            <a:avLst/>
          </a:prstGeom>
        </p:spPr>
      </p:pic>
      <p:pic>
        <p:nvPicPr>
          <p:cNvPr id="46" name="Graphic 45" descr="Checkmark">
            <a:extLst>
              <a:ext uri="{FF2B5EF4-FFF2-40B4-BE49-F238E27FC236}">
                <a16:creationId xmlns:a16="http://schemas.microsoft.com/office/drawing/2014/main" id="{13D594CD-B579-427C-B7FD-0831A88E3C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13735" y="3421025"/>
            <a:ext cx="236356" cy="236356"/>
          </a:xfrm>
          <a:prstGeom prst="rect">
            <a:avLst/>
          </a:prstGeom>
        </p:spPr>
      </p:pic>
      <p:pic>
        <p:nvPicPr>
          <p:cNvPr id="47" name="Graphic 46" descr="Checkmark">
            <a:extLst>
              <a:ext uri="{FF2B5EF4-FFF2-40B4-BE49-F238E27FC236}">
                <a16:creationId xmlns:a16="http://schemas.microsoft.com/office/drawing/2014/main" id="{5A7B5387-BDAF-4486-AB93-A3AC12C7FC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41538" y="1619225"/>
            <a:ext cx="236356" cy="236356"/>
          </a:xfrm>
          <a:prstGeom prst="rect">
            <a:avLst/>
          </a:prstGeom>
        </p:spPr>
      </p:pic>
      <p:pic>
        <p:nvPicPr>
          <p:cNvPr id="48" name="Graphic 47" descr="Checkmark">
            <a:extLst>
              <a:ext uri="{FF2B5EF4-FFF2-40B4-BE49-F238E27FC236}">
                <a16:creationId xmlns:a16="http://schemas.microsoft.com/office/drawing/2014/main" id="{F07A0F4E-89B6-44AA-8425-19F13B8F6E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0563" y="1673942"/>
            <a:ext cx="236356" cy="236356"/>
          </a:xfrm>
          <a:prstGeom prst="rect">
            <a:avLst/>
          </a:prstGeom>
        </p:spPr>
      </p:pic>
      <p:pic>
        <p:nvPicPr>
          <p:cNvPr id="49" name="Graphic 48" descr="Checkmark">
            <a:extLst>
              <a:ext uri="{FF2B5EF4-FFF2-40B4-BE49-F238E27FC236}">
                <a16:creationId xmlns:a16="http://schemas.microsoft.com/office/drawing/2014/main" id="{50F7A7D9-CC18-48E8-8831-F3A91FD81A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0563" y="1953742"/>
            <a:ext cx="236356" cy="236356"/>
          </a:xfrm>
          <a:prstGeom prst="rect">
            <a:avLst/>
          </a:prstGeom>
        </p:spPr>
      </p:pic>
      <p:pic>
        <p:nvPicPr>
          <p:cNvPr id="50" name="Graphic 49" descr="Checkmark">
            <a:extLst>
              <a:ext uri="{FF2B5EF4-FFF2-40B4-BE49-F238E27FC236}">
                <a16:creationId xmlns:a16="http://schemas.microsoft.com/office/drawing/2014/main" id="{3096FC86-5782-444F-A42F-517D7A7D88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6855" y="2350111"/>
            <a:ext cx="236356" cy="236356"/>
          </a:xfrm>
          <a:prstGeom prst="rect">
            <a:avLst/>
          </a:prstGeom>
        </p:spPr>
      </p:pic>
      <p:pic>
        <p:nvPicPr>
          <p:cNvPr id="51" name="Graphic 50" descr="Checkmark">
            <a:extLst>
              <a:ext uri="{FF2B5EF4-FFF2-40B4-BE49-F238E27FC236}">
                <a16:creationId xmlns:a16="http://schemas.microsoft.com/office/drawing/2014/main" id="{BA42A619-7939-46AB-A660-8DD5EFD3DB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87283" y="1604339"/>
            <a:ext cx="236356" cy="236356"/>
          </a:xfrm>
          <a:prstGeom prst="rect">
            <a:avLst/>
          </a:prstGeom>
        </p:spPr>
      </p:pic>
      <p:pic>
        <p:nvPicPr>
          <p:cNvPr id="52" name="Graphic 51" descr="Checkmark">
            <a:extLst>
              <a:ext uri="{FF2B5EF4-FFF2-40B4-BE49-F238E27FC236}">
                <a16:creationId xmlns:a16="http://schemas.microsoft.com/office/drawing/2014/main" id="{FE69B5F6-4E49-4CDD-8099-955454F65B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41179" y="2384488"/>
            <a:ext cx="236356" cy="236356"/>
          </a:xfrm>
          <a:prstGeom prst="rect">
            <a:avLst/>
          </a:prstGeom>
        </p:spPr>
      </p:pic>
      <p:pic>
        <p:nvPicPr>
          <p:cNvPr id="53" name="Graphic 52" descr="Checkmark">
            <a:extLst>
              <a:ext uri="{FF2B5EF4-FFF2-40B4-BE49-F238E27FC236}">
                <a16:creationId xmlns:a16="http://schemas.microsoft.com/office/drawing/2014/main" id="{DA914310-D729-4AF1-8F4B-FDABF61F02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08667" y="2009889"/>
            <a:ext cx="236356" cy="236356"/>
          </a:xfrm>
          <a:prstGeom prst="rect">
            <a:avLst/>
          </a:prstGeom>
        </p:spPr>
      </p:pic>
      <p:pic>
        <p:nvPicPr>
          <p:cNvPr id="54" name="Graphic 53" descr="Checkmark">
            <a:extLst>
              <a:ext uri="{FF2B5EF4-FFF2-40B4-BE49-F238E27FC236}">
                <a16:creationId xmlns:a16="http://schemas.microsoft.com/office/drawing/2014/main" id="{2A47BF22-6B80-46B2-B829-56E003B69B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33967" y="3416527"/>
            <a:ext cx="236356" cy="236356"/>
          </a:xfrm>
          <a:prstGeom prst="rect">
            <a:avLst/>
          </a:prstGeom>
        </p:spPr>
      </p:pic>
      <p:pic>
        <p:nvPicPr>
          <p:cNvPr id="55" name="Graphic 54" descr="Checkmark">
            <a:extLst>
              <a:ext uri="{FF2B5EF4-FFF2-40B4-BE49-F238E27FC236}">
                <a16:creationId xmlns:a16="http://schemas.microsoft.com/office/drawing/2014/main" id="{C50418B3-276B-4A6B-8B50-90E7347E98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33535" y="3832251"/>
            <a:ext cx="236356" cy="236356"/>
          </a:xfrm>
          <a:prstGeom prst="rect">
            <a:avLst/>
          </a:prstGeom>
        </p:spPr>
      </p:pic>
      <p:pic>
        <p:nvPicPr>
          <p:cNvPr id="56" name="Graphic 55" descr="Checkmark">
            <a:extLst>
              <a:ext uri="{FF2B5EF4-FFF2-40B4-BE49-F238E27FC236}">
                <a16:creationId xmlns:a16="http://schemas.microsoft.com/office/drawing/2014/main" id="{B485B82C-2D75-4520-A922-AFC13185DE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55794" y="4185274"/>
            <a:ext cx="236356" cy="236356"/>
          </a:xfrm>
          <a:prstGeom prst="rect">
            <a:avLst/>
          </a:prstGeom>
        </p:spPr>
      </p:pic>
      <p:pic>
        <p:nvPicPr>
          <p:cNvPr id="57" name="Graphic 56" descr="Checkmark">
            <a:extLst>
              <a:ext uri="{FF2B5EF4-FFF2-40B4-BE49-F238E27FC236}">
                <a16:creationId xmlns:a16="http://schemas.microsoft.com/office/drawing/2014/main" id="{5285393E-5C80-4E0A-B384-FAECD09271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76681" y="4904454"/>
            <a:ext cx="236356" cy="236356"/>
          </a:xfrm>
          <a:prstGeom prst="rect">
            <a:avLst/>
          </a:prstGeom>
        </p:spPr>
      </p:pic>
      <p:pic>
        <p:nvPicPr>
          <p:cNvPr id="58" name="Graphic 57" descr="Checkmark">
            <a:extLst>
              <a:ext uri="{FF2B5EF4-FFF2-40B4-BE49-F238E27FC236}">
                <a16:creationId xmlns:a16="http://schemas.microsoft.com/office/drawing/2014/main" id="{7439E663-B04A-41D9-A43E-1233AE5631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83153" y="1216558"/>
            <a:ext cx="236356" cy="236356"/>
          </a:xfrm>
          <a:prstGeom prst="rect">
            <a:avLst/>
          </a:prstGeom>
        </p:spPr>
      </p:pic>
      <p:pic>
        <p:nvPicPr>
          <p:cNvPr id="59" name="Graphic 58" descr="Checkmark">
            <a:extLst>
              <a:ext uri="{FF2B5EF4-FFF2-40B4-BE49-F238E27FC236}">
                <a16:creationId xmlns:a16="http://schemas.microsoft.com/office/drawing/2014/main" id="{76BDA109-A71F-4185-8082-C509658D42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52064" y="1254727"/>
            <a:ext cx="236356" cy="236356"/>
          </a:xfrm>
          <a:prstGeom prst="rect">
            <a:avLst/>
          </a:prstGeom>
        </p:spPr>
      </p:pic>
      <p:pic>
        <p:nvPicPr>
          <p:cNvPr id="60" name="Graphic 59" descr="Checkmark">
            <a:extLst>
              <a:ext uri="{FF2B5EF4-FFF2-40B4-BE49-F238E27FC236}">
                <a16:creationId xmlns:a16="http://schemas.microsoft.com/office/drawing/2014/main" id="{4A8E2FB1-7F0B-44A5-8D80-C7913E3666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4055" y="1292576"/>
            <a:ext cx="236356" cy="236356"/>
          </a:xfrm>
          <a:prstGeom prst="rect">
            <a:avLst/>
          </a:prstGeom>
        </p:spPr>
      </p:pic>
      <p:pic>
        <p:nvPicPr>
          <p:cNvPr id="61" name="Graphic 60" descr="Checkmark">
            <a:extLst>
              <a:ext uri="{FF2B5EF4-FFF2-40B4-BE49-F238E27FC236}">
                <a16:creationId xmlns:a16="http://schemas.microsoft.com/office/drawing/2014/main" id="{7743137E-7278-4B10-9F97-02C2272E56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90790" y="1288605"/>
            <a:ext cx="236356" cy="236356"/>
          </a:xfrm>
          <a:prstGeom prst="rect">
            <a:avLst/>
          </a:prstGeom>
        </p:spPr>
      </p:pic>
      <p:pic>
        <p:nvPicPr>
          <p:cNvPr id="62" name="Graphic 61" descr="Checkmark">
            <a:extLst>
              <a:ext uri="{FF2B5EF4-FFF2-40B4-BE49-F238E27FC236}">
                <a16:creationId xmlns:a16="http://schemas.microsoft.com/office/drawing/2014/main" id="{4D9C9057-4BD6-4FB5-A14D-0E7722A792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2110" y="6377266"/>
            <a:ext cx="236356" cy="236356"/>
          </a:xfrm>
          <a:prstGeom prst="rect">
            <a:avLst/>
          </a:prstGeom>
        </p:spPr>
      </p:pic>
      <p:pic>
        <p:nvPicPr>
          <p:cNvPr id="63" name="Graphic 62" descr="Checkmark">
            <a:extLst>
              <a:ext uri="{FF2B5EF4-FFF2-40B4-BE49-F238E27FC236}">
                <a16:creationId xmlns:a16="http://schemas.microsoft.com/office/drawing/2014/main" id="{D2249D73-C8D5-4683-BC02-47070C36B3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66699" y="5300850"/>
            <a:ext cx="236356" cy="236356"/>
          </a:xfrm>
          <a:prstGeom prst="rect">
            <a:avLst/>
          </a:prstGeom>
        </p:spPr>
      </p:pic>
      <p:pic>
        <p:nvPicPr>
          <p:cNvPr id="64" name="Graphic 63" descr="Checkmark">
            <a:extLst>
              <a:ext uri="{FF2B5EF4-FFF2-40B4-BE49-F238E27FC236}">
                <a16:creationId xmlns:a16="http://schemas.microsoft.com/office/drawing/2014/main" id="{6FBB8539-0AA7-4C21-8EBD-4BF77B00F8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33158" y="4899792"/>
            <a:ext cx="236356" cy="236356"/>
          </a:xfrm>
          <a:prstGeom prst="rect">
            <a:avLst/>
          </a:prstGeom>
        </p:spPr>
      </p:pic>
      <p:pic>
        <p:nvPicPr>
          <p:cNvPr id="65" name="Graphic 64" descr="Checkmark">
            <a:extLst>
              <a:ext uri="{FF2B5EF4-FFF2-40B4-BE49-F238E27FC236}">
                <a16:creationId xmlns:a16="http://schemas.microsoft.com/office/drawing/2014/main" id="{F0AD1F37-DDB6-40AE-91D8-7E53758710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45438" y="3853849"/>
            <a:ext cx="236356" cy="236356"/>
          </a:xfrm>
          <a:prstGeom prst="rect">
            <a:avLst/>
          </a:prstGeom>
        </p:spPr>
      </p:pic>
      <p:pic>
        <p:nvPicPr>
          <p:cNvPr id="66" name="Graphic 65" descr="Checkmark">
            <a:extLst>
              <a:ext uri="{FF2B5EF4-FFF2-40B4-BE49-F238E27FC236}">
                <a16:creationId xmlns:a16="http://schemas.microsoft.com/office/drawing/2014/main" id="{D3BC5C2C-3F89-4452-B463-E0BD532C1C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5996" y="4166567"/>
            <a:ext cx="236356" cy="236356"/>
          </a:xfrm>
          <a:prstGeom prst="rect">
            <a:avLst/>
          </a:prstGeom>
        </p:spPr>
      </p:pic>
      <p:pic>
        <p:nvPicPr>
          <p:cNvPr id="67" name="Graphic 66" descr="Checkmark">
            <a:extLst>
              <a:ext uri="{FF2B5EF4-FFF2-40B4-BE49-F238E27FC236}">
                <a16:creationId xmlns:a16="http://schemas.microsoft.com/office/drawing/2014/main" id="{CBBD4EDC-3765-4531-9F6F-0C343E13E2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39608" y="3867065"/>
            <a:ext cx="236356" cy="236356"/>
          </a:xfrm>
          <a:prstGeom prst="rect">
            <a:avLst/>
          </a:prstGeom>
        </p:spPr>
      </p:pic>
      <p:pic>
        <p:nvPicPr>
          <p:cNvPr id="68" name="Graphic 67" descr="Checkmark">
            <a:extLst>
              <a:ext uri="{FF2B5EF4-FFF2-40B4-BE49-F238E27FC236}">
                <a16:creationId xmlns:a16="http://schemas.microsoft.com/office/drawing/2014/main" id="{AF32C490-58A6-447E-8E9C-74E39CCFC5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33158" y="4202762"/>
            <a:ext cx="236356" cy="236356"/>
          </a:xfrm>
          <a:prstGeom prst="rect">
            <a:avLst/>
          </a:prstGeom>
        </p:spPr>
      </p:pic>
      <p:pic>
        <p:nvPicPr>
          <p:cNvPr id="69" name="Graphic 68" descr="Checkmark">
            <a:extLst>
              <a:ext uri="{FF2B5EF4-FFF2-40B4-BE49-F238E27FC236}">
                <a16:creationId xmlns:a16="http://schemas.microsoft.com/office/drawing/2014/main" id="{5B5CCFEE-C358-468A-ACD7-39C0AC81C8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69320" y="3851561"/>
            <a:ext cx="236356" cy="236356"/>
          </a:xfrm>
          <a:prstGeom prst="rect">
            <a:avLst/>
          </a:prstGeom>
        </p:spPr>
      </p:pic>
    </p:spTree>
    <p:extLst>
      <p:ext uri="{BB962C8B-B14F-4D97-AF65-F5344CB8AC3E}">
        <p14:creationId xmlns:p14="http://schemas.microsoft.com/office/powerpoint/2010/main" val="1431128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4EDEC-2F67-4BCC-AF0A-6C873FBD06CB}"/>
              </a:ext>
            </a:extLst>
          </p:cNvPr>
          <p:cNvSpPr>
            <a:spLocks noGrp="1"/>
          </p:cNvSpPr>
          <p:nvPr>
            <p:ph type="title"/>
          </p:nvPr>
        </p:nvSpPr>
        <p:spPr>
          <a:xfrm>
            <a:off x="384094" y="242767"/>
            <a:ext cx="5724475" cy="1284375"/>
          </a:xfrm>
        </p:spPr>
        <p:txBody>
          <a:bodyPr>
            <a:normAutofit/>
          </a:bodyPr>
          <a:lstStyle/>
          <a:p>
            <a:r>
              <a:rPr lang="en-US" dirty="0"/>
              <a:t>Defect </a:t>
            </a:r>
            <a:r>
              <a:rPr lang="en-US"/>
              <a:t>Management </a:t>
            </a:r>
            <a:endParaRPr lang="en-US" dirty="0"/>
          </a:p>
        </p:txBody>
      </p:sp>
      <p:sp>
        <p:nvSpPr>
          <p:cNvPr id="10" name="TextBox 9">
            <a:extLst>
              <a:ext uri="{FF2B5EF4-FFF2-40B4-BE49-F238E27FC236}">
                <a16:creationId xmlns:a16="http://schemas.microsoft.com/office/drawing/2014/main" id="{34FAACC7-B937-40B1-AFF7-6EB4CA58AABC}"/>
              </a:ext>
            </a:extLst>
          </p:cNvPr>
          <p:cNvSpPr txBox="1"/>
          <p:nvPr/>
        </p:nvSpPr>
        <p:spPr>
          <a:xfrm>
            <a:off x="7045910" y="6074152"/>
            <a:ext cx="1284051" cy="369332"/>
          </a:xfrm>
          <a:prstGeom prst="rect">
            <a:avLst/>
          </a:prstGeom>
          <a:solidFill>
            <a:srgbClr val="00B0F0"/>
          </a:solidFill>
        </p:spPr>
        <p:txBody>
          <a:bodyPr wrap="square" rtlCol="0">
            <a:spAutoFit/>
          </a:bodyPr>
          <a:lstStyle/>
          <a:p>
            <a:r>
              <a:rPr lang="en-US" dirty="0"/>
              <a:t>Developers</a:t>
            </a:r>
          </a:p>
        </p:txBody>
      </p:sp>
      <p:sp>
        <p:nvSpPr>
          <p:cNvPr id="15" name="TextBox 14">
            <a:extLst>
              <a:ext uri="{FF2B5EF4-FFF2-40B4-BE49-F238E27FC236}">
                <a16:creationId xmlns:a16="http://schemas.microsoft.com/office/drawing/2014/main" id="{A4176A13-01CB-46DA-B8B9-9C77AD7BC2D5}"/>
              </a:ext>
            </a:extLst>
          </p:cNvPr>
          <p:cNvSpPr txBox="1"/>
          <p:nvPr/>
        </p:nvSpPr>
        <p:spPr>
          <a:xfrm flipH="1">
            <a:off x="8497228" y="6074152"/>
            <a:ext cx="680225" cy="369332"/>
          </a:xfrm>
          <a:prstGeom prst="rect">
            <a:avLst/>
          </a:prstGeom>
          <a:solidFill>
            <a:srgbClr val="FFC000"/>
          </a:solidFill>
        </p:spPr>
        <p:txBody>
          <a:bodyPr wrap="square" rtlCol="0">
            <a:spAutoFit/>
          </a:bodyPr>
          <a:lstStyle/>
          <a:p>
            <a:r>
              <a:rPr lang="en-US" dirty="0"/>
              <a:t>QA</a:t>
            </a:r>
          </a:p>
        </p:txBody>
      </p:sp>
      <p:sp>
        <p:nvSpPr>
          <p:cNvPr id="4" name="TextBox 3">
            <a:extLst>
              <a:ext uri="{FF2B5EF4-FFF2-40B4-BE49-F238E27FC236}">
                <a16:creationId xmlns:a16="http://schemas.microsoft.com/office/drawing/2014/main" id="{8254FD7A-C210-441E-82BA-65C3AC4D5381}"/>
              </a:ext>
            </a:extLst>
          </p:cNvPr>
          <p:cNvSpPr txBox="1"/>
          <p:nvPr/>
        </p:nvSpPr>
        <p:spPr>
          <a:xfrm>
            <a:off x="4406430" y="6489304"/>
            <a:ext cx="10194234" cy="369332"/>
          </a:xfrm>
          <a:prstGeom prst="rect">
            <a:avLst/>
          </a:prstGeom>
          <a:noFill/>
        </p:spPr>
        <p:txBody>
          <a:bodyPr wrap="square" rtlCol="0">
            <a:spAutoFit/>
          </a:bodyPr>
          <a:lstStyle/>
          <a:p>
            <a:r>
              <a:rPr lang="en-US" dirty="0">
                <a:highlight>
                  <a:srgbClr val="FFFF00"/>
                </a:highlight>
              </a:rPr>
              <a:t>Defect Triage calls will be scheduled by QA with stake holders as required</a:t>
            </a:r>
          </a:p>
        </p:txBody>
      </p:sp>
      <p:sp>
        <p:nvSpPr>
          <p:cNvPr id="6" name="Rectangle: Rounded Corners 5">
            <a:extLst>
              <a:ext uri="{FF2B5EF4-FFF2-40B4-BE49-F238E27FC236}">
                <a16:creationId xmlns:a16="http://schemas.microsoft.com/office/drawing/2014/main" id="{2FD09EF4-F7EE-47CA-A5B2-F697F46366AF}"/>
              </a:ext>
            </a:extLst>
          </p:cNvPr>
          <p:cNvSpPr/>
          <p:nvPr/>
        </p:nvSpPr>
        <p:spPr>
          <a:xfrm>
            <a:off x="9043638" y="1302039"/>
            <a:ext cx="2107580" cy="563359"/>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Defect Lifecycle</a:t>
            </a:r>
          </a:p>
        </p:txBody>
      </p:sp>
      <p:sp>
        <p:nvSpPr>
          <p:cNvPr id="12" name="Rectangle: Rounded Corners 11">
            <a:extLst>
              <a:ext uri="{FF2B5EF4-FFF2-40B4-BE49-F238E27FC236}">
                <a16:creationId xmlns:a16="http://schemas.microsoft.com/office/drawing/2014/main" id="{E66AC9A4-8C44-4F05-AD00-5892CDDCEFA0}"/>
              </a:ext>
            </a:extLst>
          </p:cNvPr>
          <p:cNvSpPr/>
          <p:nvPr/>
        </p:nvSpPr>
        <p:spPr>
          <a:xfrm>
            <a:off x="2681730" y="1246423"/>
            <a:ext cx="2107580" cy="563359"/>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Defect Workflow</a:t>
            </a:r>
          </a:p>
        </p:txBody>
      </p:sp>
      <p:sp>
        <p:nvSpPr>
          <p:cNvPr id="16" name="Rectangle: Rounded Corners 15">
            <a:extLst>
              <a:ext uri="{FF2B5EF4-FFF2-40B4-BE49-F238E27FC236}">
                <a16:creationId xmlns:a16="http://schemas.microsoft.com/office/drawing/2014/main" id="{5C765AC5-1A72-4123-9D16-F9CCE60ABDD2}"/>
              </a:ext>
            </a:extLst>
          </p:cNvPr>
          <p:cNvSpPr/>
          <p:nvPr/>
        </p:nvSpPr>
        <p:spPr>
          <a:xfrm>
            <a:off x="9344720" y="6042820"/>
            <a:ext cx="1806498" cy="415152"/>
          </a:xfrm>
          <a:prstGeom prst="roundRect">
            <a:avLst/>
          </a:prstGeom>
          <a:solidFill>
            <a:srgbClr val="06F8E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Product Owner</a:t>
            </a:r>
          </a:p>
        </p:txBody>
      </p:sp>
      <p:pic>
        <p:nvPicPr>
          <p:cNvPr id="9" name="Picture 8">
            <a:extLst>
              <a:ext uri="{FF2B5EF4-FFF2-40B4-BE49-F238E27FC236}">
                <a16:creationId xmlns:a16="http://schemas.microsoft.com/office/drawing/2014/main" id="{DAF37459-77FF-4B14-9A54-A01726FAA6A5}"/>
              </a:ext>
            </a:extLst>
          </p:cNvPr>
          <p:cNvPicPr>
            <a:picLocks noChangeAspect="1"/>
          </p:cNvPicPr>
          <p:nvPr/>
        </p:nvPicPr>
        <p:blipFill>
          <a:blip r:embed="rId3"/>
          <a:stretch>
            <a:fillRect/>
          </a:stretch>
        </p:blipFill>
        <p:spPr>
          <a:xfrm>
            <a:off x="7094882" y="2092021"/>
            <a:ext cx="5097117" cy="3954323"/>
          </a:xfrm>
          <a:prstGeom prst="rect">
            <a:avLst/>
          </a:prstGeom>
        </p:spPr>
      </p:pic>
      <p:pic>
        <p:nvPicPr>
          <p:cNvPr id="18" name="Picture 17">
            <a:extLst>
              <a:ext uri="{FF2B5EF4-FFF2-40B4-BE49-F238E27FC236}">
                <a16:creationId xmlns:a16="http://schemas.microsoft.com/office/drawing/2014/main" id="{904FD200-D84D-449F-9F1C-4EEAC889E6C7}"/>
              </a:ext>
            </a:extLst>
          </p:cNvPr>
          <p:cNvPicPr>
            <a:picLocks noChangeAspect="1"/>
          </p:cNvPicPr>
          <p:nvPr/>
        </p:nvPicPr>
        <p:blipFill>
          <a:blip r:embed="rId4"/>
          <a:stretch>
            <a:fillRect/>
          </a:stretch>
        </p:blipFill>
        <p:spPr>
          <a:xfrm>
            <a:off x="612514" y="1572963"/>
            <a:ext cx="6613476" cy="5073164"/>
          </a:xfrm>
          <a:prstGeom prst="rect">
            <a:avLst/>
          </a:prstGeom>
        </p:spPr>
      </p:pic>
    </p:spTree>
    <p:extLst>
      <p:ext uri="{BB962C8B-B14F-4D97-AF65-F5344CB8AC3E}">
        <p14:creationId xmlns:p14="http://schemas.microsoft.com/office/powerpoint/2010/main" val="3334971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21EC-EF6B-4F14-B2EE-B2E6EC91915B}"/>
              </a:ext>
            </a:extLst>
          </p:cNvPr>
          <p:cNvSpPr>
            <a:spLocks noGrp="1"/>
          </p:cNvSpPr>
          <p:nvPr>
            <p:ph type="title"/>
          </p:nvPr>
        </p:nvSpPr>
        <p:spPr/>
        <p:txBody>
          <a:bodyPr/>
          <a:lstStyle/>
          <a:p>
            <a:r>
              <a:rPr lang="en-US" b="1" dirty="0"/>
              <a:t>Test Data Strategy</a:t>
            </a:r>
          </a:p>
        </p:txBody>
      </p:sp>
      <p:graphicFrame>
        <p:nvGraphicFramePr>
          <p:cNvPr id="5" name="Content Placeholder 4">
            <a:extLst>
              <a:ext uri="{FF2B5EF4-FFF2-40B4-BE49-F238E27FC236}">
                <a16:creationId xmlns:a16="http://schemas.microsoft.com/office/drawing/2014/main" id="{F05F37F9-3280-4D98-98E3-E30C3A913387}"/>
              </a:ext>
            </a:extLst>
          </p:cNvPr>
          <p:cNvGraphicFramePr>
            <a:graphicFrameLocks noGrp="1"/>
          </p:cNvGraphicFramePr>
          <p:nvPr>
            <p:ph idx="1"/>
            <p:extLst>
              <p:ext uri="{D42A27DB-BD31-4B8C-83A1-F6EECF244321}">
                <p14:modId xmlns:p14="http://schemas.microsoft.com/office/powerpoint/2010/main" val="3031711704"/>
              </p:ext>
            </p:extLst>
          </p:nvPr>
        </p:nvGraphicFramePr>
        <p:xfrm>
          <a:off x="838200" y="1825625"/>
          <a:ext cx="10515600" cy="17526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126678033"/>
                    </a:ext>
                  </a:extLst>
                </a:gridCol>
                <a:gridCol w="3505200">
                  <a:extLst>
                    <a:ext uri="{9D8B030D-6E8A-4147-A177-3AD203B41FA5}">
                      <a16:colId xmlns:a16="http://schemas.microsoft.com/office/drawing/2014/main" val="2532777497"/>
                    </a:ext>
                  </a:extLst>
                </a:gridCol>
                <a:gridCol w="3505200">
                  <a:extLst>
                    <a:ext uri="{9D8B030D-6E8A-4147-A177-3AD203B41FA5}">
                      <a16:colId xmlns:a16="http://schemas.microsoft.com/office/drawing/2014/main" val="4162175517"/>
                    </a:ext>
                  </a:extLst>
                </a:gridCol>
              </a:tblGrid>
              <a:tr h="370840">
                <a:tc>
                  <a:txBody>
                    <a:bodyPr/>
                    <a:lstStyle/>
                    <a:p>
                      <a:r>
                        <a:rPr lang="en-US" dirty="0"/>
                        <a:t>Test Data </a:t>
                      </a:r>
                    </a:p>
                  </a:txBody>
                  <a:tcPr/>
                </a:tc>
                <a:tc>
                  <a:txBody>
                    <a:bodyPr/>
                    <a:lstStyle/>
                    <a:p>
                      <a:r>
                        <a:rPr lang="en-US" dirty="0"/>
                        <a:t>Process to obtain data</a:t>
                      </a:r>
                    </a:p>
                  </a:txBody>
                  <a:tcPr/>
                </a:tc>
                <a:tc>
                  <a:txBody>
                    <a:bodyPr/>
                    <a:lstStyle/>
                    <a:p>
                      <a:r>
                        <a:rPr lang="en-US" dirty="0"/>
                        <a:t>Timeline</a:t>
                      </a:r>
                    </a:p>
                  </a:txBody>
                  <a:tcPr/>
                </a:tc>
                <a:extLst>
                  <a:ext uri="{0D108BD9-81ED-4DB2-BD59-A6C34878D82A}">
                    <a16:rowId xmlns:a16="http://schemas.microsoft.com/office/drawing/2014/main" val="1105121501"/>
                  </a:ext>
                </a:extLst>
              </a:tr>
              <a:tr h="370840">
                <a:tc>
                  <a:txBody>
                    <a:bodyPr/>
                    <a:lstStyle/>
                    <a:p>
                      <a:r>
                        <a:rPr lang="en-US" dirty="0"/>
                        <a:t>Test VINs – 50 Lexus &amp; 50 Toyota</a:t>
                      </a:r>
                    </a:p>
                  </a:txBody>
                  <a:tcPr/>
                </a:tc>
                <a:tc>
                  <a:txBody>
                    <a:bodyPr/>
                    <a:lstStyle/>
                    <a:p>
                      <a:r>
                        <a:rPr lang="en-US" dirty="0"/>
                        <a:t>TC will provide the VINs</a:t>
                      </a:r>
                    </a:p>
                  </a:txBody>
                  <a:tcPr/>
                </a:tc>
                <a:tc>
                  <a:txBody>
                    <a:bodyPr/>
                    <a:lstStyle/>
                    <a:p>
                      <a:r>
                        <a:rPr lang="en-US" dirty="0"/>
                        <a:t>Before integration testing commences</a:t>
                      </a:r>
                    </a:p>
                  </a:txBody>
                  <a:tcPr/>
                </a:tc>
                <a:extLst>
                  <a:ext uri="{0D108BD9-81ED-4DB2-BD59-A6C34878D82A}">
                    <a16:rowId xmlns:a16="http://schemas.microsoft.com/office/drawing/2014/main" val="2348230991"/>
                  </a:ext>
                </a:extLst>
              </a:tr>
              <a:tr h="370840">
                <a:tc>
                  <a:txBody>
                    <a:bodyPr/>
                    <a:lstStyle/>
                    <a:p>
                      <a:r>
                        <a:rPr lang="en-US" dirty="0"/>
                        <a:t>Email – SMTP Servers</a:t>
                      </a:r>
                    </a:p>
                  </a:txBody>
                  <a:tcPr/>
                </a:tc>
                <a:tc>
                  <a:txBody>
                    <a:bodyPr/>
                    <a:lstStyle/>
                    <a:p>
                      <a:r>
                        <a:rPr lang="en-US" dirty="0"/>
                        <a:t>Research options</a:t>
                      </a:r>
                    </a:p>
                  </a:txBody>
                  <a:tcPr/>
                </a:tc>
                <a:tc>
                  <a:txBody>
                    <a:bodyPr/>
                    <a:lstStyle/>
                    <a:p>
                      <a:endParaRPr lang="en-US"/>
                    </a:p>
                  </a:txBody>
                  <a:tcPr/>
                </a:tc>
                <a:extLst>
                  <a:ext uri="{0D108BD9-81ED-4DB2-BD59-A6C34878D82A}">
                    <a16:rowId xmlns:a16="http://schemas.microsoft.com/office/drawing/2014/main" val="1762517982"/>
                  </a:ext>
                </a:extLst>
              </a:tr>
              <a:tr h="370840">
                <a:tc>
                  <a:txBody>
                    <a:bodyPr/>
                    <a:lstStyle/>
                    <a:p>
                      <a:r>
                        <a:rPr lang="en-US" dirty="0"/>
                        <a:t>IMEI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 options for in-house tool</a:t>
                      </a:r>
                    </a:p>
                  </a:txBody>
                  <a:tcPr/>
                </a:tc>
                <a:tc>
                  <a:txBody>
                    <a:bodyPr/>
                    <a:lstStyle/>
                    <a:p>
                      <a:endParaRPr lang="en-US" dirty="0"/>
                    </a:p>
                  </a:txBody>
                  <a:tcPr/>
                </a:tc>
                <a:extLst>
                  <a:ext uri="{0D108BD9-81ED-4DB2-BD59-A6C34878D82A}">
                    <a16:rowId xmlns:a16="http://schemas.microsoft.com/office/drawing/2014/main" val="3534532543"/>
                  </a:ext>
                </a:extLst>
              </a:tr>
            </a:tbl>
          </a:graphicData>
        </a:graphic>
      </p:graphicFrame>
    </p:spTree>
    <p:extLst>
      <p:ext uri="{BB962C8B-B14F-4D97-AF65-F5344CB8AC3E}">
        <p14:creationId xmlns:p14="http://schemas.microsoft.com/office/powerpoint/2010/main" val="1020829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20E76-F1BF-4019-BA37-030C2ED2BEB5}"/>
              </a:ext>
            </a:extLst>
          </p:cNvPr>
          <p:cNvSpPr>
            <a:spLocks noGrp="1"/>
          </p:cNvSpPr>
          <p:nvPr>
            <p:ph type="title"/>
          </p:nvPr>
        </p:nvSpPr>
        <p:spPr/>
        <p:txBody>
          <a:bodyPr/>
          <a:lstStyle/>
          <a:p>
            <a:r>
              <a:rPr lang="en-US" b="1" dirty="0"/>
              <a:t>Risk and Mitigation</a:t>
            </a:r>
          </a:p>
        </p:txBody>
      </p:sp>
      <p:graphicFrame>
        <p:nvGraphicFramePr>
          <p:cNvPr id="4" name="Content Placeholder 3">
            <a:extLst>
              <a:ext uri="{FF2B5EF4-FFF2-40B4-BE49-F238E27FC236}">
                <a16:creationId xmlns:a16="http://schemas.microsoft.com/office/drawing/2014/main" id="{E0D99E3E-89A9-4052-A04B-1E114DAF3BD5}"/>
              </a:ext>
            </a:extLst>
          </p:cNvPr>
          <p:cNvGraphicFramePr>
            <a:graphicFrameLocks noGrp="1"/>
          </p:cNvGraphicFramePr>
          <p:nvPr>
            <p:ph idx="1"/>
            <p:extLst>
              <p:ext uri="{D42A27DB-BD31-4B8C-83A1-F6EECF244321}">
                <p14:modId xmlns:p14="http://schemas.microsoft.com/office/powerpoint/2010/main" val="265983665"/>
              </p:ext>
            </p:extLst>
          </p:nvPr>
        </p:nvGraphicFramePr>
        <p:xfrm>
          <a:off x="838200" y="1825625"/>
          <a:ext cx="10515600" cy="41300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157166451"/>
                    </a:ext>
                  </a:extLst>
                </a:gridCol>
                <a:gridCol w="5257800">
                  <a:extLst>
                    <a:ext uri="{9D8B030D-6E8A-4147-A177-3AD203B41FA5}">
                      <a16:colId xmlns:a16="http://schemas.microsoft.com/office/drawing/2014/main" val="3261003186"/>
                    </a:ext>
                  </a:extLst>
                </a:gridCol>
              </a:tblGrid>
              <a:tr h="370840">
                <a:tc>
                  <a:txBody>
                    <a:bodyPr/>
                    <a:lstStyle/>
                    <a:p>
                      <a:r>
                        <a:rPr lang="en-US" dirty="0"/>
                        <a:t>Risks </a:t>
                      </a:r>
                    </a:p>
                  </a:txBody>
                  <a:tcPr/>
                </a:tc>
                <a:tc>
                  <a:txBody>
                    <a:bodyPr/>
                    <a:lstStyle/>
                    <a:p>
                      <a:r>
                        <a:rPr lang="en-US" dirty="0"/>
                        <a:t>Mitigation</a:t>
                      </a:r>
                    </a:p>
                  </a:txBody>
                  <a:tcPr/>
                </a:tc>
                <a:extLst>
                  <a:ext uri="{0D108BD9-81ED-4DB2-BD59-A6C34878D82A}">
                    <a16:rowId xmlns:a16="http://schemas.microsoft.com/office/drawing/2014/main" val="26978100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Delay in completing development and Unit testing will impact the subsequent testing phases.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Status</a:t>
                      </a:r>
                      <a:r>
                        <a:rPr lang="en-US" baseline="0" dirty="0"/>
                        <a:t> and impediments will be discussed during daily stand up meetings.</a:t>
                      </a:r>
                      <a:endParaRPr lang="en-US" dirty="0"/>
                    </a:p>
                  </a:txBody>
                  <a:tcPr/>
                </a:tc>
                <a:extLst>
                  <a:ext uri="{0D108BD9-81ED-4DB2-BD59-A6C34878D82A}">
                    <a16:rowId xmlns:a16="http://schemas.microsoft.com/office/drawing/2014/main" val="16604296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Stable Dev/ QA/STAGE environment needs to be available during testing.</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Testing timeline will be published to all the stakeholders in advance and this will be discussed </a:t>
                      </a:r>
                      <a:r>
                        <a:rPr lang="en-US" baseline="0" dirty="0"/>
                        <a:t>during daily stand ups.</a:t>
                      </a:r>
                      <a:endParaRPr lang="en-US" dirty="0"/>
                    </a:p>
                    <a:p>
                      <a:endParaRPr lang="en-US" dirty="0"/>
                    </a:p>
                  </a:txBody>
                  <a:tcPr/>
                </a:tc>
                <a:extLst>
                  <a:ext uri="{0D108BD9-81ED-4DB2-BD59-A6C34878D82A}">
                    <a16:rowId xmlns:a16="http://schemas.microsoft.com/office/drawing/2014/main" val="26087266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defects need to be fixed in the same sprint in order to continue with the test execution and meet Sprint timelines.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will</a:t>
                      </a:r>
                      <a:r>
                        <a:rPr lang="en-US" baseline="0" dirty="0"/>
                        <a:t> be discussed and followed-up with the PO/ Scrum team during daily stand ups.</a:t>
                      </a:r>
                      <a:endParaRPr lang="en-US" dirty="0"/>
                    </a:p>
                    <a:p>
                      <a:endParaRPr lang="en-US" dirty="0"/>
                    </a:p>
                  </a:txBody>
                  <a:tcPr/>
                </a:tc>
                <a:extLst>
                  <a:ext uri="{0D108BD9-81ED-4DB2-BD59-A6C34878D82A}">
                    <a16:rowId xmlns:a16="http://schemas.microsoft.com/office/drawing/2014/main" val="4090731878"/>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95833474"/>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1225632513"/>
                  </a:ext>
                </a:extLst>
              </a:tr>
            </a:tbl>
          </a:graphicData>
        </a:graphic>
      </p:graphicFrame>
    </p:spTree>
    <p:extLst>
      <p:ext uri="{BB962C8B-B14F-4D97-AF65-F5344CB8AC3E}">
        <p14:creationId xmlns:p14="http://schemas.microsoft.com/office/powerpoint/2010/main" val="1590990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F52F8-1101-4643-83FA-500EFC17BCFD}"/>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2D84B2E2-1C53-4085-9B8F-E9D76823BB1B}"/>
              </a:ext>
            </a:extLst>
          </p:cNvPr>
          <p:cNvSpPr>
            <a:spLocks noGrp="1"/>
          </p:cNvSpPr>
          <p:nvPr>
            <p:ph idx="1"/>
          </p:nvPr>
        </p:nvSpPr>
        <p:spPr>
          <a:xfrm>
            <a:off x="838200" y="1690688"/>
            <a:ext cx="10515600" cy="4486275"/>
          </a:xfrm>
        </p:spPr>
        <p:txBody>
          <a:bodyPr>
            <a:normAutofit fontScale="25000" lnSpcReduction="20000"/>
          </a:bodyPr>
          <a:lstStyle/>
          <a:p>
            <a:r>
              <a:rPr lang="en-US" sz="3700" b="1" dirty="0"/>
              <a:t>Testing Types:</a:t>
            </a:r>
          </a:p>
          <a:p>
            <a:pPr marL="0" indent="0">
              <a:buNone/>
            </a:pPr>
            <a:r>
              <a:rPr lang="en-US" sz="3700" dirty="0">
                <a:hlinkClick r:id="rId2"/>
              </a:rPr>
              <a:t>https://confluence.sdlc.toyota.com/display/CTP/Testing+Types+-+Standards+for+Software+Delivery</a:t>
            </a:r>
            <a:r>
              <a:rPr lang="en-US" sz="3700" dirty="0"/>
              <a:t> </a:t>
            </a:r>
          </a:p>
          <a:p>
            <a:r>
              <a:rPr lang="en-US" sz="3700" b="1" dirty="0"/>
              <a:t>API Testing:</a:t>
            </a:r>
          </a:p>
          <a:p>
            <a:pPr marL="0" indent="0">
              <a:buNone/>
            </a:pPr>
            <a:r>
              <a:rPr lang="en-US" sz="3700" dirty="0">
                <a:hlinkClick r:id="rId3"/>
              </a:rPr>
              <a:t>https://confluence.sdlc.toyota.com/display/CTP/API+Automation+Testing+Tool+Comparison</a:t>
            </a:r>
            <a:endParaRPr lang="en-US" sz="3700" dirty="0"/>
          </a:p>
          <a:p>
            <a:r>
              <a:rPr lang="en-US" sz="3700" b="1" dirty="0"/>
              <a:t>UI Testing: </a:t>
            </a:r>
          </a:p>
          <a:p>
            <a:pPr marL="0" indent="0">
              <a:buNone/>
            </a:pPr>
            <a:r>
              <a:rPr lang="en-US" sz="3700" dirty="0">
                <a:hlinkClick r:id="rId4"/>
              </a:rPr>
              <a:t>https://confluence.sdlc.toyota.com/display/CTP/Page+Object+Model+pattern+with+BDD+using+the+Java+Spring+Framework+Automation</a:t>
            </a:r>
            <a:r>
              <a:rPr lang="en-US" sz="3700" dirty="0"/>
              <a:t> </a:t>
            </a:r>
          </a:p>
          <a:p>
            <a:r>
              <a:rPr lang="en-US" sz="3700" b="1" dirty="0"/>
              <a:t>Load and Performance Testing: </a:t>
            </a:r>
          </a:p>
          <a:p>
            <a:pPr marL="0" indent="0">
              <a:buNone/>
            </a:pPr>
            <a:r>
              <a:rPr lang="en-US" sz="3700" dirty="0">
                <a:hlinkClick r:id="rId5"/>
              </a:rPr>
              <a:t>https://confluence.sdlc.toyota.com/pages/viewpage.action?pageId=107085901</a:t>
            </a:r>
            <a:r>
              <a:rPr lang="en-US" sz="3700" dirty="0"/>
              <a:t> </a:t>
            </a:r>
          </a:p>
          <a:p>
            <a:r>
              <a:rPr lang="en-US" sz="3700" b="1" dirty="0"/>
              <a:t>Mobile Testing:</a:t>
            </a:r>
          </a:p>
          <a:p>
            <a:pPr marL="0" indent="0">
              <a:buNone/>
            </a:pPr>
            <a:r>
              <a:rPr lang="en-US" sz="3700" dirty="0">
                <a:hlinkClick r:id="rId6"/>
              </a:rPr>
              <a:t>https://confluence.sdlc.toyota.com/pages/viewpage.action?pageId=111248765</a:t>
            </a:r>
            <a:r>
              <a:rPr lang="en-US" sz="3700" dirty="0"/>
              <a:t> </a:t>
            </a:r>
          </a:p>
          <a:p>
            <a:r>
              <a:rPr lang="en-US" sz="3700" b="1" dirty="0"/>
              <a:t>Security Testing:</a:t>
            </a:r>
          </a:p>
          <a:p>
            <a:pPr marL="0" indent="0">
              <a:buNone/>
            </a:pPr>
            <a:r>
              <a:rPr lang="en-US" sz="3700" dirty="0">
                <a:hlinkClick r:id="rId7"/>
              </a:rPr>
              <a:t>https://confluence.sdlc.toyota.com/display/CTP/Security+Testing+Tool+Comparison</a:t>
            </a:r>
            <a:r>
              <a:rPr lang="en-US" sz="3700" dirty="0"/>
              <a:t> </a:t>
            </a:r>
          </a:p>
          <a:p>
            <a:r>
              <a:rPr lang="en-US" sz="3700" b="1" dirty="0" err="1"/>
              <a:t>Veracode</a:t>
            </a:r>
            <a:r>
              <a:rPr lang="en-US" sz="3700" b="1" dirty="0"/>
              <a:t>:</a:t>
            </a:r>
          </a:p>
          <a:p>
            <a:pPr marL="0" indent="0">
              <a:buNone/>
            </a:pPr>
            <a:r>
              <a:rPr lang="en-US" sz="3700" dirty="0">
                <a:hlinkClick r:id="rId8"/>
              </a:rPr>
              <a:t>https://confluence.sdlc.toyota.com/display/CTP/Guideline+-+IntelliJ+Plugin+from+Local+to+perform+Veracode+Scan</a:t>
            </a:r>
            <a:r>
              <a:rPr lang="en-US" sz="3700" dirty="0"/>
              <a:t> </a:t>
            </a:r>
          </a:p>
          <a:p>
            <a:r>
              <a:rPr lang="en-US" sz="3700" b="1" dirty="0"/>
              <a:t>Penetration Testing:</a:t>
            </a:r>
          </a:p>
          <a:p>
            <a:pPr marL="0" indent="0">
              <a:buNone/>
            </a:pPr>
            <a:r>
              <a:rPr lang="en-US" sz="3700" dirty="0">
                <a:hlinkClick r:id="rId9"/>
              </a:rPr>
              <a:t>https://confluence.sdlc.toyota.com/display/CTP/Penetration+Testing+-+How+To+Guidleine</a:t>
            </a:r>
            <a:endParaRPr lang="en-US" sz="3700" dirty="0"/>
          </a:p>
          <a:p>
            <a:r>
              <a:rPr lang="en-US" sz="3700" b="1" dirty="0"/>
              <a:t>NAR Testing:</a:t>
            </a:r>
          </a:p>
          <a:p>
            <a:pPr marL="0" indent="0">
              <a:buNone/>
            </a:pPr>
            <a:r>
              <a:rPr lang="en-US" sz="3700" dirty="0">
                <a:hlinkClick r:id="rId10"/>
              </a:rPr>
              <a:t>https://confluence.sdlc.toyota.com/display/CTP/Network+Application+Readiness%28NAR%29+-+How+To+Guideline</a:t>
            </a:r>
            <a:r>
              <a:rPr lang="en-US" sz="3700" dirty="0"/>
              <a:t> </a:t>
            </a:r>
          </a:p>
          <a:p>
            <a:r>
              <a:rPr lang="en-US" sz="3700" b="1" dirty="0"/>
              <a:t>Test Strategy:</a:t>
            </a:r>
          </a:p>
          <a:p>
            <a:pPr marL="0" indent="0">
              <a:buNone/>
            </a:pPr>
            <a:r>
              <a:rPr lang="en-US" sz="3700" dirty="0">
                <a:hlinkClick r:id="rId11"/>
              </a:rPr>
              <a:t>https://confluence.sdlc.toyota.com/pages/viewpage.action?pageId=106340277</a:t>
            </a:r>
            <a:r>
              <a:rPr lang="en-US" sz="3700" dirty="0"/>
              <a:t> </a:t>
            </a:r>
            <a:endParaRPr lang="en-US" sz="3700" b="1" dirty="0"/>
          </a:p>
          <a:p>
            <a:pPr marL="0" indent="0">
              <a:buNone/>
            </a:pPr>
            <a:endParaRPr lang="en-US" dirty="0"/>
          </a:p>
          <a:p>
            <a:endParaRPr lang="en-US" dirty="0"/>
          </a:p>
        </p:txBody>
      </p:sp>
    </p:spTree>
    <p:extLst>
      <p:ext uri="{BB962C8B-B14F-4D97-AF65-F5344CB8AC3E}">
        <p14:creationId xmlns:p14="http://schemas.microsoft.com/office/powerpoint/2010/main" val="2205398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7146-79B4-4D0F-9760-BFB6926682A0}"/>
              </a:ext>
            </a:extLst>
          </p:cNvPr>
          <p:cNvSpPr>
            <a:spLocks noGrp="1"/>
          </p:cNvSpPr>
          <p:nvPr>
            <p:ph type="title"/>
          </p:nvPr>
        </p:nvSpPr>
        <p:spPr>
          <a:xfrm>
            <a:off x="838200" y="365125"/>
            <a:ext cx="10515600" cy="1325563"/>
          </a:xfrm>
        </p:spPr>
        <p:txBody>
          <a:bodyPr>
            <a:normAutofit/>
          </a:bodyPr>
          <a:lstStyle/>
          <a:p>
            <a:r>
              <a:rPr lang="en-US" dirty="0"/>
              <a:t>Topics</a:t>
            </a:r>
          </a:p>
        </p:txBody>
      </p:sp>
      <p:graphicFrame>
        <p:nvGraphicFramePr>
          <p:cNvPr id="5" name="Content Placeholder 2">
            <a:extLst>
              <a:ext uri="{FF2B5EF4-FFF2-40B4-BE49-F238E27FC236}">
                <a16:creationId xmlns:a16="http://schemas.microsoft.com/office/drawing/2014/main" id="{E7111E34-920F-4AD8-9B3F-B606E2448E23}"/>
              </a:ext>
            </a:extLst>
          </p:cNvPr>
          <p:cNvGraphicFramePr>
            <a:graphicFrameLocks noGrp="1"/>
          </p:cNvGraphicFramePr>
          <p:nvPr>
            <p:ph idx="1"/>
            <p:extLst>
              <p:ext uri="{D42A27DB-BD31-4B8C-83A1-F6EECF244321}">
                <p14:modId xmlns:p14="http://schemas.microsoft.com/office/powerpoint/2010/main" val="23795201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758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D082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6A0FDD4-299B-48A2-8FA2-6B4C5A632B7F}"/>
              </a:ext>
            </a:extLst>
          </p:cNvPr>
          <p:cNvPicPr>
            <a:picLocks noChangeAspect="1"/>
          </p:cNvPicPr>
          <p:nvPr/>
        </p:nvPicPr>
        <p:blipFill rotWithShape="1">
          <a:blip r:embed="rId2"/>
          <a:srcRect/>
          <a:stretch/>
        </p:blipFill>
        <p:spPr>
          <a:xfrm>
            <a:off x="9126426" y="2982456"/>
            <a:ext cx="1845557" cy="835400"/>
          </a:xfrm>
          <a:prstGeom prst="rect">
            <a:avLst/>
          </a:prstGeom>
        </p:spPr>
      </p:pic>
      <p:sp>
        <p:nvSpPr>
          <p:cNvPr id="2" name="Title 1">
            <a:extLst>
              <a:ext uri="{FF2B5EF4-FFF2-40B4-BE49-F238E27FC236}">
                <a16:creationId xmlns:a16="http://schemas.microsoft.com/office/drawing/2014/main" id="{14EBB43D-D194-466B-80FB-8E37B4812042}"/>
              </a:ext>
            </a:extLst>
          </p:cNvPr>
          <p:cNvSpPr>
            <a:spLocks noGrp="1"/>
          </p:cNvSpPr>
          <p:nvPr>
            <p:ph type="title"/>
          </p:nvPr>
        </p:nvSpPr>
        <p:spPr>
          <a:xfrm>
            <a:off x="1136428" y="627564"/>
            <a:ext cx="7474172" cy="1325563"/>
          </a:xfrm>
        </p:spPr>
        <p:txBody>
          <a:bodyPr>
            <a:normAutofit/>
          </a:bodyPr>
          <a:lstStyle/>
          <a:p>
            <a:r>
              <a:rPr lang="en-US" dirty="0"/>
              <a:t>Testing Scope</a:t>
            </a:r>
          </a:p>
        </p:txBody>
      </p:sp>
      <p:sp>
        <p:nvSpPr>
          <p:cNvPr id="5" name="Content Placeholder 4">
            <a:extLst>
              <a:ext uri="{FF2B5EF4-FFF2-40B4-BE49-F238E27FC236}">
                <a16:creationId xmlns:a16="http://schemas.microsoft.com/office/drawing/2014/main" id="{3424676F-B58E-4AFB-AFBE-D2718DE97297}"/>
              </a:ext>
            </a:extLst>
          </p:cNvPr>
          <p:cNvSpPr>
            <a:spLocks noGrp="1"/>
          </p:cNvSpPr>
          <p:nvPr>
            <p:ph idx="1"/>
          </p:nvPr>
        </p:nvSpPr>
        <p:spPr>
          <a:xfrm>
            <a:off x="1136429" y="2278173"/>
            <a:ext cx="6467867" cy="3450613"/>
          </a:xfrm>
        </p:spPr>
        <p:txBody>
          <a:bodyPr anchor="ctr">
            <a:normAutofit/>
          </a:bodyPr>
          <a:lstStyle/>
          <a:p>
            <a:pPr marL="0" indent="0">
              <a:buNone/>
            </a:pPr>
            <a:r>
              <a:rPr lang="en-US" sz="3200" dirty="0"/>
              <a:t>Registration</a:t>
            </a:r>
          </a:p>
          <a:p>
            <a:pPr lvl="1">
              <a:buFont typeface="Wingdings" panose="05000000000000000000" pitchFamily="2" charset="2"/>
              <a:buChar char="§"/>
            </a:pPr>
            <a:r>
              <a:rPr lang="en-US" dirty="0"/>
              <a:t>Vehicle Management</a:t>
            </a:r>
          </a:p>
          <a:p>
            <a:pPr lvl="1">
              <a:buFont typeface="Wingdings" panose="05000000000000000000" pitchFamily="2" charset="2"/>
              <a:buChar char="§"/>
            </a:pPr>
            <a:r>
              <a:rPr lang="en-US" dirty="0"/>
              <a:t>Subscription</a:t>
            </a:r>
          </a:p>
          <a:p>
            <a:pPr lvl="1">
              <a:buFont typeface="Wingdings" panose="05000000000000000000" pitchFamily="2" charset="2"/>
              <a:buChar char="§"/>
            </a:pPr>
            <a:r>
              <a:rPr lang="en-US" dirty="0"/>
              <a:t>Account Management</a:t>
            </a:r>
          </a:p>
          <a:p>
            <a:pPr lvl="1">
              <a:buFont typeface="Wingdings" panose="05000000000000000000" pitchFamily="2" charset="2"/>
              <a:buChar char="§"/>
            </a:pPr>
            <a:r>
              <a:rPr lang="en-US" dirty="0"/>
              <a:t>Payment Processing</a:t>
            </a:r>
          </a:p>
        </p:txBody>
      </p:sp>
    </p:spTree>
    <p:extLst>
      <p:ext uri="{BB962C8B-B14F-4D97-AF65-F5344CB8AC3E}">
        <p14:creationId xmlns:p14="http://schemas.microsoft.com/office/powerpoint/2010/main" val="3291425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580CB-A4C6-4B1E-8596-C4B2F4E9672D}"/>
              </a:ext>
            </a:extLst>
          </p:cNvPr>
          <p:cNvSpPr>
            <a:spLocks noGrp="1"/>
          </p:cNvSpPr>
          <p:nvPr>
            <p:ph type="title"/>
          </p:nvPr>
        </p:nvSpPr>
        <p:spPr/>
        <p:txBody>
          <a:bodyPr/>
          <a:lstStyle/>
          <a:p>
            <a:r>
              <a:rPr lang="en-US" dirty="0"/>
              <a:t>Agile Testing Guiding Principles</a:t>
            </a:r>
          </a:p>
        </p:txBody>
      </p:sp>
      <p:graphicFrame>
        <p:nvGraphicFramePr>
          <p:cNvPr id="6" name="Content Placeholder 5">
            <a:extLst>
              <a:ext uri="{FF2B5EF4-FFF2-40B4-BE49-F238E27FC236}">
                <a16:creationId xmlns:a16="http://schemas.microsoft.com/office/drawing/2014/main" id="{DFC845EB-AAC4-420E-A6C8-E62C44C7EDCE}"/>
              </a:ext>
            </a:extLst>
          </p:cNvPr>
          <p:cNvGraphicFramePr>
            <a:graphicFrameLocks noGrp="1"/>
          </p:cNvGraphicFramePr>
          <p:nvPr>
            <p:ph idx="1"/>
            <p:extLst>
              <p:ext uri="{D42A27DB-BD31-4B8C-83A1-F6EECF244321}">
                <p14:modId xmlns:p14="http://schemas.microsoft.com/office/powerpoint/2010/main" val="3559611961"/>
              </p:ext>
            </p:extLst>
          </p:nvPr>
        </p:nvGraphicFramePr>
        <p:xfrm>
          <a:off x="1030147" y="1825625"/>
          <a:ext cx="10323653" cy="2296160"/>
        </p:xfrm>
        <a:graphic>
          <a:graphicData uri="http://schemas.openxmlformats.org/drawingml/2006/table">
            <a:tbl>
              <a:tblPr firstRow="1" bandRow="1">
                <a:tableStyleId>{5C22544A-7EE6-4342-B048-85BDC9FD1C3A}</a:tableStyleId>
              </a:tblPr>
              <a:tblGrid>
                <a:gridCol w="2333539">
                  <a:extLst>
                    <a:ext uri="{9D8B030D-6E8A-4147-A177-3AD203B41FA5}">
                      <a16:colId xmlns:a16="http://schemas.microsoft.com/office/drawing/2014/main" val="3742761383"/>
                    </a:ext>
                  </a:extLst>
                </a:gridCol>
                <a:gridCol w="7990114">
                  <a:extLst>
                    <a:ext uri="{9D8B030D-6E8A-4147-A177-3AD203B41FA5}">
                      <a16:colId xmlns:a16="http://schemas.microsoft.com/office/drawing/2014/main" val="2746867686"/>
                    </a:ext>
                  </a:extLst>
                </a:gridCol>
              </a:tblGrid>
              <a:tr h="370840">
                <a:tc>
                  <a:txBody>
                    <a:bodyPr/>
                    <a:lstStyle/>
                    <a:p>
                      <a:r>
                        <a:rPr lang="en-US" sz="1800" b="1" i="0" kern="1200" dirty="0">
                          <a:solidFill>
                            <a:schemeClr val="lt1"/>
                          </a:solidFill>
                          <a:effectLst/>
                          <a:latin typeface="+mn-lt"/>
                          <a:ea typeface="+mn-ea"/>
                          <a:cs typeface="+mn-cs"/>
                        </a:rPr>
                        <a:t>Principle</a:t>
                      </a:r>
                      <a:endParaRPr lang="en-US" dirty="0"/>
                    </a:p>
                  </a:txBody>
                  <a:tcPr/>
                </a:tc>
                <a:tc>
                  <a:txBody>
                    <a:bodyPr/>
                    <a:lstStyle/>
                    <a:p>
                      <a:r>
                        <a:rPr lang="en-US" sz="1800" b="1" i="0" kern="1200" dirty="0">
                          <a:solidFill>
                            <a:schemeClr val="lt1"/>
                          </a:solidFill>
                          <a:effectLst/>
                          <a:latin typeface="+mn-lt"/>
                          <a:ea typeface="+mn-ea"/>
                          <a:cs typeface="+mn-cs"/>
                        </a:rPr>
                        <a:t>Description</a:t>
                      </a:r>
                      <a:endParaRPr lang="en-US" dirty="0"/>
                    </a:p>
                  </a:txBody>
                  <a:tcPr/>
                </a:tc>
                <a:extLst>
                  <a:ext uri="{0D108BD9-81ED-4DB2-BD59-A6C34878D82A}">
                    <a16:rowId xmlns:a16="http://schemas.microsoft.com/office/drawing/2014/main" val="708344258"/>
                  </a:ext>
                </a:extLst>
              </a:tr>
              <a:tr h="370840">
                <a:tc>
                  <a:txBody>
                    <a:bodyPr/>
                    <a:lstStyle/>
                    <a:p>
                      <a:r>
                        <a:rPr lang="en-US" sz="1800" b="0" i="0" kern="1200" dirty="0">
                          <a:solidFill>
                            <a:schemeClr val="dk1"/>
                          </a:solidFill>
                          <a:effectLst/>
                          <a:latin typeface="+mn-lt"/>
                          <a:ea typeface="+mn-ea"/>
                          <a:cs typeface="+mn-cs"/>
                        </a:rPr>
                        <a:t>Shared Responsibility</a:t>
                      </a:r>
                      <a:endParaRPr lang="en-US" dirty="0"/>
                    </a:p>
                  </a:txBody>
                  <a:tcPr/>
                </a:tc>
                <a:tc>
                  <a:txBody>
                    <a:bodyPr/>
                    <a:lstStyle/>
                    <a:p>
                      <a:r>
                        <a:rPr lang="en-US" sz="1800" b="0" i="0" kern="1200" dirty="0">
                          <a:solidFill>
                            <a:schemeClr val="dk1"/>
                          </a:solidFill>
                          <a:effectLst/>
                          <a:latin typeface="+mn-lt"/>
                          <a:ea typeface="+mn-ea"/>
                          <a:cs typeface="+mn-cs"/>
                        </a:rPr>
                        <a:t>Everyone in the team is responsible for testing and quality assurance.</a:t>
                      </a:r>
                      <a:endParaRPr lang="en-US" dirty="0"/>
                    </a:p>
                  </a:txBody>
                  <a:tcPr/>
                </a:tc>
                <a:extLst>
                  <a:ext uri="{0D108BD9-81ED-4DB2-BD59-A6C34878D82A}">
                    <a16:rowId xmlns:a16="http://schemas.microsoft.com/office/drawing/2014/main" val="246309208"/>
                  </a:ext>
                </a:extLst>
              </a:tr>
              <a:tr h="370840">
                <a:tc>
                  <a:txBody>
                    <a:bodyPr/>
                    <a:lstStyle/>
                    <a:p>
                      <a:r>
                        <a:rPr lang="en-US" sz="1800" b="0" i="0" kern="1200" dirty="0">
                          <a:solidFill>
                            <a:schemeClr val="dk1"/>
                          </a:solidFill>
                          <a:effectLst/>
                          <a:latin typeface="+mn-lt"/>
                          <a:ea typeface="+mn-ea"/>
                          <a:cs typeface="+mn-cs"/>
                        </a:rPr>
                        <a:t>Test Automation</a:t>
                      </a:r>
                      <a:endParaRPr lang="en-US" dirty="0"/>
                    </a:p>
                  </a:txBody>
                  <a:tcPr/>
                </a:tc>
                <a:tc>
                  <a:txBody>
                    <a:bodyPr/>
                    <a:lstStyle/>
                    <a:p>
                      <a:r>
                        <a:rPr lang="en-US" sz="1800" b="0" i="0" kern="1200" dirty="0">
                          <a:solidFill>
                            <a:schemeClr val="dk1"/>
                          </a:solidFill>
                          <a:effectLst/>
                          <a:latin typeface="+mn-lt"/>
                          <a:ea typeface="+mn-ea"/>
                          <a:cs typeface="+mn-cs"/>
                        </a:rPr>
                        <a:t>Tests (End-to-end, API, Database, functional, integration, regression, performance) will be automated. Manual testing will only be used for exploratory type testing and non automatable scenarios.</a:t>
                      </a:r>
                      <a:endParaRPr lang="en-US" dirty="0"/>
                    </a:p>
                  </a:txBody>
                  <a:tcPr/>
                </a:tc>
                <a:extLst>
                  <a:ext uri="{0D108BD9-81ED-4DB2-BD59-A6C34878D82A}">
                    <a16:rowId xmlns:a16="http://schemas.microsoft.com/office/drawing/2014/main" val="659432891"/>
                  </a:ext>
                </a:extLst>
              </a:tr>
              <a:tr h="370840">
                <a:tc>
                  <a:txBody>
                    <a:bodyPr/>
                    <a:lstStyle/>
                    <a:p>
                      <a:r>
                        <a:rPr lang="en-US" sz="1800" b="0" i="0" kern="1200" dirty="0">
                          <a:solidFill>
                            <a:schemeClr val="dk1"/>
                          </a:solidFill>
                          <a:effectLst/>
                          <a:latin typeface="+mn-lt"/>
                          <a:ea typeface="+mn-ea"/>
                          <a:cs typeface="+mn-cs"/>
                        </a:rPr>
                        <a:t>Test Management</a:t>
                      </a:r>
                      <a:endParaRPr lang="en-US" dirty="0"/>
                    </a:p>
                  </a:txBody>
                  <a:tcPr/>
                </a:tc>
                <a:tc>
                  <a:txBody>
                    <a:bodyPr/>
                    <a:lstStyle/>
                    <a:p>
                      <a:r>
                        <a:rPr lang="en-US" sz="1800" b="0" i="0" kern="1200" dirty="0">
                          <a:solidFill>
                            <a:schemeClr val="dk1"/>
                          </a:solidFill>
                          <a:effectLst/>
                          <a:latin typeface="+mn-lt"/>
                          <a:ea typeface="+mn-ea"/>
                          <a:cs typeface="+mn-cs"/>
                        </a:rPr>
                        <a:t>Feature files, automation code, documents and data will be treated with the same importance as production code.</a:t>
                      </a:r>
                      <a:endParaRPr lang="en-US" dirty="0"/>
                    </a:p>
                  </a:txBody>
                  <a:tcPr/>
                </a:tc>
                <a:extLst>
                  <a:ext uri="{0D108BD9-81ED-4DB2-BD59-A6C34878D82A}">
                    <a16:rowId xmlns:a16="http://schemas.microsoft.com/office/drawing/2014/main" val="3729919734"/>
                  </a:ext>
                </a:extLst>
              </a:tr>
            </a:tbl>
          </a:graphicData>
        </a:graphic>
      </p:graphicFrame>
    </p:spTree>
    <p:extLst>
      <p:ext uri="{BB962C8B-B14F-4D97-AF65-F5344CB8AC3E}">
        <p14:creationId xmlns:p14="http://schemas.microsoft.com/office/powerpoint/2010/main" val="3532593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84AC4-2C7E-4E6D-BC8F-53533F6E6A4E}"/>
              </a:ext>
            </a:extLst>
          </p:cNvPr>
          <p:cNvSpPr>
            <a:spLocks noGrp="1"/>
          </p:cNvSpPr>
          <p:nvPr>
            <p:ph type="title"/>
          </p:nvPr>
        </p:nvSpPr>
        <p:spPr/>
        <p:txBody>
          <a:bodyPr/>
          <a:lstStyle/>
          <a:p>
            <a:r>
              <a:rPr lang="en-US" dirty="0"/>
              <a:t>Testing Types</a:t>
            </a:r>
          </a:p>
        </p:txBody>
      </p:sp>
      <p:graphicFrame>
        <p:nvGraphicFramePr>
          <p:cNvPr id="8" name="Content Placeholder 7">
            <a:extLst>
              <a:ext uri="{FF2B5EF4-FFF2-40B4-BE49-F238E27FC236}">
                <a16:creationId xmlns:a16="http://schemas.microsoft.com/office/drawing/2014/main" id="{B3E38C63-CCA1-4B8B-BB11-D08E2923CB1D}"/>
              </a:ext>
            </a:extLst>
          </p:cNvPr>
          <p:cNvGraphicFramePr>
            <a:graphicFrameLocks noGrp="1"/>
          </p:cNvGraphicFramePr>
          <p:nvPr>
            <p:ph idx="1"/>
          </p:nvPr>
        </p:nvGraphicFramePr>
        <p:xfrm>
          <a:off x="838200" y="1825625"/>
          <a:ext cx="10515600" cy="4815841"/>
        </p:xfrm>
        <a:graphic>
          <a:graphicData uri="http://schemas.openxmlformats.org/drawingml/2006/table">
            <a:tbl>
              <a:tblPr firstRow="1" bandRow="1">
                <a:tableStyleId>{5C22544A-7EE6-4342-B048-85BDC9FD1C3A}</a:tableStyleId>
              </a:tblPr>
              <a:tblGrid>
                <a:gridCol w="1397000">
                  <a:extLst>
                    <a:ext uri="{9D8B030D-6E8A-4147-A177-3AD203B41FA5}">
                      <a16:colId xmlns:a16="http://schemas.microsoft.com/office/drawing/2014/main" val="3372062343"/>
                    </a:ext>
                  </a:extLst>
                </a:gridCol>
                <a:gridCol w="4775200">
                  <a:extLst>
                    <a:ext uri="{9D8B030D-6E8A-4147-A177-3AD203B41FA5}">
                      <a16:colId xmlns:a16="http://schemas.microsoft.com/office/drawing/2014/main" val="634977530"/>
                    </a:ext>
                  </a:extLst>
                </a:gridCol>
                <a:gridCol w="1493520">
                  <a:extLst>
                    <a:ext uri="{9D8B030D-6E8A-4147-A177-3AD203B41FA5}">
                      <a16:colId xmlns:a16="http://schemas.microsoft.com/office/drawing/2014/main" val="143392551"/>
                    </a:ext>
                  </a:extLst>
                </a:gridCol>
                <a:gridCol w="1757680">
                  <a:extLst>
                    <a:ext uri="{9D8B030D-6E8A-4147-A177-3AD203B41FA5}">
                      <a16:colId xmlns:a16="http://schemas.microsoft.com/office/drawing/2014/main" val="2589504108"/>
                    </a:ext>
                  </a:extLst>
                </a:gridCol>
                <a:gridCol w="1092200">
                  <a:extLst>
                    <a:ext uri="{9D8B030D-6E8A-4147-A177-3AD203B41FA5}">
                      <a16:colId xmlns:a16="http://schemas.microsoft.com/office/drawing/2014/main" val="4095102179"/>
                    </a:ext>
                  </a:extLst>
                </a:gridCol>
              </a:tblGrid>
              <a:tr h="370840">
                <a:tc>
                  <a:txBody>
                    <a:bodyPr/>
                    <a:lstStyle/>
                    <a:p>
                      <a:r>
                        <a:rPr lang="en-US" sz="1400" b="1" kern="1200" dirty="0">
                          <a:solidFill>
                            <a:schemeClr val="lt1"/>
                          </a:solidFill>
                          <a:effectLst/>
                          <a:latin typeface="Times New Roman" panose="02020603050405020304" pitchFamily="18" charset="0"/>
                          <a:ea typeface="+mn-ea"/>
                          <a:cs typeface="Times New Roman" panose="02020603050405020304" pitchFamily="18" charset="0"/>
                        </a:rPr>
                        <a:t>Types of Testing</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1" kern="1200" dirty="0">
                          <a:solidFill>
                            <a:schemeClr val="lt1"/>
                          </a:solidFill>
                          <a:effectLst/>
                          <a:latin typeface="Times New Roman" panose="02020603050405020304" pitchFamily="18" charset="0"/>
                          <a:ea typeface="+mn-ea"/>
                          <a:cs typeface="Times New Roman" panose="02020603050405020304" pitchFamily="18" charset="0"/>
                        </a:rPr>
                        <a:t>Definition</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1" kern="1200" dirty="0">
                          <a:solidFill>
                            <a:schemeClr val="lt1"/>
                          </a:solidFill>
                          <a:effectLst/>
                          <a:latin typeface="Times New Roman" panose="02020603050405020304" pitchFamily="18" charset="0"/>
                          <a:ea typeface="+mn-ea"/>
                          <a:cs typeface="Times New Roman" panose="02020603050405020304" pitchFamily="18" charset="0"/>
                        </a:rPr>
                        <a:t>Environment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1" kern="1200" dirty="0">
                          <a:solidFill>
                            <a:schemeClr val="lt1"/>
                          </a:solidFill>
                          <a:effectLst/>
                          <a:latin typeface="Times New Roman" panose="02020603050405020304" pitchFamily="18" charset="0"/>
                          <a:ea typeface="+mn-ea"/>
                          <a:cs typeface="Times New Roman" panose="02020603050405020304" pitchFamily="18" charset="0"/>
                        </a:rPr>
                        <a:t>Ownership</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1" kern="1200" dirty="0">
                          <a:solidFill>
                            <a:schemeClr val="lt1"/>
                          </a:solidFill>
                          <a:effectLst/>
                          <a:latin typeface="Times New Roman" panose="02020603050405020304" pitchFamily="18" charset="0"/>
                          <a:ea typeface="+mn-ea"/>
                          <a:cs typeface="Times New Roman" panose="02020603050405020304" pitchFamily="18" charset="0"/>
                        </a:rPr>
                        <a:t>Tool/ Language</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8073815"/>
                  </a:ext>
                </a:extLst>
              </a:tr>
              <a:tr h="370840">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User Acceptance Testing</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Acceptance Testing is a level of software testing where a system is tested for acceptability. The purpose of this test is to evaluate the system's compliance with the business requirements, assess whether it is acceptable for delivery and evaluate user experience. </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Stage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Focus Group/ Stakeholder</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Manual</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27753519"/>
                  </a:ext>
                </a:extLst>
              </a:tr>
              <a:tr h="370840">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Unit Testing</a:t>
                      </a:r>
                      <a:endParaRPr lang="en-US" sz="1400" dirty="0">
                        <a:effectLst/>
                        <a:latin typeface="Times New Roman" panose="02020603050405020304" pitchFamily="18"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Unit Testing is a level of software testing where individual units/ components of a software are tested. The purpose is to validate that each unit of the software performs as designed.</a:t>
                      </a:r>
                      <a:endParaRPr lang="en-US" sz="1400">
                        <a:effectLst/>
                        <a:latin typeface="Times New Roman" panose="02020603050405020304" pitchFamily="18"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Dev/QA/Stage</a:t>
                      </a:r>
                      <a:endParaRPr lang="en-US" sz="1400">
                        <a:effectLst/>
                        <a:latin typeface="Times New Roman" panose="02020603050405020304" pitchFamily="18"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Dev</a:t>
                      </a:r>
                      <a:endParaRPr lang="en-US" sz="1400">
                        <a:effectLst/>
                        <a:latin typeface="Times New Roman" panose="02020603050405020304" pitchFamily="18"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JUnit</a:t>
                      </a:r>
                      <a:endParaRPr lang="en-US" sz="1400">
                        <a:effectLst/>
                        <a:latin typeface="Times New Roman" panose="02020603050405020304" pitchFamily="18" charset="0"/>
                        <a:ea typeface="Yu Mincho" panose="02020400000000000000" pitchFamily="18" charset="-128"/>
                        <a:cs typeface="Times New Roman" panose="02020603050405020304" pitchFamily="18" charset="0"/>
                      </a:endParaRPr>
                    </a:p>
                  </a:txBody>
                  <a:tcPr marL="95250" marR="95250" marT="66675" marB="66675"/>
                </a:tc>
                <a:extLst>
                  <a:ext uri="{0D108BD9-81ED-4DB2-BD59-A6C34878D82A}">
                    <a16:rowId xmlns:a16="http://schemas.microsoft.com/office/drawing/2014/main" val="2508031119"/>
                  </a:ext>
                </a:extLst>
              </a:tr>
              <a:tr h="370840">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Smoke Testing</a:t>
                      </a:r>
                      <a:endParaRPr lang="en-US" sz="1400">
                        <a:effectLst/>
                        <a:latin typeface="Times New Roman" panose="02020603050405020304" pitchFamily="18"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400">
                          <a:solidFill>
                            <a:srgbClr val="253858"/>
                          </a:solidFill>
                          <a:effectLst/>
                          <a:latin typeface="Times New Roman" panose="02020603050405020304" pitchFamily="18" charset="0"/>
                          <a:ea typeface="Times New Roman" panose="02020603050405020304" pitchFamily="18" charset="0"/>
                          <a:cs typeface="Times New Roman" panose="02020603050405020304" pitchFamily="18" charset="0"/>
                        </a:rPr>
                        <a:t>Smoke tests are basic tests that check basic functionality of the application. They are meant to be quick to execute, and their goal is to give you the assurance that the major features of your system are working as expected.</a:t>
                      </a:r>
                      <a:endParaRPr lang="en-US" sz="1400">
                        <a:effectLst/>
                        <a:latin typeface="Times New Roman" panose="02020603050405020304" pitchFamily="18"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Dev/QA/Stage</a:t>
                      </a:r>
                      <a:endParaRPr lang="en-US" sz="1400">
                        <a:effectLst/>
                        <a:latin typeface="Times New Roman" panose="02020603050405020304" pitchFamily="18"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Dev</a:t>
                      </a:r>
                      <a:endParaRPr lang="en-US" sz="1400">
                        <a:effectLst/>
                        <a:latin typeface="Times New Roman" panose="02020603050405020304" pitchFamily="18"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Curl</a:t>
                      </a:r>
                      <a:endParaRPr lang="en-US" sz="1400">
                        <a:effectLst/>
                        <a:latin typeface="Times New Roman" panose="02020603050405020304" pitchFamily="18" charset="0"/>
                        <a:ea typeface="Yu Mincho" panose="02020400000000000000" pitchFamily="18" charset="-128"/>
                        <a:cs typeface="Times New Roman" panose="02020603050405020304" pitchFamily="18" charset="0"/>
                      </a:endParaRPr>
                    </a:p>
                  </a:txBody>
                  <a:tcPr marL="95250" marR="95250" marT="66675" marB="66675"/>
                </a:tc>
                <a:extLst>
                  <a:ext uri="{0D108BD9-81ED-4DB2-BD59-A6C34878D82A}">
                    <a16:rowId xmlns:a16="http://schemas.microsoft.com/office/drawing/2014/main" val="922622940"/>
                  </a:ext>
                </a:extLst>
              </a:tr>
              <a:tr h="370840">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Security Testing</a:t>
                      </a:r>
                      <a:endParaRPr lang="en-US" sz="1400">
                        <a:effectLst/>
                        <a:latin typeface="Times New Roman" panose="02020603050405020304" pitchFamily="18"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400" dirty="0">
                          <a:solidFill>
                            <a:srgbClr val="555555"/>
                          </a:solidFill>
                          <a:effectLst/>
                          <a:latin typeface="Times New Roman" panose="02020603050405020304" pitchFamily="18" charset="0"/>
                          <a:ea typeface="Times New Roman" panose="02020603050405020304" pitchFamily="18" charset="0"/>
                          <a:cs typeface="Times New Roman" panose="02020603050405020304" pitchFamily="18" charset="0"/>
                        </a:rPr>
                        <a:t>A code security test analyzes how code is written and how it interacts with other objects in an environment to identify weaknesses or flaws that would allow an attacker to gain unauthorized access to systems, databases, or account privileges they should not have.</a:t>
                      </a:r>
                      <a:endParaRPr lang="en-US" sz="1400" dirty="0">
                        <a:effectLst/>
                        <a:latin typeface="Times New Roman" panose="02020603050405020304" pitchFamily="18"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Stage</a:t>
                      </a:r>
                      <a:endParaRPr lang="en-US" sz="1400">
                        <a:effectLst/>
                        <a:latin typeface="Times New Roman" panose="02020603050405020304" pitchFamily="18"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QA</a:t>
                      </a:r>
                      <a:endParaRPr lang="en-US" sz="1400">
                        <a:effectLst/>
                        <a:latin typeface="Times New Roman" panose="02020603050405020304" pitchFamily="18"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Veracode</a:t>
                      </a:r>
                      <a:endParaRPr lang="en-US" sz="1400" dirty="0">
                        <a:effectLst/>
                        <a:latin typeface="Times New Roman" panose="02020603050405020304" pitchFamily="18" charset="0"/>
                        <a:ea typeface="Yu Mincho" panose="02020400000000000000" pitchFamily="18" charset="-128"/>
                        <a:cs typeface="Times New Roman" panose="02020603050405020304" pitchFamily="18" charset="0"/>
                      </a:endParaRPr>
                    </a:p>
                  </a:txBody>
                  <a:tcPr marL="95250" marR="95250" marT="66675" marB="66675"/>
                </a:tc>
                <a:extLst>
                  <a:ext uri="{0D108BD9-81ED-4DB2-BD59-A6C34878D82A}">
                    <a16:rowId xmlns:a16="http://schemas.microsoft.com/office/drawing/2014/main" val="2370960036"/>
                  </a:ext>
                </a:extLst>
              </a:tr>
            </a:tbl>
          </a:graphicData>
        </a:graphic>
      </p:graphicFrame>
    </p:spTree>
    <p:extLst>
      <p:ext uri="{BB962C8B-B14F-4D97-AF65-F5344CB8AC3E}">
        <p14:creationId xmlns:p14="http://schemas.microsoft.com/office/powerpoint/2010/main" val="758271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84AC4-2C7E-4E6D-BC8F-53533F6E6A4E}"/>
              </a:ext>
            </a:extLst>
          </p:cNvPr>
          <p:cNvSpPr>
            <a:spLocks noGrp="1"/>
          </p:cNvSpPr>
          <p:nvPr>
            <p:ph type="title"/>
          </p:nvPr>
        </p:nvSpPr>
        <p:spPr/>
        <p:txBody>
          <a:bodyPr/>
          <a:lstStyle/>
          <a:p>
            <a:r>
              <a:rPr lang="en-US" dirty="0"/>
              <a:t>Testing Types</a:t>
            </a:r>
          </a:p>
        </p:txBody>
      </p:sp>
      <p:graphicFrame>
        <p:nvGraphicFramePr>
          <p:cNvPr id="8" name="Content Placeholder 7">
            <a:extLst>
              <a:ext uri="{FF2B5EF4-FFF2-40B4-BE49-F238E27FC236}">
                <a16:creationId xmlns:a16="http://schemas.microsoft.com/office/drawing/2014/main" id="{B3E38C63-CCA1-4B8B-BB11-D08E2923CB1D}"/>
              </a:ext>
            </a:extLst>
          </p:cNvPr>
          <p:cNvGraphicFramePr>
            <a:graphicFrameLocks noGrp="1"/>
          </p:cNvGraphicFramePr>
          <p:nvPr>
            <p:ph idx="1"/>
            <p:extLst>
              <p:ext uri="{D42A27DB-BD31-4B8C-83A1-F6EECF244321}">
                <p14:modId xmlns:p14="http://schemas.microsoft.com/office/powerpoint/2010/main" val="2944448820"/>
              </p:ext>
            </p:extLst>
          </p:nvPr>
        </p:nvGraphicFramePr>
        <p:xfrm>
          <a:off x="838200" y="1825625"/>
          <a:ext cx="10515600" cy="4574286"/>
        </p:xfrm>
        <a:graphic>
          <a:graphicData uri="http://schemas.openxmlformats.org/drawingml/2006/table">
            <a:tbl>
              <a:tblPr firstRow="1" bandRow="1">
                <a:tableStyleId>{5C22544A-7EE6-4342-B048-85BDC9FD1C3A}</a:tableStyleId>
              </a:tblPr>
              <a:tblGrid>
                <a:gridCol w="1397000">
                  <a:extLst>
                    <a:ext uri="{9D8B030D-6E8A-4147-A177-3AD203B41FA5}">
                      <a16:colId xmlns:a16="http://schemas.microsoft.com/office/drawing/2014/main" val="3372062343"/>
                    </a:ext>
                  </a:extLst>
                </a:gridCol>
                <a:gridCol w="4775200">
                  <a:extLst>
                    <a:ext uri="{9D8B030D-6E8A-4147-A177-3AD203B41FA5}">
                      <a16:colId xmlns:a16="http://schemas.microsoft.com/office/drawing/2014/main" val="634977530"/>
                    </a:ext>
                  </a:extLst>
                </a:gridCol>
                <a:gridCol w="1493520">
                  <a:extLst>
                    <a:ext uri="{9D8B030D-6E8A-4147-A177-3AD203B41FA5}">
                      <a16:colId xmlns:a16="http://schemas.microsoft.com/office/drawing/2014/main" val="143392551"/>
                    </a:ext>
                  </a:extLst>
                </a:gridCol>
                <a:gridCol w="1757680">
                  <a:extLst>
                    <a:ext uri="{9D8B030D-6E8A-4147-A177-3AD203B41FA5}">
                      <a16:colId xmlns:a16="http://schemas.microsoft.com/office/drawing/2014/main" val="2589504108"/>
                    </a:ext>
                  </a:extLst>
                </a:gridCol>
                <a:gridCol w="1092200">
                  <a:extLst>
                    <a:ext uri="{9D8B030D-6E8A-4147-A177-3AD203B41FA5}">
                      <a16:colId xmlns:a16="http://schemas.microsoft.com/office/drawing/2014/main" val="4095102179"/>
                    </a:ext>
                  </a:extLst>
                </a:gridCol>
              </a:tblGrid>
              <a:tr h="370840">
                <a:tc>
                  <a:txBody>
                    <a:bodyPr/>
                    <a:lstStyle/>
                    <a:p>
                      <a:r>
                        <a:rPr lang="en-US" sz="1400" b="1" kern="1200" dirty="0">
                          <a:solidFill>
                            <a:schemeClr val="lt1"/>
                          </a:solidFill>
                          <a:effectLst/>
                          <a:latin typeface="Times New Roman" panose="02020603050405020304" pitchFamily="18" charset="0"/>
                          <a:ea typeface="+mn-ea"/>
                          <a:cs typeface="Times New Roman" panose="02020603050405020304" pitchFamily="18" charset="0"/>
                        </a:rPr>
                        <a:t>Types of Testing</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1" kern="1200" dirty="0">
                          <a:solidFill>
                            <a:schemeClr val="lt1"/>
                          </a:solidFill>
                          <a:effectLst/>
                          <a:latin typeface="Times New Roman" panose="02020603050405020304" pitchFamily="18" charset="0"/>
                          <a:ea typeface="+mn-ea"/>
                          <a:cs typeface="Times New Roman" panose="02020603050405020304" pitchFamily="18" charset="0"/>
                        </a:rPr>
                        <a:t>Definition</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1" kern="1200" dirty="0">
                          <a:solidFill>
                            <a:schemeClr val="lt1"/>
                          </a:solidFill>
                          <a:effectLst/>
                          <a:latin typeface="Times New Roman" panose="02020603050405020304" pitchFamily="18" charset="0"/>
                          <a:ea typeface="+mn-ea"/>
                          <a:cs typeface="Times New Roman" panose="02020603050405020304" pitchFamily="18" charset="0"/>
                        </a:rPr>
                        <a:t>Environment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1" kern="1200" dirty="0">
                          <a:solidFill>
                            <a:schemeClr val="lt1"/>
                          </a:solidFill>
                          <a:effectLst/>
                          <a:latin typeface="Times New Roman" panose="02020603050405020304" pitchFamily="18" charset="0"/>
                          <a:ea typeface="+mn-ea"/>
                          <a:cs typeface="Times New Roman" panose="02020603050405020304" pitchFamily="18" charset="0"/>
                        </a:rPr>
                        <a:t>Ownership</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1" kern="1200" dirty="0">
                          <a:solidFill>
                            <a:schemeClr val="lt1"/>
                          </a:solidFill>
                          <a:effectLst/>
                          <a:latin typeface="Times New Roman" panose="02020603050405020304" pitchFamily="18" charset="0"/>
                          <a:ea typeface="+mn-ea"/>
                          <a:cs typeface="Times New Roman" panose="02020603050405020304" pitchFamily="18" charset="0"/>
                        </a:rPr>
                        <a:t>Tool/ Language</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8073815"/>
                  </a:ext>
                </a:extLst>
              </a:tr>
              <a:tr h="370840">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Performance Testing</a:t>
                      </a:r>
                      <a:endParaRPr lang="en-US"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200">
                          <a:solidFill>
                            <a:srgbClr val="253858"/>
                          </a:solidFill>
                          <a:effectLst/>
                          <a:latin typeface="Times New Roman" panose="02020603050405020304" pitchFamily="18" charset="0"/>
                          <a:ea typeface="Times New Roman" panose="02020603050405020304" pitchFamily="18" charset="0"/>
                          <a:cs typeface="Times New Roman" panose="02020603050405020304" pitchFamily="18" charset="0"/>
                        </a:rPr>
                        <a:t>Performance tests check the behaviors of the system when it is under significant load. These tests are non-functional and can have the various form to understand the reliability, stability, and availability of the platform.</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Perf</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QA</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JMeter</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extLst>
                  <a:ext uri="{0D108BD9-81ED-4DB2-BD59-A6C34878D82A}">
                    <a16:rowId xmlns:a16="http://schemas.microsoft.com/office/drawing/2014/main" val="3127753519"/>
                  </a:ext>
                </a:extLst>
              </a:tr>
              <a:tr h="370840">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Penetration Testing</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A penetration test, also known as a pen test, is a simulated cyber attack against your computer system to check for exploitable vulnerabilities. Pen testing can involve the attempted breaching of any number of application systems, (e.g., application protocol interfaces (APIs), frontend/backend servers) to uncover vulnerabilities, such as unsanitized inputs that are susceptible to code injection attacks.</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Stage</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QA/ Infosec</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Manual</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extLst>
                  <a:ext uri="{0D108BD9-81ED-4DB2-BD59-A6C34878D82A}">
                    <a16:rowId xmlns:a16="http://schemas.microsoft.com/office/drawing/2014/main" val="2508031119"/>
                  </a:ext>
                </a:extLst>
              </a:tr>
              <a:tr h="370840">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NAR Testing</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The Network Application Readiness (NAR) analysis is used to assess how the Wireless Area Network (WAN) could affect user response times for an application and to find out how an application might impact the WAN and the performance of other applications sharing the network.</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Stage</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QA/ WAN team</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Manual - evaluate options for cloud applications</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extLst>
                  <a:ext uri="{0D108BD9-81ED-4DB2-BD59-A6C34878D82A}">
                    <a16:rowId xmlns:a16="http://schemas.microsoft.com/office/drawing/2014/main" val="922622940"/>
                  </a:ext>
                </a:extLst>
              </a:tr>
              <a:tr h="370840">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Integration Testing</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200">
                          <a:solidFill>
                            <a:srgbClr val="253858"/>
                          </a:solidFill>
                          <a:effectLst/>
                          <a:latin typeface="Times New Roman" panose="02020603050405020304" pitchFamily="18" charset="0"/>
                          <a:ea typeface="Times New Roman" panose="02020603050405020304" pitchFamily="18" charset="0"/>
                          <a:cs typeface="Times New Roman" panose="02020603050405020304" pitchFamily="18" charset="0"/>
                        </a:rPr>
                        <a:t>Integration tests verify that different modules or services used by your application work well together. For example, it can be testing the interaction with the database or making sure that microservices work together as expected.</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QA/ Stage</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QA</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Cucumber Java</a:t>
                      </a:r>
                      <a:endParaRPr lang="en-US"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extLst>
                  <a:ext uri="{0D108BD9-81ED-4DB2-BD59-A6C34878D82A}">
                    <a16:rowId xmlns:a16="http://schemas.microsoft.com/office/drawing/2014/main" val="2370960036"/>
                  </a:ext>
                </a:extLst>
              </a:tr>
            </a:tbl>
          </a:graphicData>
        </a:graphic>
      </p:graphicFrame>
    </p:spTree>
    <p:extLst>
      <p:ext uri="{BB962C8B-B14F-4D97-AF65-F5344CB8AC3E}">
        <p14:creationId xmlns:p14="http://schemas.microsoft.com/office/powerpoint/2010/main" val="813740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84AC4-2C7E-4E6D-BC8F-53533F6E6A4E}"/>
              </a:ext>
            </a:extLst>
          </p:cNvPr>
          <p:cNvSpPr>
            <a:spLocks noGrp="1"/>
          </p:cNvSpPr>
          <p:nvPr>
            <p:ph type="title"/>
          </p:nvPr>
        </p:nvSpPr>
        <p:spPr/>
        <p:txBody>
          <a:bodyPr/>
          <a:lstStyle/>
          <a:p>
            <a:r>
              <a:rPr lang="en-US" dirty="0"/>
              <a:t>Testing Types</a:t>
            </a:r>
          </a:p>
        </p:txBody>
      </p:sp>
      <p:graphicFrame>
        <p:nvGraphicFramePr>
          <p:cNvPr id="8" name="Content Placeholder 7">
            <a:extLst>
              <a:ext uri="{FF2B5EF4-FFF2-40B4-BE49-F238E27FC236}">
                <a16:creationId xmlns:a16="http://schemas.microsoft.com/office/drawing/2014/main" id="{B3E38C63-CCA1-4B8B-BB11-D08E2923CB1D}"/>
              </a:ext>
            </a:extLst>
          </p:cNvPr>
          <p:cNvGraphicFramePr>
            <a:graphicFrameLocks noGrp="1"/>
          </p:cNvGraphicFramePr>
          <p:nvPr>
            <p:ph idx="1"/>
            <p:extLst>
              <p:ext uri="{D42A27DB-BD31-4B8C-83A1-F6EECF244321}">
                <p14:modId xmlns:p14="http://schemas.microsoft.com/office/powerpoint/2010/main" val="1928495921"/>
              </p:ext>
            </p:extLst>
          </p:nvPr>
        </p:nvGraphicFramePr>
        <p:xfrm>
          <a:off x="838200" y="1825625"/>
          <a:ext cx="10515600" cy="4224655"/>
        </p:xfrm>
        <a:graphic>
          <a:graphicData uri="http://schemas.openxmlformats.org/drawingml/2006/table">
            <a:tbl>
              <a:tblPr firstRow="1" bandRow="1">
                <a:tableStyleId>{5C22544A-7EE6-4342-B048-85BDC9FD1C3A}</a:tableStyleId>
              </a:tblPr>
              <a:tblGrid>
                <a:gridCol w="1397000">
                  <a:extLst>
                    <a:ext uri="{9D8B030D-6E8A-4147-A177-3AD203B41FA5}">
                      <a16:colId xmlns:a16="http://schemas.microsoft.com/office/drawing/2014/main" val="3372062343"/>
                    </a:ext>
                  </a:extLst>
                </a:gridCol>
                <a:gridCol w="4775200">
                  <a:extLst>
                    <a:ext uri="{9D8B030D-6E8A-4147-A177-3AD203B41FA5}">
                      <a16:colId xmlns:a16="http://schemas.microsoft.com/office/drawing/2014/main" val="634977530"/>
                    </a:ext>
                  </a:extLst>
                </a:gridCol>
                <a:gridCol w="1493520">
                  <a:extLst>
                    <a:ext uri="{9D8B030D-6E8A-4147-A177-3AD203B41FA5}">
                      <a16:colId xmlns:a16="http://schemas.microsoft.com/office/drawing/2014/main" val="143392551"/>
                    </a:ext>
                  </a:extLst>
                </a:gridCol>
                <a:gridCol w="1757680">
                  <a:extLst>
                    <a:ext uri="{9D8B030D-6E8A-4147-A177-3AD203B41FA5}">
                      <a16:colId xmlns:a16="http://schemas.microsoft.com/office/drawing/2014/main" val="2589504108"/>
                    </a:ext>
                  </a:extLst>
                </a:gridCol>
                <a:gridCol w="1092200">
                  <a:extLst>
                    <a:ext uri="{9D8B030D-6E8A-4147-A177-3AD203B41FA5}">
                      <a16:colId xmlns:a16="http://schemas.microsoft.com/office/drawing/2014/main" val="4095102179"/>
                    </a:ext>
                  </a:extLst>
                </a:gridCol>
              </a:tblGrid>
              <a:tr h="370840">
                <a:tc>
                  <a:txBody>
                    <a:bodyPr/>
                    <a:lstStyle/>
                    <a:p>
                      <a:r>
                        <a:rPr lang="en-US" sz="1400" b="1" kern="1200" dirty="0">
                          <a:solidFill>
                            <a:schemeClr val="lt1"/>
                          </a:solidFill>
                          <a:effectLst/>
                          <a:latin typeface="Times New Roman" panose="02020603050405020304" pitchFamily="18" charset="0"/>
                          <a:ea typeface="+mn-ea"/>
                          <a:cs typeface="Times New Roman" panose="02020603050405020304" pitchFamily="18" charset="0"/>
                        </a:rPr>
                        <a:t>Types of Testing</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1" kern="1200" dirty="0">
                          <a:solidFill>
                            <a:schemeClr val="lt1"/>
                          </a:solidFill>
                          <a:effectLst/>
                          <a:latin typeface="Times New Roman" panose="02020603050405020304" pitchFamily="18" charset="0"/>
                          <a:ea typeface="+mn-ea"/>
                          <a:cs typeface="Times New Roman" panose="02020603050405020304" pitchFamily="18" charset="0"/>
                        </a:rPr>
                        <a:t>Definition</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1" kern="1200" dirty="0">
                          <a:solidFill>
                            <a:schemeClr val="lt1"/>
                          </a:solidFill>
                          <a:effectLst/>
                          <a:latin typeface="Times New Roman" panose="02020603050405020304" pitchFamily="18" charset="0"/>
                          <a:ea typeface="+mn-ea"/>
                          <a:cs typeface="Times New Roman" panose="02020603050405020304" pitchFamily="18" charset="0"/>
                        </a:rPr>
                        <a:t>Environment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1" kern="1200" dirty="0">
                          <a:solidFill>
                            <a:schemeClr val="lt1"/>
                          </a:solidFill>
                          <a:effectLst/>
                          <a:latin typeface="Times New Roman" panose="02020603050405020304" pitchFamily="18" charset="0"/>
                          <a:ea typeface="+mn-ea"/>
                          <a:cs typeface="Times New Roman" panose="02020603050405020304" pitchFamily="18" charset="0"/>
                        </a:rPr>
                        <a:t>Ownership</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1" kern="1200" dirty="0">
                          <a:solidFill>
                            <a:schemeClr val="lt1"/>
                          </a:solidFill>
                          <a:effectLst/>
                          <a:latin typeface="Times New Roman" panose="02020603050405020304" pitchFamily="18" charset="0"/>
                          <a:ea typeface="+mn-ea"/>
                          <a:cs typeface="Times New Roman" panose="02020603050405020304" pitchFamily="18" charset="0"/>
                        </a:rPr>
                        <a:t>Tool/ Language</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8073815"/>
                  </a:ext>
                </a:extLst>
              </a:tr>
              <a:tr h="370840">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Functional Testing</a:t>
                      </a:r>
                      <a:endParaRPr lang="en-US"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200">
                          <a:solidFill>
                            <a:srgbClr val="343434"/>
                          </a:solidFill>
                          <a:effectLst/>
                          <a:latin typeface="Times New Roman" panose="02020603050405020304" pitchFamily="18" charset="0"/>
                          <a:ea typeface="Times New Roman" panose="02020603050405020304" pitchFamily="18" charset="0"/>
                          <a:cs typeface="Times New Roman" panose="02020603050405020304" pitchFamily="18" charset="0"/>
                        </a:rPr>
                        <a:t>Functional testing is a type of testing which verifies that each </a:t>
                      </a: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function</a:t>
                      </a:r>
                      <a:r>
                        <a:rPr lang="en-US" sz="1200">
                          <a:solidFill>
                            <a:srgbClr val="343434"/>
                          </a:solidFill>
                          <a:effectLst/>
                          <a:latin typeface="Times New Roman" panose="02020603050405020304" pitchFamily="18" charset="0"/>
                          <a:ea typeface="Times New Roman" panose="02020603050405020304" pitchFamily="18" charset="0"/>
                          <a:cs typeface="Times New Roman" panose="02020603050405020304" pitchFamily="18" charset="0"/>
                        </a:rPr>
                        <a:t> of the software application operates in conformance with the requirement specification. This testing mainly involves black box testing and it is not concerned about the source code of the application.</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Dev/ QA</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Dev</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Cucumber Java</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extLst>
                  <a:ext uri="{0D108BD9-81ED-4DB2-BD59-A6C34878D82A}">
                    <a16:rowId xmlns:a16="http://schemas.microsoft.com/office/drawing/2014/main" val="3127753519"/>
                  </a:ext>
                </a:extLst>
              </a:tr>
              <a:tr h="370840">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End-to-end Testing</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2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End-to-End Testing is a methodology used to test whether the flow of an application is performing as designed from start to finish. The purpose of carrying out end-to-end tests is to identify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system dependencies</a:t>
                      </a:r>
                      <a:r>
                        <a:rPr lang="en-US" sz="12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and to ensure that the right information is passed between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various system</a:t>
                      </a:r>
                      <a:r>
                        <a:rPr lang="en-US" sz="12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components and systems.</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QA/ Stage</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QA</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Cucumber Java</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extLst>
                  <a:ext uri="{0D108BD9-81ED-4DB2-BD59-A6C34878D82A}">
                    <a16:rowId xmlns:a16="http://schemas.microsoft.com/office/drawing/2014/main" val="2508031119"/>
                  </a:ext>
                </a:extLst>
              </a:tr>
              <a:tr h="370840">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Contract Testing</a:t>
                      </a:r>
                      <a:endParaRPr lang="en-US"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A component test limits the scope of the exercised software to a portion of the system under test, manipulating the system through internal code interfaces and using test doubles to isolate the code under test from other components.</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Validation between provider and consumer to ensure that there is a proper interaction between both entities and the terms of the contract are fulfilled.</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Dev</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Dev</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PACT</a:t>
                      </a:r>
                      <a:endParaRPr lang="en-US"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95250" marR="95250" marT="66675" marB="66675"/>
                </a:tc>
                <a:extLst>
                  <a:ext uri="{0D108BD9-81ED-4DB2-BD59-A6C34878D82A}">
                    <a16:rowId xmlns:a16="http://schemas.microsoft.com/office/drawing/2014/main" val="922622940"/>
                  </a:ext>
                </a:extLst>
              </a:tr>
              <a:tr h="370840">
                <a:tc>
                  <a:txBody>
                    <a:bodyPr/>
                    <a:lstStyle/>
                    <a:p>
                      <a:pPr marL="0" marR="0">
                        <a:lnSpc>
                          <a:spcPct val="107000"/>
                        </a:lnSpc>
                        <a:spcBef>
                          <a:spcPts val="0"/>
                        </a:spcBef>
                        <a:spcAft>
                          <a:spcPts val="0"/>
                        </a:spcAft>
                      </a:pPr>
                      <a:endParaRPr lang="en-US" sz="1400">
                        <a:effectLst/>
                        <a:latin typeface="Times New Roman" panose="02020603050405020304" pitchFamily="18"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endParaRPr lang="en-US" sz="1400" dirty="0">
                        <a:effectLst/>
                        <a:latin typeface="Times New Roman" panose="02020603050405020304" pitchFamily="18"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endParaRPr lang="en-US" sz="1400">
                        <a:effectLst/>
                        <a:latin typeface="Times New Roman" panose="02020603050405020304" pitchFamily="18"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endParaRPr lang="en-US" sz="1400">
                        <a:effectLst/>
                        <a:latin typeface="Times New Roman" panose="02020603050405020304" pitchFamily="18" charset="0"/>
                        <a:ea typeface="Yu Mincho" panose="02020400000000000000" pitchFamily="18" charset="-128"/>
                        <a:cs typeface="Times New Roman" panose="02020603050405020304" pitchFamily="18" charset="0"/>
                      </a:endParaRPr>
                    </a:p>
                  </a:txBody>
                  <a:tcPr marL="95250" marR="95250" marT="66675" marB="66675"/>
                </a:tc>
                <a:tc>
                  <a:txBody>
                    <a:bodyPr/>
                    <a:lstStyle/>
                    <a:p>
                      <a:pPr marL="0" marR="0">
                        <a:lnSpc>
                          <a:spcPct val="107000"/>
                        </a:lnSpc>
                        <a:spcBef>
                          <a:spcPts val="0"/>
                        </a:spcBef>
                        <a:spcAft>
                          <a:spcPts val="0"/>
                        </a:spcAft>
                      </a:pPr>
                      <a:endParaRPr lang="en-US" sz="1400" dirty="0">
                        <a:effectLst/>
                        <a:latin typeface="Times New Roman" panose="02020603050405020304" pitchFamily="18" charset="0"/>
                        <a:ea typeface="Yu Mincho" panose="02020400000000000000" pitchFamily="18" charset="-128"/>
                        <a:cs typeface="Times New Roman" panose="02020603050405020304" pitchFamily="18" charset="0"/>
                      </a:endParaRPr>
                    </a:p>
                  </a:txBody>
                  <a:tcPr marL="95250" marR="95250" marT="66675" marB="66675"/>
                </a:tc>
                <a:extLst>
                  <a:ext uri="{0D108BD9-81ED-4DB2-BD59-A6C34878D82A}">
                    <a16:rowId xmlns:a16="http://schemas.microsoft.com/office/drawing/2014/main" val="2370960036"/>
                  </a:ext>
                </a:extLst>
              </a:tr>
            </a:tbl>
          </a:graphicData>
        </a:graphic>
      </p:graphicFrame>
    </p:spTree>
    <p:extLst>
      <p:ext uri="{BB962C8B-B14F-4D97-AF65-F5344CB8AC3E}">
        <p14:creationId xmlns:p14="http://schemas.microsoft.com/office/powerpoint/2010/main" val="1876946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itle 16">
            <a:extLst>
              <a:ext uri="{FF2B5EF4-FFF2-40B4-BE49-F238E27FC236}">
                <a16:creationId xmlns:a16="http://schemas.microsoft.com/office/drawing/2014/main" id="{4230D5CC-0158-4AA8-8882-2433BF54F5F1}"/>
              </a:ext>
            </a:extLst>
          </p:cNvPr>
          <p:cNvSpPr>
            <a:spLocks noGrp="1"/>
          </p:cNvSpPr>
          <p:nvPr>
            <p:ph type="title" idx="4294967295"/>
          </p:nvPr>
        </p:nvSpPr>
        <p:spPr>
          <a:xfrm>
            <a:off x="0" y="84138"/>
            <a:ext cx="10515600" cy="403225"/>
          </a:xfrm>
          <a:noFill/>
          <a:ln>
            <a:noFill/>
          </a:ln>
        </p:spPr>
        <p:txBody>
          <a:bodyPr vert="horz" wrap="square" lIns="0" tIns="0" rIns="0" bIns="0" numCol="1" anchor="t" anchorCtr="0" compatLnSpc="1">
            <a:prstTxWarp prst="textNoShape">
              <a:avLst/>
            </a:prstTxWarp>
            <a:normAutofit fontScale="90000"/>
          </a:bodyPr>
          <a:lstStyle/>
          <a:p>
            <a:r>
              <a:rPr lang="en-US" b="1" dirty="0"/>
              <a:t>Testing Pipeline</a:t>
            </a:r>
          </a:p>
        </p:txBody>
      </p:sp>
      <p:sp>
        <p:nvSpPr>
          <p:cNvPr id="155" name="Double Bracket 154">
            <a:extLst>
              <a:ext uri="{FF2B5EF4-FFF2-40B4-BE49-F238E27FC236}">
                <a16:creationId xmlns:a16="http://schemas.microsoft.com/office/drawing/2014/main" id="{104D6D6F-5225-4FE8-963E-E642B6FE1C51}"/>
              </a:ext>
            </a:extLst>
          </p:cNvPr>
          <p:cNvSpPr/>
          <p:nvPr/>
        </p:nvSpPr>
        <p:spPr>
          <a:xfrm>
            <a:off x="364422" y="751273"/>
            <a:ext cx="1397354" cy="4903790"/>
          </a:xfrm>
          <a:prstGeom prst="bracketPair">
            <a:avLst/>
          </a:prstGeom>
          <a:noFill/>
          <a:ln w="12700" cap="flat" cmpd="sng" algn="ctr">
            <a:solidFill>
              <a:srgbClr val="38213C"/>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56" name="Rectangle 155">
            <a:extLst>
              <a:ext uri="{FF2B5EF4-FFF2-40B4-BE49-F238E27FC236}">
                <a16:creationId xmlns:a16="http://schemas.microsoft.com/office/drawing/2014/main" id="{2D8C3E9F-6B58-48C7-9DF4-9B6A71CF6571}"/>
              </a:ext>
            </a:extLst>
          </p:cNvPr>
          <p:cNvSpPr/>
          <p:nvPr/>
        </p:nvSpPr>
        <p:spPr>
          <a:xfrm>
            <a:off x="131367" y="2365961"/>
            <a:ext cx="234604" cy="3291840"/>
          </a:xfrm>
          <a:prstGeom prst="rect">
            <a:avLst/>
          </a:prstGeom>
          <a:solidFill>
            <a:srgbClr val="4B2C50">
              <a:lumMod val="75000"/>
            </a:srgbClr>
          </a:solidFill>
          <a:ln w="19050" cap="flat" cmpd="sng" algn="ctr">
            <a:solidFill>
              <a:srgbClr val="38213C"/>
            </a:solidFill>
            <a:prstDash val="solid"/>
          </a:ln>
          <a:effectLst/>
        </p:spPr>
        <p:txBody>
          <a:bodyPr vert="vert270" rtlCol="0" anchor="ctr"/>
          <a:lstStyle/>
          <a:p>
            <a:pPr algn="ctr" defTabSz="914354" fontAlgn="auto">
              <a:spcBef>
                <a:spcPts val="0"/>
              </a:spcBef>
              <a:spcAft>
                <a:spcPts val="0"/>
              </a:spcAft>
              <a:defRPr/>
            </a:pPr>
            <a:r>
              <a:rPr lang="en-US" sz="1400" b="1" kern="0" dirty="0">
                <a:solidFill>
                  <a:schemeClr val="bg1"/>
                </a:solidFill>
                <a:latin typeface="Calibri"/>
                <a:cs typeface="+mn-cs"/>
              </a:rPr>
              <a:t>LOCAL  </a:t>
            </a:r>
            <a:r>
              <a:rPr lang="en-US" sz="1400" b="1" dirty="0">
                <a:solidFill>
                  <a:schemeClr val="bg1"/>
                </a:solidFill>
              </a:rPr>
              <a:t>ENVIRONMENT</a:t>
            </a:r>
            <a:endParaRPr lang="en-US" sz="1400" dirty="0">
              <a:solidFill>
                <a:schemeClr val="bg1"/>
              </a:solidFill>
            </a:endParaRPr>
          </a:p>
        </p:txBody>
      </p:sp>
      <p:sp>
        <p:nvSpPr>
          <p:cNvPr id="159" name="TextBox 158">
            <a:extLst>
              <a:ext uri="{FF2B5EF4-FFF2-40B4-BE49-F238E27FC236}">
                <a16:creationId xmlns:a16="http://schemas.microsoft.com/office/drawing/2014/main" id="{C793B89D-DA40-490E-BB72-B934C5D5C54F}"/>
              </a:ext>
            </a:extLst>
          </p:cNvPr>
          <p:cNvSpPr txBox="1"/>
          <p:nvPr/>
        </p:nvSpPr>
        <p:spPr>
          <a:xfrm>
            <a:off x="536384" y="934683"/>
            <a:ext cx="1197364" cy="329495"/>
          </a:xfrm>
          <a:prstGeom prst="rect">
            <a:avLst/>
          </a:prstGeom>
          <a:noFill/>
          <a:ln>
            <a:noFill/>
          </a:ln>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kern="0" dirty="0">
                <a:solidFill>
                  <a:srgbClr val="000000"/>
                </a:solidFill>
              </a:rPr>
              <a:t>Develop Feature</a:t>
            </a:r>
            <a:endParaRPr kumimoji="0" lang="en-US" sz="1100" b="1" i="0" u="none" strike="noStrike" kern="0" cap="none" spc="0" normalizeH="0" baseline="0" noProof="0" dirty="0">
              <a:ln>
                <a:noFill/>
              </a:ln>
              <a:solidFill>
                <a:srgbClr val="000000"/>
              </a:solidFill>
              <a:effectLst/>
              <a:uLnTx/>
              <a:uFillTx/>
            </a:endParaRPr>
          </a:p>
        </p:txBody>
      </p:sp>
      <p:sp>
        <p:nvSpPr>
          <p:cNvPr id="160" name="TextBox 159">
            <a:extLst>
              <a:ext uri="{FF2B5EF4-FFF2-40B4-BE49-F238E27FC236}">
                <a16:creationId xmlns:a16="http://schemas.microsoft.com/office/drawing/2014/main" id="{F51F0C20-6E04-44A8-8B01-1C4559762565}"/>
              </a:ext>
            </a:extLst>
          </p:cNvPr>
          <p:cNvSpPr txBox="1"/>
          <p:nvPr/>
        </p:nvSpPr>
        <p:spPr>
          <a:xfrm>
            <a:off x="1424674" y="1490299"/>
            <a:ext cx="759083" cy="514350"/>
          </a:xfrm>
          <a:prstGeom prst="rect">
            <a:avLst/>
          </a:prstGeom>
          <a:noFill/>
          <a:ln>
            <a:noFill/>
          </a:ln>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rPr>
              <a:t>Build</a:t>
            </a:r>
            <a:endParaRPr kumimoji="0" lang="en-US" sz="1100" b="1"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endParaRPr>
          </a:p>
        </p:txBody>
      </p:sp>
      <p:sp>
        <p:nvSpPr>
          <p:cNvPr id="162" name="Freeform 115">
            <a:extLst>
              <a:ext uri="{FF2B5EF4-FFF2-40B4-BE49-F238E27FC236}">
                <a16:creationId xmlns:a16="http://schemas.microsoft.com/office/drawing/2014/main" id="{BF42ABEE-1BA8-4A26-923D-E8F576ED53DC}"/>
              </a:ext>
            </a:extLst>
          </p:cNvPr>
          <p:cNvSpPr/>
          <p:nvPr/>
        </p:nvSpPr>
        <p:spPr>
          <a:xfrm>
            <a:off x="426644" y="1939823"/>
            <a:ext cx="828522" cy="1019677"/>
          </a:xfrm>
          <a:prstGeom prst="round2DiagRect">
            <a:avLst/>
          </a:prstGeom>
          <a:solidFill>
            <a:srgbClr val="00B0F0">
              <a:alpha val="50000"/>
            </a:srgb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alibri"/>
            </a:endParaRP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Calibri"/>
              </a:rPr>
              <a:t>UNIT </a:t>
            </a:r>
            <a:r>
              <a:rPr lang="en-US" sz="1000" b="1" dirty="0">
                <a:solidFill>
                  <a:srgbClr val="000000"/>
                </a:solidFill>
                <a:latin typeface="Calibri"/>
              </a:rPr>
              <a:t>testing</a:t>
            </a:r>
            <a:endParaRPr kumimoji="0" lang="en-US" sz="900" b="1" i="0" u="none" strike="noStrike" kern="1200" cap="none" spc="0" normalizeH="0" baseline="0" noProof="0" dirty="0">
              <a:ln>
                <a:noFill/>
              </a:ln>
              <a:solidFill>
                <a:srgbClr val="000000"/>
              </a:solidFill>
              <a:effectLst/>
              <a:uLnTx/>
              <a:uFillTx/>
              <a:latin typeface="Calibri"/>
            </a:endParaRPr>
          </a:p>
          <a:p>
            <a:pPr marL="0" marR="0" lvl="0" indent="0" algn="ctr" defTabSz="914400" rtl="0" eaLnBrk="1" fontAlgn="auto" latinLnBrk="0" hangingPunct="1">
              <a:lnSpc>
                <a:spcPct val="100000"/>
              </a:lnSpc>
              <a:spcBef>
                <a:spcPts val="0"/>
              </a:spcBef>
              <a:spcAft>
                <a:spcPts val="600"/>
              </a:spcAft>
              <a:buClrTx/>
              <a:buSzTx/>
              <a:buFontTx/>
              <a:buNone/>
              <a:tabLst/>
              <a:defRPr/>
            </a:pPr>
            <a:r>
              <a:rPr lang="en-US" sz="1000" i="1" dirty="0">
                <a:solidFill>
                  <a:srgbClr val="000000"/>
                </a:solidFill>
              </a:rPr>
              <a:t>Junit </a:t>
            </a:r>
          </a:p>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000" b="0" i="1" u="none" strike="noStrike" kern="1200" cap="none" spc="0" normalizeH="0" baseline="0" noProof="0" dirty="0">
              <a:ln>
                <a:noFill/>
              </a:ln>
              <a:solidFill>
                <a:srgbClr val="000000"/>
              </a:solidFill>
              <a:effectLst/>
              <a:uLnTx/>
              <a:uFillTx/>
              <a:latin typeface="Calibri"/>
            </a:endParaRPr>
          </a:p>
        </p:txBody>
      </p:sp>
      <p:sp>
        <p:nvSpPr>
          <p:cNvPr id="168" name="TextBox 167">
            <a:extLst>
              <a:ext uri="{FF2B5EF4-FFF2-40B4-BE49-F238E27FC236}">
                <a16:creationId xmlns:a16="http://schemas.microsoft.com/office/drawing/2014/main" id="{9282A661-68AF-4BAA-BABF-5AE026C5229C}"/>
              </a:ext>
            </a:extLst>
          </p:cNvPr>
          <p:cNvSpPr txBox="1"/>
          <p:nvPr/>
        </p:nvSpPr>
        <p:spPr>
          <a:xfrm>
            <a:off x="447368" y="3074071"/>
            <a:ext cx="745527" cy="577768"/>
          </a:xfrm>
          <a:prstGeom prst="rect">
            <a:avLst/>
          </a:prstGeom>
          <a:noFill/>
          <a:ln>
            <a:noFill/>
          </a:ln>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rPr>
              <a:t>Build</a:t>
            </a:r>
            <a:endParaRPr kumimoji="0" lang="en-US" sz="1100" b="1" i="0" u="none" strike="noStrike" kern="0" cap="none" spc="0" normalizeH="0" baseline="0" noProof="0" dirty="0">
              <a:ln>
                <a:noFill/>
              </a:ln>
              <a:solidFill>
                <a:srgbClr val="000000"/>
              </a:solidFill>
              <a:effectLst/>
              <a:uLnTx/>
              <a:uFillTx/>
            </a:endParaRPr>
          </a:p>
          <a:p>
            <a:pPr lvl="0" defTabSz="914400">
              <a:defRPr/>
            </a:pPr>
            <a:r>
              <a:rPr kumimoji="0" lang="en-US" sz="1100" b="0" i="0" u="none" strike="noStrike" kern="0" cap="none" spc="0" normalizeH="0" baseline="0" noProof="0" dirty="0">
                <a:ln>
                  <a:noFill/>
                </a:ln>
                <a:solidFill>
                  <a:srgbClr val="000000"/>
                </a:solidFill>
                <a:effectLst/>
                <a:uLnTx/>
                <a:uFillTx/>
              </a:rPr>
              <a:t>Docker Build </a:t>
            </a:r>
            <a:r>
              <a:rPr lang="en-US" sz="1100" kern="0" dirty="0">
                <a:solidFill>
                  <a:srgbClr val="000000"/>
                </a:solidFill>
              </a:rPr>
              <a:t> &amp; Deploy</a:t>
            </a:r>
            <a:endParaRPr kumimoji="0" lang="en-US" sz="1100" b="0" i="0" u="none" strike="noStrike" kern="0" cap="none" spc="0" normalizeH="0" baseline="0" noProof="0" dirty="0">
              <a:ln>
                <a:noFill/>
              </a:ln>
              <a:solidFill>
                <a:srgbClr val="000000"/>
              </a:solidFill>
              <a:effectLst/>
              <a:uLnTx/>
              <a:uFillTx/>
            </a:endParaRPr>
          </a:p>
        </p:txBody>
      </p:sp>
      <p:pic>
        <p:nvPicPr>
          <p:cNvPr id="169" name="Picture 168">
            <a:extLst>
              <a:ext uri="{FF2B5EF4-FFF2-40B4-BE49-F238E27FC236}">
                <a16:creationId xmlns:a16="http://schemas.microsoft.com/office/drawing/2014/main" id="{D53F5277-97CB-457E-8452-C0FAC22030DC}"/>
              </a:ext>
            </a:extLst>
          </p:cNvPr>
          <p:cNvPicPr>
            <a:picLocks noChangeAspect="1"/>
          </p:cNvPicPr>
          <p:nvPr/>
        </p:nvPicPr>
        <p:blipFill>
          <a:blip r:embed="rId3" cstate="email">
            <a:clrChange>
              <a:clrFrom>
                <a:srgbClr val="000000"/>
              </a:clrFrom>
              <a:clrTo>
                <a:srgbClr val="000000">
                  <a:alpha val="0"/>
                </a:srgbClr>
              </a:clrTo>
            </a:clrChange>
            <a:duotone>
              <a:prstClr val="black"/>
              <a:srgbClr val="009FDB">
                <a:tint val="45000"/>
                <a:satMod val="400000"/>
              </a:srgbClr>
            </a:duotone>
            <a:extLst>
              <a:ext uri="{28A0092B-C50C-407E-A947-70E740481C1C}">
                <a14:useLocalDpi xmlns:a14="http://schemas.microsoft.com/office/drawing/2010/main"/>
              </a:ext>
            </a:extLst>
          </a:blip>
          <a:stretch>
            <a:fillRect/>
          </a:stretch>
        </p:blipFill>
        <p:spPr>
          <a:xfrm>
            <a:off x="1409493" y="3024500"/>
            <a:ext cx="182880" cy="198390"/>
          </a:xfrm>
          <a:prstGeom prst="rect">
            <a:avLst/>
          </a:prstGeom>
        </p:spPr>
      </p:pic>
      <p:sp>
        <p:nvSpPr>
          <p:cNvPr id="171" name="Freeform 121">
            <a:extLst>
              <a:ext uri="{FF2B5EF4-FFF2-40B4-BE49-F238E27FC236}">
                <a16:creationId xmlns:a16="http://schemas.microsoft.com/office/drawing/2014/main" id="{FC6AD4B2-0A90-46A5-897C-930378201697}"/>
              </a:ext>
            </a:extLst>
          </p:cNvPr>
          <p:cNvSpPr/>
          <p:nvPr/>
        </p:nvSpPr>
        <p:spPr>
          <a:xfrm>
            <a:off x="783253" y="3753027"/>
            <a:ext cx="957095" cy="852318"/>
          </a:xfrm>
          <a:prstGeom prst="round2DiagRect">
            <a:avLst/>
          </a:prstGeom>
          <a:solidFill>
            <a:srgbClr val="00B0F0">
              <a:alpha val="50000"/>
            </a:srgb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Calibri"/>
                <a:ea typeface="+mn-ea"/>
                <a:cs typeface="+mn-cs"/>
              </a:rPr>
              <a:t>SANITY TEST</a:t>
            </a:r>
          </a:p>
          <a:p>
            <a:pPr algn="ctr">
              <a:spcBef>
                <a:spcPts val="600"/>
              </a:spcBef>
              <a:defRPr/>
            </a:pPr>
            <a:r>
              <a:rPr kumimoji="0" lang="en-US" sz="1000" i="1" u="none" strike="noStrike" kern="1200" cap="none" spc="0" normalizeH="0" baseline="0" noProof="0" dirty="0">
                <a:ln>
                  <a:noFill/>
                </a:ln>
                <a:solidFill>
                  <a:srgbClr val="000000"/>
                </a:solidFill>
                <a:effectLst/>
                <a:uLnTx/>
                <a:uFillTx/>
                <a:latin typeface="Calibri"/>
              </a:rPr>
              <a:t>API </a:t>
            </a:r>
          </a:p>
        </p:txBody>
      </p:sp>
      <p:sp>
        <p:nvSpPr>
          <p:cNvPr id="172" name="TextBox 171">
            <a:extLst>
              <a:ext uri="{FF2B5EF4-FFF2-40B4-BE49-F238E27FC236}">
                <a16:creationId xmlns:a16="http://schemas.microsoft.com/office/drawing/2014/main" id="{0803CE09-1A57-4039-87A6-28D1383720D8}"/>
              </a:ext>
            </a:extLst>
          </p:cNvPr>
          <p:cNvSpPr txBox="1"/>
          <p:nvPr/>
        </p:nvSpPr>
        <p:spPr>
          <a:xfrm>
            <a:off x="420084" y="4832165"/>
            <a:ext cx="938295" cy="514350"/>
          </a:xfrm>
          <a:prstGeom prst="rect">
            <a:avLst/>
          </a:prstGeom>
          <a:noFill/>
          <a:ln>
            <a:noFill/>
          </a:ln>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rPr>
              <a:t>Push</a:t>
            </a:r>
            <a:endParaRPr kumimoji="0" lang="en-US" sz="1100" b="1"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0000"/>
                </a:solidFill>
                <a:effectLst/>
                <a:uLnTx/>
                <a:uFillTx/>
              </a:rPr>
              <a:t>Image to </a:t>
            </a:r>
            <a:r>
              <a:rPr kumimoji="0" lang="en-US" sz="1100" b="0" i="0" u="none" strike="noStrike" kern="0" cap="none" spc="0" normalizeH="0" baseline="0" noProof="0" dirty="0" err="1">
                <a:ln>
                  <a:noFill/>
                </a:ln>
                <a:solidFill>
                  <a:srgbClr val="000000"/>
                </a:solidFill>
                <a:effectLst/>
                <a:uLnTx/>
                <a:uFillTx/>
              </a:rPr>
              <a:t>artifactory</a:t>
            </a:r>
            <a:endParaRPr kumimoji="0" lang="en-US" sz="1100" b="0" i="0" u="none" strike="noStrike" kern="0" cap="none" spc="0" normalizeH="0" baseline="0" noProof="0" dirty="0">
              <a:ln>
                <a:noFill/>
              </a:ln>
              <a:solidFill>
                <a:srgbClr val="000000"/>
              </a:solidFill>
              <a:effectLst/>
              <a:uLnTx/>
              <a:uFillTx/>
            </a:endParaRPr>
          </a:p>
        </p:txBody>
      </p:sp>
      <p:sp>
        <p:nvSpPr>
          <p:cNvPr id="173" name="Double Bracket 172">
            <a:extLst>
              <a:ext uri="{FF2B5EF4-FFF2-40B4-BE49-F238E27FC236}">
                <a16:creationId xmlns:a16="http://schemas.microsoft.com/office/drawing/2014/main" id="{93F81FC4-9CA8-4D56-89CF-F1EBCA1A1E63}"/>
              </a:ext>
            </a:extLst>
          </p:cNvPr>
          <p:cNvSpPr/>
          <p:nvPr/>
        </p:nvSpPr>
        <p:spPr>
          <a:xfrm>
            <a:off x="2560372" y="751273"/>
            <a:ext cx="1268149" cy="4996006"/>
          </a:xfrm>
          <a:prstGeom prst="bracketPair">
            <a:avLst/>
          </a:prstGeom>
          <a:noFill/>
          <a:ln w="12700" cap="flat" cmpd="sng" algn="ctr">
            <a:solidFill>
              <a:srgbClr val="902B2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74" name="Rectangle 173">
            <a:extLst>
              <a:ext uri="{FF2B5EF4-FFF2-40B4-BE49-F238E27FC236}">
                <a16:creationId xmlns:a16="http://schemas.microsoft.com/office/drawing/2014/main" id="{72EDC803-680D-48CC-91B0-FF9BDBA039F4}"/>
              </a:ext>
            </a:extLst>
          </p:cNvPr>
          <p:cNvSpPr/>
          <p:nvPr/>
        </p:nvSpPr>
        <p:spPr>
          <a:xfrm>
            <a:off x="2349784" y="2320320"/>
            <a:ext cx="234604" cy="3291840"/>
          </a:xfrm>
          <a:prstGeom prst="rect">
            <a:avLst/>
          </a:prstGeom>
          <a:solidFill>
            <a:srgbClr val="902B20"/>
          </a:solidFill>
          <a:ln w="19050" cap="flat" cmpd="sng" algn="ctr">
            <a:solidFill>
              <a:srgbClr val="902B20"/>
            </a:solidFill>
            <a:prstDash val="solid"/>
          </a:ln>
          <a:effectLst/>
        </p:spPr>
        <p:txBody>
          <a:bodyPr vert="vert270" rtlCol="0" anchor="ctr"/>
          <a:lstStyle/>
          <a:p>
            <a:pPr algn="ctr" defTabSz="914354" fontAlgn="auto">
              <a:spcBef>
                <a:spcPts val="0"/>
              </a:spcBef>
              <a:spcAft>
                <a:spcPts val="0"/>
              </a:spcAft>
              <a:defRPr/>
            </a:pPr>
            <a:r>
              <a:rPr lang="en-US" sz="1400" b="1" kern="0" dirty="0">
                <a:solidFill>
                  <a:prstClr val="white"/>
                </a:solidFill>
                <a:latin typeface="Calibri"/>
                <a:cs typeface="+mn-cs"/>
              </a:rPr>
              <a:t>DEV </a:t>
            </a:r>
            <a:r>
              <a:rPr lang="en-US" sz="1400" b="1" dirty="0">
                <a:solidFill>
                  <a:schemeClr val="bg1"/>
                </a:solidFill>
              </a:rPr>
              <a:t>ENVIRONMENT</a:t>
            </a:r>
            <a:endParaRPr lang="en-US" sz="1400" b="1" kern="0" dirty="0">
              <a:solidFill>
                <a:prstClr val="white"/>
              </a:solidFill>
              <a:latin typeface="Calibri"/>
              <a:cs typeface="+mn-cs"/>
            </a:endParaRPr>
          </a:p>
        </p:txBody>
      </p:sp>
      <p:sp>
        <p:nvSpPr>
          <p:cNvPr id="177" name="TextBox 176">
            <a:extLst>
              <a:ext uri="{FF2B5EF4-FFF2-40B4-BE49-F238E27FC236}">
                <a16:creationId xmlns:a16="http://schemas.microsoft.com/office/drawing/2014/main" id="{73CD199D-F5F1-4AE3-8A3C-4240EBC8F124}"/>
              </a:ext>
            </a:extLst>
          </p:cNvPr>
          <p:cNvSpPr txBox="1"/>
          <p:nvPr/>
        </p:nvSpPr>
        <p:spPr>
          <a:xfrm>
            <a:off x="2758629" y="1888373"/>
            <a:ext cx="1272826" cy="910357"/>
          </a:xfrm>
          <a:prstGeom prst="rect">
            <a:avLst/>
          </a:prstGeom>
          <a:noFill/>
          <a:ln>
            <a:noFill/>
          </a:ln>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endParaRPr>
          </a:p>
        </p:txBody>
      </p:sp>
      <p:sp>
        <p:nvSpPr>
          <p:cNvPr id="179" name="Freeform 133">
            <a:extLst>
              <a:ext uri="{FF2B5EF4-FFF2-40B4-BE49-F238E27FC236}">
                <a16:creationId xmlns:a16="http://schemas.microsoft.com/office/drawing/2014/main" id="{544D657F-3E5E-4F02-8460-86C4377E34CC}"/>
              </a:ext>
            </a:extLst>
          </p:cNvPr>
          <p:cNvSpPr/>
          <p:nvPr/>
        </p:nvSpPr>
        <p:spPr>
          <a:xfrm>
            <a:off x="2690978" y="2637725"/>
            <a:ext cx="1112916" cy="810521"/>
          </a:xfrm>
          <a:prstGeom prst="round2DiagRect">
            <a:avLst/>
          </a:prstGeom>
          <a:solidFill>
            <a:srgbClr val="00B0F0">
              <a:alpha val="50000"/>
            </a:srgb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latin typeface="Calibri"/>
              </a:rPr>
              <a:t>ACCEPTANCE </a:t>
            </a:r>
            <a:r>
              <a:rPr kumimoji="0" lang="en-US" sz="1000" b="1" i="0" u="none" strike="noStrike" kern="1200" cap="none" spc="0" normalizeH="0" baseline="0" noProof="0" dirty="0">
                <a:ln>
                  <a:noFill/>
                </a:ln>
                <a:solidFill>
                  <a:srgbClr val="000000"/>
                </a:solidFill>
                <a:effectLst/>
                <a:uLnTx/>
                <a:uFillTx/>
                <a:latin typeface="Calibri"/>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latin typeface="Calibri"/>
              </a:rPr>
              <a:t>INTEGRATION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libri"/>
              </a:rPr>
              <a:t>Automation</a:t>
            </a:r>
            <a:endParaRPr lang="en-US" sz="1000" i="1" dirty="0">
              <a:solidFill>
                <a:srgbClr val="00000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Calibri"/>
            </a:endParaRPr>
          </a:p>
        </p:txBody>
      </p:sp>
      <p:cxnSp>
        <p:nvCxnSpPr>
          <p:cNvPr id="182" name="Elbow Connector 142">
            <a:extLst>
              <a:ext uri="{FF2B5EF4-FFF2-40B4-BE49-F238E27FC236}">
                <a16:creationId xmlns:a16="http://schemas.microsoft.com/office/drawing/2014/main" id="{4F9E800A-F5CD-4462-8DCC-AA3F36D5345F}"/>
              </a:ext>
            </a:extLst>
          </p:cNvPr>
          <p:cNvCxnSpPr>
            <a:cxnSpLocks/>
          </p:cNvCxnSpPr>
          <p:nvPr/>
        </p:nvCxnSpPr>
        <p:spPr>
          <a:xfrm>
            <a:off x="1109175" y="1196792"/>
            <a:ext cx="379614" cy="262413"/>
          </a:xfrm>
          <a:prstGeom prst="bentConnector3">
            <a:avLst>
              <a:gd name="adj1" fmla="val 50000"/>
            </a:avLst>
          </a:prstGeom>
          <a:noFill/>
          <a:ln w="12700" cap="flat" cmpd="sng" algn="ctr">
            <a:solidFill>
              <a:srgbClr val="38213C"/>
            </a:solidFill>
            <a:prstDash val="solid"/>
            <a:tailEnd type="triangle"/>
          </a:ln>
          <a:effectLst/>
        </p:spPr>
      </p:cxnSp>
      <p:cxnSp>
        <p:nvCxnSpPr>
          <p:cNvPr id="183" name="Elbow Connector 143">
            <a:extLst>
              <a:ext uri="{FF2B5EF4-FFF2-40B4-BE49-F238E27FC236}">
                <a16:creationId xmlns:a16="http://schemas.microsoft.com/office/drawing/2014/main" id="{06A19572-AD1E-4B5F-A29D-039E112027A4}"/>
              </a:ext>
            </a:extLst>
          </p:cNvPr>
          <p:cNvCxnSpPr>
            <a:cxnSpLocks/>
          </p:cNvCxnSpPr>
          <p:nvPr/>
        </p:nvCxnSpPr>
        <p:spPr>
          <a:xfrm rot="10800000" flipV="1">
            <a:off x="990637" y="1757532"/>
            <a:ext cx="484042" cy="199140"/>
          </a:xfrm>
          <a:prstGeom prst="bentConnector3">
            <a:avLst>
              <a:gd name="adj1" fmla="val 100005"/>
            </a:avLst>
          </a:prstGeom>
          <a:noFill/>
          <a:ln w="12700" cap="flat" cmpd="sng" algn="ctr">
            <a:solidFill>
              <a:srgbClr val="38213C"/>
            </a:solidFill>
            <a:prstDash val="solid"/>
            <a:tailEnd type="triangle"/>
          </a:ln>
          <a:effectLst/>
        </p:spPr>
      </p:cxnSp>
      <p:cxnSp>
        <p:nvCxnSpPr>
          <p:cNvPr id="184" name="Elbow Connector 147">
            <a:extLst>
              <a:ext uri="{FF2B5EF4-FFF2-40B4-BE49-F238E27FC236}">
                <a16:creationId xmlns:a16="http://schemas.microsoft.com/office/drawing/2014/main" id="{A6A590C0-B285-4822-ACEB-35C29D42CEA4}"/>
              </a:ext>
            </a:extLst>
          </p:cNvPr>
          <p:cNvCxnSpPr>
            <a:cxnSpLocks/>
          </p:cNvCxnSpPr>
          <p:nvPr/>
        </p:nvCxnSpPr>
        <p:spPr>
          <a:xfrm>
            <a:off x="1230581" y="2696282"/>
            <a:ext cx="407751" cy="285155"/>
          </a:xfrm>
          <a:prstGeom prst="bentConnector3">
            <a:avLst>
              <a:gd name="adj1" fmla="val 99523"/>
            </a:avLst>
          </a:prstGeom>
          <a:noFill/>
          <a:ln w="12700" cap="flat" cmpd="sng" algn="ctr">
            <a:solidFill>
              <a:srgbClr val="38213C"/>
            </a:solidFill>
            <a:prstDash val="solid"/>
            <a:tailEnd type="triangle"/>
          </a:ln>
          <a:effectLst/>
        </p:spPr>
      </p:cxnSp>
      <p:cxnSp>
        <p:nvCxnSpPr>
          <p:cNvPr id="186" name="Elbow Connector 155">
            <a:extLst>
              <a:ext uri="{FF2B5EF4-FFF2-40B4-BE49-F238E27FC236}">
                <a16:creationId xmlns:a16="http://schemas.microsoft.com/office/drawing/2014/main" id="{C224AE5F-D56F-40A4-822B-348C24C163A7}"/>
              </a:ext>
            </a:extLst>
          </p:cNvPr>
          <p:cNvCxnSpPr>
            <a:cxnSpLocks/>
          </p:cNvCxnSpPr>
          <p:nvPr/>
        </p:nvCxnSpPr>
        <p:spPr>
          <a:xfrm>
            <a:off x="658025" y="3494927"/>
            <a:ext cx="365760" cy="274320"/>
          </a:xfrm>
          <a:prstGeom prst="bentConnector3">
            <a:avLst>
              <a:gd name="adj1" fmla="val 99656"/>
            </a:avLst>
          </a:prstGeom>
          <a:noFill/>
          <a:ln w="12700" cap="flat" cmpd="sng" algn="ctr">
            <a:solidFill>
              <a:srgbClr val="38213C"/>
            </a:solidFill>
            <a:prstDash val="solid"/>
            <a:tailEnd type="triangle"/>
          </a:ln>
          <a:effectLst/>
        </p:spPr>
      </p:cxnSp>
      <p:sp>
        <p:nvSpPr>
          <p:cNvPr id="188" name="TextBox 187">
            <a:extLst>
              <a:ext uri="{FF2B5EF4-FFF2-40B4-BE49-F238E27FC236}">
                <a16:creationId xmlns:a16="http://schemas.microsoft.com/office/drawing/2014/main" id="{08427193-9622-47AA-A29D-9287D25BC0E0}"/>
              </a:ext>
            </a:extLst>
          </p:cNvPr>
          <p:cNvSpPr txBox="1"/>
          <p:nvPr/>
        </p:nvSpPr>
        <p:spPr>
          <a:xfrm rot="16200000">
            <a:off x="483678" y="3000435"/>
            <a:ext cx="3162300" cy="213902"/>
          </a:xfrm>
          <a:prstGeom prst="rect">
            <a:avLst/>
          </a:prstGeom>
          <a:solidFill>
            <a:schemeClr val="bg1"/>
          </a:solidFill>
          <a:ln>
            <a:noFill/>
          </a:ln>
        </p:spPr>
        <p:style>
          <a:lnRef idx="0">
            <a:scrgbClr r="0" g="0" b="0"/>
          </a:lnRef>
          <a:fillRef idx="0">
            <a:scrgbClr r="0" g="0" b="0"/>
          </a:fillRef>
          <a:effectRef idx="0">
            <a:scrgbClr r="0" g="0" b="0"/>
          </a:effectRef>
          <a:fontRef idx="minor">
            <a:schemeClr val="accent3"/>
          </a:fontRef>
        </p:style>
        <p:txBody>
          <a:bodyPr wrap="square" lIns="0" tIns="0" rIns="0" bIns="0" rtlCol="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4B2C50"/>
                </a:solidFill>
                <a:effectLst/>
                <a:uLnTx/>
                <a:uFillTx/>
              </a:rPr>
              <a:t>Automated deployment  to Dev Environment</a:t>
            </a:r>
          </a:p>
        </p:txBody>
      </p:sp>
      <p:sp>
        <p:nvSpPr>
          <p:cNvPr id="189" name="Double Bracket 188">
            <a:extLst>
              <a:ext uri="{FF2B5EF4-FFF2-40B4-BE49-F238E27FC236}">
                <a16:creationId xmlns:a16="http://schemas.microsoft.com/office/drawing/2014/main" id="{D5A20BCD-7DB1-4BD8-942B-2BCDAEB09EE1}"/>
              </a:ext>
            </a:extLst>
          </p:cNvPr>
          <p:cNvSpPr/>
          <p:nvPr/>
        </p:nvSpPr>
        <p:spPr>
          <a:xfrm>
            <a:off x="4579855" y="751273"/>
            <a:ext cx="1267970" cy="4901632"/>
          </a:xfrm>
          <a:prstGeom prst="bracketPair">
            <a:avLst/>
          </a:prstGeom>
          <a:noFill/>
          <a:ln w="12700" cap="flat" cmpd="sng" algn="ctr">
            <a:solidFill>
              <a:srgbClr val="212E3C"/>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0" name="Rectangle 189">
            <a:extLst>
              <a:ext uri="{FF2B5EF4-FFF2-40B4-BE49-F238E27FC236}">
                <a16:creationId xmlns:a16="http://schemas.microsoft.com/office/drawing/2014/main" id="{E7346732-4DDB-45A6-BC99-71500D7D1C20}"/>
              </a:ext>
            </a:extLst>
          </p:cNvPr>
          <p:cNvSpPr/>
          <p:nvPr/>
        </p:nvSpPr>
        <p:spPr>
          <a:xfrm>
            <a:off x="4348430" y="2365453"/>
            <a:ext cx="234604" cy="3291840"/>
          </a:xfrm>
          <a:prstGeom prst="rect">
            <a:avLst/>
          </a:prstGeom>
          <a:solidFill>
            <a:srgbClr val="FFC000"/>
          </a:solidFill>
          <a:ln w="19050" cap="flat" cmpd="sng" algn="ctr">
            <a:solidFill>
              <a:srgbClr val="212E3C"/>
            </a:solidFill>
            <a:prstDash val="solid"/>
          </a:ln>
          <a:effectLst/>
        </p:spPr>
        <p:txBody>
          <a:bodyPr vert="vert270" rtlCol="0" anchor="ctr"/>
          <a:lstStyle/>
          <a:p>
            <a:pPr algn="ctr" defTabSz="914354" fontAlgn="auto">
              <a:spcBef>
                <a:spcPts val="0"/>
              </a:spcBef>
              <a:spcAft>
                <a:spcPts val="0"/>
              </a:spcAft>
              <a:defRPr/>
            </a:pPr>
            <a:r>
              <a:rPr lang="en-US" sz="1400" b="1" kern="0" dirty="0">
                <a:solidFill>
                  <a:prstClr val="white"/>
                </a:solidFill>
                <a:latin typeface="Calibri"/>
                <a:cs typeface="+mn-cs"/>
              </a:rPr>
              <a:t>QA </a:t>
            </a:r>
            <a:r>
              <a:rPr lang="en-US" sz="1400" b="1" dirty="0">
                <a:solidFill>
                  <a:schemeClr val="bg1"/>
                </a:solidFill>
              </a:rPr>
              <a:t>ENVIRONMENT</a:t>
            </a:r>
            <a:endParaRPr lang="en-US" sz="1400" b="1" kern="0" dirty="0">
              <a:solidFill>
                <a:prstClr val="white"/>
              </a:solidFill>
              <a:latin typeface="Calibri"/>
              <a:cs typeface="+mn-cs"/>
            </a:endParaRPr>
          </a:p>
        </p:txBody>
      </p:sp>
      <p:sp>
        <p:nvSpPr>
          <p:cNvPr id="193" name="TextBox 192">
            <a:extLst>
              <a:ext uri="{FF2B5EF4-FFF2-40B4-BE49-F238E27FC236}">
                <a16:creationId xmlns:a16="http://schemas.microsoft.com/office/drawing/2014/main" id="{4562A971-4E94-42FB-A302-ED125DE5A4D5}"/>
              </a:ext>
            </a:extLst>
          </p:cNvPr>
          <p:cNvSpPr txBox="1"/>
          <p:nvPr/>
        </p:nvSpPr>
        <p:spPr>
          <a:xfrm rot="16200000">
            <a:off x="4459532" y="3110418"/>
            <a:ext cx="3162300" cy="213902"/>
          </a:xfrm>
          <a:prstGeom prst="rect">
            <a:avLst/>
          </a:prstGeom>
          <a:solidFill>
            <a:schemeClr val="bg1"/>
          </a:solidFill>
          <a:ln>
            <a:noFill/>
          </a:ln>
        </p:spPr>
        <p:style>
          <a:lnRef idx="0">
            <a:scrgbClr r="0" g="0" b="0"/>
          </a:lnRef>
          <a:fillRef idx="0">
            <a:scrgbClr r="0" g="0" b="0"/>
          </a:fillRef>
          <a:effectRef idx="0">
            <a:scrgbClr r="0" g="0" b="0"/>
          </a:effectRef>
          <a:fontRef idx="minor">
            <a:schemeClr val="accent3"/>
          </a:fontRef>
        </p:style>
        <p:txBody>
          <a:bodyPr wrap="none" lIns="0" tIns="0" rIns="0" bIns="0" rtlCol="0">
            <a:noAutofit/>
          </a:bodyPr>
          <a:lstStyle>
            <a:defPPr>
              <a:defRPr lang="en-US"/>
            </a:defPPr>
            <a:lvl1pPr marL="0" marR="0" lvl="0" indent="0" algn="r" defTabSz="914400" eaLnBrk="1" fontAlgn="auto" latinLnBrk="0" hangingPunct="1">
              <a:lnSpc>
                <a:spcPct val="100000"/>
              </a:lnSpc>
              <a:spcBef>
                <a:spcPts val="0"/>
              </a:spcBef>
              <a:spcAft>
                <a:spcPts val="0"/>
              </a:spcAft>
              <a:buClrTx/>
              <a:buSzTx/>
              <a:buFontTx/>
              <a:buNone/>
              <a:tabLst/>
              <a:defRPr kumimoji="0" sz="1200" b="1" i="0" u="none" strike="noStrike" kern="0" cap="none" spc="0" normalizeH="0" baseline="0">
                <a:ln>
                  <a:noFill/>
                </a:ln>
                <a:solidFill>
                  <a:srgbClr val="4B2C50"/>
                </a:solidFill>
                <a:effectLst/>
                <a:uLnTx/>
                <a:uFillTx/>
                <a:latin typeface="+mn-lt"/>
                <a:ea typeface="+mn-ea"/>
                <a:cs typeface="+mn-cs"/>
              </a:defRPr>
            </a:lvl1pPr>
            <a:lvl2pPr>
              <a:defRPr>
                <a:solidFill>
                  <a:schemeClr val="accent3"/>
                </a:solidFill>
                <a:latin typeface="+mn-lt"/>
                <a:ea typeface="+mn-ea"/>
                <a:cs typeface="+mn-cs"/>
              </a:defRPr>
            </a:lvl2pPr>
            <a:lvl3pPr>
              <a:defRPr>
                <a:solidFill>
                  <a:schemeClr val="accent3"/>
                </a:solidFill>
                <a:latin typeface="+mn-lt"/>
                <a:ea typeface="+mn-ea"/>
                <a:cs typeface="+mn-cs"/>
              </a:defRPr>
            </a:lvl3pPr>
            <a:lvl4pPr>
              <a:defRPr>
                <a:solidFill>
                  <a:schemeClr val="accent3"/>
                </a:solidFill>
                <a:latin typeface="+mn-lt"/>
                <a:ea typeface="+mn-ea"/>
                <a:cs typeface="+mn-cs"/>
              </a:defRPr>
            </a:lvl4pPr>
            <a:lvl5pPr>
              <a:defRPr>
                <a:solidFill>
                  <a:schemeClr val="accent3"/>
                </a:solidFill>
                <a:latin typeface="+mn-lt"/>
                <a:ea typeface="+mn-ea"/>
                <a:cs typeface="+mn-cs"/>
              </a:defRPr>
            </a:lvl5pPr>
            <a:lvl6pPr>
              <a:defRPr>
                <a:solidFill>
                  <a:schemeClr val="accent3"/>
                </a:solidFill>
                <a:latin typeface="+mn-lt"/>
                <a:ea typeface="+mn-ea"/>
                <a:cs typeface="+mn-cs"/>
              </a:defRPr>
            </a:lvl6pPr>
            <a:lvl7pPr>
              <a:defRPr>
                <a:solidFill>
                  <a:schemeClr val="accent3"/>
                </a:solidFill>
                <a:latin typeface="+mn-lt"/>
                <a:ea typeface="+mn-ea"/>
                <a:cs typeface="+mn-cs"/>
              </a:defRPr>
            </a:lvl7pPr>
            <a:lvl8pPr>
              <a:defRPr>
                <a:solidFill>
                  <a:schemeClr val="accent3"/>
                </a:solidFill>
                <a:latin typeface="+mn-lt"/>
                <a:ea typeface="+mn-ea"/>
                <a:cs typeface="+mn-cs"/>
              </a:defRPr>
            </a:lvl8pPr>
            <a:lvl9pPr>
              <a:defRPr>
                <a:solidFill>
                  <a:schemeClr val="accent3"/>
                </a:solidFill>
                <a:latin typeface="+mn-lt"/>
                <a:ea typeface="+mn-ea"/>
                <a:cs typeface="+mn-cs"/>
              </a:defRPr>
            </a:lvl9pPr>
          </a:lstStyle>
          <a:p>
            <a:r>
              <a:rPr lang="en-US" dirty="0"/>
              <a:t>Automated deployment  to Perf Environment</a:t>
            </a:r>
          </a:p>
        </p:txBody>
      </p:sp>
      <p:sp>
        <p:nvSpPr>
          <p:cNvPr id="195" name="Double Bracket 194">
            <a:extLst>
              <a:ext uri="{FF2B5EF4-FFF2-40B4-BE49-F238E27FC236}">
                <a16:creationId xmlns:a16="http://schemas.microsoft.com/office/drawing/2014/main" id="{21FEE9F7-D49D-4AEF-83A7-BCC095FDC238}"/>
              </a:ext>
            </a:extLst>
          </p:cNvPr>
          <p:cNvSpPr/>
          <p:nvPr/>
        </p:nvSpPr>
        <p:spPr>
          <a:xfrm>
            <a:off x="8496720" y="751273"/>
            <a:ext cx="1350980" cy="4806561"/>
          </a:xfrm>
          <a:prstGeom prst="bracketPair">
            <a:avLst/>
          </a:prstGeom>
          <a:noFill/>
          <a:ln w="12700" cap="flat" cmpd="sng" algn="ctr">
            <a:solidFill>
              <a:srgbClr val="1F608B"/>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6" name="Rectangle 195">
            <a:extLst>
              <a:ext uri="{FF2B5EF4-FFF2-40B4-BE49-F238E27FC236}">
                <a16:creationId xmlns:a16="http://schemas.microsoft.com/office/drawing/2014/main" id="{28911972-1A5E-4C48-8765-F7EBC0D822A7}"/>
              </a:ext>
            </a:extLst>
          </p:cNvPr>
          <p:cNvSpPr/>
          <p:nvPr/>
        </p:nvSpPr>
        <p:spPr>
          <a:xfrm>
            <a:off x="8262114" y="2335124"/>
            <a:ext cx="234604" cy="3291840"/>
          </a:xfrm>
          <a:prstGeom prst="rect">
            <a:avLst/>
          </a:prstGeom>
          <a:solidFill>
            <a:schemeClr val="accent1"/>
          </a:solidFill>
          <a:ln w="19050" cap="flat" cmpd="sng" algn="ctr">
            <a:solidFill>
              <a:srgbClr val="1F608B"/>
            </a:solidFill>
            <a:prstDash val="solid"/>
          </a:ln>
          <a:effectLst/>
        </p:spPr>
        <p:txBody>
          <a:bodyPr vert="vert270" rtlCol="0" anchor="ctr"/>
          <a:lstStyle/>
          <a:p>
            <a:pPr algn="ctr" defTabSz="914354" fontAlgn="auto">
              <a:spcBef>
                <a:spcPts val="0"/>
              </a:spcBef>
              <a:spcAft>
                <a:spcPts val="0"/>
              </a:spcAft>
              <a:defRPr/>
            </a:pPr>
            <a:r>
              <a:rPr lang="en-US" sz="1400" b="1" kern="0" dirty="0">
                <a:solidFill>
                  <a:prstClr val="white"/>
                </a:solidFill>
                <a:latin typeface="Calibri"/>
              </a:rPr>
              <a:t>STAGE</a:t>
            </a:r>
            <a:r>
              <a:rPr lang="en-US" sz="1400" b="1" kern="0" dirty="0">
                <a:solidFill>
                  <a:prstClr val="white"/>
                </a:solidFill>
                <a:latin typeface="Calibri"/>
                <a:cs typeface="+mn-cs"/>
              </a:rPr>
              <a:t> </a:t>
            </a:r>
            <a:r>
              <a:rPr lang="en-US" sz="1400" b="1" dirty="0">
                <a:solidFill>
                  <a:schemeClr val="bg1"/>
                </a:solidFill>
              </a:rPr>
              <a:t>ENVIRONMENT</a:t>
            </a:r>
            <a:endParaRPr lang="en-US" sz="1400" b="1" kern="0" dirty="0">
              <a:solidFill>
                <a:prstClr val="white"/>
              </a:solidFill>
              <a:latin typeface="Calibri"/>
              <a:cs typeface="+mn-cs"/>
            </a:endParaRPr>
          </a:p>
        </p:txBody>
      </p:sp>
      <p:sp>
        <p:nvSpPr>
          <p:cNvPr id="198" name="Freeform 328">
            <a:extLst>
              <a:ext uri="{FF2B5EF4-FFF2-40B4-BE49-F238E27FC236}">
                <a16:creationId xmlns:a16="http://schemas.microsoft.com/office/drawing/2014/main" id="{D8F00799-8CBD-4D2E-9242-4189FA36C14D}"/>
              </a:ext>
            </a:extLst>
          </p:cNvPr>
          <p:cNvSpPr/>
          <p:nvPr/>
        </p:nvSpPr>
        <p:spPr>
          <a:xfrm>
            <a:off x="8557420" y="3653150"/>
            <a:ext cx="1247003" cy="543160"/>
          </a:xfrm>
          <a:prstGeom prst="round2DiagRect">
            <a:avLst/>
          </a:prstGeom>
          <a:solidFill>
            <a:srgbClr val="00B0F0">
              <a:alpha val="50000"/>
            </a:srgb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latin typeface="Calibri"/>
              </a:rPr>
              <a:t>External Stake holder</a:t>
            </a:r>
            <a:r>
              <a:rPr kumimoji="0" lang="en-US" sz="1000" b="1" i="0" u="none" strike="noStrike" kern="1200" cap="none" spc="0" normalizeH="0" baseline="0" noProof="0" dirty="0">
                <a:ln>
                  <a:noFill/>
                </a:ln>
                <a:solidFill>
                  <a:srgbClr val="000000"/>
                </a:solidFill>
                <a:effectLst/>
                <a:uLnTx/>
                <a:uFillTx/>
                <a:latin typeface="Calibri"/>
              </a:rPr>
              <a:t>  Acceptance</a:t>
            </a:r>
          </a:p>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1000" i="0" u="none" strike="noStrike" kern="1200" cap="none" spc="0" normalizeH="0" baseline="0" noProof="0" dirty="0">
                <a:ln>
                  <a:noFill/>
                </a:ln>
                <a:solidFill>
                  <a:srgbClr val="000000"/>
                </a:solidFill>
                <a:effectLst/>
                <a:uLnTx/>
                <a:uFillTx/>
                <a:latin typeface="Calibri"/>
              </a:rPr>
              <a:t>Manual</a:t>
            </a:r>
          </a:p>
        </p:txBody>
      </p:sp>
      <p:cxnSp>
        <p:nvCxnSpPr>
          <p:cNvPr id="202" name="Elbow Connector 331">
            <a:extLst>
              <a:ext uri="{FF2B5EF4-FFF2-40B4-BE49-F238E27FC236}">
                <a16:creationId xmlns:a16="http://schemas.microsoft.com/office/drawing/2014/main" id="{1312DBEA-4739-4F17-9198-B0A8E37E1446}"/>
              </a:ext>
            </a:extLst>
          </p:cNvPr>
          <p:cNvCxnSpPr>
            <a:cxnSpLocks/>
          </p:cNvCxnSpPr>
          <p:nvPr/>
        </p:nvCxnSpPr>
        <p:spPr>
          <a:xfrm flipV="1">
            <a:off x="7691183" y="1103213"/>
            <a:ext cx="822960" cy="3657600"/>
          </a:xfrm>
          <a:prstGeom prst="bentConnector3">
            <a:avLst>
              <a:gd name="adj1" fmla="val 58363"/>
            </a:avLst>
          </a:prstGeom>
          <a:noFill/>
          <a:ln w="28575" cap="flat" cmpd="sng" algn="ctr">
            <a:solidFill>
              <a:srgbClr val="38213C"/>
            </a:solidFill>
            <a:prstDash val="solid"/>
            <a:tailEnd type="triangle"/>
          </a:ln>
          <a:effectLst/>
        </p:spPr>
      </p:cxnSp>
      <p:sp>
        <p:nvSpPr>
          <p:cNvPr id="204" name="TextBox 203">
            <a:extLst>
              <a:ext uri="{FF2B5EF4-FFF2-40B4-BE49-F238E27FC236}">
                <a16:creationId xmlns:a16="http://schemas.microsoft.com/office/drawing/2014/main" id="{7B59723E-0945-4D4B-B72C-5532C2FBB8AE}"/>
              </a:ext>
            </a:extLst>
          </p:cNvPr>
          <p:cNvSpPr txBox="1"/>
          <p:nvPr/>
        </p:nvSpPr>
        <p:spPr>
          <a:xfrm rot="16200000">
            <a:off x="6476198" y="2904915"/>
            <a:ext cx="3162300" cy="213902"/>
          </a:xfrm>
          <a:prstGeom prst="rect">
            <a:avLst/>
          </a:prstGeom>
          <a:solidFill>
            <a:schemeClr val="bg1"/>
          </a:solidFill>
          <a:ln>
            <a:noFill/>
          </a:ln>
        </p:spPr>
        <p:style>
          <a:lnRef idx="0">
            <a:scrgbClr r="0" g="0" b="0"/>
          </a:lnRef>
          <a:fillRef idx="0">
            <a:scrgbClr r="0" g="0" b="0"/>
          </a:fillRef>
          <a:effectRef idx="0">
            <a:scrgbClr r="0" g="0" b="0"/>
          </a:effectRef>
          <a:fontRef idx="minor">
            <a:schemeClr val="accent3"/>
          </a:fontRef>
        </p:style>
        <p:txBody>
          <a:bodyPr wrap="none" lIns="0" tIns="0" rIns="0" bIns="0" rtlCol="0">
            <a:noAutofit/>
          </a:bodyPr>
          <a:lstStyle>
            <a:defPPr>
              <a:defRPr lang="en-US"/>
            </a:defPPr>
            <a:lvl1pPr marL="0" marR="0" lvl="0" indent="0" algn="r" defTabSz="914400" eaLnBrk="1" fontAlgn="auto" latinLnBrk="0" hangingPunct="1">
              <a:lnSpc>
                <a:spcPct val="100000"/>
              </a:lnSpc>
              <a:spcBef>
                <a:spcPts val="0"/>
              </a:spcBef>
              <a:spcAft>
                <a:spcPts val="0"/>
              </a:spcAft>
              <a:buClrTx/>
              <a:buSzTx/>
              <a:buFontTx/>
              <a:buNone/>
              <a:tabLst/>
              <a:defRPr kumimoji="0" sz="1200" b="1" i="0" u="none" strike="noStrike" kern="0" cap="none" spc="0" normalizeH="0" baseline="0">
                <a:ln>
                  <a:noFill/>
                </a:ln>
                <a:solidFill>
                  <a:srgbClr val="4B2C50"/>
                </a:solidFill>
                <a:effectLst/>
                <a:uLnTx/>
                <a:uFillTx/>
                <a:latin typeface="+mn-lt"/>
                <a:ea typeface="+mn-ea"/>
                <a:cs typeface="+mn-cs"/>
              </a:defRPr>
            </a:lvl1pPr>
            <a:lvl2pPr>
              <a:defRPr>
                <a:solidFill>
                  <a:schemeClr val="accent3"/>
                </a:solidFill>
                <a:latin typeface="+mn-lt"/>
                <a:ea typeface="+mn-ea"/>
                <a:cs typeface="+mn-cs"/>
              </a:defRPr>
            </a:lvl2pPr>
            <a:lvl3pPr>
              <a:defRPr>
                <a:solidFill>
                  <a:schemeClr val="accent3"/>
                </a:solidFill>
                <a:latin typeface="+mn-lt"/>
                <a:ea typeface="+mn-ea"/>
                <a:cs typeface="+mn-cs"/>
              </a:defRPr>
            </a:lvl3pPr>
            <a:lvl4pPr>
              <a:defRPr>
                <a:solidFill>
                  <a:schemeClr val="accent3"/>
                </a:solidFill>
                <a:latin typeface="+mn-lt"/>
                <a:ea typeface="+mn-ea"/>
                <a:cs typeface="+mn-cs"/>
              </a:defRPr>
            </a:lvl4pPr>
            <a:lvl5pPr>
              <a:defRPr>
                <a:solidFill>
                  <a:schemeClr val="accent3"/>
                </a:solidFill>
                <a:latin typeface="+mn-lt"/>
                <a:ea typeface="+mn-ea"/>
                <a:cs typeface="+mn-cs"/>
              </a:defRPr>
            </a:lvl5pPr>
            <a:lvl6pPr>
              <a:defRPr>
                <a:solidFill>
                  <a:schemeClr val="accent3"/>
                </a:solidFill>
                <a:latin typeface="+mn-lt"/>
                <a:ea typeface="+mn-ea"/>
                <a:cs typeface="+mn-cs"/>
              </a:defRPr>
            </a:lvl6pPr>
            <a:lvl7pPr>
              <a:defRPr>
                <a:solidFill>
                  <a:schemeClr val="accent3"/>
                </a:solidFill>
                <a:latin typeface="+mn-lt"/>
                <a:ea typeface="+mn-ea"/>
                <a:cs typeface="+mn-cs"/>
              </a:defRPr>
            </a:lvl7pPr>
            <a:lvl8pPr>
              <a:defRPr>
                <a:solidFill>
                  <a:schemeClr val="accent3"/>
                </a:solidFill>
                <a:latin typeface="+mn-lt"/>
                <a:ea typeface="+mn-ea"/>
                <a:cs typeface="+mn-cs"/>
              </a:defRPr>
            </a:lvl8pPr>
            <a:lvl9pPr>
              <a:defRPr>
                <a:solidFill>
                  <a:schemeClr val="accent3"/>
                </a:solidFill>
                <a:latin typeface="+mn-lt"/>
                <a:ea typeface="+mn-ea"/>
                <a:cs typeface="+mn-cs"/>
              </a:defRPr>
            </a:lvl9pPr>
          </a:lstStyle>
          <a:p>
            <a:r>
              <a:rPr lang="en-US" dirty="0"/>
              <a:t>Automated deployment to Stage Environment</a:t>
            </a:r>
          </a:p>
        </p:txBody>
      </p:sp>
      <p:sp>
        <p:nvSpPr>
          <p:cNvPr id="205" name="Freeform 336">
            <a:extLst>
              <a:ext uri="{FF2B5EF4-FFF2-40B4-BE49-F238E27FC236}">
                <a16:creationId xmlns:a16="http://schemas.microsoft.com/office/drawing/2014/main" id="{3917D13F-C478-497E-AFC3-665380298FDD}"/>
              </a:ext>
            </a:extLst>
          </p:cNvPr>
          <p:cNvSpPr/>
          <p:nvPr/>
        </p:nvSpPr>
        <p:spPr>
          <a:xfrm>
            <a:off x="10835002" y="3749206"/>
            <a:ext cx="1030303" cy="694942"/>
          </a:xfrm>
          <a:prstGeom prst="round2DiagRect">
            <a:avLst/>
          </a:prstGeom>
          <a:solidFill>
            <a:srgbClr val="00B0F0">
              <a:alpha val="50000"/>
            </a:srgb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Calibri"/>
              </a:rPr>
              <a:t>Disaster Recovery Testing</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latin typeface="Calibri"/>
              </a:rPr>
              <a:t>DevOps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i="0" u="none" strike="noStrike" kern="1200" cap="none" spc="0" normalizeH="0" baseline="0" noProof="0" dirty="0">
              <a:ln>
                <a:noFill/>
              </a:ln>
              <a:solidFill>
                <a:srgbClr val="000000"/>
              </a:solidFill>
              <a:effectLst/>
              <a:uLnTx/>
              <a:uFillTx/>
              <a:latin typeface="Calibri"/>
            </a:endParaRPr>
          </a:p>
        </p:txBody>
      </p:sp>
      <p:sp>
        <p:nvSpPr>
          <p:cNvPr id="206" name="TextBox 205">
            <a:extLst>
              <a:ext uri="{FF2B5EF4-FFF2-40B4-BE49-F238E27FC236}">
                <a16:creationId xmlns:a16="http://schemas.microsoft.com/office/drawing/2014/main" id="{462CB360-AFDC-4E7B-BDDA-B6C90CC47FF8}"/>
              </a:ext>
            </a:extLst>
          </p:cNvPr>
          <p:cNvSpPr txBox="1"/>
          <p:nvPr/>
        </p:nvSpPr>
        <p:spPr>
          <a:xfrm rot="16200000">
            <a:off x="8686626" y="2866233"/>
            <a:ext cx="3162300" cy="213902"/>
          </a:xfrm>
          <a:prstGeom prst="rect">
            <a:avLst/>
          </a:prstGeom>
          <a:solidFill>
            <a:schemeClr val="bg1"/>
          </a:solidFill>
          <a:ln>
            <a:noFill/>
          </a:ln>
        </p:spPr>
        <p:style>
          <a:lnRef idx="0">
            <a:scrgbClr r="0" g="0" b="0"/>
          </a:lnRef>
          <a:fillRef idx="0">
            <a:scrgbClr r="0" g="0" b="0"/>
          </a:fillRef>
          <a:effectRef idx="0">
            <a:scrgbClr r="0" g="0" b="0"/>
          </a:effectRef>
          <a:fontRef idx="minor">
            <a:schemeClr val="accent3"/>
          </a:fontRef>
        </p:style>
        <p:txBody>
          <a:bodyPr wrap="none" lIns="0" tIns="0" rIns="0" bIns="0" rtlCol="0">
            <a:noAutofit/>
          </a:bodyPr>
          <a:lstStyle>
            <a:defPPr>
              <a:defRPr lang="en-US"/>
            </a:defPPr>
            <a:lvl1pPr marL="0" marR="0" lvl="0" indent="0" algn="r" defTabSz="914400" eaLnBrk="1" fontAlgn="auto" latinLnBrk="0" hangingPunct="1">
              <a:lnSpc>
                <a:spcPct val="100000"/>
              </a:lnSpc>
              <a:spcBef>
                <a:spcPts val="0"/>
              </a:spcBef>
              <a:spcAft>
                <a:spcPts val="0"/>
              </a:spcAft>
              <a:buClrTx/>
              <a:buSzTx/>
              <a:buFontTx/>
              <a:buNone/>
              <a:tabLst/>
              <a:defRPr kumimoji="0" sz="1200" b="1" i="0" u="none" strike="noStrike" kern="0" cap="none" spc="0" normalizeH="0" baseline="0">
                <a:ln>
                  <a:noFill/>
                </a:ln>
                <a:solidFill>
                  <a:srgbClr val="4B2C50"/>
                </a:solidFill>
                <a:effectLst/>
                <a:uLnTx/>
                <a:uFillTx/>
                <a:latin typeface="+mn-lt"/>
                <a:ea typeface="+mn-ea"/>
                <a:cs typeface="+mn-cs"/>
              </a:defRPr>
            </a:lvl1pPr>
            <a:lvl2pPr>
              <a:defRPr>
                <a:solidFill>
                  <a:schemeClr val="accent3"/>
                </a:solidFill>
                <a:latin typeface="+mn-lt"/>
                <a:ea typeface="+mn-ea"/>
                <a:cs typeface="+mn-cs"/>
              </a:defRPr>
            </a:lvl2pPr>
            <a:lvl3pPr>
              <a:defRPr>
                <a:solidFill>
                  <a:schemeClr val="accent3"/>
                </a:solidFill>
                <a:latin typeface="+mn-lt"/>
                <a:ea typeface="+mn-ea"/>
                <a:cs typeface="+mn-cs"/>
              </a:defRPr>
            </a:lvl3pPr>
            <a:lvl4pPr>
              <a:defRPr>
                <a:solidFill>
                  <a:schemeClr val="accent3"/>
                </a:solidFill>
                <a:latin typeface="+mn-lt"/>
                <a:ea typeface="+mn-ea"/>
                <a:cs typeface="+mn-cs"/>
              </a:defRPr>
            </a:lvl4pPr>
            <a:lvl5pPr>
              <a:defRPr>
                <a:solidFill>
                  <a:schemeClr val="accent3"/>
                </a:solidFill>
                <a:latin typeface="+mn-lt"/>
                <a:ea typeface="+mn-ea"/>
                <a:cs typeface="+mn-cs"/>
              </a:defRPr>
            </a:lvl5pPr>
            <a:lvl6pPr>
              <a:defRPr>
                <a:solidFill>
                  <a:schemeClr val="accent3"/>
                </a:solidFill>
                <a:latin typeface="+mn-lt"/>
                <a:ea typeface="+mn-ea"/>
                <a:cs typeface="+mn-cs"/>
              </a:defRPr>
            </a:lvl6pPr>
            <a:lvl7pPr>
              <a:defRPr>
                <a:solidFill>
                  <a:schemeClr val="accent3"/>
                </a:solidFill>
                <a:latin typeface="+mn-lt"/>
                <a:ea typeface="+mn-ea"/>
                <a:cs typeface="+mn-cs"/>
              </a:defRPr>
            </a:lvl7pPr>
            <a:lvl8pPr>
              <a:defRPr>
                <a:solidFill>
                  <a:schemeClr val="accent3"/>
                </a:solidFill>
                <a:latin typeface="+mn-lt"/>
                <a:ea typeface="+mn-ea"/>
                <a:cs typeface="+mn-cs"/>
              </a:defRPr>
            </a:lvl8pPr>
            <a:lvl9pPr>
              <a:defRPr>
                <a:solidFill>
                  <a:schemeClr val="accent3"/>
                </a:solidFill>
                <a:latin typeface="+mn-lt"/>
                <a:ea typeface="+mn-ea"/>
                <a:cs typeface="+mn-cs"/>
              </a:defRPr>
            </a:lvl9pPr>
          </a:lstStyle>
          <a:p>
            <a:r>
              <a:rPr lang="en-US" dirty="0"/>
              <a:t>Approval to Deployment to PROD Environment</a:t>
            </a:r>
          </a:p>
        </p:txBody>
      </p:sp>
      <p:sp>
        <p:nvSpPr>
          <p:cNvPr id="207" name="Double Bracket 206">
            <a:extLst>
              <a:ext uri="{FF2B5EF4-FFF2-40B4-BE49-F238E27FC236}">
                <a16:creationId xmlns:a16="http://schemas.microsoft.com/office/drawing/2014/main" id="{B3CD56DE-EFED-4D01-8A8B-575835712AF9}"/>
              </a:ext>
            </a:extLst>
          </p:cNvPr>
          <p:cNvSpPr/>
          <p:nvPr/>
        </p:nvSpPr>
        <p:spPr>
          <a:xfrm>
            <a:off x="10692780" y="740684"/>
            <a:ext cx="1244447" cy="4914379"/>
          </a:xfrm>
          <a:prstGeom prst="bracketPair">
            <a:avLst/>
          </a:prstGeom>
          <a:noFill/>
          <a:ln w="12700" cap="flat" cmpd="sng" algn="ctr">
            <a:solidFill>
              <a:srgbClr val="77933C"/>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8" name="Rectangle 207">
            <a:extLst>
              <a:ext uri="{FF2B5EF4-FFF2-40B4-BE49-F238E27FC236}">
                <a16:creationId xmlns:a16="http://schemas.microsoft.com/office/drawing/2014/main" id="{BD3A7FA2-1079-46F9-81E0-B52CCF1AE29D}"/>
              </a:ext>
            </a:extLst>
          </p:cNvPr>
          <p:cNvSpPr/>
          <p:nvPr/>
        </p:nvSpPr>
        <p:spPr>
          <a:xfrm>
            <a:off x="10455201" y="2363225"/>
            <a:ext cx="244184" cy="3291840"/>
          </a:xfrm>
          <a:prstGeom prst="rect">
            <a:avLst/>
          </a:prstGeom>
          <a:solidFill>
            <a:srgbClr val="77933C"/>
          </a:solidFill>
          <a:ln w="19050" cap="flat" cmpd="sng" algn="ctr">
            <a:solidFill>
              <a:srgbClr val="77933C"/>
            </a:solidFill>
            <a:prstDash val="solid"/>
          </a:ln>
          <a:effectLst/>
        </p:spPr>
        <p:txBody>
          <a:bodyPr vert="vert270" rtlCol="0" anchor="ctr"/>
          <a:lstStyle/>
          <a:p>
            <a:pPr algn="ctr" defTabSz="914354" fontAlgn="auto">
              <a:spcBef>
                <a:spcPts val="0"/>
              </a:spcBef>
              <a:spcAft>
                <a:spcPts val="0"/>
              </a:spcAft>
              <a:defRPr/>
            </a:pPr>
            <a:r>
              <a:rPr lang="en-US" sz="1400" b="1" kern="0" dirty="0">
                <a:solidFill>
                  <a:prstClr val="white"/>
                </a:solidFill>
                <a:latin typeface="Calibri"/>
                <a:cs typeface="+mn-cs"/>
              </a:rPr>
              <a:t>PRODUCTION</a:t>
            </a:r>
          </a:p>
        </p:txBody>
      </p:sp>
      <p:cxnSp>
        <p:nvCxnSpPr>
          <p:cNvPr id="213" name="Straight Connector 212">
            <a:extLst>
              <a:ext uri="{FF2B5EF4-FFF2-40B4-BE49-F238E27FC236}">
                <a16:creationId xmlns:a16="http://schemas.microsoft.com/office/drawing/2014/main" id="{0227A35B-4132-4664-8050-A9D8B2AAF9F3}"/>
              </a:ext>
            </a:extLst>
          </p:cNvPr>
          <p:cNvCxnSpPr>
            <a:cxnSpLocks/>
          </p:cNvCxnSpPr>
          <p:nvPr/>
        </p:nvCxnSpPr>
        <p:spPr>
          <a:xfrm flipH="1" flipV="1">
            <a:off x="5226869" y="3657214"/>
            <a:ext cx="3192" cy="231040"/>
          </a:xfrm>
          <a:prstGeom prst="line">
            <a:avLst/>
          </a:prstGeom>
          <a:noFill/>
          <a:ln w="12700" cap="flat" cmpd="sng" algn="ctr">
            <a:solidFill>
              <a:srgbClr val="38213C"/>
            </a:solidFill>
            <a:prstDash val="solid"/>
            <a:headEnd type="triangle" w="med" len="med"/>
            <a:tailEnd type="none" w="med" len="med"/>
          </a:ln>
          <a:effectLst/>
        </p:spPr>
      </p:cxnSp>
      <p:cxnSp>
        <p:nvCxnSpPr>
          <p:cNvPr id="215" name="Elbow Connector 221">
            <a:extLst>
              <a:ext uri="{FF2B5EF4-FFF2-40B4-BE49-F238E27FC236}">
                <a16:creationId xmlns:a16="http://schemas.microsoft.com/office/drawing/2014/main" id="{5E568D79-87CB-4DD4-B1C0-65072783F73A}"/>
              </a:ext>
            </a:extLst>
          </p:cNvPr>
          <p:cNvCxnSpPr>
            <a:cxnSpLocks/>
          </p:cNvCxnSpPr>
          <p:nvPr/>
        </p:nvCxnSpPr>
        <p:spPr>
          <a:xfrm flipV="1">
            <a:off x="1828931" y="1075059"/>
            <a:ext cx="731520" cy="3749040"/>
          </a:xfrm>
          <a:prstGeom prst="bentConnector3">
            <a:avLst>
              <a:gd name="adj1" fmla="val 53354"/>
            </a:avLst>
          </a:prstGeom>
          <a:noFill/>
          <a:ln w="28575" cap="flat" cmpd="sng" algn="ctr">
            <a:solidFill>
              <a:srgbClr val="38213C"/>
            </a:solidFill>
            <a:prstDash val="solid"/>
            <a:tailEnd type="triangle"/>
          </a:ln>
          <a:effectLst/>
        </p:spPr>
      </p:cxnSp>
      <p:sp>
        <p:nvSpPr>
          <p:cNvPr id="219" name="Freeform 336">
            <a:extLst>
              <a:ext uri="{FF2B5EF4-FFF2-40B4-BE49-F238E27FC236}">
                <a16:creationId xmlns:a16="http://schemas.microsoft.com/office/drawing/2014/main" id="{70039215-F159-424C-B4E8-432913E1AB35}"/>
              </a:ext>
            </a:extLst>
          </p:cNvPr>
          <p:cNvSpPr/>
          <p:nvPr/>
        </p:nvSpPr>
        <p:spPr>
          <a:xfrm>
            <a:off x="10799824" y="2662591"/>
            <a:ext cx="1148034" cy="822960"/>
          </a:xfrm>
          <a:prstGeom prst="round2DiagRect">
            <a:avLst/>
          </a:prstGeom>
          <a:solidFill>
            <a:srgbClr val="00B0F0">
              <a:alpha val="50000"/>
            </a:srgb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0000"/>
                </a:solidFill>
                <a:latin typeface="Calibri"/>
              </a:rPr>
              <a:t>Production </a:t>
            </a:r>
            <a:r>
              <a:rPr lang="en-US" sz="1000" b="1" dirty="0">
                <a:solidFill>
                  <a:srgbClr val="000000"/>
                </a:solidFill>
                <a:latin typeface="Calibri"/>
              </a:rPr>
              <a:t>Validation</a:t>
            </a:r>
            <a:r>
              <a:rPr kumimoji="0" lang="en-US" sz="1200" b="1" i="0" u="none" strike="noStrike" kern="1200" cap="none" spc="0" normalizeH="0" baseline="0" noProof="0" dirty="0">
                <a:ln>
                  <a:noFill/>
                </a:ln>
                <a:solidFill>
                  <a:srgbClr val="000000"/>
                </a:solidFill>
                <a:effectLst/>
                <a:uLnTx/>
                <a:uFillTx/>
                <a:latin typeface="Calibri"/>
                <a:ea typeface="+mn-ea"/>
                <a:cs typeface="+mn-cs"/>
              </a:rPr>
              <a:t> Automation/ Manual</a:t>
            </a:r>
            <a:endParaRPr kumimoji="0" lang="en-US" sz="1200" b="0" i="0" u="none" strike="noStrike" kern="1200" cap="none" spc="0" normalizeH="0" baseline="0" noProof="0" dirty="0">
              <a:ln>
                <a:noFill/>
              </a:ln>
              <a:solidFill>
                <a:srgbClr val="000000"/>
              </a:solidFill>
              <a:effectLst/>
              <a:uLnTx/>
              <a:uFillTx/>
              <a:latin typeface="Calibri"/>
              <a:ea typeface="+mn-ea"/>
              <a:cs typeface="+mn-cs"/>
            </a:endParaRPr>
          </a:p>
        </p:txBody>
      </p:sp>
      <p:cxnSp>
        <p:nvCxnSpPr>
          <p:cNvPr id="220" name="Elbow Connector 221">
            <a:extLst>
              <a:ext uri="{FF2B5EF4-FFF2-40B4-BE49-F238E27FC236}">
                <a16:creationId xmlns:a16="http://schemas.microsoft.com/office/drawing/2014/main" id="{CF7AADC8-B768-4CA0-BBE3-15871C96A393}"/>
              </a:ext>
            </a:extLst>
          </p:cNvPr>
          <p:cNvCxnSpPr>
            <a:cxnSpLocks/>
          </p:cNvCxnSpPr>
          <p:nvPr/>
        </p:nvCxnSpPr>
        <p:spPr>
          <a:xfrm flipV="1">
            <a:off x="5819985" y="1162133"/>
            <a:ext cx="731520" cy="3749040"/>
          </a:xfrm>
          <a:prstGeom prst="bentConnector3">
            <a:avLst>
              <a:gd name="adj1" fmla="val 53354"/>
            </a:avLst>
          </a:prstGeom>
          <a:noFill/>
          <a:ln w="28575" cap="flat" cmpd="sng" algn="ctr">
            <a:solidFill>
              <a:srgbClr val="38213C"/>
            </a:solidFill>
            <a:prstDash val="solid"/>
            <a:tailEnd type="triangle"/>
          </a:ln>
          <a:effectLst/>
        </p:spPr>
      </p:cxnSp>
      <p:cxnSp>
        <p:nvCxnSpPr>
          <p:cNvPr id="221" name="Elbow Connector 331">
            <a:extLst>
              <a:ext uri="{FF2B5EF4-FFF2-40B4-BE49-F238E27FC236}">
                <a16:creationId xmlns:a16="http://schemas.microsoft.com/office/drawing/2014/main" id="{150017A3-0CE7-41FF-AA32-435C94C72770}"/>
              </a:ext>
            </a:extLst>
          </p:cNvPr>
          <p:cNvCxnSpPr>
            <a:cxnSpLocks/>
          </p:cNvCxnSpPr>
          <p:nvPr/>
        </p:nvCxnSpPr>
        <p:spPr>
          <a:xfrm flipV="1">
            <a:off x="9912282" y="1016756"/>
            <a:ext cx="822960" cy="3657600"/>
          </a:xfrm>
          <a:prstGeom prst="bentConnector3">
            <a:avLst>
              <a:gd name="adj1" fmla="val 59442"/>
            </a:avLst>
          </a:prstGeom>
          <a:noFill/>
          <a:ln w="28575" cap="flat" cmpd="sng" algn="ctr">
            <a:solidFill>
              <a:srgbClr val="38213C"/>
            </a:solidFill>
            <a:prstDash val="solid"/>
            <a:tailEnd type="triangle"/>
          </a:ln>
          <a:effectLst/>
        </p:spPr>
      </p:cxnSp>
      <p:cxnSp>
        <p:nvCxnSpPr>
          <p:cNvPr id="222" name="Elbow Connector 221">
            <a:extLst>
              <a:ext uri="{FF2B5EF4-FFF2-40B4-BE49-F238E27FC236}">
                <a16:creationId xmlns:a16="http://schemas.microsoft.com/office/drawing/2014/main" id="{5C967E34-C4D4-4182-99DB-F434FB81462B}"/>
              </a:ext>
            </a:extLst>
          </p:cNvPr>
          <p:cNvCxnSpPr>
            <a:cxnSpLocks/>
            <a:endCxn id="156" idx="2"/>
          </p:cNvCxnSpPr>
          <p:nvPr/>
        </p:nvCxnSpPr>
        <p:spPr>
          <a:xfrm rot="5400000">
            <a:off x="5778472" y="125260"/>
            <a:ext cx="2738" cy="11062344"/>
          </a:xfrm>
          <a:prstGeom prst="bentConnector3">
            <a:avLst>
              <a:gd name="adj1" fmla="val 19473302"/>
            </a:avLst>
          </a:prstGeom>
          <a:noFill/>
          <a:ln w="28575" cap="flat" cmpd="sng" algn="ctr">
            <a:solidFill>
              <a:srgbClr val="38213C"/>
            </a:solidFill>
            <a:prstDash val="solid"/>
            <a:tailEnd type="triangle"/>
          </a:ln>
          <a:effectLst/>
        </p:spPr>
      </p:cxnSp>
      <p:sp>
        <p:nvSpPr>
          <p:cNvPr id="226" name="Rectangle 225">
            <a:extLst>
              <a:ext uri="{FF2B5EF4-FFF2-40B4-BE49-F238E27FC236}">
                <a16:creationId xmlns:a16="http://schemas.microsoft.com/office/drawing/2014/main" id="{0C3D4F7A-1D19-4C71-9C41-7F245A782612}"/>
              </a:ext>
            </a:extLst>
          </p:cNvPr>
          <p:cNvSpPr/>
          <p:nvPr/>
        </p:nvSpPr>
        <p:spPr>
          <a:xfrm>
            <a:off x="910641" y="6374623"/>
            <a:ext cx="3497478" cy="338554"/>
          </a:xfrm>
          <a:prstGeom prst="rect">
            <a:avLst/>
          </a:prstGeom>
          <a:solidFill>
            <a:schemeClr val="bg1">
              <a:lumMod val="95000"/>
            </a:schemeClr>
          </a:solid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anchor="ctr">
            <a:spAutoFit/>
          </a:bodyPr>
          <a:lstStyle/>
          <a:p>
            <a:pPr algn="ctr"/>
            <a:r>
              <a:rPr lang="en-US" sz="1600" kern="0" dirty="0">
                <a:solidFill>
                  <a:schemeClr val="bg2">
                    <a:lumMod val="25000"/>
                  </a:schemeClr>
                </a:solidFill>
              </a:rPr>
              <a:t>Sprint DevOps cycle </a:t>
            </a:r>
          </a:p>
        </p:txBody>
      </p:sp>
      <p:sp>
        <p:nvSpPr>
          <p:cNvPr id="228" name="Rectangle 227">
            <a:extLst>
              <a:ext uri="{FF2B5EF4-FFF2-40B4-BE49-F238E27FC236}">
                <a16:creationId xmlns:a16="http://schemas.microsoft.com/office/drawing/2014/main" id="{EEA8410D-7EE6-4529-8320-4EBCF1191925}"/>
              </a:ext>
            </a:extLst>
          </p:cNvPr>
          <p:cNvSpPr/>
          <p:nvPr/>
        </p:nvSpPr>
        <p:spPr>
          <a:xfrm>
            <a:off x="5912142" y="6377932"/>
            <a:ext cx="3602711" cy="338554"/>
          </a:xfrm>
          <a:prstGeom prst="rect">
            <a:avLst/>
          </a:prstGeom>
          <a:solidFill>
            <a:schemeClr val="bg1">
              <a:lumMod val="95000"/>
            </a:schemeClr>
          </a:solid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anchor="ctr">
            <a:spAutoFit/>
          </a:bodyPr>
          <a:lstStyle/>
          <a:p>
            <a:pPr algn="ctr"/>
            <a:r>
              <a:rPr lang="en-US" sz="1600" kern="0" dirty="0">
                <a:solidFill>
                  <a:schemeClr val="bg2">
                    <a:lumMod val="25000"/>
                  </a:schemeClr>
                </a:solidFill>
                <a:latin typeface="+mn-lt"/>
                <a:ea typeface="+mn-ea"/>
                <a:cs typeface="+mn-cs"/>
              </a:rPr>
              <a:t>Pre-Deployment window</a:t>
            </a:r>
          </a:p>
        </p:txBody>
      </p:sp>
      <p:sp>
        <p:nvSpPr>
          <p:cNvPr id="229" name="Rectangle 228">
            <a:extLst>
              <a:ext uri="{FF2B5EF4-FFF2-40B4-BE49-F238E27FC236}">
                <a16:creationId xmlns:a16="http://schemas.microsoft.com/office/drawing/2014/main" id="{984BA680-4422-45DD-862C-EC1BC43F6B90}"/>
              </a:ext>
            </a:extLst>
          </p:cNvPr>
          <p:cNvSpPr/>
          <p:nvPr/>
        </p:nvSpPr>
        <p:spPr>
          <a:xfrm>
            <a:off x="10649681" y="6368935"/>
            <a:ext cx="1212191" cy="338554"/>
          </a:xfrm>
          <a:prstGeom prst="rect">
            <a:avLst/>
          </a:prstGeom>
          <a:solidFill>
            <a:schemeClr val="bg1">
              <a:lumMod val="95000"/>
            </a:schemeClr>
          </a:solid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none" anchor="ctr">
            <a:spAutoFit/>
          </a:bodyPr>
          <a:lstStyle/>
          <a:p>
            <a:r>
              <a:rPr lang="en-US" sz="1600" kern="0" dirty="0">
                <a:solidFill>
                  <a:schemeClr val="bg2">
                    <a:lumMod val="25000"/>
                  </a:schemeClr>
                </a:solidFill>
              </a:rPr>
              <a:t>Deployment</a:t>
            </a:r>
            <a:endParaRPr lang="en-US" sz="1600" dirty="0"/>
          </a:p>
        </p:txBody>
      </p:sp>
      <p:cxnSp>
        <p:nvCxnSpPr>
          <p:cNvPr id="230" name="Straight Connector 229">
            <a:extLst>
              <a:ext uri="{FF2B5EF4-FFF2-40B4-BE49-F238E27FC236}">
                <a16:creationId xmlns:a16="http://schemas.microsoft.com/office/drawing/2014/main" id="{3338C7FE-BC7D-4BDD-80C6-2B6396242484}"/>
              </a:ext>
            </a:extLst>
          </p:cNvPr>
          <p:cNvCxnSpPr>
            <a:cxnSpLocks/>
          </p:cNvCxnSpPr>
          <p:nvPr/>
        </p:nvCxnSpPr>
        <p:spPr>
          <a:xfrm flipV="1">
            <a:off x="11324770" y="3477376"/>
            <a:ext cx="2657" cy="256592"/>
          </a:xfrm>
          <a:prstGeom prst="line">
            <a:avLst/>
          </a:prstGeom>
          <a:noFill/>
          <a:ln w="12700" cap="flat" cmpd="sng" algn="ctr">
            <a:solidFill>
              <a:srgbClr val="38213C"/>
            </a:solidFill>
            <a:prstDash val="solid"/>
            <a:headEnd type="triangle" w="med" len="med"/>
            <a:tailEnd type="none" w="med" len="med"/>
          </a:ln>
          <a:effectLst/>
        </p:spPr>
      </p:cxnSp>
      <p:sp>
        <p:nvSpPr>
          <p:cNvPr id="236" name="TextBox 235">
            <a:extLst>
              <a:ext uri="{FF2B5EF4-FFF2-40B4-BE49-F238E27FC236}">
                <a16:creationId xmlns:a16="http://schemas.microsoft.com/office/drawing/2014/main" id="{EE9F03B7-B41A-42BD-A206-AC885E9017CA}"/>
              </a:ext>
            </a:extLst>
          </p:cNvPr>
          <p:cNvSpPr txBox="1"/>
          <p:nvPr/>
        </p:nvSpPr>
        <p:spPr>
          <a:xfrm>
            <a:off x="4334510" y="6013509"/>
            <a:ext cx="2897174" cy="292388"/>
          </a:xfrm>
          <a:prstGeom prst="rect">
            <a:avLst/>
          </a:prstGeom>
          <a:solidFill>
            <a:schemeClr val="bg2"/>
          </a:solidFill>
        </p:spPr>
        <p:txBody>
          <a:bodyPr wrap="square" rtlCol="0">
            <a:spAutoFit/>
          </a:bodyPr>
          <a:lstStyle/>
          <a:p>
            <a:pPr algn="ctr"/>
            <a:r>
              <a:rPr lang="en-US" sz="1300" b="1" dirty="0"/>
              <a:t>Escaping Defect review and mitigation</a:t>
            </a:r>
          </a:p>
        </p:txBody>
      </p:sp>
      <p:sp>
        <p:nvSpPr>
          <p:cNvPr id="237" name="TextBox 236">
            <a:extLst>
              <a:ext uri="{FF2B5EF4-FFF2-40B4-BE49-F238E27FC236}">
                <a16:creationId xmlns:a16="http://schemas.microsoft.com/office/drawing/2014/main" id="{8BE2FD16-91D3-4774-A824-7C2898F4D688}"/>
              </a:ext>
            </a:extLst>
          </p:cNvPr>
          <p:cNvSpPr txBox="1"/>
          <p:nvPr/>
        </p:nvSpPr>
        <p:spPr>
          <a:xfrm>
            <a:off x="4622908" y="1032497"/>
            <a:ext cx="1139863" cy="539911"/>
          </a:xfrm>
          <a:prstGeom prst="rect">
            <a:avLst/>
          </a:prstGeom>
          <a:solidFill>
            <a:srgbClr val="FFC000"/>
          </a:solidFill>
          <a:ln>
            <a:noFill/>
          </a:ln>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chemeClr val="bg1"/>
                </a:solidFill>
                <a:effectLst/>
                <a:uLnTx/>
                <a:uFillTx/>
              </a:rPr>
              <a:t>Deployment to QA</a:t>
            </a:r>
          </a:p>
        </p:txBody>
      </p:sp>
      <p:sp>
        <p:nvSpPr>
          <p:cNvPr id="239" name="Freeform 133">
            <a:extLst>
              <a:ext uri="{FF2B5EF4-FFF2-40B4-BE49-F238E27FC236}">
                <a16:creationId xmlns:a16="http://schemas.microsoft.com/office/drawing/2014/main" id="{9755EE0D-D995-48DA-A022-B7F258F44CBE}"/>
              </a:ext>
            </a:extLst>
          </p:cNvPr>
          <p:cNvSpPr/>
          <p:nvPr/>
        </p:nvSpPr>
        <p:spPr>
          <a:xfrm>
            <a:off x="4793945" y="2682601"/>
            <a:ext cx="966454" cy="960564"/>
          </a:xfrm>
          <a:prstGeom prst="round2DiagRect">
            <a:avLst/>
          </a:prstGeom>
          <a:solidFill>
            <a:srgbClr val="00B0F0">
              <a:alpha val="50000"/>
            </a:srgb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endParaRPr lang="en-US" sz="1000" b="1" dirty="0">
              <a:solidFill>
                <a:srgbClr val="000000"/>
              </a:solidFill>
            </a:endParaRPr>
          </a:p>
          <a:p>
            <a:pPr lvl="0" algn="ctr">
              <a:defRPr/>
            </a:pPr>
            <a:r>
              <a:rPr lang="en-US" sz="1000" b="1" dirty="0">
                <a:solidFill>
                  <a:srgbClr val="000000"/>
                </a:solidFill>
              </a:rPr>
              <a:t>REGRESSION</a:t>
            </a:r>
          </a:p>
          <a:p>
            <a:pPr lvl="0" algn="ctr">
              <a:defRPr/>
            </a:pPr>
            <a:r>
              <a:rPr lang="en-US" sz="1000" dirty="0">
                <a:solidFill>
                  <a:srgbClr val="000000"/>
                </a:solidFill>
              </a:rPr>
              <a:t>Automation</a:t>
            </a:r>
            <a:endParaRPr lang="en-US" sz="1000" i="1" dirty="0">
              <a:solidFill>
                <a:srgbClr val="000000"/>
              </a:solidFill>
            </a:endParaRPr>
          </a:p>
          <a:p>
            <a:pPr lvl="0" algn="ctr" fontAlgn="auto">
              <a:spcBef>
                <a:spcPts val="600"/>
              </a:spcBef>
              <a:spcAft>
                <a:spcPts val="600"/>
              </a:spcAft>
              <a:defRPr/>
            </a:pPr>
            <a:r>
              <a:rPr lang="en-US" sz="1000" i="1" dirty="0">
                <a:solidFill>
                  <a:srgbClr val="000000"/>
                </a:solidFill>
                <a:latin typeface="Calibri"/>
              </a:rPr>
              <a:t> </a:t>
            </a:r>
            <a:endParaRPr kumimoji="0" lang="en-US" sz="1000" b="0" i="1" u="none" strike="noStrike" kern="1200" cap="none" spc="0" normalizeH="0" baseline="0" noProof="0" dirty="0">
              <a:ln>
                <a:noFill/>
              </a:ln>
              <a:solidFill>
                <a:srgbClr val="000000"/>
              </a:solidFill>
              <a:effectLst/>
              <a:uLnTx/>
              <a:uFillTx/>
              <a:latin typeface="Calibri"/>
            </a:endParaRPr>
          </a:p>
        </p:txBody>
      </p:sp>
      <p:cxnSp>
        <p:nvCxnSpPr>
          <p:cNvPr id="243" name="Straight Connector 242">
            <a:extLst>
              <a:ext uri="{FF2B5EF4-FFF2-40B4-BE49-F238E27FC236}">
                <a16:creationId xmlns:a16="http://schemas.microsoft.com/office/drawing/2014/main" id="{22AC16DE-0746-4669-B503-9FD080C00FBA}"/>
              </a:ext>
            </a:extLst>
          </p:cNvPr>
          <p:cNvCxnSpPr>
            <a:cxnSpLocks/>
            <a:stCxn id="239" idx="3"/>
          </p:cNvCxnSpPr>
          <p:nvPr/>
        </p:nvCxnSpPr>
        <p:spPr>
          <a:xfrm flipV="1">
            <a:off x="5277172" y="2449661"/>
            <a:ext cx="0" cy="232940"/>
          </a:xfrm>
          <a:prstGeom prst="line">
            <a:avLst/>
          </a:prstGeom>
          <a:noFill/>
          <a:ln w="12700" cap="flat" cmpd="sng" algn="ctr">
            <a:solidFill>
              <a:srgbClr val="38213C"/>
            </a:solidFill>
            <a:prstDash val="solid"/>
            <a:headEnd type="triangle" w="med" len="med"/>
            <a:tailEnd type="none" w="med" len="med"/>
          </a:ln>
          <a:effectLst/>
        </p:spPr>
      </p:cxnSp>
      <p:sp>
        <p:nvSpPr>
          <p:cNvPr id="244" name="Freeform 137">
            <a:extLst>
              <a:ext uri="{FF2B5EF4-FFF2-40B4-BE49-F238E27FC236}">
                <a16:creationId xmlns:a16="http://schemas.microsoft.com/office/drawing/2014/main" id="{0945CDB5-9100-441A-9F17-4FC2D87C8CDD}"/>
              </a:ext>
            </a:extLst>
          </p:cNvPr>
          <p:cNvSpPr/>
          <p:nvPr/>
        </p:nvSpPr>
        <p:spPr>
          <a:xfrm>
            <a:off x="4708107" y="4907087"/>
            <a:ext cx="999073" cy="579889"/>
          </a:xfrm>
          <a:prstGeom prst="round2DiagRect">
            <a:avLst/>
          </a:prstGeom>
          <a:solidFill>
            <a:srgbClr val="00B0F0">
              <a:alpha val="50000"/>
            </a:srgb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Calibri"/>
              </a:rPr>
              <a:t>SECURITY</a:t>
            </a:r>
          </a:p>
          <a:p>
            <a:pPr lvl="0" algn="ctr" fontAlgn="auto">
              <a:spcBef>
                <a:spcPts val="600"/>
              </a:spcBef>
              <a:spcAft>
                <a:spcPts val="0"/>
              </a:spcAft>
              <a:defRPr/>
            </a:pPr>
            <a:r>
              <a:rPr kumimoji="0" lang="en-US" sz="1000" b="0" i="0" u="none" strike="noStrike" kern="1200" cap="none" spc="0" normalizeH="0" baseline="0" noProof="0" dirty="0" err="1">
                <a:ln>
                  <a:noFill/>
                </a:ln>
                <a:solidFill>
                  <a:srgbClr val="000000"/>
                </a:solidFill>
                <a:effectLst/>
                <a:uLnTx/>
                <a:uFillTx/>
                <a:latin typeface="Calibri"/>
              </a:rPr>
              <a:t>Veracode</a:t>
            </a:r>
            <a:endParaRPr kumimoji="0" lang="en-US" sz="1000" b="0" i="0" u="none" strike="noStrike" kern="1200" cap="none" spc="0" normalizeH="0" baseline="0" noProof="0" dirty="0">
              <a:ln>
                <a:noFill/>
              </a:ln>
              <a:solidFill>
                <a:srgbClr val="000000"/>
              </a:solidFill>
              <a:effectLst/>
              <a:uLnTx/>
              <a:uFillTx/>
              <a:latin typeface="Calibri"/>
            </a:endParaRPr>
          </a:p>
        </p:txBody>
      </p:sp>
      <p:sp>
        <p:nvSpPr>
          <p:cNvPr id="89" name="TextBox 88">
            <a:extLst>
              <a:ext uri="{FF2B5EF4-FFF2-40B4-BE49-F238E27FC236}">
                <a16:creationId xmlns:a16="http://schemas.microsoft.com/office/drawing/2014/main" id="{C793B89D-DA40-490E-BB72-B934C5D5C54F}"/>
              </a:ext>
            </a:extLst>
          </p:cNvPr>
          <p:cNvSpPr txBox="1"/>
          <p:nvPr/>
        </p:nvSpPr>
        <p:spPr>
          <a:xfrm>
            <a:off x="264097" y="5710659"/>
            <a:ext cx="2005783" cy="266502"/>
          </a:xfrm>
          <a:prstGeom prst="rect">
            <a:avLst/>
          </a:prstGeom>
          <a:noFill/>
          <a:ln>
            <a:noFill/>
          </a:ln>
        </p:spPr>
        <p:txBody>
          <a:bodyPr wrap="none" lIns="0" tIns="0" rIns="0" bIns="0"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i="0" u="none" strike="noStrike" kern="0" cap="none" spc="0" normalizeH="0" baseline="0" noProof="0" dirty="0">
              <a:ln>
                <a:noFill/>
              </a:ln>
              <a:solidFill>
                <a:srgbClr val="000000"/>
              </a:solidFill>
              <a:effectLst/>
              <a:uLnTx/>
              <a:uFillTx/>
            </a:endParaRPr>
          </a:p>
        </p:txBody>
      </p:sp>
      <p:sp>
        <p:nvSpPr>
          <p:cNvPr id="90" name="TextBox 89">
            <a:extLst>
              <a:ext uri="{FF2B5EF4-FFF2-40B4-BE49-F238E27FC236}">
                <a16:creationId xmlns:a16="http://schemas.microsoft.com/office/drawing/2014/main" id="{C793B89D-DA40-490E-BB72-B934C5D5C54F}"/>
              </a:ext>
            </a:extLst>
          </p:cNvPr>
          <p:cNvSpPr txBox="1"/>
          <p:nvPr/>
        </p:nvSpPr>
        <p:spPr>
          <a:xfrm>
            <a:off x="3232947" y="5729912"/>
            <a:ext cx="1678957" cy="266502"/>
          </a:xfrm>
          <a:prstGeom prst="rect">
            <a:avLst/>
          </a:prstGeom>
          <a:noFill/>
          <a:ln>
            <a:noFill/>
          </a:ln>
        </p:spPr>
        <p:txBody>
          <a:bodyPr wrap="none" lIns="0" tIns="0" rIns="0" bIns="0"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i="0" u="none" strike="noStrike" kern="0" cap="none" spc="0" normalizeH="0" baseline="0" noProof="0" dirty="0">
              <a:ln>
                <a:noFill/>
              </a:ln>
              <a:solidFill>
                <a:srgbClr val="000000"/>
              </a:solidFill>
              <a:effectLst/>
              <a:uLnTx/>
              <a:uFillTx/>
            </a:endParaRPr>
          </a:p>
        </p:txBody>
      </p:sp>
      <p:sp>
        <p:nvSpPr>
          <p:cNvPr id="91" name="TextBox 90">
            <a:extLst>
              <a:ext uri="{FF2B5EF4-FFF2-40B4-BE49-F238E27FC236}">
                <a16:creationId xmlns:a16="http://schemas.microsoft.com/office/drawing/2014/main" id="{C793B89D-DA40-490E-BB72-B934C5D5C54F}"/>
              </a:ext>
            </a:extLst>
          </p:cNvPr>
          <p:cNvSpPr txBox="1"/>
          <p:nvPr/>
        </p:nvSpPr>
        <p:spPr>
          <a:xfrm>
            <a:off x="5734025" y="5731419"/>
            <a:ext cx="1678957" cy="266502"/>
          </a:xfrm>
          <a:prstGeom prst="rect">
            <a:avLst/>
          </a:prstGeom>
          <a:noFill/>
          <a:ln>
            <a:noFill/>
          </a:ln>
        </p:spPr>
        <p:txBody>
          <a:bodyPr wrap="none" lIns="0" tIns="0" rIns="0" bIns="0"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i="0" u="none" strike="noStrike" kern="0" cap="none" spc="0" normalizeH="0" baseline="0" noProof="0" dirty="0">
              <a:ln>
                <a:noFill/>
              </a:ln>
              <a:solidFill>
                <a:srgbClr val="000000"/>
              </a:solidFill>
              <a:effectLst/>
              <a:uLnTx/>
              <a:uFillTx/>
            </a:endParaRPr>
          </a:p>
        </p:txBody>
      </p:sp>
      <p:sp>
        <p:nvSpPr>
          <p:cNvPr id="92" name="TextBox 91">
            <a:extLst>
              <a:ext uri="{FF2B5EF4-FFF2-40B4-BE49-F238E27FC236}">
                <a16:creationId xmlns:a16="http://schemas.microsoft.com/office/drawing/2014/main" id="{C793B89D-DA40-490E-BB72-B934C5D5C54F}"/>
              </a:ext>
            </a:extLst>
          </p:cNvPr>
          <p:cNvSpPr txBox="1"/>
          <p:nvPr/>
        </p:nvSpPr>
        <p:spPr>
          <a:xfrm>
            <a:off x="8303808" y="5791865"/>
            <a:ext cx="1488309" cy="221644"/>
          </a:xfrm>
          <a:prstGeom prst="rect">
            <a:avLst/>
          </a:prstGeom>
          <a:noFill/>
          <a:ln>
            <a:noFill/>
          </a:ln>
        </p:spPr>
        <p:txBody>
          <a:bodyPr wrap="none" lIns="0" tIns="0" rIns="0" bIns="0"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i="0" u="none" strike="noStrike" kern="0" cap="none" spc="0" normalizeH="0" baseline="0" noProof="0" dirty="0">
              <a:ln>
                <a:noFill/>
              </a:ln>
              <a:solidFill>
                <a:srgbClr val="000000"/>
              </a:solidFill>
              <a:effectLst/>
              <a:uLnTx/>
              <a:uFillTx/>
            </a:endParaRPr>
          </a:p>
        </p:txBody>
      </p:sp>
      <p:pic>
        <p:nvPicPr>
          <p:cNvPr id="2" name="Picture 1">
            <a:extLst>
              <a:ext uri="{FF2B5EF4-FFF2-40B4-BE49-F238E27FC236}">
                <a16:creationId xmlns:a16="http://schemas.microsoft.com/office/drawing/2014/main" id="{53E4041A-293A-4E8C-995F-BE2BADAB3EF8}"/>
              </a:ext>
            </a:extLst>
          </p:cNvPr>
          <p:cNvPicPr>
            <a:picLocks noChangeAspect="1"/>
          </p:cNvPicPr>
          <p:nvPr/>
        </p:nvPicPr>
        <p:blipFill>
          <a:blip r:embed="rId4"/>
          <a:stretch>
            <a:fillRect/>
          </a:stretch>
        </p:blipFill>
        <p:spPr>
          <a:xfrm>
            <a:off x="624404" y="5186275"/>
            <a:ext cx="486664" cy="484116"/>
          </a:xfrm>
          <a:prstGeom prst="rect">
            <a:avLst/>
          </a:prstGeom>
        </p:spPr>
      </p:pic>
      <p:sp>
        <p:nvSpPr>
          <p:cNvPr id="11" name="Oval 10">
            <a:extLst>
              <a:ext uri="{FF2B5EF4-FFF2-40B4-BE49-F238E27FC236}">
                <a16:creationId xmlns:a16="http://schemas.microsoft.com/office/drawing/2014/main" id="{2BCCBD62-7758-4CC6-8239-F74E6943E515}"/>
              </a:ext>
            </a:extLst>
          </p:cNvPr>
          <p:cNvSpPr/>
          <p:nvPr/>
        </p:nvSpPr>
        <p:spPr>
          <a:xfrm>
            <a:off x="10842115" y="4821166"/>
            <a:ext cx="1016079" cy="781848"/>
          </a:xfrm>
          <a:prstGeom prst="ellipse">
            <a:avLst/>
          </a:prstGeom>
          <a:solidFill>
            <a:schemeClr val="accent6"/>
          </a:solidFill>
          <a:effectLst>
            <a:outerShdw blurRad="50800" dist="38100" dir="5400000" algn="t" rotWithShape="0">
              <a:srgbClr val="00B0F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 Live</a:t>
            </a:r>
          </a:p>
        </p:txBody>
      </p:sp>
      <p:sp>
        <p:nvSpPr>
          <p:cNvPr id="3" name="TextBox 2">
            <a:extLst>
              <a:ext uri="{FF2B5EF4-FFF2-40B4-BE49-F238E27FC236}">
                <a16:creationId xmlns:a16="http://schemas.microsoft.com/office/drawing/2014/main" id="{883BE456-62E8-43CF-B380-CFC4ADFA6EE8}"/>
              </a:ext>
            </a:extLst>
          </p:cNvPr>
          <p:cNvSpPr txBox="1"/>
          <p:nvPr/>
        </p:nvSpPr>
        <p:spPr>
          <a:xfrm>
            <a:off x="318339" y="4136875"/>
            <a:ext cx="794918" cy="369332"/>
          </a:xfrm>
          <a:prstGeom prst="rect">
            <a:avLst/>
          </a:prstGeom>
          <a:noFill/>
        </p:spPr>
        <p:txBody>
          <a:bodyPr wrap="square" rtlCol="0">
            <a:spAutoFit/>
          </a:bodyPr>
          <a:lstStyle/>
          <a:p>
            <a:r>
              <a:rPr lang="en-US" dirty="0"/>
              <a:t>Pass</a:t>
            </a:r>
          </a:p>
        </p:txBody>
      </p:sp>
      <p:sp>
        <p:nvSpPr>
          <p:cNvPr id="94" name="TextBox 93">
            <a:extLst>
              <a:ext uri="{FF2B5EF4-FFF2-40B4-BE49-F238E27FC236}">
                <a16:creationId xmlns:a16="http://schemas.microsoft.com/office/drawing/2014/main" id="{6A5AFBA6-6795-4308-BDBE-3D77EEB6DB77}"/>
              </a:ext>
            </a:extLst>
          </p:cNvPr>
          <p:cNvSpPr txBox="1"/>
          <p:nvPr/>
        </p:nvSpPr>
        <p:spPr>
          <a:xfrm>
            <a:off x="7646240" y="4454767"/>
            <a:ext cx="794918" cy="369332"/>
          </a:xfrm>
          <a:prstGeom prst="rect">
            <a:avLst/>
          </a:prstGeom>
          <a:noFill/>
        </p:spPr>
        <p:txBody>
          <a:bodyPr wrap="square" rtlCol="0">
            <a:spAutoFit/>
          </a:bodyPr>
          <a:lstStyle/>
          <a:p>
            <a:r>
              <a:rPr lang="en-US" dirty="0"/>
              <a:t>Pass</a:t>
            </a:r>
          </a:p>
        </p:txBody>
      </p:sp>
      <p:sp>
        <p:nvSpPr>
          <p:cNvPr id="95" name="TextBox 94">
            <a:extLst>
              <a:ext uri="{FF2B5EF4-FFF2-40B4-BE49-F238E27FC236}">
                <a16:creationId xmlns:a16="http://schemas.microsoft.com/office/drawing/2014/main" id="{EBA11D28-C026-4BBB-9D91-A1D6C2D102AA}"/>
              </a:ext>
            </a:extLst>
          </p:cNvPr>
          <p:cNvSpPr txBox="1"/>
          <p:nvPr/>
        </p:nvSpPr>
        <p:spPr>
          <a:xfrm>
            <a:off x="9868537" y="4369668"/>
            <a:ext cx="794918" cy="369332"/>
          </a:xfrm>
          <a:prstGeom prst="rect">
            <a:avLst/>
          </a:prstGeom>
          <a:noFill/>
        </p:spPr>
        <p:txBody>
          <a:bodyPr wrap="square" rtlCol="0">
            <a:spAutoFit/>
          </a:bodyPr>
          <a:lstStyle/>
          <a:p>
            <a:r>
              <a:rPr lang="en-US" dirty="0"/>
              <a:t>Pass</a:t>
            </a:r>
          </a:p>
        </p:txBody>
      </p:sp>
      <p:sp>
        <p:nvSpPr>
          <p:cNvPr id="22" name="TextBox 21">
            <a:extLst>
              <a:ext uri="{FF2B5EF4-FFF2-40B4-BE49-F238E27FC236}">
                <a16:creationId xmlns:a16="http://schemas.microsoft.com/office/drawing/2014/main" id="{3CC61E87-3915-4654-ADF6-59678A10A803}"/>
              </a:ext>
            </a:extLst>
          </p:cNvPr>
          <p:cNvSpPr txBox="1"/>
          <p:nvPr/>
        </p:nvSpPr>
        <p:spPr>
          <a:xfrm>
            <a:off x="1774628" y="5211633"/>
            <a:ext cx="1035550" cy="369332"/>
          </a:xfrm>
          <a:prstGeom prst="rect">
            <a:avLst/>
          </a:prstGeom>
          <a:noFill/>
        </p:spPr>
        <p:txBody>
          <a:bodyPr wrap="square" rtlCol="0">
            <a:spAutoFit/>
          </a:bodyPr>
          <a:lstStyle/>
          <a:p>
            <a:r>
              <a:rPr lang="en-US" dirty="0"/>
              <a:t>Fail</a:t>
            </a:r>
          </a:p>
        </p:txBody>
      </p:sp>
      <mc:AlternateContent xmlns:mc="http://schemas.openxmlformats.org/markup-compatibility/2006" xmlns:p14="http://schemas.microsoft.com/office/powerpoint/2010/main">
        <mc:Choice Requires="p14">
          <p:contentPart p14:bwMode="auto" r:id="rId5">
            <p14:nvContentPartPr>
              <p14:cNvPr id="234" name="Ink 233">
                <a:extLst>
                  <a:ext uri="{FF2B5EF4-FFF2-40B4-BE49-F238E27FC236}">
                    <a16:creationId xmlns:a16="http://schemas.microsoft.com/office/drawing/2014/main" id="{A770F709-C0EB-4D41-ADF8-23F2186AD1D7}"/>
                  </a:ext>
                </a:extLst>
              </p14:cNvPr>
              <p14:cNvContentPartPr/>
              <p14:nvPr/>
            </p14:nvContentPartPr>
            <p14:xfrm>
              <a:off x="1352120" y="5826841"/>
              <a:ext cx="914688" cy="204480"/>
            </p14:xfrm>
          </p:contentPart>
        </mc:Choice>
        <mc:Fallback xmlns="">
          <p:pic>
            <p:nvPicPr>
              <p:cNvPr id="234" name="Ink 233">
                <a:extLst>
                  <a:ext uri="{FF2B5EF4-FFF2-40B4-BE49-F238E27FC236}">
                    <a16:creationId xmlns:a16="http://schemas.microsoft.com/office/drawing/2014/main" id="{A770F709-C0EB-4D41-ADF8-23F2186AD1D7}"/>
                  </a:ext>
                </a:extLst>
              </p:cNvPr>
              <p:cNvPicPr/>
              <p:nvPr/>
            </p:nvPicPr>
            <p:blipFill/>
            <p:spPr/>
          </p:pic>
        </mc:Fallback>
      </mc:AlternateContent>
      <mc:AlternateContent xmlns:mc="http://schemas.openxmlformats.org/markup-compatibility/2006" xmlns:p14="http://schemas.microsoft.com/office/powerpoint/2010/main">
        <mc:Choice Requires="p14">
          <p:contentPart p14:bwMode="auto" r:id="rId6">
            <p14:nvContentPartPr>
              <p14:cNvPr id="67" name="Ink 66">
                <a:extLst>
                  <a:ext uri="{FF2B5EF4-FFF2-40B4-BE49-F238E27FC236}">
                    <a16:creationId xmlns:a16="http://schemas.microsoft.com/office/drawing/2014/main" id="{D89CB590-1CC8-48B4-A3EF-3D5C51F8EEE5}"/>
                  </a:ext>
                </a:extLst>
              </p14:cNvPr>
              <p14:cNvContentPartPr/>
              <p14:nvPr/>
            </p14:nvContentPartPr>
            <p14:xfrm>
              <a:off x="447224" y="3919993"/>
              <a:ext cx="288" cy="288"/>
            </p14:xfrm>
          </p:contentPart>
        </mc:Choice>
        <mc:Fallback xmlns="">
          <p:pic>
            <p:nvPicPr>
              <p:cNvPr id="67" name="Ink 66">
                <a:extLst>
                  <a:ext uri="{FF2B5EF4-FFF2-40B4-BE49-F238E27FC236}">
                    <a16:creationId xmlns:a16="http://schemas.microsoft.com/office/drawing/2014/main" id="{D89CB590-1CC8-48B4-A3EF-3D5C51F8EEE5}"/>
                  </a:ext>
                </a:extLst>
              </p:cNvPr>
              <p:cNvPicPr/>
              <p:nvPr/>
            </p:nvPicPr>
            <p:blipFill/>
            <p:spPr/>
          </p:pic>
        </mc:Fallback>
      </mc:AlternateContent>
      <mc:AlternateContent xmlns:mc="http://schemas.openxmlformats.org/markup-compatibility/2006" xmlns:p14="http://schemas.microsoft.com/office/powerpoint/2010/main">
        <mc:Choice Requires="p14">
          <p:contentPart p14:bwMode="auto" r:id="rId7">
            <p14:nvContentPartPr>
              <p14:cNvPr id="71" name="Ink 70">
                <a:extLst>
                  <a:ext uri="{FF2B5EF4-FFF2-40B4-BE49-F238E27FC236}">
                    <a16:creationId xmlns:a16="http://schemas.microsoft.com/office/drawing/2014/main" id="{E1362AF7-A096-4B45-90EB-E3FC46F5C2B7}"/>
                  </a:ext>
                </a:extLst>
              </p14:cNvPr>
              <p14:cNvContentPartPr/>
              <p14:nvPr/>
            </p14:nvContentPartPr>
            <p14:xfrm>
              <a:off x="3482456" y="5875225"/>
              <a:ext cx="288" cy="288"/>
            </p14:xfrm>
          </p:contentPart>
        </mc:Choice>
        <mc:Fallback xmlns="">
          <p:pic>
            <p:nvPicPr>
              <p:cNvPr id="71" name="Ink 70">
                <a:extLst>
                  <a:ext uri="{FF2B5EF4-FFF2-40B4-BE49-F238E27FC236}">
                    <a16:creationId xmlns:a16="http://schemas.microsoft.com/office/drawing/2014/main" id="{E1362AF7-A096-4B45-90EB-E3FC46F5C2B7}"/>
                  </a:ext>
                </a:extLst>
              </p:cNvPr>
              <p:cNvPicPr/>
              <p:nvPr/>
            </p:nvPicPr>
            <p:blipFill/>
            <p:spPr/>
          </p:pic>
        </mc:Fallback>
      </mc:AlternateContent>
      <p:sp>
        <p:nvSpPr>
          <p:cNvPr id="74" name="TextBox 73">
            <a:extLst>
              <a:ext uri="{FF2B5EF4-FFF2-40B4-BE49-F238E27FC236}">
                <a16:creationId xmlns:a16="http://schemas.microsoft.com/office/drawing/2014/main" id="{55876BA5-F7FA-495E-B553-2DBC1F330090}"/>
              </a:ext>
            </a:extLst>
          </p:cNvPr>
          <p:cNvSpPr txBox="1"/>
          <p:nvPr/>
        </p:nvSpPr>
        <p:spPr>
          <a:xfrm>
            <a:off x="3788149" y="5181102"/>
            <a:ext cx="769383" cy="369332"/>
          </a:xfrm>
          <a:prstGeom prst="rect">
            <a:avLst/>
          </a:prstGeom>
          <a:noFill/>
        </p:spPr>
        <p:txBody>
          <a:bodyPr wrap="square" rtlCol="0">
            <a:spAutoFit/>
          </a:bodyPr>
          <a:lstStyle/>
          <a:p>
            <a:r>
              <a:rPr lang="en-US" dirty="0"/>
              <a:t>Fail</a:t>
            </a:r>
          </a:p>
        </p:txBody>
      </p:sp>
      <p:sp>
        <p:nvSpPr>
          <p:cNvPr id="148" name="TextBox 147">
            <a:extLst>
              <a:ext uri="{FF2B5EF4-FFF2-40B4-BE49-F238E27FC236}">
                <a16:creationId xmlns:a16="http://schemas.microsoft.com/office/drawing/2014/main" id="{84DA6107-A72A-45AF-949D-D36775A1485E}"/>
              </a:ext>
            </a:extLst>
          </p:cNvPr>
          <p:cNvSpPr txBox="1"/>
          <p:nvPr/>
        </p:nvSpPr>
        <p:spPr>
          <a:xfrm>
            <a:off x="9851979" y="5146760"/>
            <a:ext cx="769383" cy="369332"/>
          </a:xfrm>
          <a:prstGeom prst="rect">
            <a:avLst/>
          </a:prstGeom>
          <a:noFill/>
        </p:spPr>
        <p:txBody>
          <a:bodyPr wrap="square" rtlCol="0">
            <a:spAutoFit/>
          </a:bodyPr>
          <a:lstStyle/>
          <a:p>
            <a:r>
              <a:rPr lang="en-US" dirty="0"/>
              <a:t>Fail</a:t>
            </a:r>
          </a:p>
        </p:txBody>
      </p:sp>
      <p:sp>
        <p:nvSpPr>
          <p:cNvPr id="118" name="Freeform 133">
            <a:extLst>
              <a:ext uri="{FF2B5EF4-FFF2-40B4-BE49-F238E27FC236}">
                <a16:creationId xmlns:a16="http://schemas.microsoft.com/office/drawing/2014/main" id="{5210DF52-F67A-4F0E-ADF5-25A7E323E7BD}"/>
              </a:ext>
            </a:extLst>
          </p:cNvPr>
          <p:cNvSpPr/>
          <p:nvPr/>
        </p:nvSpPr>
        <p:spPr>
          <a:xfrm>
            <a:off x="4747605" y="3914949"/>
            <a:ext cx="1002278" cy="779550"/>
          </a:xfrm>
          <a:prstGeom prst="round2DiagRect">
            <a:avLst/>
          </a:prstGeom>
          <a:solidFill>
            <a:srgbClr val="00B0F0">
              <a:alpha val="50000"/>
            </a:srgb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endParaRPr lang="en-US" sz="1000" b="1" dirty="0">
              <a:solidFill>
                <a:srgbClr val="000000"/>
              </a:solidFill>
            </a:endParaRPr>
          </a:p>
          <a:p>
            <a:pPr lvl="0" algn="ctr">
              <a:defRPr/>
            </a:pPr>
            <a:r>
              <a:rPr lang="en-US" sz="1000" b="1" dirty="0">
                <a:solidFill>
                  <a:srgbClr val="000000"/>
                </a:solidFill>
              </a:rPr>
              <a:t>END TO END Testing</a:t>
            </a:r>
          </a:p>
          <a:p>
            <a:pPr lvl="0" algn="ctr">
              <a:defRPr/>
            </a:pPr>
            <a:r>
              <a:rPr lang="en-US" sz="1000" i="1" dirty="0">
                <a:solidFill>
                  <a:srgbClr val="000000"/>
                </a:solidFill>
              </a:rPr>
              <a:t>Automation/ Manual/ Simulators</a:t>
            </a:r>
          </a:p>
          <a:p>
            <a:pPr lvl="0" algn="ctr" fontAlgn="auto">
              <a:spcBef>
                <a:spcPts val="600"/>
              </a:spcBef>
              <a:spcAft>
                <a:spcPts val="600"/>
              </a:spcAft>
              <a:defRPr/>
            </a:pPr>
            <a:r>
              <a:rPr lang="en-US" sz="1000" i="1" dirty="0">
                <a:solidFill>
                  <a:srgbClr val="000000"/>
                </a:solidFill>
                <a:latin typeface="Calibri"/>
              </a:rPr>
              <a:t> </a:t>
            </a:r>
            <a:endParaRPr kumimoji="0" lang="en-US" sz="1000" b="0" i="1" u="none" strike="noStrike" kern="1200" cap="none" spc="0" normalizeH="0" baseline="0" noProof="0" dirty="0">
              <a:ln>
                <a:noFill/>
              </a:ln>
              <a:solidFill>
                <a:srgbClr val="000000"/>
              </a:solidFill>
              <a:effectLst/>
              <a:uLnTx/>
              <a:uFillTx/>
              <a:latin typeface="Calibri"/>
            </a:endParaRPr>
          </a:p>
        </p:txBody>
      </p:sp>
      <p:sp>
        <p:nvSpPr>
          <p:cNvPr id="127" name="Freeform 328">
            <a:extLst>
              <a:ext uri="{FF2B5EF4-FFF2-40B4-BE49-F238E27FC236}">
                <a16:creationId xmlns:a16="http://schemas.microsoft.com/office/drawing/2014/main" id="{B7938371-3787-4A13-87A1-49D47B9DD482}"/>
              </a:ext>
            </a:extLst>
          </p:cNvPr>
          <p:cNvSpPr/>
          <p:nvPr/>
        </p:nvSpPr>
        <p:spPr>
          <a:xfrm>
            <a:off x="8716195" y="5098651"/>
            <a:ext cx="851758" cy="408123"/>
          </a:xfrm>
          <a:prstGeom prst="round2DiagRect">
            <a:avLst/>
          </a:prstGeom>
          <a:solidFill>
            <a:srgbClr val="00B0F0">
              <a:alpha val="50000"/>
            </a:srgb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Calibri"/>
              </a:rPr>
              <a:t>NAR</a:t>
            </a:r>
          </a:p>
          <a:p>
            <a:pPr marL="0" marR="0" lvl="0" indent="0" algn="ctr" defTabSz="914400" rtl="0" eaLnBrk="1" fontAlgn="auto" latinLnBrk="0" hangingPunct="1">
              <a:lnSpc>
                <a:spcPct val="100000"/>
              </a:lnSpc>
              <a:spcBef>
                <a:spcPts val="600"/>
              </a:spcBef>
              <a:spcAft>
                <a:spcPts val="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alibri"/>
            </a:endParaRPr>
          </a:p>
        </p:txBody>
      </p:sp>
      <p:sp>
        <p:nvSpPr>
          <p:cNvPr id="128" name="Freeform 328">
            <a:extLst>
              <a:ext uri="{FF2B5EF4-FFF2-40B4-BE49-F238E27FC236}">
                <a16:creationId xmlns:a16="http://schemas.microsoft.com/office/drawing/2014/main" id="{32B982C4-F231-4D7B-819E-CFAFD36E4DEB}"/>
              </a:ext>
            </a:extLst>
          </p:cNvPr>
          <p:cNvSpPr/>
          <p:nvPr/>
        </p:nvSpPr>
        <p:spPr>
          <a:xfrm>
            <a:off x="8687946" y="4378521"/>
            <a:ext cx="908255" cy="570604"/>
          </a:xfrm>
          <a:prstGeom prst="round2DiagRect">
            <a:avLst/>
          </a:prstGeom>
          <a:solidFill>
            <a:srgbClr val="00B0F0">
              <a:alpha val="50000"/>
            </a:srgb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Calibri"/>
              </a:rPr>
              <a:t>PEN Testing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rgbClr val="000000"/>
                </a:solidFill>
                <a:effectLst/>
                <a:uLnTx/>
                <a:uFillTx/>
                <a:latin typeface="Calibri"/>
              </a:rPr>
              <a:t>InfoSec</a:t>
            </a:r>
          </a:p>
        </p:txBody>
      </p:sp>
      <p:sp>
        <p:nvSpPr>
          <p:cNvPr id="117" name="TextBox 116">
            <a:extLst>
              <a:ext uri="{FF2B5EF4-FFF2-40B4-BE49-F238E27FC236}">
                <a16:creationId xmlns:a16="http://schemas.microsoft.com/office/drawing/2014/main" id="{0D084645-3D6A-47C3-BE32-CD58463F1BAC}"/>
              </a:ext>
            </a:extLst>
          </p:cNvPr>
          <p:cNvSpPr txBox="1"/>
          <p:nvPr/>
        </p:nvSpPr>
        <p:spPr>
          <a:xfrm>
            <a:off x="7686185" y="5130233"/>
            <a:ext cx="769383" cy="369332"/>
          </a:xfrm>
          <a:prstGeom prst="rect">
            <a:avLst/>
          </a:prstGeom>
          <a:noFill/>
        </p:spPr>
        <p:txBody>
          <a:bodyPr wrap="square" rtlCol="0">
            <a:spAutoFit/>
          </a:bodyPr>
          <a:lstStyle/>
          <a:p>
            <a:r>
              <a:rPr lang="en-US" dirty="0"/>
              <a:t>Fail</a:t>
            </a:r>
          </a:p>
        </p:txBody>
      </p:sp>
      <p:sp>
        <p:nvSpPr>
          <p:cNvPr id="124" name="TextBox 123">
            <a:extLst>
              <a:ext uri="{FF2B5EF4-FFF2-40B4-BE49-F238E27FC236}">
                <a16:creationId xmlns:a16="http://schemas.microsoft.com/office/drawing/2014/main" id="{7090165E-6321-41CA-AAB2-D38CE7F35742}"/>
              </a:ext>
            </a:extLst>
          </p:cNvPr>
          <p:cNvSpPr txBox="1"/>
          <p:nvPr/>
        </p:nvSpPr>
        <p:spPr>
          <a:xfrm>
            <a:off x="1728822" y="4454016"/>
            <a:ext cx="1054562" cy="365944"/>
          </a:xfrm>
          <a:prstGeom prst="rect">
            <a:avLst/>
          </a:prstGeom>
          <a:noFill/>
        </p:spPr>
        <p:txBody>
          <a:bodyPr wrap="square" rtlCol="0">
            <a:spAutoFit/>
          </a:bodyPr>
          <a:lstStyle/>
          <a:p>
            <a:r>
              <a:rPr lang="en-US" dirty="0"/>
              <a:t>Pass</a:t>
            </a:r>
          </a:p>
        </p:txBody>
      </p:sp>
      <p:cxnSp>
        <p:nvCxnSpPr>
          <p:cNvPr id="14" name="Straight Arrow Connector 13">
            <a:extLst>
              <a:ext uri="{FF2B5EF4-FFF2-40B4-BE49-F238E27FC236}">
                <a16:creationId xmlns:a16="http://schemas.microsoft.com/office/drawing/2014/main" id="{4188345F-8CE5-4E9F-BFAE-5A2268C8F2FC}"/>
              </a:ext>
            </a:extLst>
          </p:cNvPr>
          <p:cNvCxnSpPr/>
          <p:nvPr/>
        </p:nvCxnSpPr>
        <p:spPr>
          <a:xfrm flipH="1">
            <a:off x="1776934" y="5378588"/>
            <a:ext cx="8689" cy="80745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0EADE7DF-266C-4307-981F-268618080DE4}"/>
              </a:ext>
            </a:extLst>
          </p:cNvPr>
          <p:cNvCxnSpPr/>
          <p:nvPr/>
        </p:nvCxnSpPr>
        <p:spPr>
          <a:xfrm flipH="1">
            <a:off x="3818853" y="5368438"/>
            <a:ext cx="8689" cy="80745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0" name="Double Bracket 119">
            <a:extLst>
              <a:ext uri="{FF2B5EF4-FFF2-40B4-BE49-F238E27FC236}">
                <a16:creationId xmlns:a16="http://schemas.microsoft.com/office/drawing/2014/main" id="{00F500E0-331B-44B7-8921-69B68EAB4C95}"/>
              </a:ext>
            </a:extLst>
          </p:cNvPr>
          <p:cNvSpPr/>
          <p:nvPr/>
        </p:nvSpPr>
        <p:spPr>
          <a:xfrm>
            <a:off x="6560426" y="740684"/>
            <a:ext cx="1179298" cy="4955285"/>
          </a:xfrm>
          <a:prstGeom prst="bracketPair">
            <a:avLst/>
          </a:prstGeom>
          <a:noFill/>
          <a:ln w="12700" cap="flat" cmpd="sng" algn="ctr">
            <a:solidFill>
              <a:srgbClr val="212E3C"/>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23" name="Rectangle 122">
            <a:extLst>
              <a:ext uri="{FF2B5EF4-FFF2-40B4-BE49-F238E27FC236}">
                <a16:creationId xmlns:a16="http://schemas.microsoft.com/office/drawing/2014/main" id="{2DBB2CF9-AE73-47E9-8FFB-B20B19B13E4B}"/>
              </a:ext>
            </a:extLst>
          </p:cNvPr>
          <p:cNvSpPr/>
          <p:nvPr/>
        </p:nvSpPr>
        <p:spPr>
          <a:xfrm>
            <a:off x="6319040" y="2360529"/>
            <a:ext cx="234604" cy="3291840"/>
          </a:xfrm>
          <a:prstGeom prst="rect">
            <a:avLst/>
          </a:prstGeom>
          <a:solidFill>
            <a:srgbClr val="002060"/>
          </a:solidFill>
          <a:ln w="19050" cap="flat" cmpd="sng" algn="ctr">
            <a:solidFill>
              <a:srgbClr val="212E3C"/>
            </a:solidFill>
            <a:prstDash val="solid"/>
          </a:ln>
          <a:effectLst/>
        </p:spPr>
        <p:txBody>
          <a:bodyPr vert="vert270" rtlCol="0" anchor="ctr"/>
          <a:lstStyle/>
          <a:p>
            <a:pPr algn="ctr" defTabSz="914354" fontAlgn="auto">
              <a:spcBef>
                <a:spcPts val="0"/>
              </a:spcBef>
              <a:spcAft>
                <a:spcPts val="0"/>
              </a:spcAft>
              <a:defRPr/>
            </a:pPr>
            <a:r>
              <a:rPr lang="en-US" sz="1400" b="1" kern="0" dirty="0">
                <a:solidFill>
                  <a:prstClr val="white"/>
                </a:solidFill>
                <a:latin typeface="Calibri"/>
              </a:rPr>
              <a:t>PERF  ENVIRONMENT</a:t>
            </a:r>
            <a:endParaRPr lang="en-US" sz="1400" b="1" kern="0" dirty="0">
              <a:solidFill>
                <a:prstClr val="white"/>
              </a:solidFill>
              <a:latin typeface="Calibri"/>
              <a:cs typeface="+mn-cs"/>
            </a:endParaRPr>
          </a:p>
        </p:txBody>
      </p:sp>
      <p:sp>
        <p:nvSpPr>
          <p:cNvPr id="126" name="Freeform 133">
            <a:extLst>
              <a:ext uri="{FF2B5EF4-FFF2-40B4-BE49-F238E27FC236}">
                <a16:creationId xmlns:a16="http://schemas.microsoft.com/office/drawing/2014/main" id="{A7B99428-C45C-4910-AA55-84366EB06A34}"/>
              </a:ext>
            </a:extLst>
          </p:cNvPr>
          <p:cNvSpPr/>
          <p:nvPr/>
        </p:nvSpPr>
        <p:spPr>
          <a:xfrm>
            <a:off x="6669270" y="2827328"/>
            <a:ext cx="966454" cy="960564"/>
          </a:xfrm>
          <a:prstGeom prst="round2DiagRect">
            <a:avLst/>
          </a:prstGeom>
          <a:solidFill>
            <a:srgbClr val="00B0F0">
              <a:alpha val="50000"/>
            </a:srgb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endParaRPr lang="en-US" sz="1000" b="1" dirty="0">
              <a:solidFill>
                <a:srgbClr val="000000"/>
              </a:solidFill>
            </a:endParaRPr>
          </a:p>
          <a:p>
            <a:pPr lvl="0" algn="ctr">
              <a:defRPr/>
            </a:pPr>
            <a:r>
              <a:rPr lang="en-US" sz="1000" b="1" dirty="0">
                <a:solidFill>
                  <a:srgbClr val="000000"/>
                </a:solidFill>
              </a:rPr>
              <a:t>Performance Testing</a:t>
            </a:r>
          </a:p>
          <a:p>
            <a:pPr lvl="0" algn="ctr">
              <a:defRPr/>
            </a:pPr>
            <a:r>
              <a:rPr lang="en-US" sz="1000" dirty="0">
                <a:solidFill>
                  <a:srgbClr val="000000"/>
                </a:solidFill>
              </a:rPr>
              <a:t>Automation</a:t>
            </a:r>
            <a:endParaRPr lang="en-US" sz="1000" i="1" dirty="0">
              <a:solidFill>
                <a:srgbClr val="000000"/>
              </a:solidFill>
            </a:endParaRPr>
          </a:p>
          <a:p>
            <a:pPr lvl="0" algn="ctr" fontAlgn="auto">
              <a:spcBef>
                <a:spcPts val="600"/>
              </a:spcBef>
              <a:spcAft>
                <a:spcPts val="600"/>
              </a:spcAft>
              <a:defRPr/>
            </a:pPr>
            <a:r>
              <a:rPr lang="en-US" sz="1000" i="1" dirty="0">
                <a:solidFill>
                  <a:srgbClr val="000000"/>
                </a:solidFill>
                <a:latin typeface="Calibri"/>
              </a:rPr>
              <a:t> </a:t>
            </a:r>
            <a:endParaRPr kumimoji="0" lang="en-US" sz="1000" b="0" i="1" u="none" strike="noStrike" kern="1200" cap="none" spc="0" normalizeH="0" baseline="0" noProof="0" dirty="0">
              <a:ln>
                <a:noFill/>
              </a:ln>
              <a:solidFill>
                <a:srgbClr val="000000"/>
              </a:solidFill>
              <a:effectLst/>
              <a:uLnTx/>
              <a:uFillTx/>
              <a:latin typeface="Calibri"/>
            </a:endParaRPr>
          </a:p>
        </p:txBody>
      </p:sp>
      <p:cxnSp>
        <p:nvCxnSpPr>
          <p:cNvPr id="129" name="Elbow Connector 152">
            <a:extLst>
              <a:ext uri="{FF2B5EF4-FFF2-40B4-BE49-F238E27FC236}">
                <a16:creationId xmlns:a16="http://schemas.microsoft.com/office/drawing/2014/main" id="{3F8F1F15-CF61-48BB-8035-E886658C81F3}"/>
              </a:ext>
            </a:extLst>
          </p:cNvPr>
          <p:cNvCxnSpPr>
            <a:cxnSpLocks/>
          </p:cNvCxnSpPr>
          <p:nvPr/>
        </p:nvCxnSpPr>
        <p:spPr>
          <a:xfrm rot="10800000" flipV="1">
            <a:off x="487846" y="4532213"/>
            <a:ext cx="320040" cy="228600"/>
          </a:xfrm>
          <a:prstGeom prst="bentConnector2">
            <a:avLst/>
          </a:prstGeom>
          <a:noFill/>
          <a:ln w="12700" cap="flat" cmpd="sng" algn="ctr">
            <a:solidFill>
              <a:srgbClr val="38213C"/>
            </a:solidFill>
            <a:prstDash val="solid"/>
            <a:tailEnd type="triangle"/>
          </a:ln>
          <a:effectLst/>
        </p:spPr>
      </p:cxnSp>
      <p:sp>
        <p:nvSpPr>
          <p:cNvPr id="131" name="TextBox 130">
            <a:extLst>
              <a:ext uri="{FF2B5EF4-FFF2-40B4-BE49-F238E27FC236}">
                <a16:creationId xmlns:a16="http://schemas.microsoft.com/office/drawing/2014/main" id="{BDAC8B83-B679-42CF-8E48-8CE1ED2122C0}"/>
              </a:ext>
            </a:extLst>
          </p:cNvPr>
          <p:cNvSpPr txBox="1"/>
          <p:nvPr/>
        </p:nvSpPr>
        <p:spPr>
          <a:xfrm rot="16200000">
            <a:off x="2563283" y="2986255"/>
            <a:ext cx="3162300" cy="213902"/>
          </a:xfrm>
          <a:prstGeom prst="rect">
            <a:avLst/>
          </a:prstGeom>
          <a:solidFill>
            <a:schemeClr val="bg1"/>
          </a:solidFill>
          <a:ln>
            <a:noFill/>
          </a:ln>
        </p:spPr>
        <p:style>
          <a:lnRef idx="0">
            <a:scrgbClr r="0" g="0" b="0"/>
          </a:lnRef>
          <a:fillRef idx="0">
            <a:scrgbClr r="0" g="0" b="0"/>
          </a:fillRef>
          <a:effectRef idx="0">
            <a:scrgbClr r="0" g="0" b="0"/>
          </a:effectRef>
          <a:fontRef idx="minor">
            <a:schemeClr val="accent3"/>
          </a:fontRef>
        </p:style>
        <p:txBody>
          <a:bodyPr wrap="none" lIns="0" tIns="0" rIns="0" bIns="0" rtlCol="0">
            <a:noAutofit/>
          </a:bodyPr>
          <a:lstStyle>
            <a:defPPr>
              <a:defRPr lang="en-US"/>
            </a:defPPr>
            <a:lvl1pPr marL="0" marR="0" lvl="0" indent="0" algn="r" defTabSz="914400" eaLnBrk="1" fontAlgn="auto" latinLnBrk="0" hangingPunct="1">
              <a:lnSpc>
                <a:spcPct val="100000"/>
              </a:lnSpc>
              <a:spcBef>
                <a:spcPts val="0"/>
              </a:spcBef>
              <a:spcAft>
                <a:spcPts val="0"/>
              </a:spcAft>
              <a:buClrTx/>
              <a:buSzTx/>
              <a:buFontTx/>
              <a:buNone/>
              <a:tabLst/>
              <a:defRPr kumimoji="0" sz="1200" b="1" i="0" u="none" strike="noStrike" kern="0" cap="none" spc="0" normalizeH="0" baseline="0">
                <a:ln>
                  <a:noFill/>
                </a:ln>
                <a:solidFill>
                  <a:srgbClr val="4B2C50"/>
                </a:solidFill>
                <a:effectLst/>
                <a:uLnTx/>
                <a:uFillTx/>
                <a:latin typeface="+mn-lt"/>
                <a:ea typeface="+mn-ea"/>
                <a:cs typeface="+mn-cs"/>
              </a:defRPr>
            </a:lvl1pPr>
            <a:lvl2pPr>
              <a:defRPr>
                <a:solidFill>
                  <a:schemeClr val="accent3"/>
                </a:solidFill>
                <a:latin typeface="+mn-lt"/>
                <a:ea typeface="+mn-ea"/>
                <a:cs typeface="+mn-cs"/>
              </a:defRPr>
            </a:lvl2pPr>
            <a:lvl3pPr>
              <a:defRPr>
                <a:solidFill>
                  <a:schemeClr val="accent3"/>
                </a:solidFill>
                <a:latin typeface="+mn-lt"/>
                <a:ea typeface="+mn-ea"/>
                <a:cs typeface="+mn-cs"/>
              </a:defRPr>
            </a:lvl3pPr>
            <a:lvl4pPr>
              <a:defRPr>
                <a:solidFill>
                  <a:schemeClr val="accent3"/>
                </a:solidFill>
                <a:latin typeface="+mn-lt"/>
                <a:ea typeface="+mn-ea"/>
                <a:cs typeface="+mn-cs"/>
              </a:defRPr>
            </a:lvl4pPr>
            <a:lvl5pPr>
              <a:defRPr>
                <a:solidFill>
                  <a:schemeClr val="accent3"/>
                </a:solidFill>
                <a:latin typeface="+mn-lt"/>
                <a:ea typeface="+mn-ea"/>
                <a:cs typeface="+mn-cs"/>
              </a:defRPr>
            </a:lvl5pPr>
            <a:lvl6pPr>
              <a:defRPr>
                <a:solidFill>
                  <a:schemeClr val="accent3"/>
                </a:solidFill>
                <a:latin typeface="+mn-lt"/>
                <a:ea typeface="+mn-ea"/>
                <a:cs typeface="+mn-cs"/>
              </a:defRPr>
            </a:lvl6pPr>
            <a:lvl7pPr>
              <a:defRPr>
                <a:solidFill>
                  <a:schemeClr val="accent3"/>
                </a:solidFill>
                <a:latin typeface="+mn-lt"/>
                <a:ea typeface="+mn-ea"/>
                <a:cs typeface="+mn-cs"/>
              </a:defRPr>
            </a:lvl7pPr>
            <a:lvl8pPr>
              <a:defRPr>
                <a:solidFill>
                  <a:schemeClr val="accent3"/>
                </a:solidFill>
                <a:latin typeface="+mn-lt"/>
                <a:ea typeface="+mn-ea"/>
                <a:cs typeface="+mn-cs"/>
              </a:defRPr>
            </a:lvl8pPr>
            <a:lvl9pPr>
              <a:defRPr>
                <a:solidFill>
                  <a:schemeClr val="accent3"/>
                </a:solidFill>
                <a:latin typeface="+mn-lt"/>
                <a:ea typeface="+mn-ea"/>
                <a:cs typeface="+mn-cs"/>
              </a:defRPr>
            </a:lvl9pPr>
          </a:lstStyle>
          <a:p>
            <a:r>
              <a:rPr lang="en-US" dirty="0"/>
              <a:t>Automated deployment  to QA Environment</a:t>
            </a:r>
          </a:p>
        </p:txBody>
      </p:sp>
      <p:cxnSp>
        <p:nvCxnSpPr>
          <p:cNvPr id="132" name="Elbow Connector 221">
            <a:extLst>
              <a:ext uri="{FF2B5EF4-FFF2-40B4-BE49-F238E27FC236}">
                <a16:creationId xmlns:a16="http://schemas.microsoft.com/office/drawing/2014/main" id="{619C1B07-6A92-4EAA-85CB-3158D7CAA7C1}"/>
              </a:ext>
            </a:extLst>
          </p:cNvPr>
          <p:cNvCxnSpPr>
            <a:cxnSpLocks/>
          </p:cNvCxnSpPr>
          <p:nvPr/>
        </p:nvCxnSpPr>
        <p:spPr>
          <a:xfrm flipV="1">
            <a:off x="3847643" y="1086388"/>
            <a:ext cx="731520" cy="3749040"/>
          </a:xfrm>
          <a:prstGeom prst="bentConnector3">
            <a:avLst>
              <a:gd name="adj1" fmla="val 53354"/>
            </a:avLst>
          </a:prstGeom>
          <a:noFill/>
          <a:ln w="28575" cap="flat" cmpd="sng" algn="ctr">
            <a:solidFill>
              <a:srgbClr val="38213C"/>
            </a:solidFill>
            <a:prstDash val="solid"/>
            <a:tailEnd type="triangle"/>
          </a:ln>
          <a:effectLst/>
        </p:spPr>
      </p:cxnSp>
      <p:sp>
        <p:nvSpPr>
          <p:cNvPr id="133" name="TextBox 132">
            <a:extLst>
              <a:ext uri="{FF2B5EF4-FFF2-40B4-BE49-F238E27FC236}">
                <a16:creationId xmlns:a16="http://schemas.microsoft.com/office/drawing/2014/main" id="{273D8192-C2E9-4E35-80FF-82BC3F44D68B}"/>
              </a:ext>
            </a:extLst>
          </p:cNvPr>
          <p:cNvSpPr txBox="1"/>
          <p:nvPr/>
        </p:nvSpPr>
        <p:spPr>
          <a:xfrm>
            <a:off x="5743037" y="4552020"/>
            <a:ext cx="794918" cy="369332"/>
          </a:xfrm>
          <a:prstGeom prst="rect">
            <a:avLst/>
          </a:prstGeom>
          <a:noFill/>
        </p:spPr>
        <p:txBody>
          <a:bodyPr wrap="square" rtlCol="0">
            <a:spAutoFit/>
          </a:bodyPr>
          <a:lstStyle/>
          <a:p>
            <a:r>
              <a:rPr lang="en-US" dirty="0"/>
              <a:t>Pass</a:t>
            </a:r>
          </a:p>
        </p:txBody>
      </p:sp>
      <p:sp>
        <p:nvSpPr>
          <p:cNvPr id="134" name="TextBox 133">
            <a:extLst>
              <a:ext uri="{FF2B5EF4-FFF2-40B4-BE49-F238E27FC236}">
                <a16:creationId xmlns:a16="http://schemas.microsoft.com/office/drawing/2014/main" id="{CE3FEF70-2E26-42EC-8B51-099F4CFC6B05}"/>
              </a:ext>
            </a:extLst>
          </p:cNvPr>
          <p:cNvSpPr txBox="1"/>
          <p:nvPr/>
        </p:nvSpPr>
        <p:spPr>
          <a:xfrm>
            <a:off x="3728368" y="4460972"/>
            <a:ext cx="794918" cy="369332"/>
          </a:xfrm>
          <a:prstGeom prst="rect">
            <a:avLst/>
          </a:prstGeom>
          <a:noFill/>
        </p:spPr>
        <p:txBody>
          <a:bodyPr wrap="square" rtlCol="0">
            <a:spAutoFit/>
          </a:bodyPr>
          <a:lstStyle/>
          <a:p>
            <a:r>
              <a:rPr lang="en-US" dirty="0"/>
              <a:t>Pass</a:t>
            </a:r>
          </a:p>
        </p:txBody>
      </p:sp>
      <p:cxnSp>
        <p:nvCxnSpPr>
          <p:cNvPr id="136" name="Straight Arrow Connector 135">
            <a:extLst>
              <a:ext uri="{FF2B5EF4-FFF2-40B4-BE49-F238E27FC236}">
                <a16:creationId xmlns:a16="http://schemas.microsoft.com/office/drawing/2014/main" id="{1B70E80D-751F-4642-9919-ABE7818B070C}"/>
              </a:ext>
            </a:extLst>
          </p:cNvPr>
          <p:cNvCxnSpPr/>
          <p:nvPr/>
        </p:nvCxnSpPr>
        <p:spPr>
          <a:xfrm flipH="1">
            <a:off x="5839136" y="5292242"/>
            <a:ext cx="8689" cy="80745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7F1F31A6-DC9C-45FB-9B1D-3F8B6FDD1795}"/>
              </a:ext>
            </a:extLst>
          </p:cNvPr>
          <p:cNvSpPr txBox="1"/>
          <p:nvPr/>
        </p:nvSpPr>
        <p:spPr>
          <a:xfrm>
            <a:off x="5758473" y="5193922"/>
            <a:ext cx="769383" cy="369332"/>
          </a:xfrm>
          <a:prstGeom prst="rect">
            <a:avLst/>
          </a:prstGeom>
          <a:noFill/>
        </p:spPr>
        <p:txBody>
          <a:bodyPr wrap="square" rtlCol="0">
            <a:spAutoFit/>
          </a:bodyPr>
          <a:lstStyle/>
          <a:p>
            <a:r>
              <a:rPr lang="en-US" dirty="0"/>
              <a:t>Fail</a:t>
            </a:r>
          </a:p>
        </p:txBody>
      </p:sp>
      <p:cxnSp>
        <p:nvCxnSpPr>
          <p:cNvPr id="138" name="Straight Arrow Connector 137">
            <a:extLst>
              <a:ext uri="{FF2B5EF4-FFF2-40B4-BE49-F238E27FC236}">
                <a16:creationId xmlns:a16="http://schemas.microsoft.com/office/drawing/2014/main" id="{542EF018-2D82-45BD-A00F-F4109070F5E6}"/>
              </a:ext>
            </a:extLst>
          </p:cNvPr>
          <p:cNvCxnSpPr/>
          <p:nvPr/>
        </p:nvCxnSpPr>
        <p:spPr>
          <a:xfrm flipH="1">
            <a:off x="7731035" y="5292242"/>
            <a:ext cx="8689" cy="80745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6" name="Freeform 133">
            <a:extLst>
              <a:ext uri="{FF2B5EF4-FFF2-40B4-BE49-F238E27FC236}">
                <a16:creationId xmlns:a16="http://schemas.microsoft.com/office/drawing/2014/main" id="{EF0D6A9C-F8B2-4FAE-A68A-1B8ECEAD8D77}"/>
              </a:ext>
            </a:extLst>
          </p:cNvPr>
          <p:cNvSpPr/>
          <p:nvPr/>
        </p:nvSpPr>
        <p:spPr>
          <a:xfrm>
            <a:off x="8628348" y="2707235"/>
            <a:ext cx="1002278" cy="779550"/>
          </a:xfrm>
          <a:prstGeom prst="round2DiagRect">
            <a:avLst/>
          </a:prstGeom>
          <a:solidFill>
            <a:srgbClr val="00B0F0">
              <a:alpha val="50000"/>
            </a:srgb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endParaRPr lang="en-US" sz="1000" b="1" dirty="0">
              <a:solidFill>
                <a:srgbClr val="000000"/>
              </a:solidFill>
            </a:endParaRPr>
          </a:p>
          <a:p>
            <a:pPr lvl="0" algn="ctr">
              <a:defRPr/>
            </a:pPr>
            <a:r>
              <a:rPr lang="en-US" sz="1000" b="1" dirty="0">
                <a:solidFill>
                  <a:srgbClr val="000000"/>
                </a:solidFill>
              </a:rPr>
              <a:t>END TO END Testing</a:t>
            </a:r>
          </a:p>
          <a:p>
            <a:pPr lvl="0" algn="ctr">
              <a:defRPr/>
            </a:pPr>
            <a:r>
              <a:rPr lang="en-US" sz="1000" i="1" dirty="0">
                <a:solidFill>
                  <a:srgbClr val="000000"/>
                </a:solidFill>
              </a:rPr>
              <a:t>Automation/ Manual/ Simulators</a:t>
            </a:r>
          </a:p>
          <a:p>
            <a:pPr lvl="0" algn="ctr" fontAlgn="auto">
              <a:spcBef>
                <a:spcPts val="600"/>
              </a:spcBef>
              <a:spcAft>
                <a:spcPts val="600"/>
              </a:spcAft>
              <a:defRPr/>
            </a:pPr>
            <a:r>
              <a:rPr lang="en-US" sz="1000" i="1" dirty="0">
                <a:solidFill>
                  <a:srgbClr val="000000"/>
                </a:solidFill>
                <a:latin typeface="Calibri"/>
              </a:rPr>
              <a:t> </a:t>
            </a:r>
            <a:endParaRPr kumimoji="0" lang="en-US" sz="1000" b="0" i="1" u="none" strike="noStrike" kern="1200" cap="none" spc="0" normalizeH="0" baseline="0" noProof="0" dirty="0">
              <a:ln>
                <a:noFill/>
              </a:ln>
              <a:solidFill>
                <a:srgbClr val="000000"/>
              </a:solidFill>
              <a:effectLst/>
              <a:uLnTx/>
              <a:uFillTx/>
              <a:latin typeface="Calibri"/>
            </a:endParaRPr>
          </a:p>
        </p:txBody>
      </p:sp>
      <p:cxnSp>
        <p:nvCxnSpPr>
          <p:cNvPr id="97" name="Straight Connector 96">
            <a:extLst>
              <a:ext uri="{FF2B5EF4-FFF2-40B4-BE49-F238E27FC236}">
                <a16:creationId xmlns:a16="http://schemas.microsoft.com/office/drawing/2014/main" id="{B7F4746A-181C-43CD-802A-A236A5EEF6EC}"/>
              </a:ext>
            </a:extLst>
          </p:cNvPr>
          <p:cNvCxnSpPr>
            <a:cxnSpLocks/>
          </p:cNvCxnSpPr>
          <p:nvPr/>
        </p:nvCxnSpPr>
        <p:spPr>
          <a:xfrm flipV="1">
            <a:off x="11319249" y="4464720"/>
            <a:ext cx="2657" cy="256592"/>
          </a:xfrm>
          <a:prstGeom prst="line">
            <a:avLst/>
          </a:prstGeom>
          <a:noFill/>
          <a:ln w="12700" cap="flat" cmpd="sng" algn="ctr">
            <a:solidFill>
              <a:srgbClr val="38213C"/>
            </a:solidFill>
            <a:prstDash val="solid"/>
            <a:headEnd type="triangle" w="med" len="med"/>
            <a:tailEnd type="none" w="med" len="med"/>
          </a:ln>
          <a:effectLst/>
        </p:spPr>
      </p:cxnSp>
      <p:cxnSp>
        <p:nvCxnSpPr>
          <p:cNvPr id="101" name="Straight Connector 100">
            <a:extLst>
              <a:ext uri="{FF2B5EF4-FFF2-40B4-BE49-F238E27FC236}">
                <a16:creationId xmlns:a16="http://schemas.microsoft.com/office/drawing/2014/main" id="{A597CE69-B525-45B7-A729-E33EB945BB46}"/>
              </a:ext>
            </a:extLst>
          </p:cNvPr>
          <p:cNvCxnSpPr>
            <a:cxnSpLocks/>
          </p:cNvCxnSpPr>
          <p:nvPr/>
        </p:nvCxnSpPr>
        <p:spPr>
          <a:xfrm flipH="1" flipV="1">
            <a:off x="3173158" y="3494927"/>
            <a:ext cx="21288" cy="295741"/>
          </a:xfrm>
          <a:prstGeom prst="line">
            <a:avLst/>
          </a:prstGeom>
          <a:noFill/>
          <a:ln w="12700" cap="flat" cmpd="sng" algn="ctr">
            <a:solidFill>
              <a:srgbClr val="38213C"/>
            </a:solidFill>
            <a:prstDash val="solid"/>
            <a:headEnd type="triangle" w="med" len="med"/>
            <a:tailEnd type="none" w="med" len="med"/>
          </a:ln>
          <a:effectLst/>
        </p:spPr>
      </p:cxnSp>
      <p:sp>
        <p:nvSpPr>
          <p:cNvPr id="104" name="Freeform 133">
            <a:extLst>
              <a:ext uri="{FF2B5EF4-FFF2-40B4-BE49-F238E27FC236}">
                <a16:creationId xmlns:a16="http://schemas.microsoft.com/office/drawing/2014/main" id="{23E8AFD2-04D3-48A0-ADDE-5A3AD63D27A6}"/>
              </a:ext>
            </a:extLst>
          </p:cNvPr>
          <p:cNvSpPr/>
          <p:nvPr/>
        </p:nvSpPr>
        <p:spPr>
          <a:xfrm>
            <a:off x="2697940" y="4950362"/>
            <a:ext cx="1002278" cy="779550"/>
          </a:xfrm>
          <a:prstGeom prst="round2DiagRect">
            <a:avLst/>
          </a:prstGeom>
          <a:solidFill>
            <a:srgbClr val="00B0F0">
              <a:alpha val="50000"/>
            </a:srgb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endParaRPr lang="en-US" sz="1000" b="1" dirty="0">
              <a:solidFill>
                <a:srgbClr val="000000"/>
              </a:solidFill>
            </a:endParaRPr>
          </a:p>
          <a:p>
            <a:pPr lvl="0" algn="ctr">
              <a:defRPr/>
            </a:pPr>
            <a:r>
              <a:rPr lang="en-US" sz="1000" b="1" dirty="0">
                <a:solidFill>
                  <a:srgbClr val="000000"/>
                </a:solidFill>
              </a:rPr>
              <a:t>END TO END Testing</a:t>
            </a:r>
          </a:p>
          <a:p>
            <a:pPr lvl="0" algn="ctr">
              <a:defRPr/>
            </a:pPr>
            <a:r>
              <a:rPr lang="en-US" sz="1000" i="1" dirty="0">
                <a:solidFill>
                  <a:srgbClr val="000000"/>
                </a:solidFill>
              </a:rPr>
              <a:t>Automation/ Manual/ Simulators</a:t>
            </a:r>
          </a:p>
          <a:p>
            <a:pPr lvl="0" algn="ctr" fontAlgn="auto">
              <a:spcBef>
                <a:spcPts val="600"/>
              </a:spcBef>
              <a:spcAft>
                <a:spcPts val="600"/>
              </a:spcAft>
              <a:defRPr/>
            </a:pPr>
            <a:r>
              <a:rPr lang="en-US" sz="1000" i="1" dirty="0">
                <a:solidFill>
                  <a:srgbClr val="000000"/>
                </a:solidFill>
                <a:latin typeface="Calibri"/>
              </a:rPr>
              <a:t> </a:t>
            </a:r>
            <a:endParaRPr kumimoji="0" lang="en-US" sz="1000" b="0" i="1" u="none" strike="noStrike" kern="1200" cap="none" spc="0" normalizeH="0" baseline="0" noProof="0" dirty="0">
              <a:ln>
                <a:noFill/>
              </a:ln>
              <a:solidFill>
                <a:srgbClr val="000000"/>
              </a:solidFill>
              <a:effectLst/>
              <a:uLnTx/>
              <a:uFillTx/>
              <a:latin typeface="Calibri"/>
            </a:endParaRPr>
          </a:p>
        </p:txBody>
      </p:sp>
      <p:sp>
        <p:nvSpPr>
          <p:cNvPr id="105" name="Freeform 133">
            <a:extLst>
              <a:ext uri="{FF2B5EF4-FFF2-40B4-BE49-F238E27FC236}">
                <a16:creationId xmlns:a16="http://schemas.microsoft.com/office/drawing/2014/main" id="{47BDD642-E3C5-4E07-91FC-B4DEABB042F2}"/>
              </a:ext>
            </a:extLst>
          </p:cNvPr>
          <p:cNvSpPr/>
          <p:nvPr/>
        </p:nvSpPr>
        <p:spPr>
          <a:xfrm>
            <a:off x="2744002" y="3757558"/>
            <a:ext cx="966454" cy="724094"/>
          </a:xfrm>
          <a:prstGeom prst="round2DiagRect">
            <a:avLst/>
          </a:prstGeom>
          <a:solidFill>
            <a:srgbClr val="00B0F0">
              <a:alpha val="50000"/>
            </a:srgb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endParaRPr lang="en-US" sz="1000" b="1" dirty="0">
              <a:solidFill>
                <a:srgbClr val="000000"/>
              </a:solidFill>
            </a:endParaRPr>
          </a:p>
          <a:p>
            <a:pPr lvl="0" algn="ctr">
              <a:defRPr/>
            </a:pPr>
            <a:r>
              <a:rPr lang="en-US" sz="1000" b="1" dirty="0">
                <a:solidFill>
                  <a:srgbClr val="000000"/>
                </a:solidFill>
              </a:rPr>
              <a:t>REGRESSION</a:t>
            </a:r>
          </a:p>
          <a:p>
            <a:pPr lvl="0" algn="ctr">
              <a:defRPr/>
            </a:pPr>
            <a:r>
              <a:rPr lang="en-US" sz="1000" dirty="0">
                <a:solidFill>
                  <a:srgbClr val="000000"/>
                </a:solidFill>
              </a:rPr>
              <a:t>Automation</a:t>
            </a:r>
            <a:endParaRPr lang="en-US" sz="1000" i="1" dirty="0">
              <a:solidFill>
                <a:srgbClr val="000000"/>
              </a:solidFill>
            </a:endParaRPr>
          </a:p>
          <a:p>
            <a:pPr lvl="0" algn="ctr" fontAlgn="auto">
              <a:spcBef>
                <a:spcPts val="600"/>
              </a:spcBef>
              <a:spcAft>
                <a:spcPts val="600"/>
              </a:spcAft>
              <a:defRPr/>
            </a:pPr>
            <a:r>
              <a:rPr lang="en-US" sz="1000" i="1" dirty="0">
                <a:solidFill>
                  <a:srgbClr val="000000"/>
                </a:solidFill>
                <a:latin typeface="Calibri"/>
              </a:rPr>
              <a:t> </a:t>
            </a:r>
            <a:endParaRPr kumimoji="0" lang="en-US" sz="1000" b="0" i="1" u="none" strike="noStrike" kern="1200" cap="none" spc="0" normalizeH="0" baseline="0" noProof="0" dirty="0">
              <a:ln>
                <a:noFill/>
              </a:ln>
              <a:solidFill>
                <a:srgbClr val="000000"/>
              </a:solidFill>
              <a:effectLst/>
              <a:uLnTx/>
              <a:uFillTx/>
              <a:latin typeface="Calibri"/>
            </a:endParaRPr>
          </a:p>
        </p:txBody>
      </p:sp>
      <p:sp>
        <p:nvSpPr>
          <p:cNvPr id="113" name="Freeform 133">
            <a:extLst>
              <a:ext uri="{FF2B5EF4-FFF2-40B4-BE49-F238E27FC236}">
                <a16:creationId xmlns:a16="http://schemas.microsoft.com/office/drawing/2014/main" id="{730DA265-04EA-4FB4-8373-6821DB7D0CE2}"/>
              </a:ext>
            </a:extLst>
          </p:cNvPr>
          <p:cNvSpPr/>
          <p:nvPr/>
        </p:nvSpPr>
        <p:spPr>
          <a:xfrm>
            <a:off x="2705200" y="1898422"/>
            <a:ext cx="966454" cy="498285"/>
          </a:xfrm>
          <a:prstGeom prst="round2DiagRect">
            <a:avLst/>
          </a:prstGeom>
          <a:solidFill>
            <a:srgbClr val="00B0F0">
              <a:alpha val="50000"/>
            </a:srgb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endParaRPr lang="en-US" sz="1000" b="1" dirty="0">
              <a:solidFill>
                <a:srgbClr val="000000"/>
              </a:solidFill>
            </a:endParaRPr>
          </a:p>
          <a:p>
            <a:pPr lvl="0" algn="ctr">
              <a:defRPr/>
            </a:pPr>
            <a:r>
              <a:rPr lang="en-US" sz="1000" b="1" dirty="0">
                <a:solidFill>
                  <a:srgbClr val="000000"/>
                </a:solidFill>
              </a:rPr>
              <a:t>Smoke Testing</a:t>
            </a:r>
          </a:p>
          <a:p>
            <a:pPr lvl="0" algn="ctr">
              <a:defRPr/>
            </a:pPr>
            <a:r>
              <a:rPr lang="en-US" sz="1000" dirty="0">
                <a:solidFill>
                  <a:srgbClr val="000000"/>
                </a:solidFill>
              </a:rPr>
              <a:t>Connectivity</a:t>
            </a:r>
            <a:endParaRPr lang="en-US" sz="1000" i="1" dirty="0">
              <a:solidFill>
                <a:srgbClr val="000000"/>
              </a:solidFill>
            </a:endParaRPr>
          </a:p>
          <a:p>
            <a:pPr lvl="0" algn="ctr" fontAlgn="auto">
              <a:spcBef>
                <a:spcPts val="600"/>
              </a:spcBef>
              <a:spcAft>
                <a:spcPts val="600"/>
              </a:spcAft>
              <a:defRPr/>
            </a:pPr>
            <a:r>
              <a:rPr lang="en-US" sz="1000" i="1" dirty="0">
                <a:solidFill>
                  <a:srgbClr val="000000"/>
                </a:solidFill>
                <a:latin typeface="Calibri"/>
              </a:rPr>
              <a:t> </a:t>
            </a:r>
            <a:endParaRPr kumimoji="0" lang="en-US" sz="1000" b="0" i="1" u="none" strike="noStrike" kern="1200" cap="none" spc="0" normalizeH="0" baseline="0" noProof="0" dirty="0">
              <a:ln>
                <a:noFill/>
              </a:ln>
              <a:solidFill>
                <a:srgbClr val="000000"/>
              </a:solidFill>
              <a:effectLst/>
              <a:uLnTx/>
              <a:uFillTx/>
              <a:latin typeface="Calibri"/>
            </a:endParaRPr>
          </a:p>
        </p:txBody>
      </p:sp>
      <p:cxnSp>
        <p:nvCxnSpPr>
          <p:cNvPr id="121" name="Straight Connector 120">
            <a:extLst>
              <a:ext uri="{FF2B5EF4-FFF2-40B4-BE49-F238E27FC236}">
                <a16:creationId xmlns:a16="http://schemas.microsoft.com/office/drawing/2014/main" id="{15812DC9-1C94-4498-9DF6-C46ED82BE842}"/>
              </a:ext>
            </a:extLst>
          </p:cNvPr>
          <p:cNvCxnSpPr>
            <a:cxnSpLocks/>
            <a:endCxn id="113" idx="1"/>
          </p:cNvCxnSpPr>
          <p:nvPr/>
        </p:nvCxnSpPr>
        <p:spPr>
          <a:xfrm flipV="1">
            <a:off x="3184220" y="2396707"/>
            <a:ext cx="4207" cy="233899"/>
          </a:xfrm>
          <a:prstGeom prst="line">
            <a:avLst/>
          </a:prstGeom>
          <a:noFill/>
          <a:ln w="12700" cap="flat" cmpd="sng" algn="ctr">
            <a:solidFill>
              <a:srgbClr val="38213C"/>
            </a:solidFill>
            <a:prstDash val="solid"/>
            <a:headEnd type="triangle" w="med" len="med"/>
            <a:tailEnd type="none" w="med" len="med"/>
          </a:ln>
          <a:effectLst/>
        </p:spPr>
      </p:cxnSp>
      <p:cxnSp>
        <p:nvCxnSpPr>
          <p:cNvPr id="232" name="Straight Arrow Connector 231">
            <a:extLst>
              <a:ext uri="{FF2B5EF4-FFF2-40B4-BE49-F238E27FC236}">
                <a16:creationId xmlns:a16="http://schemas.microsoft.com/office/drawing/2014/main" id="{418B4CBB-2F9F-4419-9A59-01EAC020D88C}"/>
              </a:ext>
            </a:extLst>
          </p:cNvPr>
          <p:cNvCxnSpPr/>
          <p:nvPr/>
        </p:nvCxnSpPr>
        <p:spPr>
          <a:xfrm flipH="1">
            <a:off x="3173158" y="1634952"/>
            <a:ext cx="1" cy="238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Freeform 133">
            <a:extLst>
              <a:ext uri="{FF2B5EF4-FFF2-40B4-BE49-F238E27FC236}">
                <a16:creationId xmlns:a16="http://schemas.microsoft.com/office/drawing/2014/main" id="{AFCD6683-A049-4C2C-8105-9775C39792BA}"/>
              </a:ext>
            </a:extLst>
          </p:cNvPr>
          <p:cNvSpPr/>
          <p:nvPr/>
        </p:nvSpPr>
        <p:spPr>
          <a:xfrm>
            <a:off x="4678727" y="1836318"/>
            <a:ext cx="1113074" cy="547785"/>
          </a:xfrm>
          <a:prstGeom prst="round2DiagRect">
            <a:avLst/>
          </a:prstGeom>
          <a:solidFill>
            <a:srgbClr val="00B0F0">
              <a:alpha val="50000"/>
            </a:srgb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endParaRPr lang="en-US" sz="1000" b="1" dirty="0">
              <a:solidFill>
                <a:srgbClr val="000000"/>
              </a:solidFill>
            </a:endParaRPr>
          </a:p>
          <a:p>
            <a:pPr lvl="0" algn="ctr">
              <a:defRPr/>
            </a:pPr>
            <a:r>
              <a:rPr lang="en-US" sz="1000" b="1" dirty="0">
                <a:solidFill>
                  <a:srgbClr val="000000"/>
                </a:solidFill>
              </a:rPr>
              <a:t>Smoke </a:t>
            </a:r>
          </a:p>
          <a:p>
            <a:pPr lvl="0" algn="ctr">
              <a:defRPr/>
            </a:pPr>
            <a:r>
              <a:rPr lang="en-US" sz="1000" b="1" dirty="0">
                <a:solidFill>
                  <a:srgbClr val="000000"/>
                </a:solidFill>
              </a:rPr>
              <a:t>Testing</a:t>
            </a:r>
          </a:p>
          <a:p>
            <a:pPr lvl="0" algn="ctr">
              <a:defRPr/>
            </a:pPr>
            <a:r>
              <a:rPr lang="en-US" sz="1000" dirty="0">
                <a:solidFill>
                  <a:srgbClr val="000000"/>
                </a:solidFill>
              </a:rPr>
              <a:t>Connectivity</a:t>
            </a:r>
            <a:endParaRPr lang="en-US" sz="1000" i="1" dirty="0">
              <a:solidFill>
                <a:srgbClr val="000000"/>
              </a:solidFill>
            </a:endParaRPr>
          </a:p>
          <a:p>
            <a:pPr lvl="0" algn="ctr" fontAlgn="auto">
              <a:spcBef>
                <a:spcPts val="600"/>
              </a:spcBef>
              <a:spcAft>
                <a:spcPts val="600"/>
              </a:spcAft>
              <a:defRPr/>
            </a:pPr>
            <a:r>
              <a:rPr lang="en-US" sz="1000" i="1" dirty="0">
                <a:solidFill>
                  <a:srgbClr val="000000"/>
                </a:solidFill>
                <a:latin typeface="Calibri"/>
              </a:rPr>
              <a:t> </a:t>
            </a:r>
            <a:endParaRPr kumimoji="0" lang="en-US" sz="1000" b="0" i="1" u="none" strike="noStrike" kern="1200" cap="none" spc="0" normalizeH="0" baseline="0" noProof="0" dirty="0">
              <a:ln>
                <a:noFill/>
              </a:ln>
              <a:solidFill>
                <a:srgbClr val="000000"/>
              </a:solidFill>
              <a:effectLst/>
              <a:uLnTx/>
              <a:uFillTx/>
              <a:latin typeface="Calibri"/>
            </a:endParaRPr>
          </a:p>
        </p:txBody>
      </p:sp>
      <p:cxnSp>
        <p:nvCxnSpPr>
          <p:cNvPr id="252" name="Straight Arrow Connector 251">
            <a:extLst>
              <a:ext uri="{FF2B5EF4-FFF2-40B4-BE49-F238E27FC236}">
                <a16:creationId xmlns:a16="http://schemas.microsoft.com/office/drawing/2014/main" id="{FBCC75B0-4FD8-4112-974F-1B9F33F8AA01}"/>
              </a:ext>
            </a:extLst>
          </p:cNvPr>
          <p:cNvCxnSpPr>
            <a:cxnSpLocks/>
            <a:stCxn id="237" idx="2"/>
          </p:cNvCxnSpPr>
          <p:nvPr/>
        </p:nvCxnSpPr>
        <p:spPr>
          <a:xfrm>
            <a:off x="5192840" y="1572408"/>
            <a:ext cx="1268" cy="2717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50244809-494A-4662-AEED-17537F763107}"/>
              </a:ext>
            </a:extLst>
          </p:cNvPr>
          <p:cNvSpPr txBox="1"/>
          <p:nvPr/>
        </p:nvSpPr>
        <p:spPr>
          <a:xfrm>
            <a:off x="2648286" y="1055112"/>
            <a:ext cx="1139863" cy="539911"/>
          </a:xfrm>
          <a:prstGeom prst="rect">
            <a:avLst/>
          </a:prstGeom>
          <a:solidFill>
            <a:srgbClr val="7E0000"/>
          </a:solidFill>
          <a:ln>
            <a:noFill/>
          </a:ln>
        </p:spPr>
        <p:txBody>
          <a:bodyPr wrap="none" lIns="0" tIns="0" rIns="0" bIns="0" rtlCol="0">
            <a:noAutofit/>
          </a:bodyPr>
          <a:lstStyle>
            <a:defPPr>
              <a:defRPr lang="en-US"/>
            </a:defPPr>
            <a:lvl1pPr marR="0" lvl="0" indent="0" defTabSz="914400" fontAlgn="auto">
              <a:lnSpc>
                <a:spcPct val="100000"/>
              </a:lnSpc>
              <a:spcBef>
                <a:spcPts val="0"/>
              </a:spcBef>
              <a:spcAft>
                <a:spcPts val="0"/>
              </a:spcAft>
              <a:buClrTx/>
              <a:buSzTx/>
              <a:buFontTx/>
              <a:buNone/>
              <a:tabLst/>
              <a:defRPr kumimoji="0" sz="1100" b="0" i="0" u="none" strike="noStrike" kern="0" cap="none" spc="0" normalizeH="0" baseline="0">
                <a:ln>
                  <a:noFill/>
                </a:ln>
                <a:solidFill>
                  <a:srgbClr val="000000"/>
                </a:solidFill>
                <a:effectLst/>
                <a:uLnTx/>
                <a:uFillTx/>
              </a:defRPr>
            </a:lvl1pPr>
          </a:lstStyle>
          <a:p>
            <a:endParaRPr lang="en-US" dirty="0"/>
          </a:p>
          <a:p>
            <a:r>
              <a:rPr lang="en-US" b="1" dirty="0">
                <a:solidFill>
                  <a:schemeClr val="bg1"/>
                </a:solidFill>
              </a:rPr>
              <a:t>Deployment to Dev</a:t>
            </a:r>
          </a:p>
        </p:txBody>
      </p:sp>
      <p:sp>
        <p:nvSpPr>
          <p:cNvPr id="157" name="TextBox 156">
            <a:extLst>
              <a:ext uri="{FF2B5EF4-FFF2-40B4-BE49-F238E27FC236}">
                <a16:creationId xmlns:a16="http://schemas.microsoft.com/office/drawing/2014/main" id="{C012484D-A908-4BEF-A0EF-CED742F5AA0C}"/>
              </a:ext>
            </a:extLst>
          </p:cNvPr>
          <p:cNvSpPr txBox="1"/>
          <p:nvPr/>
        </p:nvSpPr>
        <p:spPr>
          <a:xfrm>
            <a:off x="6595250" y="1016594"/>
            <a:ext cx="1118893" cy="520487"/>
          </a:xfrm>
          <a:prstGeom prst="rect">
            <a:avLst/>
          </a:prstGeom>
          <a:solidFill>
            <a:srgbClr val="002060"/>
          </a:solidFill>
          <a:ln>
            <a:noFill/>
          </a:ln>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chemeClr val="bg1"/>
                </a:solidFill>
                <a:effectLst/>
                <a:uLnTx/>
                <a:uFillTx/>
              </a:rPr>
              <a:t>Deployment to Perf</a:t>
            </a:r>
          </a:p>
        </p:txBody>
      </p:sp>
      <p:sp>
        <p:nvSpPr>
          <p:cNvPr id="161" name="Freeform 133">
            <a:extLst>
              <a:ext uri="{FF2B5EF4-FFF2-40B4-BE49-F238E27FC236}">
                <a16:creationId xmlns:a16="http://schemas.microsoft.com/office/drawing/2014/main" id="{48440E91-E8BA-4827-83F8-E936AA9B7011}"/>
              </a:ext>
            </a:extLst>
          </p:cNvPr>
          <p:cNvSpPr/>
          <p:nvPr/>
        </p:nvSpPr>
        <p:spPr>
          <a:xfrm>
            <a:off x="6659990" y="1859103"/>
            <a:ext cx="966454" cy="572228"/>
          </a:xfrm>
          <a:prstGeom prst="round2DiagRect">
            <a:avLst/>
          </a:prstGeom>
          <a:solidFill>
            <a:srgbClr val="00B0F0">
              <a:alpha val="50000"/>
            </a:srgb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endParaRPr lang="en-US" sz="1000" b="1" dirty="0">
              <a:solidFill>
                <a:srgbClr val="000000"/>
              </a:solidFill>
            </a:endParaRPr>
          </a:p>
          <a:p>
            <a:pPr lvl="0" algn="ctr">
              <a:defRPr/>
            </a:pPr>
            <a:r>
              <a:rPr lang="en-US" sz="1000" b="1" dirty="0">
                <a:solidFill>
                  <a:srgbClr val="000000"/>
                </a:solidFill>
              </a:rPr>
              <a:t>Smoke Testing</a:t>
            </a:r>
          </a:p>
          <a:p>
            <a:pPr lvl="0" algn="ctr">
              <a:defRPr/>
            </a:pPr>
            <a:r>
              <a:rPr lang="en-US" sz="1000" dirty="0">
                <a:solidFill>
                  <a:srgbClr val="000000"/>
                </a:solidFill>
              </a:rPr>
              <a:t>Connectivity</a:t>
            </a:r>
            <a:endParaRPr lang="en-US" sz="1000" i="1" dirty="0">
              <a:solidFill>
                <a:srgbClr val="000000"/>
              </a:solidFill>
            </a:endParaRPr>
          </a:p>
          <a:p>
            <a:pPr lvl="0" algn="ctr" fontAlgn="auto">
              <a:spcBef>
                <a:spcPts val="600"/>
              </a:spcBef>
              <a:spcAft>
                <a:spcPts val="600"/>
              </a:spcAft>
              <a:defRPr/>
            </a:pPr>
            <a:r>
              <a:rPr lang="en-US" sz="1000" i="1" dirty="0">
                <a:solidFill>
                  <a:srgbClr val="000000"/>
                </a:solidFill>
                <a:latin typeface="Calibri"/>
              </a:rPr>
              <a:t> </a:t>
            </a:r>
            <a:endParaRPr kumimoji="0" lang="en-US" sz="1000" b="0" i="1" u="none" strike="noStrike" kern="1200" cap="none" spc="0" normalizeH="0" baseline="0" noProof="0" dirty="0">
              <a:ln>
                <a:noFill/>
              </a:ln>
              <a:solidFill>
                <a:srgbClr val="000000"/>
              </a:solidFill>
              <a:effectLst/>
              <a:uLnTx/>
              <a:uFillTx/>
              <a:latin typeface="Calibri"/>
            </a:endParaRPr>
          </a:p>
        </p:txBody>
      </p:sp>
      <p:cxnSp>
        <p:nvCxnSpPr>
          <p:cNvPr id="254" name="Straight Arrow Connector 253">
            <a:extLst>
              <a:ext uri="{FF2B5EF4-FFF2-40B4-BE49-F238E27FC236}">
                <a16:creationId xmlns:a16="http://schemas.microsoft.com/office/drawing/2014/main" id="{7AEB2C32-55A9-4918-A527-D824E5540882}"/>
              </a:ext>
            </a:extLst>
          </p:cNvPr>
          <p:cNvCxnSpPr>
            <a:cxnSpLocks/>
            <a:stCxn id="157" idx="2"/>
            <a:endCxn id="161" idx="3"/>
          </p:cNvCxnSpPr>
          <p:nvPr/>
        </p:nvCxnSpPr>
        <p:spPr>
          <a:xfrm flipH="1">
            <a:off x="7143217" y="1537081"/>
            <a:ext cx="11480" cy="3220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75B510FA-44C2-4874-B088-431ADACEEF2C}"/>
              </a:ext>
            </a:extLst>
          </p:cNvPr>
          <p:cNvCxnSpPr>
            <a:stCxn id="161" idx="1"/>
            <a:endCxn id="126" idx="3"/>
          </p:cNvCxnSpPr>
          <p:nvPr/>
        </p:nvCxnSpPr>
        <p:spPr>
          <a:xfrm>
            <a:off x="7143217" y="2431331"/>
            <a:ext cx="9280" cy="395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EE88F800-0A86-4607-B305-500A976B7C4F}"/>
              </a:ext>
            </a:extLst>
          </p:cNvPr>
          <p:cNvCxnSpPr>
            <a:stCxn id="105" idx="1"/>
          </p:cNvCxnSpPr>
          <p:nvPr/>
        </p:nvCxnSpPr>
        <p:spPr>
          <a:xfrm>
            <a:off x="3227229" y="4481652"/>
            <a:ext cx="0" cy="3649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5" name="TextBox 184">
            <a:extLst>
              <a:ext uri="{FF2B5EF4-FFF2-40B4-BE49-F238E27FC236}">
                <a16:creationId xmlns:a16="http://schemas.microsoft.com/office/drawing/2014/main" id="{3F059D41-5750-4EF0-8D1F-F59BD947C61A}"/>
              </a:ext>
            </a:extLst>
          </p:cNvPr>
          <p:cNvSpPr txBox="1"/>
          <p:nvPr/>
        </p:nvSpPr>
        <p:spPr>
          <a:xfrm>
            <a:off x="8621475" y="1044100"/>
            <a:ext cx="1210333" cy="520487"/>
          </a:xfrm>
          <a:prstGeom prst="rect">
            <a:avLst/>
          </a:prstGeom>
          <a:solidFill>
            <a:schemeClr val="accent1"/>
          </a:solidFill>
          <a:ln>
            <a:noFill/>
          </a:ln>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chemeClr val="bg1"/>
                </a:solidFill>
                <a:effectLst/>
                <a:uLnTx/>
                <a:uFillTx/>
              </a:rPr>
              <a:t>Deployment to Stage</a:t>
            </a:r>
          </a:p>
        </p:txBody>
      </p:sp>
      <p:sp>
        <p:nvSpPr>
          <p:cNvPr id="192" name="Freeform 133">
            <a:extLst>
              <a:ext uri="{FF2B5EF4-FFF2-40B4-BE49-F238E27FC236}">
                <a16:creationId xmlns:a16="http://schemas.microsoft.com/office/drawing/2014/main" id="{04F2EE2A-096A-4164-9571-81463F6303B3}"/>
              </a:ext>
            </a:extLst>
          </p:cNvPr>
          <p:cNvSpPr/>
          <p:nvPr/>
        </p:nvSpPr>
        <p:spPr>
          <a:xfrm>
            <a:off x="8658846" y="1834513"/>
            <a:ext cx="986053" cy="572228"/>
          </a:xfrm>
          <a:prstGeom prst="round2DiagRect">
            <a:avLst/>
          </a:prstGeom>
          <a:solidFill>
            <a:srgbClr val="00B0F0">
              <a:alpha val="50000"/>
            </a:srgb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endParaRPr lang="en-US" sz="1000" b="1" dirty="0">
              <a:solidFill>
                <a:srgbClr val="000000"/>
              </a:solidFill>
            </a:endParaRPr>
          </a:p>
          <a:p>
            <a:pPr lvl="0" algn="ctr">
              <a:defRPr/>
            </a:pPr>
            <a:r>
              <a:rPr lang="en-US" sz="1000" b="1" dirty="0">
                <a:solidFill>
                  <a:srgbClr val="000000"/>
                </a:solidFill>
              </a:rPr>
              <a:t>Smoke Testing</a:t>
            </a:r>
          </a:p>
          <a:p>
            <a:pPr lvl="0" algn="ctr">
              <a:defRPr/>
            </a:pPr>
            <a:r>
              <a:rPr lang="en-US" sz="1000" dirty="0">
                <a:solidFill>
                  <a:srgbClr val="000000"/>
                </a:solidFill>
              </a:rPr>
              <a:t>Connectivity</a:t>
            </a:r>
            <a:endParaRPr lang="en-US" sz="1000" i="1" dirty="0">
              <a:solidFill>
                <a:srgbClr val="000000"/>
              </a:solidFill>
            </a:endParaRPr>
          </a:p>
          <a:p>
            <a:pPr lvl="0" algn="ctr" fontAlgn="auto">
              <a:spcBef>
                <a:spcPts val="600"/>
              </a:spcBef>
              <a:spcAft>
                <a:spcPts val="600"/>
              </a:spcAft>
              <a:defRPr/>
            </a:pPr>
            <a:r>
              <a:rPr lang="en-US" sz="1000" i="1" dirty="0">
                <a:solidFill>
                  <a:srgbClr val="000000"/>
                </a:solidFill>
                <a:latin typeface="Calibri"/>
              </a:rPr>
              <a:t> </a:t>
            </a:r>
            <a:endParaRPr kumimoji="0" lang="en-US" sz="1000" b="0" i="1" u="none" strike="noStrike" kern="1200" cap="none" spc="0" normalizeH="0" baseline="0" noProof="0" dirty="0">
              <a:ln>
                <a:noFill/>
              </a:ln>
              <a:solidFill>
                <a:srgbClr val="000000"/>
              </a:solidFill>
              <a:effectLst/>
              <a:uLnTx/>
              <a:uFillTx/>
              <a:latin typeface="Calibri"/>
            </a:endParaRPr>
          </a:p>
        </p:txBody>
      </p:sp>
      <p:cxnSp>
        <p:nvCxnSpPr>
          <p:cNvPr id="93" name="Straight Arrow Connector 92">
            <a:extLst>
              <a:ext uri="{FF2B5EF4-FFF2-40B4-BE49-F238E27FC236}">
                <a16:creationId xmlns:a16="http://schemas.microsoft.com/office/drawing/2014/main" id="{AA0805A8-EA9B-4BC7-A497-37A01567FDD0}"/>
              </a:ext>
            </a:extLst>
          </p:cNvPr>
          <p:cNvCxnSpPr>
            <a:cxnSpLocks/>
            <a:stCxn id="192" idx="1"/>
            <a:endCxn id="96" idx="3"/>
          </p:cNvCxnSpPr>
          <p:nvPr/>
        </p:nvCxnSpPr>
        <p:spPr>
          <a:xfrm flipH="1">
            <a:off x="9129487" y="2406741"/>
            <a:ext cx="22386" cy="3004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a:extLst>
              <a:ext uri="{FF2B5EF4-FFF2-40B4-BE49-F238E27FC236}">
                <a16:creationId xmlns:a16="http://schemas.microsoft.com/office/drawing/2014/main" id="{B9CDDE52-FB04-4AC7-9A26-69BE1D25C25B}"/>
              </a:ext>
            </a:extLst>
          </p:cNvPr>
          <p:cNvCxnSpPr>
            <a:stCxn id="185" idx="2"/>
          </p:cNvCxnSpPr>
          <p:nvPr/>
        </p:nvCxnSpPr>
        <p:spPr>
          <a:xfrm flipH="1">
            <a:off x="9226641" y="1564587"/>
            <a:ext cx="1" cy="2436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1BB5AF97-B87E-4EB7-9451-5F128A99C97E}"/>
              </a:ext>
            </a:extLst>
          </p:cNvPr>
          <p:cNvSpPr txBox="1"/>
          <p:nvPr/>
        </p:nvSpPr>
        <p:spPr>
          <a:xfrm>
            <a:off x="10705846" y="1039823"/>
            <a:ext cx="1210333" cy="520487"/>
          </a:xfrm>
          <a:prstGeom prst="rect">
            <a:avLst/>
          </a:prstGeom>
          <a:solidFill>
            <a:schemeClr val="accent6">
              <a:lumMod val="75000"/>
            </a:schemeClr>
          </a:solidFill>
          <a:ln>
            <a:noFill/>
          </a:ln>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chemeClr val="bg1"/>
                </a:solidFill>
                <a:effectLst/>
                <a:uLnTx/>
                <a:uFillTx/>
              </a:rPr>
              <a:t>Deployment to Prod</a:t>
            </a:r>
          </a:p>
        </p:txBody>
      </p:sp>
      <p:sp>
        <p:nvSpPr>
          <p:cNvPr id="199" name="Freeform 133">
            <a:extLst>
              <a:ext uri="{FF2B5EF4-FFF2-40B4-BE49-F238E27FC236}">
                <a16:creationId xmlns:a16="http://schemas.microsoft.com/office/drawing/2014/main" id="{ED98689F-539C-4D45-BABA-467A2950986D}"/>
              </a:ext>
            </a:extLst>
          </p:cNvPr>
          <p:cNvSpPr/>
          <p:nvPr/>
        </p:nvSpPr>
        <p:spPr>
          <a:xfrm>
            <a:off x="10832684" y="1826930"/>
            <a:ext cx="986053" cy="572228"/>
          </a:xfrm>
          <a:prstGeom prst="round2DiagRect">
            <a:avLst/>
          </a:prstGeom>
          <a:solidFill>
            <a:srgbClr val="00B0F0">
              <a:alpha val="50000"/>
            </a:srgb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endParaRPr lang="en-US" sz="1000" b="1" dirty="0">
              <a:solidFill>
                <a:srgbClr val="000000"/>
              </a:solidFill>
            </a:endParaRPr>
          </a:p>
          <a:p>
            <a:pPr lvl="0" algn="ctr">
              <a:defRPr/>
            </a:pPr>
            <a:r>
              <a:rPr lang="en-US" sz="1000" b="1" dirty="0">
                <a:solidFill>
                  <a:srgbClr val="000000"/>
                </a:solidFill>
              </a:rPr>
              <a:t>Smoke Testing</a:t>
            </a:r>
          </a:p>
          <a:p>
            <a:pPr lvl="0" algn="ctr">
              <a:defRPr/>
            </a:pPr>
            <a:r>
              <a:rPr lang="en-US" sz="1000" dirty="0">
                <a:solidFill>
                  <a:srgbClr val="000000"/>
                </a:solidFill>
              </a:rPr>
              <a:t>Connectivity</a:t>
            </a:r>
            <a:endParaRPr lang="en-US" sz="1000" i="1" dirty="0">
              <a:solidFill>
                <a:srgbClr val="000000"/>
              </a:solidFill>
            </a:endParaRPr>
          </a:p>
          <a:p>
            <a:pPr lvl="0" algn="ctr" fontAlgn="auto">
              <a:spcBef>
                <a:spcPts val="600"/>
              </a:spcBef>
              <a:spcAft>
                <a:spcPts val="600"/>
              </a:spcAft>
              <a:defRPr/>
            </a:pPr>
            <a:r>
              <a:rPr lang="en-US" sz="1000" i="1" dirty="0">
                <a:solidFill>
                  <a:srgbClr val="000000"/>
                </a:solidFill>
                <a:latin typeface="Calibri"/>
              </a:rPr>
              <a:t> </a:t>
            </a:r>
            <a:endParaRPr kumimoji="0" lang="en-US" sz="1000" b="0" i="1" u="none" strike="noStrike" kern="1200" cap="none" spc="0" normalizeH="0" baseline="0" noProof="0" dirty="0">
              <a:ln>
                <a:noFill/>
              </a:ln>
              <a:solidFill>
                <a:srgbClr val="000000"/>
              </a:solidFill>
              <a:effectLst/>
              <a:uLnTx/>
              <a:uFillTx/>
              <a:latin typeface="Calibri"/>
            </a:endParaRPr>
          </a:p>
        </p:txBody>
      </p:sp>
      <p:cxnSp>
        <p:nvCxnSpPr>
          <p:cNvPr id="144" name="Straight Arrow Connector 143">
            <a:extLst>
              <a:ext uri="{FF2B5EF4-FFF2-40B4-BE49-F238E27FC236}">
                <a16:creationId xmlns:a16="http://schemas.microsoft.com/office/drawing/2014/main" id="{B1101F7E-E96B-4B6F-918A-B4F1776C9799}"/>
              </a:ext>
            </a:extLst>
          </p:cNvPr>
          <p:cNvCxnSpPr>
            <a:stCxn id="197" idx="2"/>
            <a:endCxn id="199" idx="3"/>
          </p:cNvCxnSpPr>
          <p:nvPr/>
        </p:nvCxnSpPr>
        <p:spPr>
          <a:xfrm>
            <a:off x="11311013" y="1560310"/>
            <a:ext cx="14698" cy="266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7" name="Straight Arrow Connector 166">
            <a:extLst>
              <a:ext uri="{FF2B5EF4-FFF2-40B4-BE49-F238E27FC236}">
                <a16:creationId xmlns:a16="http://schemas.microsoft.com/office/drawing/2014/main" id="{D134413F-F863-4F6E-919B-A8405A8E3F49}"/>
              </a:ext>
            </a:extLst>
          </p:cNvPr>
          <p:cNvCxnSpPr>
            <a:cxnSpLocks/>
            <a:stCxn id="199" idx="1"/>
            <a:endCxn id="219" idx="3"/>
          </p:cNvCxnSpPr>
          <p:nvPr/>
        </p:nvCxnSpPr>
        <p:spPr>
          <a:xfrm>
            <a:off x="11325711" y="2399158"/>
            <a:ext cx="48130" cy="2634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2" name="Straight Arrow Connector 211">
            <a:extLst>
              <a:ext uri="{FF2B5EF4-FFF2-40B4-BE49-F238E27FC236}">
                <a16:creationId xmlns:a16="http://schemas.microsoft.com/office/drawing/2014/main" id="{3F20E591-FDB2-4A05-8ED9-5136903B33D0}"/>
              </a:ext>
            </a:extLst>
          </p:cNvPr>
          <p:cNvCxnSpPr/>
          <p:nvPr/>
        </p:nvCxnSpPr>
        <p:spPr>
          <a:xfrm flipH="1">
            <a:off x="9834667" y="5377120"/>
            <a:ext cx="8689" cy="80745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727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580CB-A4C6-4B1E-8596-C4B2F4E9672D}"/>
              </a:ext>
            </a:extLst>
          </p:cNvPr>
          <p:cNvSpPr>
            <a:spLocks noGrp="1"/>
          </p:cNvSpPr>
          <p:nvPr>
            <p:ph type="title"/>
          </p:nvPr>
        </p:nvSpPr>
        <p:spPr/>
        <p:txBody>
          <a:bodyPr/>
          <a:lstStyle/>
          <a:p>
            <a:r>
              <a:rPr lang="en-US" dirty="0"/>
              <a:t>Quality Gates</a:t>
            </a:r>
          </a:p>
        </p:txBody>
      </p:sp>
      <p:pic>
        <p:nvPicPr>
          <p:cNvPr id="7" name="Picture 2" descr="https://confluence.sdlc.toyota.com/download/attachments/108169158/image2018-5-25_14-47-17.png?version=1&amp;modificationDate=1527277644487&amp;api=v2">
            <a:extLst>
              <a:ext uri="{FF2B5EF4-FFF2-40B4-BE49-F238E27FC236}">
                <a16:creationId xmlns:a16="http://schemas.microsoft.com/office/drawing/2014/main" id="{04868240-E0DF-4FFB-A3CC-7DF288FE6C6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1200" y="1367118"/>
            <a:ext cx="8715911" cy="479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3480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15676</TotalTime>
  <Words>1843</Words>
  <Application>Microsoft Office PowerPoint</Application>
  <PresentationFormat>Widescreen</PresentationFormat>
  <Paragraphs>439</Paragraphs>
  <Slides>15</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游ゴシック</vt:lpstr>
      <vt:lpstr>Yu Mincho</vt:lpstr>
      <vt:lpstr>Arial</vt:lpstr>
      <vt:lpstr>Calibri</vt:lpstr>
      <vt:lpstr>Calibri Light</vt:lpstr>
      <vt:lpstr>Times New Roman</vt:lpstr>
      <vt:lpstr>wingdings</vt:lpstr>
      <vt:lpstr>wingdings</vt:lpstr>
      <vt:lpstr>Office Theme</vt:lpstr>
      <vt:lpstr>Test Strategy Initial Draft</vt:lpstr>
      <vt:lpstr>Topics</vt:lpstr>
      <vt:lpstr>Testing Scope</vt:lpstr>
      <vt:lpstr>Agile Testing Guiding Principles</vt:lpstr>
      <vt:lpstr>Testing Types</vt:lpstr>
      <vt:lpstr>Testing Types</vt:lpstr>
      <vt:lpstr>Testing Types</vt:lpstr>
      <vt:lpstr>Testing Pipeline</vt:lpstr>
      <vt:lpstr>Quality Gates</vt:lpstr>
      <vt:lpstr>Quality Gates </vt:lpstr>
      <vt:lpstr>Entrance and Exit Criteria</vt:lpstr>
      <vt:lpstr>Defect Management </vt:lpstr>
      <vt:lpstr>Test Data Strategy</vt:lpstr>
      <vt:lpstr>Risk and Mitigation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 Lakshmanan (TMNA)</dc:creator>
  <cp:keywords>PROTECTED</cp:keywords>
  <cp:lastModifiedBy>Ana Lakshmanan (TMNA)</cp:lastModifiedBy>
  <cp:revision>316</cp:revision>
  <cp:lastPrinted>2018-04-04T17:09:53Z</cp:lastPrinted>
  <dcterms:created xsi:type="dcterms:W3CDTF">2018-03-07T18:47:42Z</dcterms:created>
  <dcterms:modified xsi:type="dcterms:W3CDTF">2018-06-13T20:52:02Z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73415ec9-33ee-4d15-9350-00662b2924f5</vt:lpwstr>
  </property>
  <property fmtid="{D5CDD505-2E9C-101B-9397-08002B2CF9AE}" pid="3" name="ToyotaClassification">
    <vt:lpwstr>PROTECTED</vt:lpwstr>
  </property>
  <property fmtid="{D5CDD505-2E9C-101B-9397-08002B2CF9AE}" pid="4" name="ToyotaVisualMarkings">
    <vt:lpwstr>Top Left</vt:lpwstr>
  </property>
</Properties>
</file>