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72" r:id="rId7"/>
    <p:sldId id="270" r:id="rId8"/>
    <p:sldId id="265" r:id="rId9"/>
    <p:sldId id="267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4EDCA-99D1-4A42-B6BB-068B298A3F8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33B74-7E9B-4593-B215-AC6005EF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E0D7-A841-4DF5-9DB8-15DE8E34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F33E-2FBC-4324-AD0F-EF6EA1A0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D53E-F114-4837-AA32-DA2D70B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36D4-4CDA-4BC1-9FC6-ABA958C3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CAF-64A8-4463-BB95-23DE9E1C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1883-A8EF-4232-8AE7-9926AEB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EC3DB-7794-48D9-BE15-0DE7A1D1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6C3-679D-4DC8-A558-87EC791A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FA73-C863-4A02-9C64-143EBD26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FE4D-66F7-4C9A-BBF3-9F5D0E9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E0A65-DFFE-4F1A-8822-1BA26AF6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4715F-D406-479D-8E1E-CF8AFF957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6AE1-A1E9-4CF0-A701-597E7E0B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3B33-892C-4AE4-BE06-C0E1826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2AE0-7696-490C-A9BF-06C2858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A3BA-4569-4B71-B1EE-2FBD9436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98F1-E82D-4EFC-BD5B-9A2FFC44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F014-9B01-45DF-AB4F-FD0B1B14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2DE6-950E-430D-B632-9754D58C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FA40-E5AC-43B0-82D1-37718B9D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49C7-E67C-45E9-9254-A9D3E3FC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E661-3785-4E6E-B598-150D96B0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58B1-2B64-453D-ABAD-CC1F5DF5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82AD-37D7-46E6-B549-FB5056C9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49AF-E70E-4C96-94E3-A5CC683D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1CE5-2A67-4EC8-A67D-0E174C07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A835-F419-482E-A421-69DE65E3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31601-DFD6-4D3A-875E-47BF794A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456F9-221A-43A2-8765-E2FE75D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70E2-4F4E-49A2-B4A3-C76FA27F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ED0B-F7B7-4741-A2C6-D7E9188A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612A-146A-4B08-B5B4-FA14F75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CE6F-C484-4472-868F-73543955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30DDA-BDBF-4F40-8D6F-EA403DD7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40642-FC8E-48D6-8455-831D8917C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51D89-2B9E-4795-A202-6D7855DE1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6CA1F-3A2C-4263-BE62-2F3BC9E8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C9842-E366-45D1-A7E1-C1D45909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3698D-B59C-4A58-904A-FB0FD7AC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C140-5639-49E7-921C-1CF51053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34B34-A126-4479-9797-3A115847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C0CAE-3C30-43E1-BC82-C76C8CA2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74E2-1B8E-4C1C-B3C6-0C08915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2D431-7CF1-4AAA-8489-7CA38551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24B22-E92B-4FD5-9514-DCCCEC9C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0F5D9-79D3-4857-85C8-A08A412E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46B-BCED-4E21-84DE-DE41DB1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9D6C-51DF-487D-8877-51FC1D5C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C4B9-3788-44A3-8912-534A600A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E2ECC-7E8E-4876-ACCF-F070A92B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5D46-5310-4EA5-AC67-E981092A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E2FDF-D148-443B-9DD4-E2EE6D4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AAF3-A816-4D8C-870F-F3856F99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3A8F9-7A93-407E-AC03-28E53C6B5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F72E0-AFBB-4B79-B69B-F5C8F8F6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7F64-2149-4481-8157-CF702F27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EFAB-B69C-4C42-9660-F747A44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0CBB-1757-496A-B06E-012CDF3E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7236-2190-4D9F-90F0-81C83E75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4B6C-99A4-4745-A060-FE5AE862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1299-ECC9-433D-A739-DB0C5CAD2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4EEB-846E-44CB-906E-74F47D67F95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B01-8D6B-42BC-9A70-4B5A1FBF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C91A-81A5-4EC6-8722-9E87B9E7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6D2D-8D53-4010-A1BD-E0CF27674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l" descr="llPROTECTED 関係者外秘">
            <a:extLst>
              <a:ext uri="{FF2B5EF4-FFF2-40B4-BE49-F238E27FC236}">
                <a16:creationId xmlns:a16="http://schemas.microsoft.com/office/drawing/2014/main" id="{D86E6FE0-E55A-4365-9305-A082D44E0754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2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dlc.toyota.com/display/CTP/Load+Testing+Tool+Compari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ademy.apicasystem.com/alttuts/_media/overview/alt/main.png?cache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D3F-3918-406A-9EC5-E51BD7ACF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Apica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B2433-23A0-4FBB-A7D5-436EAFBCE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Load Testing Tool</a:t>
            </a:r>
          </a:p>
        </p:txBody>
      </p:sp>
    </p:spTree>
    <p:extLst>
      <p:ext uri="{BB962C8B-B14F-4D97-AF65-F5344CB8AC3E}">
        <p14:creationId xmlns:p14="http://schemas.microsoft.com/office/powerpoint/2010/main" val="401736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6739-BF33-4BC2-94E6-E7712D31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27275-D4BF-474A-B04C-847CFC786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989" y="1690688"/>
            <a:ext cx="630789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A8C97-50F8-4328-BBAA-819BA45FD781}"/>
              </a:ext>
            </a:extLst>
          </p:cNvPr>
          <p:cNvSpPr txBox="1"/>
          <p:nvPr/>
        </p:nvSpPr>
        <p:spPr>
          <a:xfrm>
            <a:off x="1055077" y="1690688"/>
            <a:ext cx="399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Users: </a:t>
            </a:r>
          </a:p>
          <a:p>
            <a:r>
              <a:rPr lang="en-US" dirty="0"/>
              <a:t>Start: 10</a:t>
            </a:r>
          </a:p>
          <a:p>
            <a:r>
              <a:rPr lang="en-US" dirty="0"/>
              <a:t>Increase by: 5</a:t>
            </a:r>
          </a:p>
          <a:p>
            <a:r>
              <a:rPr lang="en-US" dirty="0"/>
              <a:t>Maximum: 100</a:t>
            </a:r>
          </a:p>
          <a:p>
            <a:endParaRPr lang="en-US" dirty="0"/>
          </a:p>
          <a:p>
            <a:r>
              <a:rPr lang="en-US" b="1" dirty="0"/>
              <a:t>Test Goals:</a:t>
            </a:r>
          </a:p>
          <a:p>
            <a:r>
              <a:rPr lang="en-US" dirty="0"/>
              <a:t>Maximum response time&lt;=20 seconds</a:t>
            </a:r>
          </a:p>
          <a:p>
            <a:endParaRPr lang="en-US" dirty="0"/>
          </a:p>
          <a:p>
            <a:r>
              <a:rPr lang="en-US" b="1" dirty="0"/>
              <a:t>Location:</a:t>
            </a:r>
          </a:p>
          <a:p>
            <a:r>
              <a:rPr lang="en-US" dirty="0"/>
              <a:t>Atlanta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6E9E-EAF4-4393-8291-51D7DE4E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D79D6-28CD-40E3-AA80-46F5B0C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69" y="1690688"/>
            <a:ext cx="4759032" cy="3944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C19FE-D4D2-4F90-A65E-DF37A132EC59}"/>
              </a:ext>
            </a:extLst>
          </p:cNvPr>
          <p:cNvSpPr txBox="1"/>
          <p:nvPr/>
        </p:nvSpPr>
        <p:spPr>
          <a:xfrm>
            <a:off x="601168" y="5635667"/>
            <a:ext cx="520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dirty="0">
                <a:cs typeface="Times New Roman" panose="02020603050405020304" pitchFamily="18" charset="0"/>
              </a:rPr>
              <a:t>Response time is defined as the delay between the point of request and the first response from the service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32CE6-D50B-455F-8655-02AC9BDD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04" y="1690688"/>
            <a:ext cx="5150896" cy="3737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BDDBE-43AB-4BDF-B307-18AA55E70D37}"/>
              </a:ext>
            </a:extLst>
          </p:cNvPr>
          <p:cNvSpPr txBox="1"/>
          <p:nvPr/>
        </p:nvSpPr>
        <p:spPr>
          <a:xfrm>
            <a:off x="5840627" y="5635667"/>
            <a:ext cx="6351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dirty="0">
                <a:cs typeface="Times New Roman" panose="02020603050405020304" pitchFamily="18" charset="0"/>
              </a:rPr>
              <a:t>Throughput represents the number of requests/business transactions processed by the product in a specified time duration. </a:t>
            </a:r>
            <a:r>
              <a:rPr lang="en-US" dirty="0"/>
              <a:t>and typically measured in bits per second (bps), as in megabits per second (</a:t>
            </a:r>
            <a:r>
              <a:rPr lang="en-US" dirty="0" err="1"/>
              <a:t>Mbps</a:t>
            </a:r>
            <a:r>
              <a:rPr lang="en-US" dirty="0"/>
              <a:t>) or gigabits per second (</a:t>
            </a:r>
            <a:r>
              <a:rPr lang="en-US" dirty="0" err="1"/>
              <a:t>Gbps</a:t>
            </a:r>
            <a:r>
              <a:rPr lang="en-US" dirty="0"/>
              <a:t>).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9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65E02-2A1A-4797-926F-01ED5829B0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3826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6A6-A037-4B26-BE7B-5D12E539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067D-52E1-407F-A84A-AA8E7588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What is </a:t>
            </a:r>
            <a:r>
              <a:rPr lang="en-GB" altLang="en-US" dirty="0" err="1">
                <a:ea typeface="Arial Unicode MS" pitchFamily="34" charset="0"/>
                <a:cs typeface="Arial" panose="020B0604020202020204" pitchFamily="34" charset="0"/>
              </a:rPr>
              <a:t>Apica</a:t>
            </a:r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Load Testing &amp; Synthetic Monitoring</a:t>
            </a:r>
          </a:p>
          <a:p>
            <a:pPr lvl="1"/>
            <a:r>
              <a:rPr lang="en-GB" altLang="en-US" dirty="0" err="1">
                <a:ea typeface="Arial Unicode MS" pitchFamily="34" charset="0"/>
                <a:cs typeface="Arial" panose="020B0604020202020204" pitchFamily="34" charset="0"/>
              </a:rPr>
              <a:t>Apica</a:t>
            </a:r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 – Load Test architecture</a:t>
            </a:r>
          </a:p>
          <a:p>
            <a:pPr lvl="1"/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Why </a:t>
            </a:r>
            <a:r>
              <a:rPr lang="en-GB" altLang="en-US" dirty="0" err="1">
                <a:ea typeface="Arial Unicode MS" pitchFamily="34" charset="0"/>
                <a:cs typeface="Arial" panose="020B0604020202020204" pitchFamily="34" charset="0"/>
              </a:rPr>
              <a:t>Apica</a:t>
            </a:r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How it simplifies performance testing?</a:t>
            </a:r>
          </a:p>
          <a:p>
            <a:pPr lvl="1"/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Overview of scripts and results</a:t>
            </a:r>
          </a:p>
          <a:p>
            <a:pPr lvl="1"/>
            <a:r>
              <a:rPr lang="en-GB" altLang="en-US" dirty="0">
                <a:ea typeface="Arial Unicode MS" pitchFamily="34" charset="0"/>
                <a:cs typeface="Arial" panose="020B0604020202020204" pitchFamily="34" charset="0"/>
              </a:rPr>
              <a:t>Questions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5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954-FD9D-4206-B6E3-0033C28B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Apica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02242-2031-4E71-AD35-EFA80298A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741" y="1791730"/>
            <a:ext cx="10373333" cy="48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7F7D-AF03-4513-97DC-A672341C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&amp; Synthetic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1971-8367-4BEE-B759-D1F5CF38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Load Testing</a:t>
            </a:r>
          </a:p>
          <a:p>
            <a:r>
              <a:rPr lang="en-US" dirty="0"/>
              <a:t>Load testing is the process of putting simulated demand on software, system, application or website in a way that tests or demonstrates it's behavior under various conditions and measuring its response.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Synthetic monitoring </a:t>
            </a:r>
          </a:p>
          <a:p>
            <a:pPr>
              <a:lnSpc>
                <a:spcPct val="100000"/>
              </a:lnSpc>
            </a:pPr>
            <a:r>
              <a:rPr lang="en-US" dirty="0"/>
              <a:t> Monitoring that is done using a scripted recordings of transactions.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Transactions are then continuously monitored around the clock for performance, such as functionality, availability,  response time.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performance issues before they affect our customers.</a:t>
            </a:r>
          </a:p>
        </p:txBody>
      </p:sp>
    </p:spTree>
    <p:extLst>
      <p:ext uri="{BB962C8B-B14F-4D97-AF65-F5344CB8AC3E}">
        <p14:creationId xmlns:p14="http://schemas.microsoft.com/office/powerpoint/2010/main" val="42104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F2D8-83C0-4B66-BE68-2FCE2C5B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Apica</a:t>
            </a:r>
            <a:r>
              <a:rPr lang="en-US" dirty="0"/>
              <a:t> Load Test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871D49-8F9D-4955-AD05-96E98C75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57" y="1445742"/>
            <a:ext cx="10181967" cy="4769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6E4E1-EACB-4307-97D0-2C64BD9A9EDB}"/>
              </a:ext>
            </a:extLst>
          </p:cNvPr>
          <p:cNvSpPr txBox="1"/>
          <p:nvPr/>
        </p:nvSpPr>
        <p:spPr>
          <a:xfrm>
            <a:off x="1495168" y="6215450"/>
            <a:ext cx="853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https://confluence.sdlc.toyota.com/display/CTP/Load+Testing+Tool+Comparison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4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19A9-0697-4CEF-9E97-33C7CE95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Apica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F2D4-1CC7-4372-BD8D-0ECFDB2C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Dynamic Integration</a:t>
            </a:r>
          </a:p>
          <a:p>
            <a:r>
              <a:rPr lang="en-US" dirty="0"/>
              <a:t>CI/CD integration</a:t>
            </a:r>
          </a:p>
          <a:p>
            <a:r>
              <a:rPr lang="en-US" dirty="0"/>
              <a:t>Connected Car technology support</a:t>
            </a:r>
          </a:p>
        </p:txBody>
      </p:sp>
    </p:spTree>
    <p:extLst>
      <p:ext uri="{BB962C8B-B14F-4D97-AF65-F5344CB8AC3E}">
        <p14:creationId xmlns:p14="http://schemas.microsoft.com/office/powerpoint/2010/main" val="253838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3B35-B977-4229-898E-329C161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Apica</a:t>
            </a:r>
            <a:r>
              <a:rPr lang="en-US" dirty="0"/>
              <a:t> Solution</a:t>
            </a:r>
          </a:p>
        </p:txBody>
      </p:sp>
      <p:pic>
        <p:nvPicPr>
          <p:cNvPr id="2050" name="Picture 2" descr="main.png">
            <a:hlinkClick r:id="rId2" tooltip="View original file"/>
            <a:extLst>
              <a:ext uri="{FF2B5EF4-FFF2-40B4-BE49-F238E27FC236}">
                <a16:creationId xmlns:a16="http://schemas.microsoft.com/office/drawing/2014/main" id="{3C5CA93C-B2EA-42C6-B241-1CEEDA8314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43" y="1825624"/>
            <a:ext cx="8699157" cy="4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8D64-9C86-4D40-A68B-663DF1A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Scripting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2EEA4-B0C6-47CB-8DD0-19E32D7F2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74196"/>
            <a:ext cx="10515600" cy="31683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C84AD8-69BE-4844-8617-8B8B484CB7D3}"/>
              </a:ext>
            </a:extLst>
          </p:cNvPr>
          <p:cNvCxnSpPr>
            <a:cxnSpLocks/>
          </p:cNvCxnSpPr>
          <p:nvPr/>
        </p:nvCxnSpPr>
        <p:spPr>
          <a:xfrm flipH="1">
            <a:off x="11171270" y="2765860"/>
            <a:ext cx="601630" cy="62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BC98CE-BA89-4C53-A6A8-4A2E611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0" y="3513619"/>
            <a:ext cx="3067050" cy="3583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D2181-7795-4D38-A2E5-67584FB2AFD5}"/>
              </a:ext>
            </a:extLst>
          </p:cNvPr>
          <p:cNvSpPr txBox="1"/>
          <p:nvPr/>
        </p:nvSpPr>
        <p:spPr>
          <a:xfrm>
            <a:off x="838200" y="1362582"/>
            <a:ext cx="1150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Load Test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 &amp; 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Scripts</a:t>
            </a:r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6F97-C5BD-4276-8631-A8CB8423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42C2-1F8C-439E-8067-36586F0E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kumimoji="1" lang="en-US" altLang="en-US" sz="1800" dirty="0"/>
              <a:t>Modify load test scripts to reflect more realistic Load test simulations.</a:t>
            </a:r>
          </a:p>
          <a:p>
            <a:pPr marL="914400" lvl="1" indent="-457200"/>
            <a:r>
              <a:rPr kumimoji="1" lang="en-US" altLang="en-US" sz="1800" dirty="0"/>
              <a:t>Defining the project, users.</a:t>
            </a:r>
          </a:p>
          <a:p>
            <a:pPr marL="914400" lvl="1" indent="-457200"/>
            <a:r>
              <a:rPr kumimoji="1" lang="en-US" altLang="en-US" sz="1800" dirty="0"/>
              <a:t>Randomize parameters (Data, times, environment).</a:t>
            </a:r>
          </a:p>
          <a:p>
            <a:pPr marL="457200" lvl="1" indent="0">
              <a:buNone/>
            </a:pPr>
            <a:endParaRPr kumimoji="1" lang="en-US" altLang="en-US" sz="1800" dirty="0"/>
          </a:p>
          <a:p>
            <a:pPr marL="914400" lvl="1" indent="-457200"/>
            <a:endParaRPr kumimoji="1" lang="en-US" alt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D4A67-0538-4C56-B122-6BBFA67B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78" y="3015050"/>
            <a:ext cx="7685903" cy="34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0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258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Yu Gothic</vt:lpstr>
      <vt:lpstr>Arial</vt:lpstr>
      <vt:lpstr>Calibri</vt:lpstr>
      <vt:lpstr>Calibri Light</vt:lpstr>
      <vt:lpstr>Times New Roman</vt:lpstr>
      <vt:lpstr>Wingdings</vt:lpstr>
      <vt:lpstr>Office Theme</vt:lpstr>
      <vt:lpstr>Apica </vt:lpstr>
      <vt:lpstr>Agenda</vt:lpstr>
      <vt:lpstr>What is Apica?</vt:lpstr>
      <vt:lpstr>Load Testing &amp; Synthetic monitoring</vt:lpstr>
      <vt:lpstr>Apica Load Test Architecture</vt:lpstr>
      <vt:lpstr>Why Apica?</vt:lpstr>
      <vt:lpstr>Apica Solution</vt:lpstr>
      <vt:lpstr>Scripting</vt:lpstr>
      <vt:lpstr>Modify</vt:lpstr>
      <vt:lpstr>Execute</vt:lpstr>
      <vt:lpstr>Analyze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Lakshmanan (TMNA)</dc:creator>
  <cp:keywords>PROTECTED</cp:keywords>
  <cp:lastModifiedBy>Ana Lakshmanan (TMNA)</cp:lastModifiedBy>
  <cp:revision>51</cp:revision>
  <dcterms:created xsi:type="dcterms:W3CDTF">2018-05-10T01:49:59Z</dcterms:created>
  <dcterms:modified xsi:type="dcterms:W3CDTF">2018-05-10T18:08:31Z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d28ea82e-851a-4461-8617-6f37b477889e</vt:lpwstr>
  </property>
  <property fmtid="{D5CDD505-2E9C-101B-9397-08002B2CF9AE}" pid="3" name="ToyotaClassification">
    <vt:lpwstr>PROTECTED</vt:lpwstr>
  </property>
  <property fmtid="{D5CDD505-2E9C-101B-9397-08002B2CF9AE}" pid="4" name="ToyotaVisualMarkings">
    <vt:lpwstr>Top Left</vt:lpwstr>
  </property>
</Properties>
</file>