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2.jpg" ContentType="image/jpg"/>
  <Override PartName="/ppt/media/image3.jpg" ContentType="image/jpg"/>
  <Override PartName="/ppt/media/image4.jpg" ContentType="image/jpg"/>
  <Override PartName="/ppt/media/image5.jpg" ContentType="image/jpg"/>
  <Override PartName="/ppt/media/image6.jpg" ContentType="image/jpg"/>
  <Override PartName="/ppt/media/image19.jpg" ContentType="image/jpg"/>
  <Override PartName="/ppt/media/image20.jpg" ContentType="image/jpg"/>
  <Override PartName="/ppt/media/image21.jpg" ContentType="image/jpg"/>
  <Override PartName="/ppt/media/image22.jpg" ContentType="image/jpg"/>
  <Override PartName="/ppt/media/image23.jpg" ContentType="image/jpg"/>
  <Override PartName="/ppt/media/image24.jpg" ContentType="image/jpg"/>
  <Override PartName="/ppt/media/image25.jpg" ContentType="image/jpg"/>
  <Override PartName="/ppt/media/image26.jpg" ContentType="image/jpg"/>
  <Override PartName="/ppt/media/image27.jpg" ContentType="image/jpg"/>
  <Override PartName="/ppt/media/image44.jpg" ContentType="image/jp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94" r:id="rId2"/>
    <p:sldId id="334" r:id="rId3"/>
    <p:sldId id="335" r:id="rId4"/>
    <p:sldId id="336" r:id="rId5"/>
    <p:sldId id="337" r:id="rId6"/>
    <p:sldId id="338" r:id="rId7"/>
    <p:sldId id="339" r:id="rId8"/>
    <p:sldId id="340" r:id="rId9"/>
    <p:sldId id="341" r:id="rId10"/>
    <p:sldId id="342" r:id="rId11"/>
    <p:sldId id="355" r:id="rId12"/>
    <p:sldId id="356" r:id="rId13"/>
    <p:sldId id="357" r:id="rId14"/>
    <p:sldId id="343" r:id="rId15"/>
    <p:sldId id="347" r:id="rId16"/>
    <p:sldId id="358" r:id="rId17"/>
    <p:sldId id="344" r:id="rId18"/>
    <p:sldId id="348" r:id="rId19"/>
    <p:sldId id="351" r:id="rId20"/>
    <p:sldId id="352" r:id="rId21"/>
    <p:sldId id="353" r:id="rId22"/>
    <p:sldId id="354" r:id="rId23"/>
    <p:sldId id="349" r:id="rId24"/>
    <p:sldId id="346" r:id="rId25"/>
    <p:sldId id="345" r:id="rId26"/>
    <p:sldId id="33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97"/>
    <p:restoredTop sz="97300"/>
  </p:normalViewPr>
  <p:slideViewPr>
    <p:cSldViewPr snapToGrid="0" snapToObjects="1">
      <p:cViewPr varScale="1">
        <p:scale>
          <a:sx n="148" d="100"/>
          <a:sy n="148" d="100"/>
        </p:scale>
        <p:origin x="232"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2D794C-9F16-EB4D-BB6E-0B1DB67F24A8}" type="datetimeFigureOut">
              <a:rPr lang="en-US" smtClean="0"/>
              <a:t>5/23/18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36D371-592B-1340-927A-49A948A1E8ED}" type="slidenum">
              <a:rPr lang="en-US" smtClean="0"/>
              <a:t>‹#›</a:t>
            </a:fld>
            <a:endParaRPr lang="en-US"/>
          </a:p>
        </p:txBody>
      </p:sp>
    </p:spTree>
    <p:extLst>
      <p:ext uri="{BB962C8B-B14F-4D97-AF65-F5344CB8AC3E}">
        <p14:creationId xmlns:p14="http://schemas.microsoft.com/office/powerpoint/2010/main" val="316465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86B0D73-B9AD-445F-8B03-5F2839BC0232}"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微软雅黑" panose="020B0503020204020204" pitchFamily="34" charset="-122"/>
              <a:cs typeface="+mn-cs"/>
            </a:endParaRPr>
          </a:p>
        </p:txBody>
      </p:sp>
    </p:spTree>
    <p:extLst>
      <p:ext uri="{BB962C8B-B14F-4D97-AF65-F5344CB8AC3E}">
        <p14:creationId xmlns:p14="http://schemas.microsoft.com/office/powerpoint/2010/main" val="359904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86B0D73-B9AD-445F-8B03-5F2839BC0232}"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微软雅黑" panose="020B0503020204020204" pitchFamily="34" charset="-122"/>
              <a:cs typeface="+mn-cs"/>
            </a:endParaRPr>
          </a:p>
        </p:txBody>
      </p:sp>
    </p:spTree>
    <p:extLst>
      <p:ext uri="{BB962C8B-B14F-4D97-AF65-F5344CB8AC3E}">
        <p14:creationId xmlns:p14="http://schemas.microsoft.com/office/powerpoint/2010/main" val="27851967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4D069-F50D-8B45-98B4-70E657A5FE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A900C6-52D3-0047-9778-12200B0FE6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B2795B-9465-794F-971E-340D24DF0107}"/>
              </a:ext>
            </a:extLst>
          </p:cNvPr>
          <p:cNvSpPr>
            <a:spLocks noGrp="1"/>
          </p:cNvSpPr>
          <p:nvPr>
            <p:ph type="dt" sz="half" idx="10"/>
          </p:nvPr>
        </p:nvSpPr>
        <p:spPr/>
        <p:txBody>
          <a:bodyPr/>
          <a:lstStyle/>
          <a:p>
            <a:fld id="{8C1FA865-7534-3947-858C-67E4BD0D9B2E}" type="datetimeFigureOut">
              <a:rPr lang="en-US" smtClean="0"/>
              <a:t>5/23/18</a:t>
            </a:fld>
            <a:endParaRPr lang="en-US"/>
          </a:p>
        </p:txBody>
      </p:sp>
      <p:sp>
        <p:nvSpPr>
          <p:cNvPr id="5" name="Footer Placeholder 4">
            <a:extLst>
              <a:ext uri="{FF2B5EF4-FFF2-40B4-BE49-F238E27FC236}">
                <a16:creationId xmlns:a16="http://schemas.microsoft.com/office/drawing/2014/main" id="{D4667351-45AC-EA47-AD3F-26F0ED7D8B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83341-3D41-6844-BE25-B2F2BDFDD025}"/>
              </a:ext>
            </a:extLst>
          </p:cNvPr>
          <p:cNvSpPr>
            <a:spLocks noGrp="1"/>
          </p:cNvSpPr>
          <p:nvPr>
            <p:ph type="sldNum" sz="quarter" idx="12"/>
          </p:nvPr>
        </p:nvSpPr>
        <p:spPr/>
        <p:txBody>
          <a:bodyPr/>
          <a:lstStyle/>
          <a:p>
            <a:fld id="{0F1CC616-6FA1-6043-BC54-E468AB9C42A2}" type="slidenum">
              <a:rPr lang="en-US" smtClean="0"/>
              <a:t>‹#›</a:t>
            </a:fld>
            <a:endParaRPr lang="en-US"/>
          </a:p>
        </p:txBody>
      </p:sp>
    </p:spTree>
    <p:extLst>
      <p:ext uri="{BB962C8B-B14F-4D97-AF65-F5344CB8AC3E}">
        <p14:creationId xmlns:p14="http://schemas.microsoft.com/office/powerpoint/2010/main" val="202911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F88D-6EBB-5447-9A69-056EA0B197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CE014A-6550-BA4C-8D82-BE022ED0D44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5E2A1B-F738-514B-ACFC-6405C8413436}"/>
              </a:ext>
            </a:extLst>
          </p:cNvPr>
          <p:cNvSpPr>
            <a:spLocks noGrp="1"/>
          </p:cNvSpPr>
          <p:nvPr>
            <p:ph type="dt" sz="half" idx="10"/>
          </p:nvPr>
        </p:nvSpPr>
        <p:spPr/>
        <p:txBody>
          <a:bodyPr/>
          <a:lstStyle/>
          <a:p>
            <a:fld id="{8C1FA865-7534-3947-858C-67E4BD0D9B2E}" type="datetimeFigureOut">
              <a:rPr lang="en-US" smtClean="0"/>
              <a:t>5/23/18</a:t>
            </a:fld>
            <a:endParaRPr lang="en-US"/>
          </a:p>
        </p:txBody>
      </p:sp>
      <p:sp>
        <p:nvSpPr>
          <p:cNvPr id="5" name="Footer Placeholder 4">
            <a:extLst>
              <a:ext uri="{FF2B5EF4-FFF2-40B4-BE49-F238E27FC236}">
                <a16:creationId xmlns:a16="http://schemas.microsoft.com/office/drawing/2014/main" id="{E9161110-8955-FE4A-BA78-CD85AD43E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576E1-32D3-FB48-A16B-F11C2C8D2B7B}"/>
              </a:ext>
            </a:extLst>
          </p:cNvPr>
          <p:cNvSpPr>
            <a:spLocks noGrp="1"/>
          </p:cNvSpPr>
          <p:nvPr>
            <p:ph type="sldNum" sz="quarter" idx="12"/>
          </p:nvPr>
        </p:nvSpPr>
        <p:spPr/>
        <p:txBody>
          <a:bodyPr/>
          <a:lstStyle/>
          <a:p>
            <a:fld id="{0F1CC616-6FA1-6043-BC54-E468AB9C42A2}" type="slidenum">
              <a:rPr lang="en-US" smtClean="0"/>
              <a:t>‹#›</a:t>
            </a:fld>
            <a:endParaRPr lang="en-US"/>
          </a:p>
        </p:txBody>
      </p:sp>
    </p:spTree>
    <p:extLst>
      <p:ext uri="{BB962C8B-B14F-4D97-AF65-F5344CB8AC3E}">
        <p14:creationId xmlns:p14="http://schemas.microsoft.com/office/powerpoint/2010/main" val="358517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7D9622-155B-D044-9890-706FFC61E3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A083E4-FFFC-E94E-A471-77EF3AF41A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04EAA0-9D75-5243-9689-F0FAD70B9420}"/>
              </a:ext>
            </a:extLst>
          </p:cNvPr>
          <p:cNvSpPr>
            <a:spLocks noGrp="1"/>
          </p:cNvSpPr>
          <p:nvPr>
            <p:ph type="dt" sz="half" idx="10"/>
          </p:nvPr>
        </p:nvSpPr>
        <p:spPr/>
        <p:txBody>
          <a:bodyPr/>
          <a:lstStyle/>
          <a:p>
            <a:fld id="{8C1FA865-7534-3947-858C-67E4BD0D9B2E}" type="datetimeFigureOut">
              <a:rPr lang="en-US" smtClean="0"/>
              <a:t>5/23/18</a:t>
            </a:fld>
            <a:endParaRPr lang="en-US"/>
          </a:p>
        </p:txBody>
      </p:sp>
      <p:sp>
        <p:nvSpPr>
          <p:cNvPr id="5" name="Footer Placeholder 4">
            <a:extLst>
              <a:ext uri="{FF2B5EF4-FFF2-40B4-BE49-F238E27FC236}">
                <a16:creationId xmlns:a16="http://schemas.microsoft.com/office/drawing/2014/main" id="{5C66C13C-BD86-304F-8FE0-A088FB6422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2BC39-F330-014F-9E54-0747A520D73D}"/>
              </a:ext>
            </a:extLst>
          </p:cNvPr>
          <p:cNvSpPr>
            <a:spLocks noGrp="1"/>
          </p:cNvSpPr>
          <p:nvPr>
            <p:ph type="sldNum" sz="quarter" idx="12"/>
          </p:nvPr>
        </p:nvSpPr>
        <p:spPr/>
        <p:txBody>
          <a:bodyPr/>
          <a:lstStyle/>
          <a:p>
            <a:fld id="{0F1CC616-6FA1-6043-BC54-E468AB9C42A2}" type="slidenum">
              <a:rPr lang="en-US" smtClean="0"/>
              <a:t>‹#›</a:t>
            </a:fld>
            <a:endParaRPr lang="en-US"/>
          </a:p>
        </p:txBody>
      </p:sp>
    </p:spTree>
    <p:extLst>
      <p:ext uri="{BB962C8B-B14F-4D97-AF65-F5344CB8AC3E}">
        <p14:creationId xmlns:p14="http://schemas.microsoft.com/office/powerpoint/2010/main" val="49294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237B-29AE-1447-A561-10F4C5EA49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59CE78-6F0D-6342-A89D-38FBD57F6B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05BF2-3878-8C42-A399-B398A69EE535}"/>
              </a:ext>
            </a:extLst>
          </p:cNvPr>
          <p:cNvSpPr>
            <a:spLocks noGrp="1"/>
          </p:cNvSpPr>
          <p:nvPr>
            <p:ph type="dt" sz="half" idx="10"/>
          </p:nvPr>
        </p:nvSpPr>
        <p:spPr/>
        <p:txBody>
          <a:bodyPr/>
          <a:lstStyle/>
          <a:p>
            <a:fld id="{8C1FA865-7534-3947-858C-67E4BD0D9B2E}" type="datetimeFigureOut">
              <a:rPr lang="en-US" smtClean="0"/>
              <a:t>5/23/18</a:t>
            </a:fld>
            <a:endParaRPr lang="en-US"/>
          </a:p>
        </p:txBody>
      </p:sp>
      <p:sp>
        <p:nvSpPr>
          <p:cNvPr id="5" name="Footer Placeholder 4">
            <a:extLst>
              <a:ext uri="{FF2B5EF4-FFF2-40B4-BE49-F238E27FC236}">
                <a16:creationId xmlns:a16="http://schemas.microsoft.com/office/drawing/2014/main" id="{22A5316E-36D7-FA48-B22F-F20387CAC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FE9C2-D13D-354E-AA65-93E3705C7CAB}"/>
              </a:ext>
            </a:extLst>
          </p:cNvPr>
          <p:cNvSpPr>
            <a:spLocks noGrp="1"/>
          </p:cNvSpPr>
          <p:nvPr>
            <p:ph type="sldNum" sz="quarter" idx="12"/>
          </p:nvPr>
        </p:nvSpPr>
        <p:spPr/>
        <p:txBody>
          <a:bodyPr/>
          <a:lstStyle/>
          <a:p>
            <a:fld id="{0F1CC616-6FA1-6043-BC54-E468AB9C42A2}" type="slidenum">
              <a:rPr lang="en-US" smtClean="0"/>
              <a:t>‹#›</a:t>
            </a:fld>
            <a:endParaRPr lang="en-US"/>
          </a:p>
        </p:txBody>
      </p:sp>
    </p:spTree>
    <p:extLst>
      <p:ext uri="{BB962C8B-B14F-4D97-AF65-F5344CB8AC3E}">
        <p14:creationId xmlns:p14="http://schemas.microsoft.com/office/powerpoint/2010/main" val="238222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512C-57C5-FB46-A9BE-90E57D58A5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CA9E10-55EC-714B-85A4-9C3C6D227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E47637-F42A-674B-9D9A-DC7EF569F036}"/>
              </a:ext>
            </a:extLst>
          </p:cNvPr>
          <p:cNvSpPr>
            <a:spLocks noGrp="1"/>
          </p:cNvSpPr>
          <p:nvPr>
            <p:ph type="dt" sz="half" idx="10"/>
          </p:nvPr>
        </p:nvSpPr>
        <p:spPr/>
        <p:txBody>
          <a:bodyPr/>
          <a:lstStyle/>
          <a:p>
            <a:fld id="{8C1FA865-7534-3947-858C-67E4BD0D9B2E}" type="datetimeFigureOut">
              <a:rPr lang="en-US" smtClean="0"/>
              <a:t>5/23/18</a:t>
            </a:fld>
            <a:endParaRPr lang="en-US"/>
          </a:p>
        </p:txBody>
      </p:sp>
      <p:sp>
        <p:nvSpPr>
          <p:cNvPr id="5" name="Footer Placeholder 4">
            <a:extLst>
              <a:ext uri="{FF2B5EF4-FFF2-40B4-BE49-F238E27FC236}">
                <a16:creationId xmlns:a16="http://schemas.microsoft.com/office/drawing/2014/main" id="{87F83993-9F45-5345-848D-F5D9AF3569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C29165-373A-F149-9E11-657A5DFB04F5}"/>
              </a:ext>
            </a:extLst>
          </p:cNvPr>
          <p:cNvSpPr>
            <a:spLocks noGrp="1"/>
          </p:cNvSpPr>
          <p:nvPr>
            <p:ph type="sldNum" sz="quarter" idx="12"/>
          </p:nvPr>
        </p:nvSpPr>
        <p:spPr/>
        <p:txBody>
          <a:bodyPr/>
          <a:lstStyle/>
          <a:p>
            <a:fld id="{0F1CC616-6FA1-6043-BC54-E468AB9C42A2}" type="slidenum">
              <a:rPr lang="en-US" smtClean="0"/>
              <a:t>‹#›</a:t>
            </a:fld>
            <a:endParaRPr lang="en-US"/>
          </a:p>
        </p:txBody>
      </p:sp>
    </p:spTree>
    <p:extLst>
      <p:ext uri="{BB962C8B-B14F-4D97-AF65-F5344CB8AC3E}">
        <p14:creationId xmlns:p14="http://schemas.microsoft.com/office/powerpoint/2010/main" val="3114351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41188-88A5-9B43-97C6-A7B36EE51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D81C88-C171-BE4B-B8A6-252ED645126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0C75B5-9502-CC4F-9E16-E97EE739E0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BF223C-6D38-0342-AA2D-DC347CB187EC}"/>
              </a:ext>
            </a:extLst>
          </p:cNvPr>
          <p:cNvSpPr>
            <a:spLocks noGrp="1"/>
          </p:cNvSpPr>
          <p:nvPr>
            <p:ph type="dt" sz="half" idx="10"/>
          </p:nvPr>
        </p:nvSpPr>
        <p:spPr/>
        <p:txBody>
          <a:bodyPr/>
          <a:lstStyle/>
          <a:p>
            <a:fld id="{8C1FA865-7534-3947-858C-67E4BD0D9B2E}" type="datetimeFigureOut">
              <a:rPr lang="en-US" smtClean="0"/>
              <a:t>5/23/18</a:t>
            </a:fld>
            <a:endParaRPr lang="en-US"/>
          </a:p>
        </p:txBody>
      </p:sp>
      <p:sp>
        <p:nvSpPr>
          <p:cNvPr id="6" name="Footer Placeholder 5">
            <a:extLst>
              <a:ext uri="{FF2B5EF4-FFF2-40B4-BE49-F238E27FC236}">
                <a16:creationId xmlns:a16="http://schemas.microsoft.com/office/drawing/2014/main" id="{DF19C9C4-9ADD-544D-B2CC-58E17829ED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2E6829-1A62-CA48-90AF-8B6736DBBD85}"/>
              </a:ext>
            </a:extLst>
          </p:cNvPr>
          <p:cNvSpPr>
            <a:spLocks noGrp="1"/>
          </p:cNvSpPr>
          <p:nvPr>
            <p:ph type="sldNum" sz="quarter" idx="12"/>
          </p:nvPr>
        </p:nvSpPr>
        <p:spPr/>
        <p:txBody>
          <a:bodyPr/>
          <a:lstStyle/>
          <a:p>
            <a:fld id="{0F1CC616-6FA1-6043-BC54-E468AB9C42A2}" type="slidenum">
              <a:rPr lang="en-US" smtClean="0"/>
              <a:t>‹#›</a:t>
            </a:fld>
            <a:endParaRPr lang="en-US"/>
          </a:p>
        </p:txBody>
      </p:sp>
    </p:spTree>
    <p:extLst>
      <p:ext uri="{BB962C8B-B14F-4D97-AF65-F5344CB8AC3E}">
        <p14:creationId xmlns:p14="http://schemas.microsoft.com/office/powerpoint/2010/main" val="1717944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2635-8FF8-AB44-AE90-2855226699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94A6E4-89F4-EB46-AC6A-B7E1E6CFB2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39FE67-51C7-8C47-A9F7-76E5C3A20DD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B477C2-4A53-3E4B-90F3-5454C4F4DD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6074B30-BFAE-6848-B327-CAD5E79E85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75AA64-4AFE-5E47-B18F-39DAB34F0B4C}"/>
              </a:ext>
            </a:extLst>
          </p:cNvPr>
          <p:cNvSpPr>
            <a:spLocks noGrp="1"/>
          </p:cNvSpPr>
          <p:nvPr>
            <p:ph type="dt" sz="half" idx="10"/>
          </p:nvPr>
        </p:nvSpPr>
        <p:spPr/>
        <p:txBody>
          <a:bodyPr/>
          <a:lstStyle/>
          <a:p>
            <a:fld id="{8C1FA865-7534-3947-858C-67E4BD0D9B2E}" type="datetimeFigureOut">
              <a:rPr lang="en-US" smtClean="0"/>
              <a:t>5/23/18</a:t>
            </a:fld>
            <a:endParaRPr lang="en-US"/>
          </a:p>
        </p:txBody>
      </p:sp>
      <p:sp>
        <p:nvSpPr>
          <p:cNvPr id="8" name="Footer Placeholder 7">
            <a:extLst>
              <a:ext uri="{FF2B5EF4-FFF2-40B4-BE49-F238E27FC236}">
                <a16:creationId xmlns:a16="http://schemas.microsoft.com/office/drawing/2014/main" id="{3DA06F39-A6D7-6F48-A898-18E0FF57DF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38E525-23DE-7343-827C-BBE425803806}"/>
              </a:ext>
            </a:extLst>
          </p:cNvPr>
          <p:cNvSpPr>
            <a:spLocks noGrp="1"/>
          </p:cNvSpPr>
          <p:nvPr>
            <p:ph type="sldNum" sz="quarter" idx="12"/>
          </p:nvPr>
        </p:nvSpPr>
        <p:spPr/>
        <p:txBody>
          <a:bodyPr/>
          <a:lstStyle/>
          <a:p>
            <a:fld id="{0F1CC616-6FA1-6043-BC54-E468AB9C42A2}" type="slidenum">
              <a:rPr lang="en-US" smtClean="0"/>
              <a:t>‹#›</a:t>
            </a:fld>
            <a:endParaRPr lang="en-US"/>
          </a:p>
        </p:txBody>
      </p:sp>
    </p:spTree>
    <p:extLst>
      <p:ext uri="{BB962C8B-B14F-4D97-AF65-F5344CB8AC3E}">
        <p14:creationId xmlns:p14="http://schemas.microsoft.com/office/powerpoint/2010/main" val="334813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56CB-FB61-0F4F-A092-1FE9EF1F6E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8F1746-95C4-D246-8305-55DFF551B196}"/>
              </a:ext>
            </a:extLst>
          </p:cNvPr>
          <p:cNvSpPr>
            <a:spLocks noGrp="1"/>
          </p:cNvSpPr>
          <p:nvPr>
            <p:ph type="dt" sz="half" idx="10"/>
          </p:nvPr>
        </p:nvSpPr>
        <p:spPr/>
        <p:txBody>
          <a:bodyPr/>
          <a:lstStyle/>
          <a:p>
            <a:fld id="{8C1FA865-7534-3947-858C-67E4BD0D9B2E}" type="datetimeFigureOut">
              <a:rPr lang="en-US" smtClean="0"/>
              <a:t>5/23/18</a:t>
            </a:fld>
            <a:endParaRPr lang="en-US"/>
          </a:p>
        </p:txBody>
      </p:sp>
      <p:sp>
        <p:nvSpPr>
          <p:cNvPr id="4" name="Footer Placeholder 3">
            <a:extLst>
              <a:ext uri="{FF2B5EF4-FFF2-40B4-BE49-F238E27FC236}">
                <a16:creationId xmlns:a16="http://schemas.microsoft.com/office/drawing/2014/main" id="{2E0020DF-DCE2-3140-BEF2-C9DBAE6D76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DABB4C-F88F-4D4B-90AC-357AC74D3F0E}"/>
              </a:ext>
            </a:extLst>
          </p:cNvPr>
          <p:cNvSpPr>
            <a:spLocks noGrp="1"/>
          </p:cNvSpPr>
          <p:nvPr>
            <p:ph type="sldNum" sz="quarter" idx="12"/>
          </p:nvPr>
        </p:nvSpPr>
        <p:spPr/>
        <p:txBody>
          <a:bodyPr/>
          <a:lstStyle/>
          <a:p>
            <a:fld id="{0F1CC616-6FA1-6043-BC54-E468AB9C42A2}" type="slidenum">
              <a:rPr lang="en-US" smtClean="0"/>
              <a:t>‹#›</a:t>
            </a:fld>
            <a:endParaRPr lang="en-US"/>
          </a:p>
        </p:txBody>
      </p:sp>
    </p:spTree>
    <p:extLst>
      <p:ext uri="{BB962C8B-B14F-4D97-AF65-F5344CB8AC3E}">
        <p14:creationId xmlns:p14="http://schemas.microsoft.com/office/powerpoint/2010/main" val="3151956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FAC9B-BF88-764A-869E-FAF86EDC102B}"/>
              </a:ext>
            </a:extLst>
          </p:cNvPr>
          <p:cNvSpPr>
            <a:spLocks noGrp="1"/>
          </p:cNvSpPr>
          <p:nvPr>
            <p:ph type="dt" sz="half" idx="10"/>
          </p:nvPr>
        </p:nvSpPr>
        <p:spPr/>
        <p:txBody>
          <a:bodyPr/>
          <a:lstStyle/>
          <a:p>
            <a:fld id="{8C1FA865-7534-3947-858C-67E4BD0D9B2E}" type="datetimeFigureOut">
              <a:rPr lang="en-US" smtClean="0"/>
              <a:t>5/23/18</a:t>
            </a:fld>
            <a:endParaRPr lang="en-US"/>
          </a:p>
        </p:txBody>
      </p:sp>
      <p:sp>
        <p:nvSpPr>
          <p:cNvPr id="3" name="Footer Placeholder 2">
            <a:extLst>
              <a:ext uri="{FF2B5EF4-FFF2-40B4-BE49-F238E27FC236}">
                <a16:creationId xmlns:a16="http://schemas.microsoft.com/office/drawing/2014/main" id="{03AF89B8-31A8-8448-94EF-81C78583FE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FD7428-776E-9345-8BB5-0A426A8BA318}"/>
              </a:ext>
            </a:extLst>
          </p:cNvPr>
          <p:cNvSpPr>
            <a:spLocks noGrp="1"/>
          </p:cNvSpPr>
          <p:nvPr>
            <p:ph type="sldNum" sz="quarter" idx="12"/>
          </p:nvPr>
        </p:nvSpPr>
        <p:spPr/>
        <p:txBody>
          <a:bodyPr/>
          <a:lstStyle/>
          <a:p>
            <a:fld id="{0F1CC616-6FA1-6043-BC54-E468AB9C42A2}" type="slidenum">
              <a:rPr lang="en-US" smtClean="0"/>
              <a:t>‹#›</a:t>
            </a:fld>
            <a:endParaRPr lang="en-US"/>
          </a:p>
        </p:txBody>
      </p:sp>
    </p:spTree>
    <p:extLst>
      <p:ext uri="{BB962C8B-B14F-4D97-AF65-F5344CB8AC3E}">
        <p14:creationId xmlns:p14="http://schemas.microsoft.com/office/powerpoint/2010/main" val="417930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4666A-39BE-BD43-8A6A-E6124EFE9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728E22-114B-F74A-8211-17CD02EC93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F24F64-141F-B346-A02F-9852BBA91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4A872C-88E6-0E4A-9982-4629880CF30C}"/>
              </a:ext>
            </a:extLst>
          </p:cNvPr>
          <p:cNvSpPr>
            <a:spLocks noGrp="1"/>
          </p:cNvSpPr>
          <p:nvPr>
            <p:ph type="dt" sz="half" idx="10"/>
          </p:nvPr>
        </p:nvSpPr>
        <p:spPr/>
        <p:txBody>
          <a:bodyPr/>
          <a:lstStyle/>
          <a:p>
            <a:fld id="{8C1FA865-7534-3947-858C-67E4BD0D9B2E}" type="datetimeFigureOut">
              <a:rPr lang="en-US" smtClean="0"/>
              <a:t>5/23/18</a:t>
            </a:fld>
            <a:endParaRPr lang="en-US"/>
          </a:p>
        </p:txBody>
      </p:sp>
      <p:sp>
        <p:nvSpPr>
          <p:cNvPr id="6" name="Footer Placeholder 5">
            <a:extLst>
              <a:ext uri="{FF2B5EF4-FFF2-40B4-BE49-F238E27FC236}">
                <a16:creationId xmlns:a16="http://schemas.microsoft.com/office/drawing/2014/main" id="{A0BABF5D-5C3F-894B-931B-FECAD85C73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8EEE17-507A-0B48-8F5A-952BB5970A37}"/>
              </a:ext>
            </a:extLst>
          </p:cNvPr>
          <p:cNvSpPr>
            <a:spLocks noGrp="1"/>
          </p:cNvSpPr>
          <p:nvPr>
            <p:ph type="sldNum" sz="quarter" idx="12"/>
          </p:nvPr>
        </p:nvSpPr>
        <p:spPr/>
        <p:txBody>
          <a:bodyPr/>
          <a:lstStyle/>
          <a:p>
            <a:fld id="{0F1CC616-6FA1-6043-BC54-E468AB9C42A2}" type="slidenum">
              <a:rPr lang="en-US" smtClean="0"/>
              <a:t>‹#›</a:t>
            </a:fld>
            <a:endParaRPr lang="en-US"/>
          </a:p>
        </p:txBody>
      </p:sp>
    </p:spTree>
    <p:extLst>
      <p:ext uri="{BB962C8B-B14F-4D97-AF65-F5344CB8AC3E}">
        <p14:creationId xmlns:p14="http://schemas.microsoft.com/office/powerpoint/2010/main" val="319405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6804-15B6-1E4E-BA3E-F9C8BA3259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44E991-EBC1-1A47-B9D3-72B9B88075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2CA4AA-2E50-1C48-B205-E91F91E71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600725-AAD6-2A41-92D5-719F636A8FE1}"/>
              </a:ext>
            </a:extLst>
          </p:cNvPr>
          <p:cNvSpPr>
            <a:spLocks noGrp="1"/>
          </p:cNvSpPr>
          <p:nvPr>
            <p:ph type="dt" sz="half" idx="10"/>
          </p:nvPr>
        </p:nvSpPr>
        <p:spPr/>
        <p:txBody>
          <a:bodyPr/>
          <a:lstStyle/>
          <a:p>
            <a:fld id="{8C1FA865-7534-3947-858C-67E4BD0D9B2E}" type="datetimeFigureOut">
              <a:rPr lang="en-US" smtClean="0"/>
              <a:t>5/23/18</a:t>
            </a:fld>
            <a:endParaRPr lang="en-US"/>
          </a:p>
        </p:txBody>
      </p:sp>
      <p:sp>
        <p:nvSpPr>
          <p:cNvPr id="6" name="Footer Placeholder 5">
            <a:extLst>
              <a:ext uri="{FF2B5EF4-FFF2-40B4-BE49-F238E27FC236}">
                <a16:creationId xmlns:a16="http://schemas.microsoft.com/office/drawing/2014/main" id="{E2E4FD89-BD27-6D4B-AA69-7D5D21D072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DE837D-30E3-2D41-9671-F26BEFF5D86A}"/>
              </a:ext>
            </a:extLst>
          </p:cNvPr>
          <p:cNvSpPr>
            <a:spLocks noGrp="1"/>
          </p:cNvSpPr>
          <p:nvPr>
            <p:ph type="sldNum" sz="quarter" idx="12"/>
          </p:nvPr>
        </p:nvSpPr>
        <p:spPr/>
        <p:txBody>
          <a:bodyPr/>
          <a:lstStyle/>
          <a:p>
            <a:fld id="{0F1CC616-6FA1-6043-BC54-E468AB9C42A2}" type="slidenum">
              <a:rPr lang="en-US" smtClean="0"/>
              <a:t>‹#›</a:t>
            </a:fld>
            <a:endParaRPr lang="en-US"/>
          </a:p>
        </p:txBody>
      </p:sp>
    </p:spTree>
    <p:extLst>
      <p:ext uri="{BB962C8B-B14F-4D97-AF65-F5344CB8AC3E}">
        <p14:creationId xmlns:p14="http://schemas.microsoft.com/office/powerpoint/2010/main" val="715001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314E09-47BB-AE4B-9C1B-F76BA33A24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CB4193-632F-DC40-B6A8-740B6B273B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F31DC-E9E6-8A46-9C26-7D5A54E172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FA865-7534-3947-858C-67E4BD0D9B2E}" type="datetimeFigureOut">
              <a:rPr lang="en-US" smtClean="0"/>
              <a:t>5/23/18</a:t>
            </a:fld>
            <a:endParaRPr lang="en-US"/>
          </a:p>
        </p:txBody>
      </p:sp>
      <p:sp>
        <p:nvSpPr>
          <p:cNvPr id="5" name="Footer Placeholder 4">
            <a:extLst>
              <a:ext uri="{FF2B5EF4-FFF2-40B4-BE49-F238E27FC236}">
                <a16:creationId xmlns:a16="http://schemas.microsoft.com/office/drawing/2014/main" id="{C35AC8F3-4768-C54D-AB87-08AAC5852C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240D6-6655-7E43-A303-271A5CCEFE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CC616-6FA1-6043-BC54-E468AB9C42A2}" type="slidenum">
              <a:rPr lang="en-US" smtClean="0"/>
              <a:t>‹#›</a:t>
            </a:fld>
            <a:endParaRPr lang="en-US"/>
          </a:p>
        </p:txBody>
      </p:sp>
    </p:spTree>
    <p:extLst>
      <p:ext uri="{BB962C8B-B14F-4D97-AF65-F5344CB8AC3E}">
        <p14:creationId xmlns:p14="http://schemas.microsoft.com/office/powerpoint/2010/main" val="887974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jpg"/><Relationship Id="rId10" Type="http://schemas.openxmlformats.org/officeDocument/2006/relationships/image" Target="../media/image27.jpg"/><Relationship Id="rId4" Type="http://schemas.openxmlformats.org/officeDocument/2006/relationships/image" Target="../media/image21.jpg"/><Relationship Id="rId9" Type="http://schemas.openxmlformats.org/officeDocument/2006/relationships/image" Target="../media/image26.jp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jpg"/><Relationship Id="rId5" Type="http://schemas.openxmlformats.org/officeDocument/2006/relationships/image" Target="../media/image43.pn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image" Target="../media/image45.png"/><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1.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18" Type="http://schemas.openxmlformats.org/officeDocument/2006/relationships/image" Target="../media/image80.png"/><Relationship Id="rId3" Type="http://schemas.openxmlformats.org/officeDocument/2006/relationships/image" Target="../media/image65.png"/><Relationship Id="rId21" Type="http://schemas.openxmlformats.org/officeDocument/2006/relationships/image" Target="../media/image83.png"/><Relationship Id="rId7" Type="http://schemas.openxmlformats.org/officeDocument/2006/relationships/image" Target="../media/image69.png"/><Relationship Id="rId12" Type="http://schemas.openxmlformats.org/officeDocument/2006/relationships/image" Target="../media/image74.png"/><Relationship Id="rId17" Type="http://schemas.openxmlformats.org/officeDocument/2006/relationships/image" Target="../media/image79.png"/><Relationship Id="rId2" Type="http://schemas.openxmlformats.org/officeDocument/2006/relationships/image" Target="../media/image64.png"/><Relationship Id="rId16" Type="http://schemas.openxmlformats.org/officeDocument/2006/relationships/image" Target="../media/image78.png"/><Relationship Id="rId20"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67.png"/><Relationship Id="rId15" Type="http://schemas.openxmlformats.org/officeDocument/2006/relationships/image" Target="../media/image77.png"/><Relationship Id="rId10" Type="http://schemas.openxmlformats.org/officeDocument/2006/relationships/image" Target="../media/image72.png"/><Relationship Id="rId19" Type="http://schemas.openxmlformats.org/officeDocument/2006/relationships/image" Target="../media/image81.png"/><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image" Target="../media/image7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pcspress.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481" name="标题 6"/>
          <p:cNvSpPr>
            <a:spLocks noGrp="1"/>
          </p:cNvSpPr>
          <p:nvPr>
            <p:ph type="ctrTitle" idx="4294967295"/>
          </p:nvPr>
        </p:nvSpPr>
        <p:spPr>
          <a:xfrm>
            <a:off x="0" y="5449887"/>
            <a:ext cx="12192000" cy="1408113"/>
          </a:xfrm>
          <a:solidFill>
            <a:srgbClr val="FFFFFF">
              <a:alpha val="75294"/>
            </a:srgbClr>
          </a:solidFill>
        </p:spPr>
        <p:txBody>
          <a:bodyPr anchorCtr="1">
            <a:noAutofit/>
          </a:bodyPr>
          <a:lstStyle/>
          <a:p>
            <a:r>
              <a:rPr lang="en-US" altLang="zh-CN" sz="5333" b="1" dirty="0">
                <a:solidFill>
                  <a:srgbClr val="C00000"/>
                </a:solidFill>
                <a:latin typeface="Rockwell Extra Bold" panose="02060903040505020403" pitchFamily="18" charset="0"/>
              </a:rPr>
              <a:t>Connected Samurais</a:t>
            </a:r>
            <a:br>
              <a:rPr lang="en-US" altLang="zh-CN" sz="3491" b="1" dirty="0">
                <a:solidFill>
                  <a:srgbClr val="C00000"/>
                </a:solidFill>
                <a:latin typeface="Rockwell Extra Bold" panose="02060903040505020403" pitchFamily="18" charset="0"/>
              </a:rPr>
            </a:br>
            <a:r>
              <a:rPr lang="en-US" altLang="zh-CN" sz="3491" b="1" dirty="0">
                <a:solidFill>
                  <a:srgbClr val="C00000"/>
                </a:solidFill>
                <a:latin typeface="Rockwell Extra Bold" panose="02060903040505020403" pitchFamily="18" charset="0"/>
              </a:rPr>
              <a:t>Harada Method Overview</a:t>
            </a:r>
            <a:endParaRPr lang="zh-CN" altLang="en-US" sz="1455" dirty="0">
              <a:solidFill>
                <a:srgbClr val="C00000"/>
              </a:solidFill>
              <a:latin typeface="Rockwell" panose="02060603020205020403" pitchFamily="18" charset="0"/>
            </a:endParaRPr>
          </a:p>
        </p:txBody>
      </p:sp>
    </p:spTree>
    <p:extLst>
      <p:ext uri="{BB962C8B-B14F-4D97-AF65-F5344CB8AC3E}">
        <p14:creationId xmlns:p14="http://schemas.microsoft.com/office/powerpoint/2010/main" val="3720777721"/>
      </p:ext>
    </p:extLst>
  </p:cSld>
  <p:clrMapOvr>
    <a:masterClrMapping/>
  </p:clrMapOvr>
  <mc:AlternateContent xmlns:mc="http://schemas.openxmlformats.org/markup-compatibility/2006" xmlns:p14="http://schemas.microsoft.com/office/powerpoint/2010/main">
    <mc:Choice Requires="p14">
      <p:transition spd="slow" p14:dur="2000" advClick="0" advTm="12000"/>
    </mc:Choice>
    <mc:Fallback xmlns="">
      <p:transition spd="slow" advClick="0" advTm="1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676F75-6485-F740-993E-DF7D9BA277FA}"/>
              </a:ext>
            </a:extLst>
          </p:cNvPr>
          <p:cNvSpPr>
            <a:spLocks noGrp="1"/>
          </p:cNvSpPr>
          <p:nvPr>
            <p:ph type="title"/>
          </p:nvPr>
        </p:nvSpPr>
        <p:spPr/>
        <p:txBody>
          <a:bodyPr>
            <a:normAutofit/>
          </a:bodyPr>
          <a:lstStyle/>
          <a:p>
            <a:r>
              <a:rPr lang="en-US" dirty="0"/>
              <a:t>What is a self-­reliant person?</a:t>
            </a:r>
          </a:p>
        </p:txBody>
      </p:sp>
      <p:sp>
        <p:nvSpPr>
          <p:cNvPr id="19" name="object 17">
            <a:extLst>
              <a:ext uri="{FF2B5EF4-FFF2-40B4-BE49-F238E27FC236}">
                <a16:creationId xmlns:a16="http://schemas.microsoft.com/office/drawing/2014/main" id="{A134F30E-C067-AD4B-86D2-900D6D0101CC}"/>
              </a:ext>
            </a:extLst>
          </p:cNvPr>
          <p:cNvSpPr txBox="1"/>
          <p:nvPr/>
        </p:nvSpPr>
        <p:spPr>
          <a:xfrm>
            <a:off x="4061134" y="6660015"/>
            <a:ext cx="3497579" cy="170560"/>
          </a:xfrm>
          <a:prstGeom prst="rect">
            <a:avLst/>
          </a:prstGeom>
        </p:spPr>
        <p:txBody>
          <a:bodyPr vert="horz" wrap="square" lIns="0" tIns="16510" rIns="0" bIns="0" rtlCol="0">
            <a:spAutoFit/>
          </a:bodyPr>
          <a:lstStyle/>
          <a:p>
            <a:pPr marL="12700">
              <a:lnSpc>
                <a:spcPct val="100000"/>
              </a:lnSpc>
              <a:spcBef>
                <a:spcPts val="130"/>
              </a:spcBef>
            </a:pPr>
            <a:r>
              <a:rPr sz="1000" spc="0" dirty="0">
                <a:solidFill>
                  <a:srgbClr val="898989"/>
                </a:solidFill>
                <a:latin typeface="Calibri"/>
                <a:cs typeface="Calibri"/>
              </a:rPr>
              <a:t>Copyright (c) Harada </a:t>
            </a:r>
            <a:r>
              <a:rPr sz="1000" spc="50" dirty="0">
                <a:solidFill>
                  <a:srgbClr val="898989"/>
                </a:solidFill>
                <a:latin typeface="Calibri"/>
                <a:cs typeface="Calibri"/>
              </a:rPr>
              <a:t>Educa</a:t>
            </a:r>
            <a:r>
              <a:rPr lang="en-US" sz="1000" spc="50" dirty="0">
                <a:solidFill>
                  <a:srgbClr val="898989"/>
                </a:solidFill>
                <a:latin typeface="Calibri"/>
                <a:cs typeface="Calibri"/>
              </a:rPr>
              <a:t>ti</a:t>
            </a:r>
            <a:r>
              <a:rPr sz="1000" spc="50" dirty="0">
                <a:solidFill>
                  <a:srgbClr val="898989"/>
                </a:solidFill>
                <a:latin typeface="Calibri"/>
                <a:cs typeface="Calibri"/>
              </a:rPr>
              <a:t>on </a:t>
            </a:r>
            <a:r>
              <a:rPr sz="1000" spc="40" dirty="0">
                <a:solidFill>
                  <a:srgbClr val="898989"/>
                </a:solidFill>
                <a:latin typeface="Calibri"/>
                <a:cs typeface="Calibri"/>
              </a:rPr>
              <a:t>Ins</a:t>
            </a:r>
            <a:r>
              <a:rPr lang="en-US" sz="1000" spc="40" dirty="0">
                <a:solidFill>
                  <a:srgbClr val="898989"/>
                </a:solidFill>
                <a:latin typeface="Calibri"/>
                <a:cs typeface="Calibri"/>
              </a:rPr>
              <a:t>ti</a:t>
            </a:r>
            <a:r>
              <a:rPr sz="1000" spc="40" dirty="0">
                <a:solidFill>
                  <a:srgbClr val="898989"/>
                </a:solidFill>
                <a:latin typeface="Calibri"/>
                <a:cs typeface="Calibri"/>
              </a:rPr>
              <a:t>tute, </a:t>
            </a:r>
            <a:r>
              <a:rPr sz="1000" spc="5" dirty="0">
                <a:solidFill>
                  <a:srgbClr val="898989"/>
                </a:solidFill>
                <a:latin typeface="Calibri"/>
                <a:cs typeface="Calibri"/>
              </a:rPr>
              <a:t>Inc. </a:t>
            </a:r>
            <a:r>
              <a:rPr sz="1000" spc="0" dirty="0">
                <a:solidFill>
                  <a:srgbClr val="898989"/>
                </a:solidFill>
                <a:latin typeface="Calibri"/>
                <a:cs typeface="Calibri"/>
              </a:rPr>
              <a:t>All </a:t>
            </a:r>
            <a:r>
              <a:rPr sz="1000" spc="5" dirty="0">
                <a:solidFill>
                  <a:srgbClr val="898989"/>
                </a:solidFill>
                <a:latin typeface="Calibri"/>
                <a:cs typeface="Calibri"/>
              </a:rPr>
              <a:t>Rights</a:t>
            </a:r>
            <a:r>
              <a:rPr sz="1000" spc="-45" dirty="0">
                <a:solidFill>
                  <a:srgbClr val="898989"/>
                </a:solidFill>
                <a:latin typeface="Calibri"/>
                <a:cs typeface="Calibri"/>
              </a:rPr>
              <a:t> </a:t>
            </a:r>
            <a:r>
              <a:rPr sz="1000" spc="0" dirty="0">
                <a:solidFill>
                  <a:srgbClr val="898989"/>
                </a:solidFill>
                <a:latin typeface="Calibri"/>
                <a:cs typeface="Calibri"/>
              </a:rPr>
              <a:t>Reserved.</a:t>
            </a:r>
            <a:endParaRPr sz="1000" dirty="0">
              <a:latin typeface="Calibri"/>
              <a:cs typeface="Calibri"/>
            </a:endParaRPr>
          </a:p>
        </p:txBody>
      </p:sp>
      <p:sp>
        <p:nvSpPr>
          <p:cNvPr id="33" name="object 2">
            <a:extLst>
              <a:ext uri="{FF2B5EF4-FFF2-40B4-BE49-F238E27FC236}">
                <a16:creationId xmlns:a16="http://schemas.microsoft.com/office/drawing/2014/main" id="{83046BFE-FA5A-8B45-8688-26B97AA212BC}"/>
              </a:ext>
            </a:extLst>
          </p:cNvPr>
          <p:cNvSpPr/>
          <p:nvPr/>
        </p:nvSpPr>
        <p:spPr>
          <a:xfrm>
            <a:off x="2750126" y="1701079"/>
            <a:ext cx="2248592" cy="2589414"/>
          </a:xfrm>
          <a:prstGeom prst="rect">
            <a:avLst/>
          </a:prstGeom>
          <a:blipFill>
            <a:blip r:embed="rId2" cstate="print"/>
            <a:stretch>
              <a:fillRect/>
            </a:stretch>
          </a:blipFill>
        </p:spPr>
        <p:txBody>
          <a:bodyPr wrap="square" lIns="0" tIns="0" rIns="0" bIns="0" rtlCol="0"/>
          <a:lstStyle/>
          <a:p>
            <a:endParaRPr/>
          </a:p>
        </p:txBody>
      </p:sp>
      <p:sp>
        <p:nvSpPr>
          <p:cNvPr id="34" name="object 3">
            <a:extLst>
              <a:ext uri="{FF2B5EF4-FFF2-40B4-BE49-F238E27FC236}">
                <a16:creationId xmlns:a16="http://schemas.microsoft.com/office/drawing/2014/main" id="{BEF7F324-1461-DE4C-B85E-92BC42C7C73F}"/>
              </a:ext>
            </a:extLst>
          </p:cNvPr>
          <p:cNvSpPr/>
          <p:nvPr/>
        </p:nvSpPr>
        <p:spPr>
          <a:xfrm>
            <a:off x="2759076" y="1690688"/>
            <a:ext cx="2232024" cy="2571750"/>
          </a:xfrm>
          <a:prstGeom prst="rect">
            <a:avLst/>
          </a:prstGeom>
          <a:blipFill>
            <a:blip r:embed="rId3" cstate="print"/>
            <a:stretch>
              <a:fillRect/>
            </a:stretch>
          </a:blipFill>
        </p:spPr>
        <p:txBody>
          <a:bodyPr wrap="square" lIns="0" tIns="0" rIns="0" bIns="0" rtlCol="0"/>
          <a:lstStyle/>
          <a:p>
            <a:endParaRPr/>
          </a:p>
        </p:txBody>
      </p:sp>
      <p:sp>
        <p:nvSpPr>
          <p:cNvPr id="35" name="object 4">
            <a:extLst>
              <a:ext uri="{FF2B5EF4-FFF2-40B4-BE49-F238E27FC236}">
                <a16:creationId xmlns:a16="http://schemas.microsoft.com/office/drawing/2014/main" id="{C7F45E8B-55E5-E442-A9E0-30D7BBED467A}"/>
              </a:ext>
            </a:extLst>
          </p:cNvPr>
          <p:cNvSpPr/>
          <p:nvPr/>
        </p:nvSpPr>
        <p:spPr>
          <a:xfrm>
            <a:off x="2759076" y="1690688"/>
            <a:ext cx="2232025" cy="2571750"/>
          </a:xfrm>
          <a:custGeom>
            <a:avLst/>
            <a:gdLst/>
            <a:ahLst/>
            <a:cxnLst/>
            <a:rect l="l" t="t" r="r" b="b"/>
            <a:pathLst>
              <a:path w="2232025" h="2571750">
                <a:moveTo>
                  <a:pt x="0" y="0"/>
                </a:moveTo>
                <a:lnTo>
                  <a:pt x="2232024" y="0"/>
                </a:lnTo>
                <a:lnTo>
                  <a:pt x="2232024" y="2571749"/>
                </a:lnTo>
                <a:lnTo>
                  <a:pt x="0" y="2571749"/>
                </a:lnTo>
                <a:lnTo>
                  <a:pt x="0" y="0"/>
                </a:lnTo>
                <a:close/>
              </a:path>
            </a:pathLst>
          </a:custGeom>
          <a:ln w="9524">
            <a:solidFill>
              <a:srgbClr val="CC615A"/>
            </a:solidFill>
          </a:ln>
        </p:spPr>
        <p:txBody>
          <a:bodyPr wrap="square" lIns="0" tIns="0" rIns="0" bIns="0" rtlCol="0"/>
          <a:lstStyle/>
          <a:p>
            <a:endParaRPr/>
          </a:p>
        </p:txBody>
      </p:sp>
      <p:sp>
        <p:nvSpPr>
          <p:cNvPr id="36" name="object 5">
            <a:extLst>
              <a:ext uri="{FF2B5EF4-FFF2-40B4-BE49-F238E27FC236}">
                <a16:creationId xmlns:a16="http://schemas.microsoft.com/office/drawing/2014/main" id="{79823C70-56D3-684C-ABEB-67A559376D84}"/>
              </a:ext>
            </a:extLst>
          </p:cNvPr>
          <p:cNvSpPr txBox="1"/>
          <p:nvPr/>
        </p:nvSpPr>
        <p:spPr>
          <a:xfrm>
            <a:off x="2759076" y="1690688"/>
            <a:ext cx="2232025" cy="2571750"/>
          </a:xfrm>
          <a:prstGeom prst="rect">
            <a:avLst/>
          </a:prstGeom>
          <a:ln w="9524">
            <a:solidFill>
              <a:srgbClr val="CC615A"/>
            </a:solidFill>
          </a:ln>
        </p:spPr>
        <p:txBody>
          <a:bodyPr vert="horz" wrap="square" lIns="0" tIns="5715" rIns="0" bIns="0" rtlCol="0">
            <a:spAutoFit/>
          </a:bodyPr>
          <a:lstStyle/>
          <a:p>
            <a:pPr>
              <a:lnSpc>
                <a:spcPct val="100000"/>
              </a:lnSpc>
              <a:spcBef>
                <a:spcPts val="45"/>
              </a:spcBef>
            </a:pPr>
            <a:endParaRPr sz="3450" dirty="0">
              <a:latin typeface="Times New Roman"/>
              <a:cs typeface="Times New Roman"/>
            </a:endParaRPr>
          </a:p>
          <a:p>
            <a:pPr marL="210820" marR="200025" algn="ctr">
              <a:lnSpc>
                <a:spcPct val="99700"/>
              </a:lnSpc>
            </a:pPr>
            <a:r>
              <a:rPr sz="2800" b="1" spc="-5" dirty="0">
                <a:latin typeface="Calibri"/>
                <a:cs typeface="Calibri"/>
              </a:rPr>
              <a:t>Professiona</a:t>
            </a:r>
            <a:r>
              <a:rPr sz="2800" b="1" dirty="0">
                <a:latin typeface="Calibri"/>
                <a:cs typeface="Calibri"/>
              </a:rPr>
              <a:t>l  </a:t>
            </a:r>
            <a:r>
              <a:rPr sz="2800" b="1" spc="-5" dirty="0">
                <a:latin typeface="Calibri"/>
                <a:cs typeface="Calibri"/>
              </a:rPr>
              <a:t>skills </a:t>
            </a:r>
            <a:r>
              <a:rPr sz="2800" b="1" dirty="0">
                <a:latin typeface="Calibri"/>
                <a:cs typeface="Calibri"/>
              </a:rPr>
              <a:t>&amp;  </a:t>
            </a:r>
            <a:r>
              <a:rPr sz="2800" b="1" spc="-5" dirty="0">
                <a:latin typeface="Calibri"/>
                <a:cs typeface="Calibri"/>
              </a:rPr>
              <a:t>knowledge</a:t>
            </a:r>
            <a:endParaRPr sz="2800" dirty="0">
              <a:latin typeface="Calibri"/>
              <a:cs typeface="Calibri"/>
            </a:endParaRPr>
          </a:p>
        </p:txBody>
      </p:sp>
      <p:sp>
        <p:nvSpPr>
          <p:cNvPr id="37" name="object 6">
            <a:extLst>
              <a:ext uri="{FF2B5EF4-FFF2-40B4-BE49-F238E27FC236}">
                <a16:creationId xmlns:a16="http://schemas.microsoft.com/office/drawing/2014/main" id="{7F56B5E8-26A1-C44F-A066-EB3EC1BCDB53}"/>
              </a:ext>
            </a:extLst>
          </p:cNvPr>
          <p:cNvSpPr/>
          <p:nvPr/>
        </p:nvSpPr>
        <p:spPr>
          <a:xfrm>
            <a:off x="1885603" y="4273867"/>
            <a:ext cx="4048297" cy="2040774"/>
          </a:xfrm>
          <a:prstGeom prst="rect">
            <a:avLst/>
          </a:prstGeom>
          <a:blipFill>
            <a:blip r:embed="rId4" cstate="print"/>
            <a:stretch>
              <a:fillRect/>
            </a:stretch>
          </a:blipFill>
        </p:spPr>
        <p:txBody>
          <a:bodyPr wrap="square" lIns="0" tIns="0" rIns="0" bIns="0" rtlCol="0"/>
          <a:lstStyle/>
          <a:p>
            <a:endParaRPr/>
          </a:p>
        </p:txBody>
      </p:sp>
      <p:sp>
        <p:nvSpPr>
          <p:cNvPr id="38" name="object 7">
            <a:extLst>
              <a:ext uri="{FF2B5EF4-FFF2-40B4-BE49-F238E27FC236}">
                <a16:creationId xmlns:a16="http://schemas.microsoft.com/office/drawing/2014/main" id="{F3C335E6-3D41-8F45-A3F1-D52A0762B502}"/>
              </a:ext>
            </a:extLst>
          </p:cNvPr>
          <p:cNvSpPr/>
          <p:nvPr/>
        </p:nvSpPr>
        <p:spPr>
          <a:xfrm>
            <a:off x="1893887" y="4262439"/>
            <a:ext cx="4032250" cy="2022474"/>
          </a:xfrm>
          <a:prstGeom prst="rect">
            <a:avLst/>
          </a:prstGeom>
          <a:blipFill>
            <a:blip r:embed="rId5" cstate="print"/>
            <a:stretch>
              <a:fillRect/>
            </a:stretch>
          </a:blipFill>
        </p:spPr>
        <p:txBody>
          <a:bodyPr wrap="square" lIns="0" tIns="0" rIns="0" bIns="0" rtlCol="0"/>
          <a:lstStyle/>
          <a:p>
            <a:endParaRPr/>
          </a:p>
        </p:txBody>
      </p:sp>
      <p:sp>
        <p:nvSpPr>
          <p:cNvPr id="39" name="object 8">
            <a:extLst>
              <a:ext uri="{FF2B5EF4-FFF2-40B4-BE49-F238E27FC236}">
                <a16:creationId xmlns:a16="http://schemas.microsoft.com/office/drawing/2014/main" id="{D7B95EB6-DE94-C148-B311-67DC1CA3853E}"/>
              </a:ext>
            </a:extLst>
          </p:cNvPr>
          <p:cNvSpPr txBox="1"/>
          <p:nvPr/>
        </p:nvSpPr>
        <p:spPr>
          <a:xfrm>
            <a:off x="1893887" y="4262439"/>
            <a:ext cx="4032250" cy="2022475"/>
          </a:xfrm>
          <a:prstGeom prst="rect">
            <a:avLst/>
          </a:prstGeom>
          <a:ln w="9524">
            <a:solidFill>
              <a:srgbClr val="CC615A"/>
            </a:solidFill>
          </a:ln>
        </p:spPr>
        <p:txBody>
          <a:bodyPr vert="horz" wrap="square" lIns="0" tIns="309880" rIns="0" bIns="0" rtlCol="0">
            <a:spAutoFit/>
          </a:bodyPr>
          <a:lstStyle/>
          <a:p>
            <a:pPr marL="822960" marR="812165" indent="578485">
              <a:lnSpc>
                <a:spcPts val="5700"/>
              </a:lnSpc>
              <a:spcBef>
                <a:spcPts val="2440"/>
              </a:spcBef>
            </a:pPr>
            <a:r>
              <a:rPr sz="4800" b="1" spc="-5" dirty="0">
                <a:latin typeface="Calibri"/>
                <a:cs typeface="Calibri"/>
              </a:rPr>
              <a:t>Good  </a:t>
            </a:r>
            <a:r>
              <a:rPr sz="4800" b="1" dirty="0">
                <a:latin typeface="Calibri"/>
                <a:cs typeface="Calibri"/>
              </a:rPr>
              <a:t>c</a:t>
            </a:r>
            <a:r>
              <a:rPr sz="4800" b="1" spc="-5" dirty="0">
                <a:latin typeface="Calibri"/>
                <a:cs typeface="Calibri"/>
              </a:rPr>
              <a:t>ha</a:t>
            </a:r>
            <a:r>
              <a:rPr sz="4800" b="1" dirty="0">
                <a:latin typeface="Calibri"/>
                <a:cs typeface="Calibri"/>
              </a:rPr>
              <a:t>r</a:t>
            </a:r>
            <a:r>
              <a:rPr sz="4800" b="1" spc="-5" dirty="0">
                <a:latin typeface="Calibri"/>
                <a:cs typeface="Calibri"/>
              </a:rPr>
              <a:t>a</a:t>
            </a:r>
            <a:r>
              <a:rPr sz="4800" b="1" dirty="0">
                <a:latin typeface="Calibri"/>
                <a:cs typeface="Calibri"/>
              </a:rPr>
              <a:t>c</a:t>
            </a:r>
            <a:r>
              <a:rPr sz="4800" b="1" spc="-5" dirty="0">
                <a:latin typeface="Calibri"/>
                <a:cs typeface="Calibri"/>
              </a:rPr>
              <a:t>ter</a:t>
            </a:r>
            <a:endParaRPr sz="4800">
              <a:latin typeface="Calibri"/>
              <a:cs typeface="Calibri"/>
            </a:endParaRPr>
          </a:p>
        </p:txBody>
      </p:sp>
      <p:sp>
        <p:nvSpPr>
          <p:cNvPr id="40" name="object 9">
            <a:extLst>
              <a:ext uri="{FF2B5EF4-FFF2-40B4-BE49-F238E27FC236}">
                <a16:creationId xmlns:a16="http://schemas.microsoft.com/office/drawing/2014/main" id="{4945D4E8-DE8C-074A-BFE8-77447670DEB8}"/>
              </a:ext>
            </a:extLst>
          </p:cNvPr>
          <p:cNvSpPr/>
          <p:nvPr/>
        </p:nvSpPr>
        <p:spPr>
          <a:xfrm>
            <a:off x="5210176" y="2690814"/>
            <a:ext cx="809625" cy="714375"/>
          </a:xfrm>
          <a:custGeom>
            <a:avLst/>
            <a:gdLst/>
            <a:ahLst/>
            <a:cxnLst/>
            <a:rect l="l" t="t" r="r" b="b"/>
            <a:pathLst>
              <a:path w="809625" h="714375">
                <a:moveTo>
                  <a:pt x="452438" y="0"/>
                </a:moveTo>
                <a:lnTo>
                  <a:pt x="452438" y="178595"/>
                </a:lnTo>
                <a:lnTo>
                  <a:pt x="0" y="178595"/>
                </a:lnTo>
                <a:lnTo>
                  <a:pt x="0" y="535781"/>
                </a:lnTo>
                <a:lnTo>
                  <a:pt x="452438" y="535781"/>
                </a:lnTo>
                <a:lnTo>
                  <a:pt x="452438" y="714375"/>
                </a:lnTo>
                <a:lnTo>
                  <a:pt x="809625" y="357188"/>
                </a:lnTo>
                <a:lnTo>
                  <a:pt x="452438" y="0"/>
                </a:lnTo>
                <a:close/>
              </a:path>
            </a:pathLst>
          </a:custGeom>
          <a:solidFill>
            <a:srgbClr val="000000"/>
          </a:solidFill>
        </p:spPr>
        <p:txBody>
          <a:bodyPr wrap="square" lIns="0" tIns="0" rIns="0" bIns="0" rtlCol="0"/>
          <a:lstStyle/>
          <a:p>
            <a:endParaRPr/>
          </a:p>
        </p:txBody>
      </p:sp>
      <p:sp>
        <p:nvSpPr>
          <p:cNvPr id="41" name="object 10">
            <a:extLst>
              <a:ext uri="{FF2B5EF4-FFF2-40B4-BE49-F238E27FC236}">
                <a16:creationId xmlns:a16="http://schemas.microsoft.com/office/drawing/2014/main" id="{64529672-9821-2C4D-8D2E-E33C5599E14F}"/>
              </a:ext>
            </a:extLst>
          </p:cNvPr>
          <p:cNvSpPr/>
          <p:nvPr/>
        </p:nvSpPr>
        <p:spPr>
          <a:xfrm>
            <a:off x="5210176" y="2690814"/>
            <a:ext cx="809625" cy="714375"/>
          </a:xfrm>
          <a:custGeom>
            <a:avLst/>
            <a:gdLst/>
            <a:ahLst/>
            <a:cxnLst/>
            <a:rect l="l" t="t" r="r" b="b"/>
            <a:pathLst>
              <a:path w="809625" h="714375">
                <a:moveTo>
                  <a:pt x="0" y="178594"/>
                </a:moveTo>
                <a:lnTo>
                  <a:pt x="452437" y="178594"/>
                </a:lnTo>
                <a:lnTo>
                  <a:pt x="452437" y="0"/>
                </a:lnTo>
                <a:lnTo>
                  <a:pt x="809624" y="357187"/>
                </a:lnTo>
                <a:lnTo>
                  <a:pt x="452437" y="714374"/>
                </a:lnTo>
                <a:lnTo>
                  <a:pt x="452437" y="535780"/>
                </a:lnTo>
                <a:lnTo>
                  <a:pt x="0" y="535780"/>
                </a:lnTo>
                <a:lnTo>
                  <a:pt x="0" y="178594"/>
                </a:lnTo>
                <a:close/>
              </a:path>
            </a:pathLst>
          </a:custGeom>
          <a:ln w="25399">
            <a:solidFill>
              <a:srgbClr val="47719C"/>
            </a:solidFill>
          </a:ln>
        </p:spPr>
        <p:txBody>
          <a:bodyPr wrap="square" lIns="0" tIns="0" rIns="0" bIns="0" rtlCol="0"/>
          <a:lstStyle/>
          <a:p>
            <a:endParaRPr/>
          </a:p>
        </p:txBody>
      </p:sp>
      <p:sp>
        <p:nvSpPr>
          <p:cNvPr id="42" name="object 11">
            <a:extLst>
              <a:ext uri="{FF2B5EF4-FFF2-40B4-BE49-F238E27FC236}">
                <a16:creationId xmlns:a16="http://schemas.microsoft.com/office/drawing/2014/main" id="{BD83C90C-01D4-194F-B0A0-3AD7A99303F7}"/>
              </a:ext>
            </a:extLst>
          </p:cNvPr>
          <p:cNvSpPr txBox="1"/>
          <p:nvPr/>
        </p:nvSpPr>
        <p:spPr>
          <a:xfrm>
            <a:off x="6455473" y="2638744"/>
            <a:ext cx="3020695" cy="650240"/>
          </a:xfrm>
          <a:prstGeom prst="rect">
            <a:avLst/>
          </a:prstGeom>
        </p:spPr>
        <p:txBody>
          <a:bodyPr vert="horz" wrap="square" lIns="0" tIns="12700" rIns="0" bIns="0" rtlCol="0">
            <a:spAutoFit/>
          </a:bodyPr>
          <a:lstStyle/>
          <a:p>
            <a:pPr marL="12700">
              <a:lnSpc>
                <a:spcPct val="100000"/>
              </a:lnSpc>
              <a:spcBef>
                <a:spcPts val="100"/>
              </a:spcBef>
            </a:pPr>
            <a:r>
              <a:rPr sz="4100" spc="-5" dirty="0">
                <a:latin typeface="Calibri"/>
                <a:cs typeface="Calibri"/>
              </a:rPr>
              <a:t>Achievements</a:t>
            </a:r>
            <a:endParaRPr sz="4100">
              <a:latin typeface="Calibri"/>
              <a:cs typeface="Calibri"/>
            </a:endParaRPr>
          </a:p>
        </p:txBody>
      </p:sp>
      <p:sp>
        <p:nvSpPr>
          <p:cNvPr id="43" name="object 12">
            <a:extLst>
              <a:ext uri="{FF2B5EF4-FFF2-40B4-BE49-F238E27FC236}">
                <a16:creationId xmlns:a16="http://schemas.microsoft.com/office/drawing/2014/main" id="{F3D3FEEE-E851-3749-8D1F-51AF8B85DEAD}"/>
              </a:ext>
            </a:extLst>
          </p:cNvPr>
          <p:cNvSpPr/>
          <p:nvPr/>
        </p:nvSpPr>
        <p:spPr>
          <a:xfrm>
            <a:off x="5995988" y="4691063"/>
            <a:ext cx="786130" cy="698500"/>
          </a:xfrm>
          <a:custGeom>
            <a:avLst/>
            <a:gdLst/>
            <a:ahLst/>
            <a:cxnLst/>
            <a:rect l="l" t="t" r="r" b="b"/>
            <a:pathLst>
              <a:path w="786129" h="698500">
                <a:moveTo>
                  <a:pt x="436561" y="0"/>
                </a:moveTo>
                <a:lnTo>
                  <a:pt x="436561" y="174625"/>
                </a:lnTo>
                <a:lnTo>
                  <a:pt x="0" y="174625"/>
                </a:lnTo>
                <a:lnTo>
                  <a:pt x="0" y="523875"/>
                </a:lnTo>
                <a:lnTo>
                  <a:pt x="436561" y="523875"/>
                </a:lnTo>
                <a:lnTo>
                  <a:pt x="436561" y="698500"/>
                </a:lnTo>
                <a:lnTo>
                  <a:pt x="785811" y="349250"/>
                </a:lnTo>
                <a:lnTo>
                  <a:pt x="436561" y="0"/>
                </a:lnTo>
                <a:close/>
              </a:path>
            </a:pathLst>
          </a:custGeom>
          <a:solidFill>
            <a:srgbClr val="000000"/>
          </a:solidFill>
        </p:spPr>
        <p:txBody>
          <a:bodyPr wrap="square" lIns="0" tIns="0" rIns="0" bIns="0" rtlCol="0"/>
          <a:lstStyle/>
          <a:p>
            <a:endParaRPr/>
          </a:p>
        </p:txBody>
      </p:sp>
      <p:sp>
        <p:nvSpPr>
          <p:cNvPr id="44" name="object 13">
            <a:extLst>
              <a:ext uri="{FF2B5EF4-FFF2-40B4-BE49-F238E27FC236}">
                <a16:creationId xmlns:a16="http://schemas.microsoft.com/office/drawing/2014/main" id="{7D0915C3-6AFB-EA43-95F9-E9BDC84EFE40}"/>
              </a:ext>
            </a:extLst>
          </p:cNvPr>
          <p:cNvSpPr/>
          <p:nvPr/>
        </p:nvSpPr>
        <p:spPr>
          <a:xfrm>
            <a:off x="5995988" y="4691063"/>
            <a:ext cx="786130" cy="698500"/>
          </a:xfrm>
          <a:custGeom>
            <a:avLst/>
            <a:gdLst/>
            <a:ahLst/>
            <a:cxnLst/>
            <a:rect l="l" t="t" r="r" b="b"/>
            <a:pathLst>
              <a:path w="786129" h="698500">
                <a:moveTo>
                  <a:pt x="0" y="174624"/>
                </a:moveTo>
                <a:lnTo>
                  <a:pt x="436562" y="174624"/>
                </a:lnTo>
                <a:lnTo>
                  <a:pt x="436562" y="0"/>
                </a:lnTo>
                <a:lnTo>
                  <a:pt x="785811" y="349249"/>
                </a:lnTo>
                <a:lnTo>
                  <a:pt x="436562" y="698499"/>
                </a:lnTo>
                <a:lnTo>
                  <a:pt x="436562" y="523874"/>
                </a:lnTo>
                <a:lnTo>
                  <a:pt x="0" y="523874"/>
                </a:lnTo>
                <a:lnTo>
                  <a:pt x="0" y="174624"/>
                </a:lnTo>
                <a:close/>
              </a:path>
            </a:pathLst>
          </a:custGeom>
          <a:ln w="25399">
            <a:solidFill>
              <a:srgbClr val="47719C"/>
            </a:solidFill>
          </a:ln>
        </p:spPr>
        <p:txBody>
          <a:bodyPr wrap="square" lIns="0" tIns="0" rIns="0" bIns="0" rtlCol="0"/>
          <a:lstStyle/>
          <a:p>
            <a:endParaRPr/>
          </a:p>
        </p:txBody>
      </p:sp>
      <p:sp>
        <p:nvSpPr>
          <p:cNvPr id="45" name="object 14">
            <a:extLst>
              <a:ext uri="{FF2B5EF4-FFF2-40B4-BE49-F238E27FC236}">
                <a16:creationId xmlns:a16="http://schemas.microsoft.com/office/drawing/2014/main" id="{248740CD-D089-054F-B1AF-DB85D55E7EDC}"/>
              </a:ext>
            </a:extLst>
          </p:cNvPr>
          <p:cNvSpPr txBox="1"/>
          <p:nvPr/>
        </p:nvSpPr>
        <p:spPr>
          <a:xfrm>
            <a:off x="7002199" y="4033521"/>
            <a:ext cx="3147641" cy="2155526"/>
          </a:xfrm>
          <a:prstGeom prst="rect">
            <a:avLst/>
          </a:prstGeom>
        </p:spPr>
        <p:txBody>
          <a:bodyPr vert="horz" wrap="square" lIns="0" tIns="12700" rIns="0" bIns="0" rtlCol="0">
            <a:spAutoFit/>
          </a:bodyPr>
          <a:lstStyle/>
          <a:p>
            <a:pPr marL="163830">
              <a:lnSpc>
                <a:spcPts val="5240"/>
              </a:lnSpc>
              <a:spcBef>
                <a:spcPts val="100"/>
              </a:spcBef>
            </a:pPr>
            <a:r>
              <a:rPr sz="4400" spc="15" dirty="0">
                <a:latin typeface="Calibri"/>
                <a:cs typeface="Calibri"/>
              </a:rPr>
              <a:t>Founda</a:t>
            </a:r>
            <a:r>
              <a:rPr lang="en-US" sz="4400" spc="15" dirty="0">
                <a:latin typeface="Calibri"/>
                <a:cs typeface="Calibri"/>
              </a:rPr>
              <a:t>ti</a:t>
            </a:r>
            <a:r>
              <a:rPr sz="4400" spc="15" dirty="0">
                <a:latin typeface="Calibri"/>
                <a:cs typeface="Calibri"/>
              </a:rPr>
              <a:t>on</a:t>
            </a:r>
            <a:endParaRPr sz="4400" dirty="0">
              <a:latin typeface="Calibri"/>
              <a:cs typeface="Calibri"/>
            </a:endParaRPr>
          </a:p>
          <a:p>
            <a:pPr marL="12700" marR="168275">
              <a:lnSpc>
                <a:spcPts val="2900"/>
              </a:lnSpc>
              <a:spcBef>
                <a:spcPts val="40"/>
              </a:spcBef>
            </a:pPr>
            <a:r>
              <a:rPr sz="2400" dirty="0">
                <a:latin typeface="Calibri"/>
                <a:cs typeface="Calibri"/>
              </a:rPr>
              <a:t>Public </a:t>
            </a:r>
            <a:r>
              <a:rPr sz="2400" spc="-5" dirty="0">
                <a:latin typeface="Calibri"/>
                <a:cs typeface="Calibri"/>
              </a:rPr>
              <a:t>service spirits:  Caring for others,  Helping others grow,  Sharing</a:t>
            </a:r>
            <a:r>
              <a:rPr sz="2400" spc="-20" dirty="0">
                <a:latin typeface="Calibri"/>
                <a:cs typeface="Calibri"/>
              </a:rPr>
              <a:t> </a:t>
            </a:r>
            <a:r>
              <a:rPr sz="2400" spc="-5" dirty="0">
                <a:latin typeface="Calibri"/>
                <a:cs typeface="Calibri"/>
              </a:rPr>
              <a:t>experiences.</a:t>
            </a:r>
            <a:endParaRPr sz="2400" dirty="0">
              <a:latin typeface="Calibri"/>
              <a:cs typeface="Calibri"/>
            </a:endParaRPr>
          </a:p>
        </p:txBody>
      </p:sp>
    </p:spTree>
    <p:extLst>
      <p:ext uri="{BB962C8B-B14F-4D97-AF65-F5344CB8AC3E}">
        <p14:creationId xmlns:p14="http://schemas.microsoft.com/office/powerpoint/2010/main" val="440898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BC9F-4B91-6549-A642-E827E8DE6067}"/>
              </a:ext>
            </a:extLst>
          </p:cNvPr>
          <p:cNvSpPr>
            <a:spLocks noGrp="1"/>
          </p:cNvSpPr>
          <p:nvPr>
            <p:ph type="title"/>
          </p:nvPr>
        </p:nvSpPr>
        <p:spPr/>
        <p:txBody>
          <a:bodyPr/>
          <a:lstStyle/>
          <a:p>
            <a:r>
              <a:rPr lang="en-US" dirty="0"/>
              <a:t>A self-reliant person:</a:t>
            </a:r>
          </a:p>
        </p:txBody>
      </p:sp>
      <p:sp>
        <p:nvSpPr>
          <p:cNvPr id="3" name="Content Placeholder 2">
            <a:extLst>
              <a:ext uri="{FF2B5EF4-FFF2-40B4-BE49-F238E27FC236}">
                <a16:creationId xmlns:a16="http://schemas.microsoft.com/office/drawing/2014/main" id="{2347D180-7DC1-204B-96B0-2A03C8E3FE70}"/>
              </a:ext>
            </a:extLst>
          </p:cNvPr>
          <p:cNvSpPr>
            <a:spLocks noGrp="1"/>
          </p:cNvSpPr>
          <p:nvPr>
            <p:ph idx="1"/>
          </p:nvPr>
        </p:nvSpPr>
        <p:spPr/>
        <p:txBody>
          <a:bodyPr/>
          <a:lstStyle/>
          <a:p>
            <a:pPr marL="514350" indent="-514350">
              <a:buFont typeface="+mj-lt"/>
              <a:buAutoNum type="arabicPeriod"/>
            </a:pPr>
            <a:r>
              <a:rPr lang="en-US" dirty="0"/>
              <a:t>is open-minded about advice or criticism– like an empty glass on the table willingly waiting to be ﬁlled.</a:t>
            </a:r>
          </a:p>
          <a:p>
            <a:endParaRPr lang="en-US" dirty="0"/>
          </a:p>
          <a:p>
            <a:endParaRPr lang="en-US" dirty="0"/>
          </a:p>
        </p:txBody>
      </p:sp>
      <p:sp>
        <p:nvSpPr>
          <p:cNvPr id="4" name="object 4">
            <a:extLst>
              <a:ext uri="{FF2B5EF4-FFF2-40B4-BE49-F238E27FC236}">
                <a16:creationId xmlns:a16="http://schemas.microsoft.com/office/drawing/2014/main" id="{44686F3E-B092-A242-98D1-D43D4ECB3D07}"/>
              </a:ext>
            </a:extLst>
          </p:cNvPr>
          <p:cNvSpPr>
            <a:spLocks noChangeAspect="1"/>
          </p:cNvSpPr>
          <p:nvPr/>
        </p:nvSpPr>
        <p:spPr>
          <a:xfrm>
            <a:off x="838200" y="2897916"/>
            <a:ext cx="2694729" cy="350542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24861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2F51-B19F-5342-947A-0A2DFEE5026A}"/>
              </a:ext>
            </a:extLst>
          </p:cNvPr>
          <p:cNvSpPr>
            <a:spLocks noGrp="1"/>
          </p:cNvSpPr>
          <p:nvPr>
            <p:ph type="title"/>
          </p:nvPr>
        </p:nvSpPr>
        <p:spPr/>
        <p:txBody>
          <a:bodyPr/>
          <a:lstStyle/>
          <a:p>
            <a:r>
              <a:rPr lang="en-US" dirty="0"/>
              <a:t>A self-reliant person:</a:t>
            </a:r>
          </a:p>
        </p:txBody>
      </p:sp>
      <p:sp>
        <p:nvSpPr>
          <p:cNvPr id="3" name="Content Placeholder 2">
            <a:extLst>
              <a:ext uri="{FF2B5EF4-FFF2-40B4-BE49-F238E27FC236}">
                <a16:creationId xmlns:a16="http://schemas.microsoft.com/office/drawing/2014/main" id="{C04C98A8-9F5C-DB4E-B773-EDD2A68EE853}"/>
              </a:ext>
            </a:extLst>
          </p:cNvPr>
          <p:cNvSpPr>
            <a:spLocks noGrp="1"/>
          </p:cNvSpPr>
          <p:nvPr>
            <p:ph idx="1"/>
          </p:nvPr>
        </p:nvSpPr>
        <p:spPr/>
        <p:txBody>
          <a:bodyPr>
            <a:normAutofit/>
          </a:bodyPr>
          <a:lstStyle/>
          <a:p>
            <a:pPr marL="514350" indent="-514350">
              <a:buFont typeface="+mj-lt"/>
              <a:buAutoNum type="arabicPeriod" startAt="2"/>
            </a:pPr>
            <a:r>
              <a:rPr lang="en-US" dirty="0"/>
              <a:t>is self-determined to achieve goals.</a:t>
            </a:r>
          </a:p>
          <a:p>
            <a:pPr marL="514350" indent="-514350">
              <a:buFont typeface="+mj-lt"/>
              <a:buAutoNum type="arabicPeriod" startAt="2"/>
            </a:pPr>
            <a:r>
              <a:rPr lang="en-US" dirty="0"/>
              <a:t>is a self believer about winning.</a:t>
            </a:r>
          </a:p>
          <a:p>
            <a:pPr marL="514350" indent="-514350">
              <a:buFont typeface="+mj-lt"/>
              <a:buAutoNum type="arabicPeriod" startAt="2"/>
            </a:pPr>
            <a:r>
              <a:rPr lang="en-US" dirty="0"/>
              <a:t>is a good habit creator.</a:t>
            </a:r>
          </a:p>
          <a:p>
            <a:pPr marL="514350" indent="-514350">
              <a:buFont typeface="+mj-lt"/>
              <a:buAutoNum type="arabicPeriod" startAt="2"/>
            </a:pPr>
            <a:r>
              <a:rPr lang="en-US" dirty="0"/>
              <a:t>is a reﬂective thinker.</a:t>
            </a:r>
          </a:p>
          <a:p>
            <a:pPr marL="514350" indent="-514350">
              <a:buFont typeface="+mj-lt"/>
              <a:buAutoNum type="arabicPeriod" startAt="2"/>
            </a:pPr>
            <a:r>
              <a:rPr lang="en-US" dirty="0"/>
              <a:t>is a strong believer in the importance of  balancing one’s spirit, skill, physical strength and lifestyle as sources of human power.</a:t>
            </a:r>
          </a:p>
        </p:txBody>
      </p:sp>
    </p:spTree>
    <p:extLst>
      <p:ext uri="{BB962C8B-B14F-4D97-AF65-F5344CB8AC3E}">
        <p14:creationId xmlns:p14="http://schemas.microsoft.com/office/powerpoint/2010/main" val="1290350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4E885-9396-4D44-B264-47C989D5736A}"/>
              </a:ext>
            </a:extLst>
          </p:cNvPr>
          <p:cNvSpPr>
            <a:spLocks noGrp="1"/>
          </p:cNvSpPr>
          <p:nvPr>
            <p:ph type="title"/>
          </p:nvPr>
        </p:nvSpPr>
        <p:spPr/>
        <p:txBody>
          <a:bodyPr/>
          <a:lstStyle/>
          <a:p>
            <a:r>
              <a:rPr lang="en-US" dirty="0"/>
              <a:t>The 3 principles to “rebuild” something</a:t>
            </a:r>
            <a:br>
              <a:rPr lang="en-US" dirty="0"/>
            </a:br>
            <a:r>
              <a:rPr lang="en-US" dirty="0"/>
              <a:t>e.g. company, team, or one’s life</a:t>
            </a:r>
          </a:p>
        </p:txBody>
      </p:sp>
      <p:sp>
        <p:nvSpPr>
          <p:cNvPr id="3" name="Content Placeholder 2">
            <a:extLst>
              <a:ext uri="{FF2B5EF4-FFF2-40B4-BE49-F238E27FC236}">
                <a16:creationId xmlns:a16="http://schemas.microsoft.com/office/drawing/2014/main" id="{AD060AE2-6958-6449-AEA4-641578E4726B}"/>
              </a:ext>
            </a:extLst>
          </p:cNvPr>
          <p:cNvSpPr>
            <a:spLocks noGrp="1"/>
          </p:cNvSpPr>
          <p:nvPr>
            <p:ph idx="1"/>
          </p:nvPr>
        </p:nvSpPr>
        <p:spPr/>
        <p:txBody>
          <a:bodyPr/>
          <a:lstStyle/>
          <a:p>
            <a:pPr marL="514350" indent="-514350">
              <a:buFont typeface="+mj-lt"/>
              <a:buAutoNum type="arabicPeriod"/>
            </a:pPr>
            <a:r>
              <a:rPr lang="en-US" dirty="0"/>
              <a:t>Be punctual.</a:t>
            </a:r>
          </a:p>
          <a:p>
            <a:pPr marL="514350" indent="-514350">
              <a:buFont typeface="+mj-lt"/>
              <a:buAutoNum type="arabicPeriod"/>
            </a:pPr>
            <a:r>
              <a:rPr lang="en-US" dirty="0"/>
              <a:t>Be attentive to cleaning and organizing places.</a:t>
            </a:r>
          </a:p>
          <a:p>
            <a:pPr marL="514350" indent="-514350">
              <a:buFont typeface="+mj-lt"/>
              <a:buAutoNum type="arabicPeriod"/>
            </a:pPr>
            <a:r>
              <a:rPr lang="en-US" dirty="0"/>
              <a:t>Be courteous and respectful to others.</a:t>
            </a:r>
          </a:p>
          <a:p>
            <a:pPr marL="514350" indent="-514350">
              <a:buFont typeface="+mj-lt"/>
              <a:buAutoNum type="arabicPeriod"/>
            </a:pPr>
            <a:endParaRPr lang="en-US" dirty="0"/>
          </a:p>
        </p:txBody>
      </p:sp>
    </p:spTree>
    <p:extLst>
      <p:ext uri="{BB962C8B-B14F-4D97-AF65-F5344CB8AC3E}">
        <p14:creationId xmlns:p14="http://schemas.microsoft.com/office/powerpoint/2010/main" val="2771940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676F75-6485-F740-993E-DF7D9BA277FA}"/>
              </a:ext>
            </a:extLst>
          </p:cNvPr>
          <p:cNvSpPr>
            <a:spLocks noGrp="1"/>
          </p:cNvSpPr>
          <p:nvPr>
            <p:ph type="title"/>
          </p:nvPr>
        </p:nvSpPr>
        <p:spPr/>
        <p:txBody>
          <a:bodyPr/>
          <a:lstStyle/>
          <a:p>
            <a:r>
              <a:rPr lang="en-US" dirty="0"/>
              <a:t>Uniqlo - What should the manager do?</a:t>
            </a:r>
          </a:p>
        </p:txBody>
      </p:sp>
      <p:sp>
        <p:nvSpPr>
          <p:cNvPr id="6" name="object 3">
            <a:extLst>
              <a:ext uri="{FF2B5EF4-FFF2-40B4-BE49-F238E27FC236}">
                <a16:creationId xmlns:a16="http://schemas.microsoft.com/office/drawing/2014/main" id="{755ED9E6-FB24-964F-92A2-647A98FBA47D}"/>
              </a:ext>
            </a:extLst>
          </p:cNvPr>
          <p:cNvSpPr/>
          <p:nvPr/>
        </p:nvSpPr>
        <p:spPr>
          <a:xfrm>
            <a:off x="4831405" y="1690688"/>
            <a:ext cx="2091481" cy="1568334"/>
          </a:xfrm>
          <a:prstGeom prst="rect">
            <a:avLst/>
          </a:prstGeom>
          <a:blipFill>
            <a:blip r:embed="rId2" cstate="print"/>
            <a:stretch>
              <a:fillRect/>
            </a:stretch>
          </a:blipFill>
        </p:spPr>
        <p:txBody>
          <a:bodyPr wrap="square" lIns="0" tIns="0" rIns="0" bIns="0" rtlCol="0"/>
          <a:lstStyle/>
          <a:p>
            <a:endParaRPr/>
          </a:p>
        </p:txBody>
      </p:sp>
      <p:sp>
        <p:nvSpPr>
          <p:cNvPr id="7" name="object 4">
            <a:extLst>
              <a:ext uri="{FF2B5EF4-FFF2-40B4-BE49-F238E27FC236}">
                <a16:creationId xmlns:a16="http://schemas.microsoft.com/office/drawing/2014/main" id="{EEDA29EC-2C3A-3642-B6E5-F286B8CE6FDE}"/>
              </a:ext>
            </a:extLst>
          </p:cNvPr>
          <p:cNvSpPr/>
          <p:nvPr/>
        </p:nvSpPr>
        <p:spPr>
          <a:xfrm>
            <a:off x="1785412" y="1690688"/>
            <a:ext cx="2352917" cy="1568334"/>
          </a:xfrm>
          <a:prstGeom prst="rect">
            <a:avLst/>
          </a:prstGeom>
          <a:blipFill>
            <a:blip r:embed="rId3" cstate="print"/>
            <a:stretch>
              <a:fillRect/>
            </a:stretch>
          </a:blipFill>
        </p:spPr>
        <p:txBody>
          <a:bodyPr wrap="square" lIns="0" tIns="0" rIns="0" bIns="0" rtlCol="0"/>
          <a:lstStyle/>
          <a:p>
            <a:endParaRPr/>
          </a:p>
        </p:txBody>
      </p:sp>
      <p:sp>
        <p:nvSpPr>
          <p:cNvPr id="8" name="object 5">
            <a:extLst>
              <a:ext uri="{FF2B5EF4-FFF2-40B4-BE49-F238E27FC236}">
                <a16:creationId xmlns:a16="http://schemas.microsoft.com/office/drawing/2014/main" id="{A4A3742E-92DD-E64D-B9CB-7BA1DE53F94B}"/>
              </a:ext>
            </a:extLst>
          </p:cNvPr>
          <p:cNvSpPr/>
          <p:nvPr/>
        </p:nvSpPr>
        <p:spPr>
          <a:xfrm>
            <a:off x="7998584" y="4958052"/>
            <a:ext cx="1112460" cy="1670439"/>
          </a:xfrm>
          <a:prstGeom prst="rect">
            <a:avLst/>
          </a:prstGeom>
          <a:blipFill>
            <a:blip r:embed="rId4" cstate="print"/>
            <a:stretch>
              <a:fillRect/>
            </a:stretch>
          </a:blipFill>
        </p:spPr>
        <p:txBody>
          <a:bodyPr wrap="square" lIns="0" tIns="0" rIns="0" bIns="0" rtlCol="0"/>
          <a:lstStyle/>
          <a:p>
            <a:endParaRPr/>
          </a:p>
        </p:txBody>
      </p:sp>
      <p:sp>
        <p:nvSpPr>
          <p:cNvPr id="9" name="object 6">
            <a:extLst>
              <a:ext uri="{FF2B5EF4-FFF2-40B4-BE49-F238E27FC236}">
                <a16:creationId xmlns:a16="http://schemas.microsoft.com/office/drawing/2014/main" id="{E69C5770-90C1-0C4E-B7DB-DA9FBDA00805}"/>
              </a:ext>
            </a:extLst>
          </p:cNvPr>
          <p:cNvSpPr/>
          <p:nvPr/>
        </p:nvSpPr>
        <p:spPr>
          <a:xfrm>
            <a:off x="7971351" y="3585759"/>
            <a:ext cx="1165565" cy="1172167"/>
          </a:xfrm>
          <a:prstGeom prst="rect">
            <a:avLst/>
          </a:prstGeom>
          <a:blipFill>
            <a:blip r:embed="rId5" cstate="print"/>
            <a:stretch>
              <a:fillRect/>
            </a:stretch>
          </a:blipFill>
        </p:spPr>
        <p:txBody>
          <a:bodyPr wrap="square" lIns="0" tIns="0" rIns="0" bIns="0" rtlCol="0"/>
          <a:lstStyle/>
          <a:p>
            <a:endParaRPr/>
          </a:p>
        </p:txBody>
      </p:sp>
      <p:sp>
        <p:nvSpPr>
          <p:cNvPr id="10" name="object 7">
            <a:extLst>
              <a:ext uri="{FF2B5EF4-FFF2-40B4-BE49-F238E27FC236}">
                <a16:creationId xmlns:a16="http://schemas.microsoft.com/office/drawing/2014/main" id="{01E99C37-7FC7-D946-88EB-08AD23C9C2A2}"/>
              </a:ext>
            </a:extLst>
          </p:cNvPr>
          <p:cNvSpPr/>
          <p:nvPr/>
        </p:nvSpPr>
        <p:spPr>
          <a:xfrm>
            <a:off x="2365471" y="3520412"/>
            <a:ext cx="1214584" cy="1309667"/>
          </a:xfrm>
          <a:prstGeom prst="rect">
            <a:avLst/>
          </a:prstGeom>
          <a:blipFill>
            <a:blip r:embed="rId6" cstate="print"/>
            <a:stretch>
              <a:fillRect/>
            </a:stretch>
          </a:blipFill>
        </p:spPr>
        <p:txBody>
          <a:bodyPr wrap="square" lIns="0" tIns="0" rIns="0" bIns="0" rtlCol="0"/>
          <a:lstStyle/>
          <a:p>
            <a:endParaRPr/>
          </a:p>
        </p:txBody>
      </p:sp>
      <p:sp>
        <p:nvSpPr>
          <p:cNvPr id="11" name="object 8">
            <a:extLst>
              <a:ext uri="{FF2B5EF4-FFF2-40B4-BE49-F238E27FC236}">
                <a16:creationId xmlns:a16="http://schemas.microsoft.com/office/drawing/2014/main" id="{358BD81F-7A30-4343-9F71-E73396B27518}"/>
              </a:ext>
            </a:extLst>
          </p:cNvPr>
          <p:cNvSpPr/>
          <p:nvPr/>
        </p:nvSpPr>
        <p:spPr>
          <a:xfrm>
            <a:off x="4726558" y="4958052"/>
            <a:ext cx="2299813" cy="1670439"/>
          </a:xfrm>
          <a:prstGeom prst="rect">
            <a:avLst/>
          </a:prstGeom>
          <a:blipFill>
            <a:blip r:embed="rId7" cstate="print"/>
            <a:stretch>
              <a:fillRect/>
            </a:stretch>
          </a:blipFill>
        </p:spPr>
        <p:txBody>
          <a:bodyPr wrap="square" lIns="0" tIns="0" rIns="0" bIns="0" rtlCol="0"/>
          <a:lstStyle/>
          <a:p>
            <a:endParaRPr/>
          </a:p>
        </p:txBody>
      </p:sp>
      <p:sp>
        <p:nvSpPr>
          <p:cNvPr id="12" name="object 9">
            <a:extLst>
              <a:ext uri="{FF2B5EF4-FFF2-40B4-BE49-F238E27FC236}">
                <a16:creationId xmlns:a16="http://schemas.microsoft.com/office/drawing/2014/main" id="{87DC5B6A-696B-1F44-98A8-3CEA32DDBBDD}"/>
              </a:ext>
            </a:extLst>
          </p:cNvPr>
          <p:cNvSpPr/>
          <p:nvPr/>
        </p:nvSpPr>
        <p:spPr>
          <a:xfrm>
            <a:off x="2075442" y="4958052"/>
            <a:ext cx="1793281" cy="1670439"/>
          </a:xfrm>
          <a:prstGeom prst="rect">
            <a:avLst/>
          </a:prstGeom>
          <a:blipFill>
            <a:blip r:embed="rId8" cstate="print"/>
            <a:stretch>
              <a:fillRect/>
            </a:stretch>
          </a:blipFill>
        </p:spPr>
        <p:txBody>
          <a:bodyPr wrap="square" lIns="0" tIns="0" rIns="0" bIns="0" rtlCol="0"/>
          <a:lstStyle/>
          <a:p>
            <a:endParaRPr/>
          </a:p>
        </p:txBody>
      </p:sp>
      <p:sp>
        <p:nvSpPr>
          <p:cNvPr id="13" name="object 10">
            <a:extLst>
              <a:ext uri="{FF2B5EF4-FFF2-40B4-BE49-F238E27FC236}">
                <a16:creationId xmlns:a16="http://schemas.microsoft.com/office/drawing/2014/main" id="{EB7DE01A-E65A-6D48-82AB-D9A9142B569C}"/>
              </a:ext>
            </a:extLst>
          </p:cNvPr>
          <p:cNvSpPr/>
          <p:nvPr/>
        </p:nvSpPr>
        <p:spPr>
          <a:xfrm>
            <a:off x="5166370" y="3651107"/>
            <a:ext cx="1421554" cy="1113626"/>
          </a:xfrm>
          <a:prstGeom prst="rect">
            <a:avLst/>
          </a:prstGeom>
          <a:blipFill>
            <a:blip r:embed="rId9" cstate="print"/>
            <a:stretch>
              <a:fillRect/>
            </a:stretch>
          </a:blipFill>
        </p:spPr>
        <p:txBody>
          <a:bodyPr wrap="square" lIns="0" tIns="0" rIns="0" bIns="0" rtlCol="0"/>
          <a:lstStyle/>
          <a:p>
            <a:endParaRPr/>
          </a:p>
        </p:txBody>
      </p:sp>
      <p:sp>
        <p:nvSpPr>
          <p:cNvPr id="14" name="object 11">
            <a:extLst>
              <a:ext uri="{FF2B5EF4-FFF2-40B4-BE49-F238E27FC236}">
                <a16:creationId xmlns:a16="http://schemas.microsoft.com/office/drawing/2014/main" id="{0C99E6BC-61CA-F749-A3F4-22CE51F7E731}"/>
              </a:ext>
            </a:extLst>
          </p:cNvPr>
          <p:cNvSpPr/>
          <p:nvPr/>
        </p:nvSpPr>
        <p:spPr>
          <a:xfrm>
            <a:off x="7938673" y="1690688"/>
            <a:ext cx="1232285" cy="1568334"/>
          </a:xfrm>
          <a:prstGeom prst="rect">
            <a:avLst/>
          </a:prstGeom>
          <a:blipFill>
            <a:blip r:embed="rId10" cstate="print"/>
            <a:stretch>
              <a:fillRect/>
            </a:stretch>
          </a:blipFill>
        </p:spPr>
        <p:txBody>
          <a:bodyPr wrap="square" lIns="0" tIns="0" rIns="0" bIns="0" rtlCol="0"/>
          <a:lstStyle/>
          <a:p>
            <a:endParaRPr/>
          </a:p>
        </p:txBody>
      </p:sp>
      <p:sp>
        <p:nvSpPr>
          <p:cNvPr id="15" name="object 12">
            <a:extLst>
              <a:ext uri="{FF2B5EF4-FFF2-40B4-BE49-F238E27FC236}">
                <a16:creationId xmlns:a16="http://schemas.microsoft.com/office/drawing/2014/main" id="{B1166164-4715-994F-B394-FFAA8EFDE9D7}"/>
              </a:ext>
            </a:extLst>
          </p:cNvPr>
          <p:cNvSpPr/>
          <p:nvPr/>
        </p:nvSpPr>
        <p:spPr>
          <a:xfrm>
            <a:off x="4269046" y="2474856"/>
            <a:ext cx="327025" cy="261620"/>
          </a:xfrm>
          <a:custGeom>
            <a:avLst/>
            <a:gdLst/>
            <a:ahLst/>
            <a:cxnLst/>
            <a:rect l="l" t="t" r="r" b="b"/>
            <a:pathLst>
              <a:path w="327025" h="261619">
                <a:moveTo>
                  <a:pt x="196076" y="0"/>
                </a:moveTo>
                <a:lnTo>
                  <a:pt x="196076" y="65346"/>
                </a:lnTo>
                <a:lnTo>
                  <a:pt x="0" y="65346"/>
                </a:lnTo>
                <a:lnTo>
                  <a:pt x="0" y="196042"/>
                </a:lnTo>
                <a:lnTo>
                  <a:pt x="196076" y="196042"/>
                </a:lnTo>
                <a:lnTo>
                  <a:pt x="196076" y="261388"/>
                </a:lnTo>
                <a:lnTo>
                  <a:pt x="326795" y="130694"/>
                </a:lnTo>
                <a:lnTo>
                  <a:pt x="196076" y="0"/>
                </a:lnTo>
                <a:close/>
              </a:path>
            </a:pathLst>
          </a:custGeom>
          <a:solidFill>
            <a:srgbClr val="941100"/>
          </a:solidFill>
        </p:spPr>
        <p:txBody>
          <a:bodyPr wrap="square" lIns="0" tIns="0" rIns="0" bIns="0" rtlCol="0"/>
          <a:lstStyle/>
          <a:p>
            <a:endParaRPr/>
          </a:p>
        </p:txBody>
      </p:sp>
      <p:sp>
        <p:nvSpPr>
          <p:cNvPr id="16" name="object 13">
            <a:extLst>
              <a:ext uri="{FF2B5EF4-FFF2-40B4-BE49-F238E27FC236}">
                <a16:creationId xmlns:a16="http://schemas.microsoft.com/office/drawing/2014/main" id="{342A9553-45F2-2644-B64C-EC8021A77460}"/>
              </a:ext>
            </a:extLst>
          </p:cNvPr>
          <p:cNvSpPr/>
          <p:nvPr/>
        </p:nvSpPr>
        <p:spPr>
          <a:xfrm>
            <a:off x="4269047" y="2474855"/>
            <a:ext cx="327025" cy="261620"/>
          </a:xfrm>
          <a:custGeom>
            <a:avLst/>
            <a:gdLst/>
            <a:ahLst/>
            <a:cxnLst/>
            <a:rect l="l" t="t" r="r" b="b"/>
            <a:pathLst>
              <a:path w="327025" h="261619">
                <a:moveTo>
                  <a:pt x="0" y="65347"/>
                </a:moveTo>
                <a:lnTo>
                  <a:pt x="196076" y="65347"/>
                </a:lnTo>
                <a:lnTo>
                  <a:pt x="196076" y="0"/>
                </a:lnTo>
                <a:lnTo>
                  <a:pt x="326794" y="130694"/>
                </a:lnTo>
                <a:lnTo>
                  <a:pt x="196076" y="261389"/>
                </a:lnTo>
                <a:lnTo>
                  <a:pt x="196076" y="196041"/>
                </a:lnTo>
                <a:lnTo>
                  <a:pt x="0" y="196041"/>
                </a:lnTo>
                <a:lnTo>
                  <a:pt x="0" y="65347"/>
                </a:lnTo>
                <a:close/>
              </a:path>
            </a:pathLst>
          </a:custGeom>
          <a:ln w="10891">
            <a:solidFill>
              <a:srgbClr val="919191"/>
            </a:solidFill>
          </a:ln>
        </p:spPr>
        <p:txBody>
          <a:bodyPr wrap="square" lIns="0" tIns="0" rIns="0" bIns="0" rtlCol="0"/>
          <a:lstStyle/>
          <a:p>
            <a:endParaRPr/>
          </a:p>
        </p:txBody>
      </p:sp>
      <p:sp>
        <p:nvSpPr>
          <p:cNvPr id="17" name="object 14">
            <a:extLst>
              <a:ext uri="{FF2B5EF4-FFF2-40B4-BE49-F238E27FC236}">
                <a16:creationId xmlns:a16="http://schemas.microsoft.com/office/drawing/2014/main" id="{9B0BA80E-AA26-5544-A975-1AD595897555}"/>
              </a:ext>
            </a:extLst>
          </p:cNvPr>
          <p:cNvSpPr/>
          <p:nvPr/>
        </p:nvSpPr>
        <p:spPr>
          <a:xfrm>
            <a:off x="7340910" y="2540202"/>
            <a:ext cx="327025" cy="261620"/>
          </a:xfrm>
          <a:custGeom>
            <a:avLst/>
            <a:gdLst/>
            <a:ahLst/>
            <a:cxnLst/>
            <a:rect l="l" t="t" r="r" b="b"/>
            <a:pathLst>
              <a:path w="327025" h="261619">
                <a:moveTo>
                  <a:pt x="196076" y="0"/>
                </a:moveTo>
                <a:lnTo>
                  <a:pt x="196076" y="65347"/>
                </a:lnTo>
                <a:lnTo>
                  <a:pt x="0" y="65347"/>
                </a:lnTo>
                <a:lnTo>
                  <a:pt x="0" y="196042"/>
                </a:lnTo>
                <a:lnTo>
                  <a:pt x="196076" y="196042"/>
                </a:lnTo>
                <a:lnTo>
                  <a:pt x="196076" y="261388"/>
                </a:lnTo>
                <a:lnTo>
                  <a:pt x="326795" y="130695"/>
                </a:lnTo>
                <a:lnTo>
                  <a:pt x="196076" y="0"/>
                </a:lnTo>
                <a:close/>
              </a:path>
            </a:pathLst>
          </a:custGeom>
          <a:solidFill>
            <a:srgbClr val="941100"/>
          </a:solidFill>
        </p:spPr>
        <p:txBody>
          <a:bodyPr wrap="square" lIns="0" tIns="0" rIns="0" bIns="0" rtlCol="0"/>
          <a:lstStyle/>
          <a:p>
            <a:endParaRPr/>
          </a:p>
        </p:txBody>
      </p:sp>
      <p:sp>
        <p:nvSpPr>
          <p:cNvPr id="18" name="object 15">
            <a:extLst>
              <a:ext uri="{FF2B5EF4-FFF2-40B4-BE49-F238E27FC236}">
                <a16:creationId xmlns:a16="http://schemas.microsoft.com/office/drawing/2014/main" id="{E83E1154-C379-3045-A279-22DA67BE8396}"/>
              </a:ext>
            </a:extLst>
          </p:cNvPr>
          <p:cNvSpPr/>
          <p:nvPr/>
        </p:nvSpPr>
        <p:spPr>
          <a:xfrm>
            <a:off x="7340911" y="2540203"/>
            <a:ext cx="327025" cy="261620"/>
          </a:xfrm>
          <a:custGeom>
            <a:avLst/>
            <a:gdLst/>
            <a:ahLst/>
            <a:cxnLst/>
            <a:rect l="l" t="t" r="r" b="b"/>
            <a:pathLst>
              <a:path w="327025" h="261619">
                <a:moveTo>
                  <a:pt x="0" y="65347"/>
                </a:moveTo>
                <a:lnTo>
                  <a:pt x="196076" y="65347"/>
                </a:lnTo>
                <a:lnTo>
                  <a:pt x="196076" y="0"/>
                </a:lnTo>
                <a:lnTo>
                  <a:pt x="326794" y="130694"/>
                </a:lnTo>
                <a:lnTo>
                  <a:pt x="196076" y="261389"/>
                </a:lnTo>
                <a:lnTo>
                  <a:pt x="196076" y="196041"/>
                </a:lnTo>
                <a:lnTo>
                  <a:pt x="0" y="196041"/>
                </a:lnTo>
                <a:lnTo>
                  <a:pt x="0" y="65347"/>
                </a:lnTo>
                <a:close/>
              </a:path>
            </a:pathLst>
          </a:custGeom>
          <a:ln w="10891">
            <a:solidFill>
              <a:srgbClr val="919191"/>
            </a:solidFill>
          </a:ln>
        </p:spPr>
        <p:txBody>
          <a:bodyPr wrap="square" lIns="0" tIns="0" rIns="0" bIns="0" rtlCol="0"/>
          <a:lstStyle/>
          <a:p>
            <a:endParaRPr/>
          </a:p>
        </p:txBody>
      </p:sp>
      <p:sp>
        <p:nvSpPr>
          <p:cNvPr id="19" name="object 16">
            <a:extLst>
              <a:ext uri="{FF2B5EF4-FFF2-40B4-BE49-F238E27FC236}">
                <a16:creationId xmlns:a16="http://schemas.microsoft.com/office/drawing/2014/main" id="{2B123445-2120-B74B-ADDE-3F1F285B1831}"/>
              </a:ext>
            </a:extLst>
          </p:cNvPr>
          <p:cNvSpPr/>
          <p:nvPr/>
        </p:nvSpPr>
        <p:spPr>
          <a:xfrm>
            <a:off x="4269046" y="4043190"/>
            <a:ext cx="327025" cy="261620"/>
          </a:xfrm>
          <a:custGeom>
            <a:avLst/>
            <a:gdLst/>
            <a:ahLst/>
            <a:cxnLst/>
            <a:rect l="l" t="t" r="r" b="b"/>
            <a:pathLst>
              <a:path w="327025" h="261620">
                <a:moveTo>
                  <a:pt x="196076" y="0"/>
                </a:moveTo>
                <a:lnTo>
                  <a:pt x="196076" y="65346"/>
                </a:lnTo>
                <a:lnTo>
                  <a:pt x="0" y="65346"/>
                </a:lnTo>
                <a:lnTo>
                  <a:pt x="0" y="196041"/>
                </a:lnTo>
                <a:lnTo>
                  <a:pt x="196076" y="196041"/>
                </a:lnTo>
                <a:lnTo>
                  <a:pt x="196076" y="261388"/>
                </a:lnTo>
                <a:lnTo>
                  <a:pt x="326795" y="130694"/>
                </a:lnTo>
                <a:lnTo>
                  <a:pt x="196076" y="0"/>
                </a:lnTo>
                <a:close/>
              </a:path>
            </a:pathLst>
          </a:custGeom>
          <a:solidFill>
            <a:srgbClr val="941100"/>
          </a:solidFill>
        </p:spPr>
        <p:txBody>
          <a:bodyPr wrap="square" lIns="0" tIns="0" rIns="0" bIns="0" rtlCol="0"/>
          <a:lstStyle/>
          <a:p>
            <a:endParaRPr/>
          </a:p>
        </p:txBody>
      </p:sp>
      <p:sp>
        <p:nvSpPr>
          <p:cNvPr id="20" name="object 17">
            <a:extLst>
              <a:ext uri="{FF2B5EF4-FFF2-40B4-BE49-F238E27FC236}">
                <a16:creationId xmlns:a16="http://schemas.microsoft.com/office/drawing/2014/main" id="{84ACA6CF-45FF-5A41-9A1A-2121096ED8FC}"/>
              </a:ext>
            </a:extLst>
          </p:cNvPr>
          <p:cNvSpPr/>
          <p:nvPr/>
        </p:nvSpPr>
        <p:spPr>
          <a:xfrm>
            <a:off x="4269047" y="4043190"/>
            <a:ext cx="327025" cy="261620"/>
          </a:xfrm>
          <a:custGeom>
            <a:avLst/>
            <a:gdLst/>
            <a:ahLst/>
            <a:cxnLst/>
            <a:rect l="l" t="t" r="r" b="b"/>
            <a:pathLst>
              <a:path w="327025" h="261620">
                <a:moveTo>
                  <a:pt x="0" y="65347"/>
                </a:moveTo>
                <a:lnTo>
                  <a:pt x="196076" y="65347"/>
                </a:lnTo>
                <a:lnTo>
                  <a:pt x="196076" y="0"/>
                </a:lnTo>
                <a:lnTo>
                  <a:pt x="326794" y="130694"/>
                </a:lnTo>
                <a:lnTo>
                  <a:pt x="196076" y="261389"/>
                </a:lnTo>
                <a:lnTo>
                  <a:pt x="196076" y="196041"/>
                </a:lnTo>
                <a:lnTo>
                  <a:pt x="0" y="196041"/>
                </a:lnTo>
                <a:lnTo>
                  <a:pt x="0" y="65347"/>
                </a:lnTo>
                <a:close/>
              </a:path>
            </a:pathLst>
          </a:custGeom>
          <a:ln w="10891">
            <a:solidFill>
              <a:srgbClr val="919191"/>
            </a:solidFill>
          </a:ln>
        </p:spPr>
        <p:txBody>
          <a:bodyPr wrap="square" lIns="0" tIns="0" rIns="0" bIns="0" rtlCol="0"/>
          <a:lstStyle/>
          <a:p>
            <a:endParaRPr/>
          </a:p>
        </p:txBody>
      </p:sp>
      <p:sp>
        <p:nvSpPr>
          <p:cNvPr id="21" name="object 18">
            <a:extLst>
              <a:ext uri="{FF2B5EF4-FFF2-40B4-BE49-F238E27FC236}">
                <a16:creationId xmlns:a16="http://schemas.microsoft.com/office/drawing/2014/main" id="{72C7C3FB-E964-5145-B4D5-AFFB318D347C}"/>
              </a:ext>
            </a:extLst>
          </p:cNvPr>
          <p:cNvSpPr/>
          <p:nvPr/>
        </p:nvSpPr>
        <p:spPr>
          <a:xfrm>
            <a:off x="7340910" y="4043190"/>
            <a:ext cx="327025" cy="261620"/>
          </a:xfrm>
          <a:custGeom>
            <a:avLst/>
            <a:gdLst/>
            <a:ahLst/>
            <a:cxnLst/>
            <a:rect l="l" t="t" r="r" b="b"/>
            <a:pathLst>
              <a:path w="327025" h="261620">
                <a:moveTo>
                  <a:pt x="196076" y="0"/>
                </a:moveTo>
                <a:lnTo>
                  <a:pt x="196076" y="65346"/>
                </a:lnTo>
                <a:lnTo>
                  <a:pt x="0" y="65346"/>
                </a:lnTo>
                <a:lnTo>
                  <a:pt x="0" y="196041"/>
                </a:lnTo>
                <a:lnTo>
                  <a:pt x="196076" y="196041"/>
                </a:lnTo>
                <a:lnTo>
                  <a:pt x="196076" y="261388"/>
                </a:lnTo>
                <a:lnTo>
                  <a:pt x="326795" y="130694"/>
                </a:lnTo>
                <a:lnTo>
                  <a:pt x="196076" y="0"/>
                </a:lnTo>
                <a:close/>
              </a:path>
            </a:pathLst>
          </a:custGeom>
          <a:solidFill>
            <a:srgbClr val="941100"/>
          </a:solidFill>
        </p:spPr>
        <p:txBody>
          <a:bodyPr wrap="square" lIns="0" tIns="0" rIns="0" bIns="0" rtlCol="0"/>
          <a:lstStyle/>
          <a:p>
            <a:endParaRPr/>
          </a:p>
        </p:txBody>
      </p:sp>
      <p:sp>
        <p:nvSpPr>
          <p:cNvPr id="22" name="object 19">
            <a:extLst>
              <a:ext uri="{FF2B5EF4-FFF2-40B4-BE49-F238E27FC236}">
                <a16:creationId xmlns:a16="http://schemas.microsoft.com/office/drawing/2014/main" id="{C4C70869-DCCC-2046-B5E2-C0FBE9E58A6F}"/>
              </a:ext>
            </a:extLst>
          </p:cNvPr>
          <p:cNvSpPr/>
          <p:nvPr/>
        </p:nvSpPr>
        <p:spPr>
          <a:xfrm>
            <a:off x="7340911" y="4043190"/>
            <a:ext cx="327025" cy="261620"/>
          </a:xfrm>
          <a:custGeom>
            <a:avLst/>
            <a:gdLst/>
            <a:ahLst/>
            <a:cxnLst/>
            <a:rect l="l" t="t" r="r" b="b"/>
            <a:pathLst>
              <a:path w="327025" h="261620">
                <a:moveTo>
                  <a:pt x="0" y="65347"/>
                </a:moveTo>
                <a:lnTo>
                  <a:pt x="196076" y="65347"/>
                </a:lnTo>
                <a:lnTo>
                  <a:pt x="196076" y="0"/>
                </a:lnTo>
                <a:lnTo>
                  <a:pt x="326794" y="130694"/>
                </a:lnTo>
                <a:lnTo>
                  <a:pt x="196076" y="261389"/>
                </a:lnTo>
                <a:lnTo>
                  <a:pt x="196076" y="196041"/>
                </a:lnTo>
                <a:lnTo>
                  <a:pt x="0" y="196041"/>
                </a:lnTo>
                <a:lnTo>
                  <a:pt x="0" y="65347"/>
                </a:lnTo>
                <a:close/>
              </a:path>
            </a:pathLst>
          </a:custGeom>
          <a:ln w="10891">
            <a:solidFill>
              <a:srgbClr val="919191"/>
            </a:solidFill>
          </a:ln>
        </p:spPr>
        <p:txBody>
          <a:bodyPr wrap="square" lIns="0" tIns="0" rIns="0" bIns="0" rtlCol="0"/>
          <a:lstStyle/>
          <a:p>
            <a:endParaRPr/>
          </a:p>
        </p:txBody>
      </p:sp>
      <p:sp>
        <p:nvSpPr>
          <p:cNvPr id="23" name="object 20">
            <a:extLst>
              <a:ext uri="{FF2B5EF4-FFF2-40B4-BE49-F238E27FC236}">
                <a16:creationId xmlns:a16="http://schemas.microsoft.com/office/drawing/2014/main" id="{0E5A64FE-99DD-9A45-83E2-19F354F51E12}"/>
              </a:ext>
            </a:extLst>
          </p:cNvPr>
          <p:cNvSpPr/>
          <p:nvPr/>
        </p:nvSpPr>
        <p:spPr>
          <a:xfrm>
            <a:off x="4269046" y="5676871"/>
            <a:ext cx="327025" cy="261620"/>
          </a:xfrm>
          <a:custGeom>
            <a:avLst/>
            <a:gdLst/>
            <a:ahLst/>
            <a:cxnLst/>
            <a:rect l="l" t="t" r="r" b="b"/>
            <a:pathLst>
              <a:path w="327025" h="261620">
                <a:moveTo>
                  <a:pt x="196076" y="0"/>
                </a:moveTo>
                <a:lnTo>
                  <a:pt x="196076" y="65347"/>
                </a:lnTo>
                <a:lnTo>
                  <a:pt x="0" y="65347"/>
                </a:lnTo>
                <a:lnTo>
                  <a:pt x="0" y="196042"/>
                </a:lnTo>
                <a:lnTo>
                  <a:pt x="196076" y="196042"/>
                </a:lnTo>
                <a:lnTo>
                  <a:pt x="196076" y="261389"/>
                </a:lnTo>
                <a:lnTo>
                  <a:pt x="326795" y="130695"/>
                </a:lnTo>
                <a:lnTo>
                  <a:pt x="196076" y="0"/>
                </a:lnTo>
                <a:close/>
              </a:path>
            </a:pathLst>
          </a:custGeom>
          <a:solidFill>
            <a:srgbClr val="941100"/>
          </a:solidFill>
        </p:spPr>
        <p:txBody>
          <a:bodyPr wrap="square" lIns="0" tIns="0" rIns="0" bIns="0" rtlCol="0"/>
          <a:lstStyle/>
          <a:p>
            <a:endParaRPr/>
          </a:p>
        </p:txBody>
      </p:sp>
      <p:sp>
        <p:nvSpPr>
          <p:cNvPr id="24" name="object 21">
            <a:extLst>
              <a:ext uri="{FF2B5EF4-FFF2-40B4-BE49-F238E27FC236}">
                <a16:creationId xmlns:a16="http://schemas.microsoft.com/office/drawing/2014/main" id="{076747F4-5C36-644F-ADEA-D1FD5664D554}"/>
              </a:ext>
            </a:extLst>
          </p:cNvPr>
          <p:cNvSpPr/>
          <p:nvPr/>
        </p:nvSpPr>
        <p:spPr>
          <a:xfrm>
            <a:off x="4269047" y="5676872"/>
            <a:ext cx="327025" cy="261620"/>
          </a:xfrm>
          <a:custGeom>
            <a:avLst/>
            <a:gdLst/>
            <a:ahLst/>
            <a:cxnLst/>
            <a:rect l="l" t="t" r="r" b="b"/>
            <a:pathLst>
              <a:path w="327025" h="261620">
                <a:moveTo>
                  <a:pt x="0" y="65347"/>
                </a:moveTo>
                <a:lnTo>
                  <a:pt x="196076" y="65347"/>
                </a:lnTo>
                <a:lnTo>
                  <a:pt x="196076" y="0"/>
                </a:lnTo>
                <a:lnTo>
                  <a:pt x="326794" y="130694"/>
                </a:lnTo>
                <a:lnTo>
                  <a:pt x="196076" y="261389"/>
                </a:lnTo>
                <a:lnTo>
                  <a:pt x="196076" y="196041"/>
                </a:lnTo>
                <a:lnTo>
                  <a:pt x="0" y="196041"/>
                </a:lnTo>
                <a:lnTo>
                  <a:pt x="0" y="65347"/>
                </a:lnTo>
                <a:close/>
              </a:path>
            </a:pathLst>
          </a:custGeom>
          <a:ln w="10891">
            <a:solidFill>
              <a:srgbClr val="919191"/>
            </a:solidFill>
          </a:ln>
        </p:spPr>
        <p:txBody>
          <a:bodyPr wrap="square" lIns="0" tIns="0" rIns="0" bIns="0" rtlCol="0"/>
          <a:lstStyle/>
          <a:p>
            <a:endParaRPr/>
          </a:p>
        </p:txBody>
      </p:sp>
      <p:sp>
        <p:nvSpPr>
          <p:cNvPr id="25" name="object 22">
            <a:extLst>
              <a:ext uri="{FF2B5EF4-FFF2-40B4-BE49-F238E27FC236}">
                <a16:creationId xmlns:a16="http://schemas.microsoft.com/office/drawing/2014/main" id="{AE6362B6-F9EF-644C-BB8E-E02DDC7E64EA}"/>
              </a:ext>
            </a:extLst>
          </p:cNvPr>
          <p:cNvSpPr/>
          <p:nvPr/>
        </p:nvSpPr>
        <p:spPr>
          <a:xfrm>
            <a:off x="7340910" y="5742219"/>
            <a:ext cx="327025" cy="261620"/>
          </a:xfrm>
          <a:custGeom>
            <a:avLst/>
            <a:gdLst/>
            <a:ahLst/>
            <a:cxnLst/>
            <a:rect l="l" t="t" r="r" b="b"/>
            <a:pathLst>
              <a:path w="327025" h="261620">
                <a:moveTo>
                  <a:pt x="196076" y="0"/>
                </a:moveTo>
                <a:lnTo>
                  <a:pt x="196076" y="65347"/>
                </a:lnTo>
                <a:lnTo>
                  <a:pt x="0" y="65347"/>
                </a:lnTo>
                <a:lnTo>
                  <a:pt x="0" y="196041"/>
                </a:lnTo>
                <a:lnTo>
                  <a:pt x="196076" y="196041"/>
                </a:lnTo>
                <a:lnTo>
                  <a:pt x="196076" y="261388"/>
                </a:lnTo>
                <a:lnTo>
                  <a:pt x="326795" y="130694"/>
                </a:lnTo>
                <a:lnTo>
                  <a:pt x="196076" y="0"/>
                </a:lnTo>
                <a:close/>
              </a:path>
            </a:pathLst>
          </a:custGeom>
          <a:solidFill>
            <a:srgbClr val="941100"/>
          </a:solidFill>
        </p:spPr>
        <p:txBody>
          <a:bodyPr wrap="square" lIns="0" tIns="0" rIns="0" bIns="0" rtlCol="0"/>
          <a:lstStyle/>
          <a:p>
            <a:endParaRPr/>
          </a:p>
        </p:txBody>
      </p:sp>
      <p:sp>
        <p:nvSpPr>
          <p:cNvPr id="26" name="object 23">
            <a:extLst>
              <a:ext uri="{FF2B5EF4-FFF2-40B4-BE49-F238E27FC236}">
                <a16:creationId xmlns:a16="http://schemas.microsoft.com/office/drawing/2014/main" id="{9E5CCB0F-21A7-224D-94E4-715F8420A44B}"/>
              </a:ext>
            </a:extLst>
          </p:cNvPr>
          <p:cNvSpPr/>
          <p:nvPr/>
        </p:nvSpPr>
        <p:spPr>
          <a:xfrm>
            <a:off x="7340911" y="5742219"/>
            <a:ext cx="327025" cy="261620"/>
          </a:xfrm>
          <a:custGeom>
            <a:avLst/>
            <a:gdLst/>
            <a:ahLst/>
            <a:cxnLst/>
            <a:rect l="l" t="t" r="r" b="b"/>
            <a:pathLst>
              <a:path w="327025" h="261620">
                <a:moveTo>
                  <a:pt x="0" y="65347"/>
                </a:moveTo>
                <a:lnTo>
                  <a:pt x="196076" y="65347"/>
                </a:lnTo>
                <a:lnTo>
                  <a:pt x="196076" y="0"/>
                </a:lnTo>
                <a:lnTo>
                  <a:pt x="326794" y="130694"/>
                </a:lnTo>
                <a:lnTo>
                  <a:pt x="196076" y="261389"/>
                </a:lnTo>
                <a:lnTo>
                  <a:pt x="196076" y="196041"/>
                </a:lnTo>
                <a:lnTo>
                  <a:pt x="0" y="196041"/>
                </a:lnTo>
                <a:lnTo>
                  <a:pt x="0" y="65347"/>
                </a:lnTo>
                <a:close/>
              </a:path>
            </a:pathLst>
          </a:custGeom>
          <a:ln w="10891">
            <a:solidFill>
              <a:srgbClr val="919191"/>
            </a:solidFill>
          </a:ln>
        </p:spPr>
        <p:txBody>
          <a:bodyPr wrap="square" lIns="0" tIns="0" rIns="0" bIns="0" rtlCol="0"/>
          <a:lstStyle/>
          <a:p>
            <a:endParaRPr/>
          </a:p>
        </p:txBody>
      </p:sp>
      <p:sp>
        <p:nvSpPr>
          <p:cNvPr id="27" name="object 24">
            <a:extLst>
              <a:ext uri="{FF2B5EF4-FFF2-40B4-BE49-F238E27FC236}">
                <a16:creationId xmlns:a16="http://schemas.microsoft.com/office/drawing/2014/main" id="{BD77FC54-13D2-9548-BAB1-4A6EC70E2BB8}"/>
              </a:ext>
            </a:extLst>
          </p:cNvPr>
          <p:cNvSpPr/>
          <p:nvPr/>
        </p:nvSpPr>
        <p:spPr>
          <a:xfrm>
            <a:off x="1720053" y="4043190"/>
            <a:ext cx="327025" cy="261620"/>
          </a:xfrm>
          <a:custGeom>
            <a:avLst/>
            <a:gdLst/>
            <a:ahLst/>
            <a:cxnLst/>
            <a:rect l="l" t="t" r="r" b="b"/>
            <a:pathLst>
              <a:path w="327025" h="261620">
                <a:moveTo>
                  <a:pt x="196076" y="0"/>
                </a:moveTo>
                <a:lnTo>
                  <a:pt x="196076" y="65346"/>
                </a:lnTo>
                <a:lnTo>
                  <a:pt x="0" y="65346"/>
                </a:lnTo>
                <a:lnTo>
                  <a:pt x="0" y="196041"/>
                </a:lnTo>
                <a:lnTo>
                  <a:pt x="196076" y="196041"/>
                </a:lnTo>
                <a:lnTo>
                  <a:pt x="196076" y="261388"/>
                </a:lnTo>
                <a:lnTo>
                  <a:pt x="326794" y="130694"/>
                </a:lnTo>
                <a:lnTo>
                  <a:pt x="196076" y="0"/>
                </a:lnTo>
                <a:close/>
              </a:path>
            </a:pathLst>
          </a:custGeom>
          <a:solidFill>
            <a:srgbClr val="941100"/>
          </a:solidFill>
        </p:spPr>
        <p:txBody>
          <a:bodyPr wrap="square" lIns="0" tIns="0" rIns="0" bIns="0" rtlCol="0"/>
          <a:lstStyle/>
          <a:p>
            <a:endParaRPr/>
          </a:p>
        </p:txBody>
      </p:sp>
      <p:sp>
        <p:nvSpPr>
          <p:cNvPr id="28" name="object 25">
            <a:extLst>
              <a:ext uri="{FF2B5EF4-FFF2-40B4-BE49-F238E27FC236}">
                <a16:creationId xmlns:a16="http://schemas.microsoft.com/office/drawing/2014/main" id="{0C5B42E9-4B3D-E948-BCA0-CCA5D20FA323}"/>
              </a:ext>
            </a:extLst>
          </p:cNvPr>
          <p:cNvSpPr/>
          <p:nvPr/>
        </p:nvSpPr>
        <p:spPr>
          <a:xfrm>
            <a:off x="1720053" y="4043190"/>
            <a:ext cx="327025" cy="261620"/>
          </a:xfrm>
          <a:custGeom>
            <a:avLst/>
            <a:gdLst/>
            <a:ahLst/>
            <a:cxnLst/>
            <a:rect l="l" t="t" r="r" b="b"/>
            <a:pathLst>
              <a:path w="327025" h="261620">
                <a:moveTo>
                  <a:pt x="0" y="65347"/>
                </a:moveTo>
                <a:lnTo>
                  <a:pt x="196076" y="65347"/>
                </a:lnTo>
                <a:lnTo>
                  <a:pt x="196076" y="0"/>
                </a:lnTo>
                <a:lnTo>
                  <a:pt x="326794" y="130694"/>
                </a:lnTo>
                <a:lnTo>
                  <a:pt x="196076" y="261389"/>
                </a:lnTo>
                <a:lnTo>
                  <a:pt x="196076" y="196041"/>
                </a:lnTo>
                <a:lnTo>
                  <a:pt x="0" y="196041"/>
                </a:lnTo>
                <a:lnTo>
                  <a:pt x="0" y="65347"/>
                </a:lnTo>
                <a:close/>
              </a:path>
            </a:pathLst>
          </a:custGeom>
          <a:ln w="10891">
            <a:solidFill>
              <a:srgbClr val="919191"/>
            </a:solidFill>
          </a:ln>
        </p:spPr>
        <p:txBody>
          <a:bodyPr wrap="square" lIns="0" tIns="0" rIns="0" bIns="0" rtlCol="0"/>
          <a:lstStyle/>
          <a:p>
            <a:endParaRPr/>
          </a:p>
        </p:txBody>
      </p:sp>
      <p:sp>
        <p:nvSpPr>
          <p:cNvPr id="29" name="object 26">
            <a:extLst>
              <a:ext uri="{FF2B5EF4-FFF2-40B4-BE49-F238E27FC236}">
                <a16:creationId xmlns:a16="http://schemas.microsoft.com/office/drawing/2014/main" id="{19B5E927-1BDE-3644-A705-F34CDAEC166C}"/>
              </a:ext>
            </a:extLst>
          </p:cNvPr>
          <p:cNvSpPr/>
          <p:nvPr/>
        </p:nvSpPr>
        <p:spPr>
          <a:xfrm>
            <a:off x="1720053" y="5676871"/>
            <a:ext cx="327025" cy="261620"/>
          </a:xfrm>
          <a:custGeom>
            <a:avLst/>
            <a:gdLst/>
            <a:ahLst/>
            <a:cxnLst/>
            <a:rect l="l" t="t" r="r" b="b"/>
            <a:pathLst>
              <a:path w="327025" h="261620">
                <a:moveTo>
                  <a:pt x="196076" y="0"/>
                </a:moveTo>
                <a:lnTo>
                  <a:pt x="196076" y="65347"/>
                </a:lnTo>
                <a:lnTo>
                  <a:pt x="0" y="65347"/>
                </a:lnTo>
                <a:lnTo>
                  <a:pt x="0" y="196042"/>
                </a:lnTo>
                <a:lnTo>
                  <a:pt x="196076" y="196042"/>
                </a:lnTo>
                <a:lnTo>
                  <a:pt x="196076" y="261389"/>
                </a:lnTo>
                <a:lnTo>
                  <a:pt x="326794" y="130695"/>
                </a:lnTo>
                <a:lnTo>
                  <a:pt x="196076" y="0"/>
                </a:lnTo>
                <a:close/>
              </a:path>
            </a:pathLst>
          </a:custGeom>
          <a:solidFill>
            <a:srgbClr val="941100"/>
          </a:solidFill>
        </p:spPr>
        <p:txBody>
          <a:bodyPr wrap="square" lIns="0" tIns="0" rIns="0" bIns="0" rtlCol="0"/>
          <a:lstStyle/>
          <a:p>
            <a:endParaRPr/>
          </a:p>
        </p:txBody>
      </p:sp>
      <p:sp>
        <p:nvSpPr>
          <p:cNvPr id="30" name="object 27">
            <a:extLst>
              <a:ext uri="{FF2B5EF4-FFF2-40B4-BE49-F238E27FC236}">
                <a16:creationId xmlns:a16="http://schemas.microsoft.com/office/drawing/2014/main" id="{676D69AA-61FE-B649-BCF1-8CCED1664D48}"/>
              </a:ext>
            </a:extLst>
          </p:cNvPr>
          <p:cNvSpPr/>
          <p:nvPr/>
        </p:nvSpPr>
        <p:spPr>
          <a:xfrm>
            <a:off x="1720053" y="5676872"/>
            <a:ext cx="327025" cy="261620"/>
          </a:xfrm>
          <a:custGeom>
            <a:avLst/>
            <a:gdLst/>
            <a:ahLst/>
            <a:cxnLst/>
            <a:rect l="l" t="t" r="r" b="b"/>
            <a:pathLst>
              <a:path w="327025" h="261620">
                <a:moveTo>
                  <a:pt x="0" y="65347"/>
                </a:moveTo>
                <a:lnTo>
                  <a:pt x="196076" y="65347"/>
                </a:lnTo>
                <a:lnTo>
                  <a:pt x="196076" y="0"/>
                </a:lnTo>
                <a:lnTo>
                  <a:pt x="326794" y="130694"/>
                </a:lnTo>
                <a:lnTo>
                  <a:pt x="196076" y="261389"/>
                </a:lnTo>
                <a:lnTo>
                  <a:pt x="196076" y="196041"/>
                </a:lnTo>
                <a:lnTo>
                  <a:pt x="0" y="196041"/>
                </a:lnTo>
                <a:lnTo>
                  <a:pt x="0" y="65347"/>
                </a:lnTo>
                <a:close/>
              </a:path>
            </a:pathLst>
          </a:custGeom>
          <a:ln w="10891">
            <a:solidFill>
              <a:srgbClr val="919191"/>
            </a:solidFill>
          </a:ln>
        </p:spPr>
        <p:txBody>
          <a:bodyPr wrap="square" lIns="0" tIns="0" rIns="0" bIns="0" rtlCol="0"/>
          <a:lstStyle/>
          <a:p>
            <a:endParaRPr/>
          </a:p>
        </p:txBody>
      </p:sp>
    </p:spTree>
    <p:extLst>
      <p:ext uri="{BB962C8B-B14F-4D97-AF65-F5344CB8AC3E}">
        <p14:creationId xmlns:p14="http://schemas.microsoft.com/office/powerpoint/2010/main" val="2895336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676F75-6485-F740-993E-DF7D9BA277FA}"/>
              </a:ext>
            </a:extLst>
          </p:cNvPr>
          <p:cNvSpPr>
            <a:spLocks noGrp="1"/>
          </p:cNvSpPr>
          <p:nvPr>
            <p:ph type="title"/>
          </p:nvPr>
        </p:nvSpPr>
        <p:spPr/>
        <p:txBody>
          <a:bodyPr/>
          <a:lstStyle/>
          <a:p>
            <a:r>
              <a:rPr lang="en-US" dirty="0"/>
              <a:t>Self-Reliance</a:t>
            </a:r>
          </a:p>
        </p:txBody>
      </p:sp>
      <p:sp>
        <p:nvSpPr>
          <p:cNvPr id="6" name="object 2">
            <a:extLst>
              <a:ext uri="{FF2B5EF4-FFF2-40B4-BE49-F238E27FC236}">
                <a16:creationId xmlns:a16="http://schemas.microsoft.com/office/drawing/2014/main" id="{4CED8241-96F5-9E43-B0AC-E463D026C108}"/>
              </a:ext>
            </a:extLst>
          </p:cNvPr>
          <p:cNvSpPr/>
          <p:nvPr/>
        </p:nvSpPr>
        <p:spPr>
          <a:xfrm>
            <a:off x="838200" y="1806257"/>
            <a:ext cx="3054918" cy="4592853"/>
          </a:xfrm>
          <a:prstGeom prst="rect">
            <a:avLst/>
          </a:prstGeom>
          <a:blipFill>
            <a:blip r:embed="rId2" cstate="print"/>
            <a:stretch>
              <a:fillRect/>
            </a:stretch>
          </a:blipFill>
        </p:spPr>
        <p:txBody>
          <a:bodyPr wrap="square" lIns="0" tIns="0" rIns="0" bIns="0" rtlCol="0"/>
          <a:lstStyle/>
          <a:p>
            <a:endParaRPr/>
          </a:p>
        </p:txBody>
      </p:sp>
      <p:sp>
        <p:nvSpPr>
          <p:cNvPr id="7" name="object 3">
            <a:extLst>
              <a:ext uri="{FF2B5EF4-FFF2-40B4-BE49-F238E27FC236}">
                <a16:creationId xmlns:a16="http://schemas.microsoft.com/office/drawing/2014/main" id="{0FAFBA1E-D059-DF4F-A6F3-A73E6A5E9754}"/>
              </a:ext>
            </a:extLst>
          </p:cNvPr>
          <p:cNvSpPr/>
          <p:nvPr/>
        </p:nvSpPr>
        <p:spPr>
          <a:xfrm>
            <a:off x="4716783" y="1820087"/>
            <a:ext cx="3086097" cy="4620526"/>
          </a:xfrm>
          <a:prstGeom prst="rect">
            <a:avLst/>
          </a:prstGeom>
          <a:blipFill>
            <a:blip r:embed="rId3" cstate="print"/>
            <a:stretch>
              <a:fillRect/>
            </a:stretch>
          </a:blipFill>
        </p:spPr>
        <p:txBody>
          <a:bodyPr wrap="square" lIns="0" tIns="0" rIns="0" bIns="0" rtlCol="0"/>
          <a:lstStyle/>
          <a:p>
            <a:endParaRPr/>
          </a:p>
        </p:txBody>
      </p:sp>
      <p:sp>
        <p:nvSpPr>
          <p:cNvPr id="8" name="object 4">
            <a:extLst>
              <a:ext uri="{FF2B5EF4-FFF2-40B4-BE49-F238E27FC236}">
                <a16:creationId xmlns:a16="http://schemas.microsoft.com/office/drawing/2014/main" id="{7F6F1B51-B966-6B40-ABE5-8849EB18A671}"/>
              </a:ext>
            </a:extLst>
          </p:cNvPr>
          <p:cNvSpPr/>
          <p:nvPr/>
        </p:nvSpPr>
        <p:spPr>
          <a:xfrm>
            <a:off x="8280403" y="1806257"/>
            <a:ext cx="3073397" cy="4648187"/>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12213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3">
            <a:extLst>
              <a:ext uri="{FF2B5EF4-FFF2-40B4-BE49-F238E27FC236}">
                <a16:creationId xmlns:a16="http://schemas.microsoft.com/office/drawing/2014/main" id="{64F315D4-2328-874C-AC88-4FB19BA3D49B}"/>
              </a:ext>
            </a:extLst>
          </p:cNvPr>
          <p:cNvSpPr/>
          <p:nvPr/>
        </p:nvSpPr>
        <p:spPr>
          <a:xfrm>
            <a:off x="5353177" y="1482902"/>
            <a:ext cx="2784762" cy="2132134"/>
          </a:xfrm>
          <a:prstGeom prst="rect">
            <a:avLst/>
          </a:prstGeom>
          <a:blipFill>
            <a:blip r:embed="rId2" cstate="print"/>
            <a:stretch>
              <a:fillRect/>
            </a:stretch>
          </a:blipFill>
        </p:spPr>
        <p:txBody>
          <a:bodyPr wrap="square" lIns="0" tIns="0" rIns="0" bIns="0" rtlCol="0"/>
          <a:lstStyle/>
          <a:p>
            <a:endParaRPr/>
          </a:p>
        </p:txBody>
      </p:sp>
      <p:sp>
        <p:nvSpPr>
          <p:cNvPr id="2" name="Title 1">
            <a:extLst>
              <a:ext uri="{FF2B5EF4-FFF2-40B4-BE49-F238E27FC236}">
                <a16:creationId xmlns:a16="http://schemas.microsoft.com/office/drawing/2014/main" id="{B88308C2-905F-E640-B56C-F3F7C83BC595}"/>
              </a:ext>
            </a:extLst>
          </p:cNvPr>
          <p:cNvSpPr>
            <a:spLocks noGrp="1"/>
          </p:cNvSpPr>
          <p:nvPr>
            <p:ph type="title"/>
          </p:nvPr>
        </p:nvSpPr>
        <p:spPr/>
        <p:txBody>
          <a:bodyPr/>
          <a:lstStyle/>
          <a:p>
            <a:r>
              <a:rPr lang="en-US" dirty="0"/>
              <a:t>Harada’s Three distinctive tools for achieving  success</a:t>
            </a:r>
          </a:p>
        </p:txBody>
      </p:sp>
      <p:sp>
        <p:nvSpPr>
          <p:cNvPr id="4" name="object 4">
            <a:extLst>
              <a:ext uri="{FF2B5EF4-FFF2-40B4-BE49-F238E27FC236}">
                <a16:creationId xmlns:a16="http://schemas.microsoft.com/office/drawing/2014/main" id="{5755EB26-931F-B54C-9BA6-BA969DCFB1A2}"/>
              </a:ext>
            </a:extLst>
          </p:cNvPr>
          <p:cNvSpPr txBox="1"/>
          <p:nvPr/>
        </p:nvSpPr>
        <p:spPr>
          <a:xfrm>
            <a:off x="5649909" y="1847317"/>
            <a:ext cx="2191298" cy="1257845"/>
          </a:xfrm>
          <a:prstGeom prst="rect">
            <a:avLst/>
          </a:prstGeom>
        </p:spPr>
        <p:txBody>
          <a:bodyPr vert="horz" wrap="square" lIns="0" tIns="104140" rIns="0" bIns="0" rtlCol="0">
            <a:spAutoFit/>
          </a:bodyPr>
          <a:lstStyle/>
          <a:p>
            <a:pPr marL="383540">
              <a:lnSpc>
                <a:spcPct val="100000"/>
              </a:lnSpc>
              <a:spcBef>
                <a:spcPts val="820"/>
              </a:spcBef>
            </a:pPr>
            <a:r>
              <a:rPr sz="2400" b="1" dirty="0">
                <a:latin typeface="Calibri"/>
                <a:cs typeface="Calibri"/>
              </a:rPr>
              <a:t>Harada’s</a:t>
            </a:r>
            <a:r>
              <a:rPr lang="en-US" sz="2400" b="1" dirty="0">
                <a:latin typeface="Calibri"/>
                <a:cs typeface="Calibri"/>
              </a:rPr>
              <a:t> </a:t>
            </a:r>
            <a:r>
              <a:rPr sz="2400" b="1" spc="-5" dirty="0">
                <a:latin typeface="Calibri"/>
                <a:cs typeface="Calibri"/>
              </a:rPr>
              <a:t>long-term</a:t>
            </a:r>
            <a:r>
              <a:rPr sz="2400" b="1" spc="-70" dirty="0">
                <a:latin typeface="Calibri"/>
                <a:cs typeface="Calibri"/>
              </a:rPr>
              <a:t> </a:t>
            </a:r>
            <a:r>
              <a:rPr sz="2400" b="1" dirty="0">
                <a:latin typeface="Calibri"/>
                <a:cs typeface="Calibri"/>
              </a:rPr>
              <a:t>goal  </a:t>
            </a:r>
            <a:r>
              <a:rPr sz="2400" b="1" spc="165" dirty="0">
                <a:latin typeface="Calibri"/>
                <a:cs typeface="Calibri"/>
              </a:rPr>
              <a:t>se</a:t>
            </a:r>
            <a:r>
              <a:rPr lang="en-US" sz="2400" b="1" spc="165" dirty="0">
                <a:latin typeface="Calibri"/>
                <a:cs typeface="Calibri"/>
              </a:rPr>
              <a:t>tti</a:t>
            </a:r>
            <a:r>
              <a:rPr sz="2400" b="1" spc="165" dirty="0">
                <a:latin typeface="Calibri"/>
                <a:cs typeface="Calibri"/>
              </a:rPr>
              <a:t>ng</a:t>
            </a:r>
            <a:r>
              <a:rPr sz="2400" b="1" spc="-30" dirty="0">
                <a:latin typeface="Calibri"/>
                <a:cs typeface="Calibri"/>
              </a:rPr>
              <a:t> </a:t>
            </a:r>
            <a:r>
              <a:rPr sz="2400" b="1" spc="-5" dirty="0">
                <a:latin typeface="Calibri"/>
                <a:cs typeface="Calibri"/>
              </a:rPr>
              <a:t>sheet</a:t>
            </a:r>
            <a:endParaRPr sz="2400" dirty="0">
              <a:latin typeface="Calibri"/>
              <a:cs typeface="Calibri"/>
            </a:endParaRPr>
          </a:p>
        </p:txBody>
      </p:sp>
      <p:sp>
        <p:nvSpPr>
          <p:cNvPr id="5" name="object 5">
            <a:extLst>
              <a:ext uri="{FF2B5EF4-FFF2-40B4-BE49-F238E27FC236}">
                <a16:creationId xmlns:a16="http://schemas.microsoft.com/office/drawing/2014/main" id="{F15BCC38-7805-2743-B252-BAF09E7B1EEC}"/>
              </a:ext>
            </a:extLst>
          </p:cNvPr>
          <p:cNvSpPr/>
          <p:nvPr/>
        </p:nvSpPr>
        <p:spPr>
          <a:xfrm>
            <a:off x="7420031" y="3353234"/>
            <a:ext cx="1064028" cy="1068185"/>
          </a:xfrm>
          <a:prstGeom prst="rect">
            <a:avLst/>
          </a:prstGeom>
          <a:blipFill>
            <a:blip r:embed="rId3"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0D81CB10-275E-6140-99C7-35EFF55022CE}"/>
              </a:ext>
            </a:extLst>
          </p:cNvPr>
          <p:cNvSpPr/>
          <p:nvPr/>
        </p:nvSpPr>
        <p:spPr>
          <a:xfrm>
            <a:off x="8076737" y="4147099"/>
            <a:ext cx="2173777" cy="2173777"/>
          </a:xfrm>
          <a:prstGeom prst="rect">
            <a:avLst/>
          </a:prstGeom>
          <a:blipFill>
            <a:blip r:embed="rId4" cstate="print"/>
            <a:stretch>
              <a:fillRect/>
            </a:stretch>
          </a:blipFill>
        </p:spPr>
        <p:txBody>
          <a:bodyPr wrap="square" lIns="0" tIns="0" rIns="0" bIns="0" rtlCol="0"/>
          <a:lstStyle/>
          <a:p>
            <a:endParaRPr/>
          </a:p>
        </p:txBody>
      </p:sp>
      <p:sp>
        <p:nvSpPr>
          <p:cNvPr id="7" name="object 7">
            <a:extLst>
              <a:ext uri="{FF2B5EF4-FFF2-40B4-BE49-F238E27FC236}">
                <a16:creationId xmlns:a16="http://schemas.microsoft.com/office/drawing/2014/main" id="{5F5F481D-F949-1D41-9F05-F372CCB73971}"/>
              </a:ext>
            </a:extLst>
          </p:cNvPr>
          <p:cNvSpPr txBox="1"/>
          <p:nvPr/>
        </p:nvSpPr>
        <p:spPr>
          <a:xfrm>
            <a:off x="8594650" y="4679781"/>
            <a:ext cx="1143000" cy="939800"/>
          </a:xfrm>
          <a:prstGeom prst="rect">
            <a:avLst/>
          </a:prstGeom>
        </p:spPr>
        <p:txBody>
          <a:bodyPr vert="horz" wrap="square" lIns="0" tIns="12700" rIns="0" bIns="0" rtlCol="0">
            <a:spAutoFit/>
          </a:bodyPr>
          <a:lstStyle/>
          <a:p>
            <a:pPr marL="249554" marR="5080" indent="-237490">
              <a:lnSpc>
                <a:spcPct val="125000"/>
              </a:lnSpc>
              <a:spcBef>
                <a:spcPts val="100"/>
              </a:spcBef>
            </a:pPr>
            <a:r>
              <a:rPr sz="2400" b="1" dirty="0">
                <a:latin typeface="Calibri"/>
                <a:cs typeface="Calibri"/>
              </a:rPr>
              <a:t>Harada’s  </a:t>
            </a:r>
            <a:r>
              <a:rPr sz="2400" b="1" spc="-5" dirty="0">
                <a:latin typeface="Calibri"/>
                <a:cs typeface="Calibri"/>
              </a:rPr>
              <a:t>diary</a:t>
            </a:r>
            <a:endParaRPr sz="2400">
              <a:latin typeface="Calibri"/>
              <a:cs typeface="Calibri"/>
            </a:endParaRPr>
          </a:p>
        </p:txBody>
      </p:sp>
      <p:sp>
        <p:nvSpPr>
          <p:cNvPr id="8" name="object 8">
            <a:extLst>
              <a:ext uri="{FF2B5EF4-FFF2-40B4-BE49-F238E27FC236}">
                <a16:creationId xmlns:a16="http://schemas.microsoft.com/office/drawing/2014/main" id="{35DD74A7-D2FE-DA49-832D-AF3376E8A382}"/>
              </a:ext>
            </a:extLst>
          </p:cNvPr>
          <p:cNvSpPr/>
          <p:nvPr/>
        </p:nvSpPr>
        <p:spPr>
          <a:xfrm>
            <a:off x="6108785" y="4837055"/>
            <a:ext cx="1462902" cy="748145"/>
          </a:xfrm>
          <a:prstGeom prst="rect">
            <a:avLst/>
          </a:prstGeom>
          <a:blipFill>
            <a:blip r:embed="rId5" cstate="print"/>
            <a:stretch>
              <a:fillRect/>
            </a:stretch>
          </a:blipFill>
        </p:spPr>
        <p:txBody>
          <a:bodyPr wrap="square" lIns="0" tIns="0" rIns="0" bIns="0" rtlCol="0"/>
          <a:lstStyle/>
          <a:p>
            <a:endParaRPr/>
          </a:p>
        </p:txBody>
      </p:sp>
      <p:sp>
        <p:nvSpPr>
          <p:cNvPr id="9" name="object 9">
            <a:extLst>
              <a:ext uri="{FF2B5EF4-FFF2-40B4-BE49-F238E27FC236}">
                <a16:creationId xmlns:a16="http://schemas.microsoft.com/office/drawing/2014/main" id="{92B20268-063E-F74C-A331-92CEEC9F6EFE}"/>
              </a:ext>
            </a:extLst>
          </p:cNvPr>
          <p:cNvSpPr/>
          <p:nvPr/>
        </p:nvSpPr>
        <p:spPr>
          <a:xfrm>
            <a:off x="3010130" y="4130521"/>
            <a:ext cx="2485505" cy="2132134"/>
          </a:xfrm>
          <a:prstGeom prst="rect">
            <a:avLst/>
          </a:prstGeom>
          <a:blipFill>
            <a:blip r:embed="rId6" cstate="print"/>
            <a:stretch>
              <a:fillRect/>
            </a:stretch>
          </a:blipFill>
        </p:spPr>
        <p:txBody>
          <a:bodyPr wrap="square" lIns="0" tIns="0" rIns="0" bIns="0" rtlCol="0"/>
          <a:lstStyle/>
          <a:p>
            <a:endParaRPr/>
          </a:p>
        </p:txBody>
      </p:sp>
      <p:sp>
        <p:nvSpPr>
          <p:cNvPr id="10" name="object 10">
            <a:extLst>
              <a:ext uri="{FF2B5EF4-FFF2-40B4-BE49-F238E27FC236}">
                <a16:creationId xmlns:a16="http://schemas.microsoft.com/office/drawing/2014/main" id="{0A260B57-1C31-FB4A-84E1-30F7D11A81B7}"/>
              </a:ext>
            </a:extLst>
          </p:cNvPr>
          <p:cNvSpPr txBox="1"/>
          <p:nvPr/>
        </p:nvSpPr>
        <p:spPr>
          <a:xfrm>
            <a:off x="3498438" y="4631083"/>
            <a:ext cx="1510665" cy="1038860"/>
          </a:xfrm>
          <a:prstGeom prst="rect">
            <a:avLst/>
          </a:prstGeom>
        </p:spPr>
        <p:txBody>
          <a:bodyPr vert="horz" wrap="square" lIns="0" tIns="54610" rIns="0" bIns="0" rtlCol="0">
            <a:spAutoFit/>
          </a:bodyPr>
          <a:lstStyle/>
          <a:p>
            <a:pPr marL="12700" marR="5080" indent="635" algn="ctr">
              <a:lnSpc>
                <a:spcPct val="88500"/>
              </a:lnSpc>
              <a:spcBef>
                <a:spcPts val="430"/>
              </a:spcBef>
            </a:pPr>
            <a:r>
              <a:rPr sz="2400" b="1" dirty="0">
                <a:latin typeface="Calibri"/>
                <a:cs typeface="Calibri"/>
              </a:rPr>
              <a:t>Harada’s  </a:t>
            </a:r>
            <a:r>
              <a:rPr sz="2400" b="1" spc="-25" dirty="0">
                <a:latin typeface="Calibri"/>
                <a:cs typeface="Calibri"/>
              </a:rPr>
              <a:t>rou</a:t>
            </a:r>
            <a:r>
              <a:rPr lang="en-US" sz="2400" b="1" spc="-25" dirty="0">
                <a:latin typeface="Calibri"/>
                <a:cs typeface="Calibri"/>
              </a:rPr>
              <a:t>ti</a:t>
            </a:r>
            <a:r>
              <a:rPr sz="2400" b="1" spc="-25" dirty="0">
                <a:latin typeface="Calibri"/>
                <a:cs typeface="Calibri"/>
              </a:rPr>
              <a:t>ne  </a:t>
            </a:r>
            <a:r>
              <a:rPr sz="2400" b="1" spc="-5" dirty="0">
                <a:latin typeface="Calibri"/>
                <a:cs typeface="Calibri"/>
              </a:rPr>
              <a:t>check</a:t>
            </a:r>
            <a:r>
              <a:rPr sz="2400" b="1" spc="-80" dirty="0">
                <a:latin typeface="Calibri"/>
                <a:cs typeface="Calibri"/>
              </a:rPr>
              <a:t> </a:t>
            </a:r>
            <a:r>
              <a:rPr sz="2400" b="1" spc="-5" dirty="0">
                <a:latin typeface="Calibri"/>
                <a:cs typeface="Calibri"/>
              </a:rPr>
              <a:t>sheet</a:t>
            </a:r>
            <a:endParaRPr sz="2400" dirty="0">
              <a:latin typeface="Calibri"/>
              <a:cs typeface="Calibri"/>
            </a:endParaRPr>
          </a:p>
        </p:txBody>
      </p:sp>
      <p:sp>
        <p:nvSpPr>
          <p:cNvPr id="11" name="object 11">
            <a:extLst>
              <a:ext uri="{FF2B5EF4-FFF2-40B4-BE49-F238E27FC236}">
                <a16:creationId xmlns:a16="http://schemas.microsoft.com/office/drawing/2014/main" id="{12F812BB-5DEC-014D-A814-7FAFEB643A25}"/>
              </a:ext>
            </a:extLst>
          </p:cNvPr>
          <p:cNvSpPr/>
          <p:nvPr/>
        </p:nvSpPr>
        <p:spPr>
          <a:xfrm>
            <a:off x="4930371" y="3361546"/>
            <a:ext cx="1022465" cy="1022465"/>
          </a:xfrm>
          <a:prstGeom prst="rect">
            <a:avLst/>
          </a:prstGeom>
          <a:blipFill>
            <a:blip r:embed="rId7" cstate="print"/>
            <a:stretch>
              <a:fillRect/>
            </a:stretch>
          </a:blipFill>
        </p:spPr>
        <p:txBody>
          <a:bodyPr wrap="square" lIns="0" tIns="0" rIns="0" bIns="0" rtlCol="0"/>
          <a:lstStyle/>
          <a:p>
            <a:endParaRPr/>
          </a:p>
        </p:txBody>
      </p:sp>
      <p:sp>
        <p:nvSpPr>
          <p:cNvPr id="12" name="object 13">
            <a:extLst>
              <a:ext uri="{FF2B5EF4-FFF2-40B4-BE49-F238E27FC236}">
                <a16:creationId xmlns:a16="http://schemas.microsoft.com/office/drawing/2014/main" id="{6162BEEC-28F8-1045-ABAA-5E7690516677}"/>
              </a:ext>
            </a:extLst>
          </p:cNvPr>
          <p:cNvSpPr/>
          <p:nvPr/>
        </p:nvSpPr>
        <p:spPr>
          <a:xfrm>
            <a:off x="2465691" y="1690688"/>
            <a:ext cx="2290082" cy="1571105"/>
          </a:xfrm>
          <a:prstGeom prst="rect">
            <a:avLst/>
          </a:prstGeom>
          <a:blipFill>
            <a:blip r:embed="rId8" cstate="print"/>
            <a:stretch>
              <a:fillRect/>
            </a:stretch>
          </a:blipFill>
        </p:spPr>
        <p:txBody>
          <a:bodyPr wrap="square" lIns="0" tIns="0" rIns="0" bIns="0" rtlCol="0"/>
          <a:lstStyle/>
          <a:p>
            <a:endParaRPr/>
          </a:p>
        </p:txBody>
      </p:sp>
      <p:sp>
        <p:nvSpPr>
          <p:cNvPr id="13" name="object 14">
            <a:extLst>
              <a:ext uri="{FF2B5EF4-FFF2-40B4-BE49-F238E27FC236}">
                <a16:creationId xmlns:a16="http://schemas.microsoft.com/office/drawing/2014/main" id="{44E96D9C-AF86-8F49-B84A-08BCA538DB26}"/>
              </a:ext>
            </a:extLst>
          </p:cNvPr>
          <p:cNvSpPr txBox="1"/>
          <p:nvPr/>
        </p:nvSpPr>
        <p:spPr>
          <a:xfrm>
            <a:off x="3063095" y="1887637"/>
            <a:ext cx="1094105" cy="1115060"/>
          </a:xfrm>
          <a:prstGeom prst="rect">
            <a:avLst/>
          </a:prstGeom>
        </p:spPr>
        <p:txBody>
          <a:bodyPr vert="horz" wrap="square" lIns="0" tIns="15875" rIns="0" bIns="0" rtlCol="0">
            <a:spAutoFit/>
          </a:bodyPr>
          <a:lstStyle/>
          <a:p>
            <a:pPr marL="12065" marR="5080" algn="ctr">
              <a:lnSpc>
                <a:spcPct val="99000"/>
              </a:lnSpc>
              <a:spcBef>
                <a:spcPts val="125"/>
              </a:spcBef>
            </a:pPr>
            <a:r>
              <a:rPr sz="2400" b="1" spc="-5" dirty="0">
                <a:latin typeface="Calibri"/>
                <a:cs typeface="Calibri"/>
              </a:rPr>
              <a:t>Open  </a:t>
            </a:r>
            <a:r>
              <a:rPr sz="2400" b="1" dirty="0">
                <a:latin typeface="Calibri"/>
                <a:cs typeface="Calibri"/>
              </a:rPr>
              <a:t>W</a:t>
            </a:r>
            <a:r>
              <a:rPr sz="2400" b="1" spc="-5" dirty="0">
                <a:latin typeface="Calibri"/>
                <a:cs typeface="Calibri"/>
              </a:rPr>
              <a:t>indo</a:t>
            </a:r>
            <a:r>
              <a:rPr sz="2400" b="1" dirty="0">
                <a:latin typeface="Calibri"/>
                <a:cs typeface="Calibri"/>
              </a:rPr>
              <a:t>w  </a:t>
            </a:r>
            <a:r>
              <a:rPr sz="2400" b="1" spc="-5" dirty="0">
                <a:latin typeface="Calibri"/>
                <a:cs typeface="Calibri"/>
              </a:rPr>
              <a:t>64</a:t>
            </a:r>
            <a:endParaRPr sz="2400">
              <a:latin typeface="Calibri"/>
              <a:cs typeface="Calibri"/>
            </a:endParaRPr>
          </a:p>
        </p:txBody>
      </p:sp>
      <p:sp>
        <p:nvSpPr>
          <p:cNvPr id="14" name="object 15">
            <a:extLst>
              <a:ext uri="{FF2B5EF4-FFF2-40B4-BE49-F238E27FC236}">
                <a16:creationId xmlns:a16="http://schemas.microsoft.com/office/drawing/2014/main" id="{647CF2D0-AFBA-9D4E-8858-6B348632527A}"/>
              </a:ext>
            </a:extLst>
          </p:cNvPr>
          <p:cNvSpPr/>
          <p:nvPr/>
        </p:nvSpPr>
        <p:spPr>
          <a:xfrm>
            <a:off x="4327697" y="3116321"/>
            <a:ext cx="610985" cy="619298"/>
          </a:xfrm>
          <a:prstGeom prst="rect">
            <a:avLst/>
          </a:prstGeom>
          <a:blipFill>
            <a:blip r:embed="rId9" cstate="print"/>
            <a:stretch>
              <a:fillRect/>
            </a:stretch>
          </a:blipFill>
        </p:spPr>
        <p:txBody>
          <a:bodyPr wrap="square" lIns="0" tIns="0" rIns="0" bIns="0" rtlCol="0"/>
          <a:lstStyle/>
          <a:p>
            <a:endParaRPr/>
          </a:p>
        </p:txBody>
      </p:sp>
      <p:sp>
        <p:nvSpPr>
          <p:cNvPr id="15" name="object 16">
            <a:extLst>
              <a:ext uri="{FF2B5EF4-FFF2-40B4-BE49-F238E27FC236}">
                <a16:creationId xmlns:a16="http://schemas.microsoft.com/office/drawing/2014/main" id="{358471E6-FA3F-0843-8D0B-83D9C145B415}"/>
              </a:ext>
            </a:extLst>
          </p:cNvPr>
          <p:cNvSpPr/>
          <p:nvPr/>
        </p:nvSpPr>
        <p:spPr>
          <a:xfrm>
            <a:off x="4379868" y="3143782"/>
            <a:ext cx="507456" cy="518558"/>
          </a:xfrm>
          <a:prstGeom prst="rect">
            <a:avLst/>
          </a:prstGeom>
          <a:blipFill>
            <a:blip r:embed="rId10" cstate="print"/>
            <a:stretch>
              <a:fillRect/>
            </a:stretch>
          </a:blipFill>
        </p:spPr>
        <p:txBody>
          <a:bodyPr wrap="square" lIns="0" tIns="0" rIns="0" bIns="0" rtlCol="0"/>
          <a:lstStyle/>
          <a:p>
            <a:endParaRPr/>
          </a:p>
        </p:txBody>
      </p:sp>
      <p:sp>
        <p:nvSpPr>
          <p:cNvPr id="16" name="object 17">
            <a:extLst>
              <a:ext uri="{FF2B5EF4-FFF2-40B4-BE49-F238E27FC236}">
                <a16:creationId xmlns:a16="http://schemas.microsoft.com/office/drawing/2014/main" id="{309E6ABB-4101-DB47-AA3E-3E90E0E00A8A}"/>
              </a:ext>
            </a:extLst>
          </p:cNvPr>
          <p:cNvSpPr/>
          <p:nvPr/>
        </p:nvSpPr>
        <p:spPr>
          <a:xfrm>
            <a:off x="4379867" y="3143783"/>
            <a:ext cx="508000" cy="518795"/>
          </a:xfrm>
          <a:custGeom>
            <a:avLst/>
            <a:gdLst/>
            <a:ahLst/>
            <a:cxnLst/>
            <a:rect l="l" t="t" r="r" b="b"/>
            <a:pathLst>
              <a:path w="508000" h="518795">
                <a:moveTo>
                  <a:pt x="153423" y="507018"/>
                </a:moveTo>
                <a:lnTo>
                  <a:pt x="241931" y="424280"/>
                </a:lnTo>
                <a:lnTo>
                  <a:pt x="0" y="165475"/>
                </a:lnTo>
                <a:lnTo>
                  <a:pt x="177016" y="0"/>
                </a:lnTo>
                <a:lnTo>
                  <a:pt x="418948" y="258804"/>
                </a:lnTo>
                <a:lnTo>
                  <a:pt x="507456" y="176066"/>
                </a:lnTo>
                <a:lnTo>
                  <a:pt x="495915" y="518558"/>
                </a:lnTo>
                <a:lnTo>
                  <a:pt x="153423" y="507018"/>
                </a:lnTo>
                <a:close/>
              </a:path>
            </a:pathLst>
          </a:custGeom>
          <a:ln w="9524">
            <a:solidFill>
              <a:srgbClr val="5B92C7"/>
            </a:solidFill>
          </a:ln>
        </p:spPr>
        <p:txBody>
          <a:bodyPr wrap="square" lIns="0" tIns="0" rIns="0" bIns="0" rtlCol="0"/>
          <a:lstStyle/>
          <a:p>
            <a:endParaRPr/>
          </a:p>
        </p:txBody>
      </p:sp>
    </p:spTree>
    <p:extLst>
      <p:ext uri="{BB962C8B-B14F-4D97-AF65-F5344CB8AC3E}">
        <p14:creationId xmlns:p14="http://schemas.microsoft.com/office/powerpoint/2010/main" val="177921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676F75-6485-F740-993E-DF7D9BA277FA}"/>
              </a:ext>
            </a:extLst>
          </p:cNvPr>
          <p:cNvSpPr>
            <a:spLocks noGrp="1"/>
          </p:cNvSpPr>
          <p:nvPr>
            <p:ph type="title"/>
          </p:nvPr>
        </p:nvSpPr>
        <p:spPr/>
        <p:txBody>
          <a:bodyPr/>
          <a:lstStyle/>
          <a:p>
            <a:r>
              <a:rPr lang="en-US" dirty="0"/>
              <a:t>Harada Method Tools</a:t>
            </a:r>
          </a:p>
        </p:txBody>
      </p:sp>
      <p:sp>
        <p:nvSpPr>
          <p:cNvPr id="6" name="object 2">
            <a:extLst>
              <a:ext uri="{FF2B5EF4-FFF2-40B4-BE49-F238E27FC236}">
                <a16:creationId xmlns:a16="http://schemas.microsoft.com/office/drawing/2014/main" id="{CD6F9D7F-790B-084B-8B68-3788C65173CD}"/>
              </a:ext>
            </a:extLst>
          </p:cNvPr>
          <p:cNvSpPr/>
          <p:nvPr/>
        </p:nvSpPr>
        <p:spPr>
          <a:xfrm>
            <a:off x="7201400" y="2976784"/>
            <a:ext cx="772160" cy="185420"/>
          </a:xfrm>
          <a:custGeom>
            <a:avLst/>
            <a:gdLst/>
            <a:ahLst/>
            <a:cxnLst/>
            <a:rect l="l" t="t" r="r" b="b"/>
            <a:pathLst>
              <a:path w="772160" h="185419">
                <a:moveTo>
                  <a:pt x="0" y="185150"/>
                </a:moveTo>
                <a:lnTo>
                  <a:pt x="772051" y="185150"/>
                </a:lnTo>
                <a:lnTo>
                  <a:pt x="772051" y="0"/>
                </a:lnTo>
                <a:lnTo>
                  <a:pt x="0" y="0"/>
                </a:lnTo>
                <a:lnTo>
                  <a:pt x="0" y="185150"/>
                </a:lnTo>
                <a:close/>
              </a:path>
            </a:pathLst>
          </a:custGeom>
          <a:solidFill>
            <a:srgbClr val="C7BA9E"/>
          </a:solidFill>
        </p:spPr>
        <p:txBody>
          <a:bodyPr wrap="square" lIns="0" tIns="0" rIns="0" bIns="0" rtlCol="0"/>
          <a:lstStyle/>
          <a:p>
            <a:endParaRPr/>
          </a:p>
        </p:txBody>
      </p:sp>
      <p:sp>
        <p:nvSpPr>
          <p:cNvPr id="7" name="object 3">
            <a:extLst>
              <a:ext uri="{FF2B5EF4-FFF2-40B4-BE49-F238E27FC236}">
                <a16:creationId xmlns:a16="http://schemas.microsoft.com/office/drawing/2014/main" id="{4438ABCE-1D2E-DE4B-AB01-931B3B0416CE}"/>
              </a:ext>
            </a:extLst>
          </p:cNvPr>
          <p:cNvSpPr/>
          <p:nvPr/>
        </p:nvSpPr>
        <p:spPr>
          <a:xfrm>
            <a:off x="7170084" y="2976784"/>
            <a:ext cx="803910" cy="185420"/>
          </a:xfrm>
          <a:custGeom>
            <a:avLst/>
            <a:gdLst/>
            <a:ahLst/>
            <a:cxnLst/>
            <a:rect l="l" t="t" r="r" b="b"/>
            <a:pathLst>
              <a:path w="803910" h="185419">
                <a:moveTo>
                  <a:pt x="0" y="0"/>
                </a:moveTo>
                <a:lnTo>
                  <a:pt x="803368" y="0"/>
                </a:lnTo>
                <a:lnTo>
                  <a:pt x="803368" y="185150"/>
                </a:lnTo>
                <a:lnTo>
                  <a:pt x="0" y="185150"/>
                </a:lnTo>
                <a:lnTo>
                  <a:pt x="0" y="0"/>
                </a:lnTo>
                <a:close/>
              </a:path>
            </a:pathLst>
          </a:custGeom>
          <a:ln w="21782">
            <a:solidFill>
              <a:srgbClr val="C7BA9E"/>
            </a:solidFill>
          </a:ln>
        </p:spPr>
        <p:txBody>
          <a:bodyPr wrap="square" lIns="0" tIns="0" rIns="0" bIns="0" rtlCol="0"/>
          <a:lstStyle/>
          <a:p>
            <a:endParaRPr/>
          </a:p>
        </p:txBody>
      </p:sp>
      <p:sp>
        <p:nvSpPr>
          <p:cNvPr id="8" name="object 4">
            <a:extLst>
              <a:ext uri="{FF2B5EF4-FFF2-40B4-BE49-F238E27FC236}">
                <a16:creationId xmlns:a16="http://schemas.microsoft.com/office/drawing/2014/main" id="{2D55B5FB-C695-8F47-AAD2-1CF68EC8FF82}"/>
              </a:ext>
            </a:extLst>
          </p:cNvPr>
          <p:cNvSpPr/>
          <p:nvPr/>
        </p:nvSpPr>
        <p:spPr>
          <a:xfrm>
            <a:off x="4855291" y="3955631"/>
            <a:ext cx="3381375" cy="630555"/>
          </a:xfrm>
          <a:custGeom>
            <a:avLst/>
            <a:gdLst/>
            <a:ahLst/>
            <a:cxnLst/>
            <a:rect l="l" t="t" r="r" b="b"/>
            <a:pathLst>
              <a:path w="3381375" h="630554">
                <a:moveTo>
                  <a:pt x="0" y="630328"/>
                </a:moveTo>
                <a:lnTo>
                  <a:pt x="1690478" y="0"/>
                </a:lnTo>
                <a:lnTo>
                  <a:pt x="3380957" y="630328"/>
                </a:lnTo>
                <a:lnTo>
                  <a:pt x="0" y="630328"/>
                </a:lnTo>
                <a:close/>
              </a:path>
            </a:pathLst>
          </a:custGeom>
          <a:ln w="130695">
            <a:solidFill>
              <a:srgbClr val="002F73"/>
            </a:solidFill>
          </a:ln>
        </p:spPr>
        <p:txBody>
          <a:bodyPr wrap="square" lIns="0" tIns="0" rIns="0" bIns="0" rtlCol="0"/>
          <a:lstStyle/>
          <a:p>
            <a:endParaRPr/>
          </a:p>
        </p:txBody>
      </p:sp>
      <p:sp>
        <p:nvSpPr>
          <p:cNvPr id="9" name="object 5">
            <a:extLst>
              <a:ext uri="{FF2B5EF4-FFF2-40B4-BE49-F238E27FC236}">
                <a16:creationId xmlns:a16="http://schemas.microsoft.com/office/drawing/2014/main" id="{5B77252E-DAF9-5D44-86C3-1CA480BE1597}"/>
              </a:ext>
            </a:extLst>
          </p:cNvPr>
          <p:cNvSpPr/>
          <p:nvPr/>
        </p:nvSpPr>
        <p:spPr>
          <a:xfrm>
            <a:off x="7942134" y="4155757"/>
            <a:ext cx="1359535" cy="1668145"/>
          </a:xfrm>
          <a:custGeom>
            <a:avLst/>
            <a:gdLst/>
            <a:ahLst/>
            <a:cxnLst/>
            <a:rect l="l" t="t" r="r" b="b"/>
            <a:pathLst>
              <a:path w="1359534" h="1668145">
                <a:moveTo>
                  <a:pt x="0" y="0"/>
                </a:moveTo>
                <a:lnTo>
                  <a:pt x="1358918" y="0"/>
                </a:lnTo>
                <a:lnTo>
                  <a:pt x="1358918" y="1667716"/>
                </a:lnTo>
                <a:lnTo>
                  <a:pt x="0" y="1667716"/>
                </a:lnTo>
                <a:lnTo>
                  <a:pt x="0" y="0"/>
                </a:lnTo>
                <a:close/>
              </a:path>
            </a:pathLst>
          </a:custGeom>
          <a:ln w="4156">
            <a:solidFill>
              <a:srgbClr val="000000"/>
            </a:solidFill>
          </a:ln>
        </p:spPr>
        <p:txBody>
          <a:bodyPr wrap="square" lIns="0" tIns="0" rIns="0" bIns="0" rtlCol="0"/>
          <a:lstStyle/>
          <a:p>
            <a:endParaRPr/>
          </a:p>
        </p:txBody>
      </p:sp>
      <p:sp>
        <p:nvSpPr>
          <p:cNvPr id="10" name="object 6">
            <a:extLst>
              <a:ext uri="{FF2B5EF4-FFF2-40B4-BE49-F238E27FC236}">
                <a16:creationId xmlns:a16="http://schemas.microsoft.com/office/drawing/2014/main" id="{90EE865F-3A86-D744-84C8-751E5F7E95CD}"/>
              </a:ext>
            </a:extLst>
          </p:cNvPr>
          <p:cNvSpPr/>
          <p:nvPr/>
        </p:nvSpPr>
        <p:spPr>
          <a:xfrm>
            <a:off x="3618920" y="4327294"/>
            <a:ext cx="1791970" cy="1235075"/>
          </a:xfrm>
          <a:custGeom>
            <a:avLst/>
            <a:gdLst/>
            <a:ahLst/>
            <a:cxnLst/>
            <a:rect l="l" t="t" r="r" b="b"/>
            <a:pathLst>
              <a:path w="1791970" h="1235075">
                <a:moveTo>
                  <a:pt x="0" y="0"/>
                </a:moveTo>
                <a:lnTo>
                  <a:pt x="1791920" y="0"/>
                </a:lnTo>
                <a:lnTo>
                  <a:pt x="1791920" y="1234790"/>
                </a:lnTo>
                <a:lnTo>
                  <a:pt x="0" y="1234790"/>
                </a:lnTo>
                <a:lnTo>
                  <a:pt x="0" y="0"/>
                </a:lnTo>
                <a:close/>
              </a:path>
            </a:pathLst>
          </a:custGeom>
          <a:ln w="4156">
            <a:solidFill>
              <a:srgbClr val="000000"/>
            </a:solidFill>
          </a:ln>
        </p:spPr>
        <p:txBody>
          <a:bodyPr wrap="square" lIns="0" tIns="0" rIns="0" bIns="0" rtlCol="0"/>
          <a:lstStyle/>
          <a:p>
            <a:endParaRPr/>
          </a:p>
        </p:txBody>
      </p:sp>
      <p:sp>
        <p:nvSpPr>
          <p:cNvPr id="11" name="object 7">
            <a:extLst>
              <a:ext uri="{FF2B5EF4-FFF2-40B4-BE49-F238E27FC236}">
                <a16:creationId xmlns:a16="http://schemas.microsoft.com/office/drawing/2014/main" id="{10144950-AFA6-0648-9235-AA1F32249F45}"/>
              </a:ext>
            </a:extLst>
          </p:cNvPr>
          <p:cNvSpPr/>
          <p:nvPr/>
        </p:nvSpPr>
        <p:spPr>
          <a:xfrm>
            <a:off x="5781208" y="2289276"/>
            <a:ext cx="1420495" cy="1776730"/>
          </a:xfrm>
          <a:custGeom>
            <a:avLst/>
            <a:gdLst/>
            <a:ahLst/>
            <a:cxnLst/>
            <a:rect l="l" t="t" r="r" b="b"/>
            <a:pathLst>
              <a:path w="1420495" h="1776729">
                <a:moveTo>
                  <a:pt x="0" y="1776629"/>
                </a:moveTo>
                <a:lnTo>
                  <a:pt x="1420191" y="1776629"/>
                </a:lnTo>
                <a:lnTo>
                  <a:pt x="1420191" y="0"/>
                </a:lnTo>
                <a:lnTo>
                  <a:pt x="0" y="0"/>
                </a:lnTo>
                <a:lnTo>
                  <a:pt x="0" y="1776629"/>
                </a:lnTo>
                <a:close/>
              </a:path>
            </a:pathLst>
          </a:custGeom>
          <a:solidFill>
            <a:srgbClr val="FFFFFF"/>
          </a:solidFill>
        </p:spPr>
        <p:txBody>
          <a:bodyPr wrap="square" lIns="0" tIns="0" rIns="0" bIns="0" rtlCol="0"/>
          <a:lstStyle/>
          <a:p>
            <a:endParaRPr/>
          </a:p>
        </p:txBody>
      </p:sp>
      <p:sp>
        <p:nvSpPr>
          <p:cNvPr id="12" name="object 8">
            <a:extLst>
              <a:ext uri="{FF2B5EF4-FFF2-40B4-BE49-F238E27FC236}">
                <a16:creationId xmlns:a16="http://schemas.microsoft.com/office/drawing/2014/main" id="{40C89219-7ED7-B149-B11A-845BCE83C3BB}"/>
              </a:ext>
            </a:extLst>
          </p:cNvPr>
          <p:cNvSpPr/>
          <p:nvPr/>
        </p:nvSpPr>
        <p:spPr>
          <a:xfrm>
            <a:off x="5781208" y="2289275"/>
            <a:ext cx="1420495" cy="1776730"/>
          </a:xfrm>
          <a:custGeom>
            <a:avLst/>
            <a:gdLst/>
            <a:ahLst/>
            <a:cxnLst/>
            <a:rect l="l" t="t" r="r" b="b"/>
            <a:pathLst>
              <a:path w="1420495" h="1776729">
                <a:moveTo>
                  <a:pt x="0" y="0"/>
                </a:moveTo>
                <a:lnTo>
                  <a:pt x="1420192" y="0"/>
                </a:lnTo>
                <a:lnTo>
                  <a:pt x="1420192" y="1776629"/>
                </a:lnTo>
                <a:lnTo>
                  <a:pt x="0" y="1776629"/>
                </a:lnTo>
                <a:lnTo>
                  <a:pt x="0" y="0"/>
                </a:lnTo>
                <a:close/>
              </a:path>
            </a:pathLst>
          </a:custGeom>
          <a:ln w="4156">
            <a:solidFill>
              <a:srgbClr val="000000"/>
            </a:solidFill>
          </a:ln>
        </p:spPr>
        <p:txBody>
          <a:bodyPr wrap="square" lIns="0" tIns="0" rIns="0" bIns="0" rtlCol="0"/>
          <a:lstStyle/>
          <a:p>
            <a:endParaRPr/>
          </a:p>
        </p:txBody>
      </p:sp>
      <p:sp>
        <p:nvSpPr>
          <p:cNvPr id="14" name="object 11">
            <a:extLst>
              <a:ext uri="{FF2B5EF4-FFF2-40B4-BE49-F238E27FC236}">
                <a16:creationId xmlns:a16="http://schemas.microsoft.com/office/drawing/2014/main" id="{DBD6B3B5-FB8F-8B40-A93C-DF7BB310A62D}"/>
              </a:ext>
            </a:extLst>
          </p:cNvPr>
          <p:cNvSpPr/>
          <p:nvPr/>
        </p:nvSpPr>
        <p:spPr>
          <a:xfrm>
            <a:off x="5837035" y="2294721"/>
            <a:ext cx="1259519" cy="1655464"/>
          </a:xfrm>
          <a:prstGeom prst="rect">
            <a:avLst/>
          </a:prstGeom>
          <a:blipFill>
            <a:blip r:embed="rId2" cstate="print"/>
            <a:stretch>
              <a:fillRect/>
            </a:stretch>
          </a:blipFill>
        </p:spPr>
        <p:txBody>
          <a:bodyPr wrap="square" lIns="0" tIns="0" rIns="0" bIns="0" rtlCol="0"/>
          <a:lstStyle/>
          <a:p>
            <a:endParaRPr/>
          </a:p>
        </p:txBody>
      </p:sp>
      <p:sp>
        <p:nvSpPr>
          <p:cNvPr id="15" name="object 12">
            <a:extLst>
              <a:ext uri="{FF2B5EF4-FFF2-40B4-BE49-F238E27FC236}">
                <a16:creationId xmlns:a16="http://schemas.microsoft.com/office/drawing/2014/main" id="{FE636357-9FAE-164D-ABDC-9A9CF95CE232}"/>
              </a:ext>
            </a:extLst>
          </p:cNvPr>
          <p:cNvSpPr/>
          <p:nvPr/>
        </p:nvSpPr>
        <p:spPr>
          <a:xfrm>
            <a:off x="3614835" y="4451181"/>
            <a:ext cx="1751070" cy="980209"/>
          </a:xfrm>
          <a:prstGeom prst="rect">
            <a:avLst/>
          </a:prstGeom>
          <a:blipFill>
            <a:blip r:embed="rId3" cstate="print"/>
            <a:stretch>
              <a:fillRect/>
            </a:stretch>
          </a:blipFill>
        </p:spPr>
        <p:txBody>
          <a:bodyPr wrap="square" lIns="0" tIns="0" rIns="0" bIns="0" rtlCol="0"/>
          <a:lstStyle/>
          <a:p>
            <a:endParaRPr/>
          </a:p>
        </p:txBody>
      </p:sp>
      <p:sp>
        <p:nvSpPr>
          <p:cNvPr id="16" name="object 13">
            <a:extLst>
              <a:ext uri="{FF2B5EF4-FFF2-40B4-BE49-F238E27FC236}">
                <a16:creationId xmlns:a16="http://schemas.microsoft.com/office/drawing/2014/main" id="{CDA0F47A-2C34-B04D-9263-3022239D29AB}"/>
              </a:ext>
            </a:extLst>
          </p:cNvPr>
          <p:cNvSpPr/>
          <p:nvPr/>
        </p:nvSpPr>
        <p:spPr>
          <a:xfrm>
            <a:off x="7928517" y="4189792"/>
            <a:ext cx="1315345" cy="1568334"/>
          </a:xfrm>
          <a:prstGeom prst="rect">
            <a:avLst/>
          </a:prstGeom>
          <a:blipFill>
            <a:blip r:embed="rId4" cstate="print"/>
            <a:stretch>
              <a:fillRect/>
            </a:stretch>
          </a:blipFill>
        </p:spPr>
        <p:txBody>
          <a:bodyPr wrap="square" lIns="0" tIns="0" rIns="0" bIns="0" rtlCol="0"/>
          <a:lstStyle/>
          <a:p>
            <a:endParaRPr/>
          </a:p>
        </p:txBody>
      </p:sp>
      <p:sp>
        <p:nvSpPr>
          <p:cNvPr id="17" name="object 14">
            <a:extLst>
              <a:ext uri="{FF2B5EF4-FFF2-40B4-BE49-F238E27FC236}">
                <a16:creationId xmlns:a16="http://schemas.microsoft.com/office/drawing/2014/main" id="{ED9121B5-B99C-5640-A127-E511D33660E6}"/>
              </a:ext>
            </a:extLst>
          </p:cNvPr>
          <p:cNvSpPr/>
          <p:nvPr/>
        </p:nvSpPr>
        <p:spPr>
          <a:xfrm>
            <a:off x="7993876" y="2425415"/>
            <a:ext cx="1714306" cy="1241598"/>
          </a:xfrm>
          <a:prstGeom prst="rect">
            <a:avLst/>
          </a:prstGeom>
          <a:blipFill>
            <a:blip r:embed="rId5" cstate="print"/>
            <a:stretch>
              <a:fillRect/>
            </a:stretch>
          </a:blipFill>
        </p:spPr>
        <p:txBody>
          <a:bodyPr wrap="square" lIns="0" tIns="0" rIns="0" bIns="0" rtlCol="0"/>
          <a:lstStyle/>
          <a:p>
            <a:endParaRPr/>
          </a:p>
        </p:txBody>
      </p:sp>
      <p:sp>
        <p:nvSpPr>
          <p:cNvPr id="18" name="object 15">
            <a:extLst>
              <a:ext uri="{FF2B5EF4-FFF2-40B4-BE49-F238E27FC236}">
                <a16:creationId xmlns:a16="http://schemas.microsoft.com/office/drawing/2014/main" id="{2332C8E6-9CB4-7A41-B2B8-43CAF3714AEA}"/>
              </a:ext>
            </a:extLst>
          </p:cNvPr>
          <p:cNvSpPr txBox="1"/>
          <p:nvPr/>
        </p:nvSpPr>
        <p:spPr>
          <a:xfrm>
            <a:off x="5314535" y="1859715"/>
            <a:ext cx="2348865" cy="339090"/>
          </a:xfrm>
          <a:prstGeom prst="rect">
            <a:avLst/>
          </a:prstGeom>
        </p:spPr>
        <p:txBody>
          <a:bodyPr vert="horz" wrap="square" lIns="0" tIns="13335" rIns="0" bIns="0" rtlCol="0">
            <a:spAutoFit/>
          </a:bodyPr>
          <a:lstStyle/>
          <a:p>
            <a:pPr marL="12700">
              <a:lnSpc>
                <a:spcPct val="100000"/>
              </a:lnSpc>
              <a:spcBef>
                <a:spcPts val="105"/>
              </a:spcBef>
            </a:pPr>
            <a:r>
              <a:rPr sz="2050" dirty="0">
                <a:latin typeface="Times New Roman"/>
                <a:cs typeface="Times New Roman"/>
              </a:rPr>
              <a:t>Long-term Goal</a:t>
            </a:r>
            <a:r>
              <a:rPr sz="2050" spc="-50" dirty="0">
                <a:latin typeface="Times New Roman"/>
                <a:cs typeface="Times New Roman"/>
              </a:rPr>
              <a:t> </a:t>
            </a:r>
            <a:r>
              <a:rPr sz="2050" dirty="0">
                <a:latin typeface="Times New Roman"/>
                <a:cs typeface="Times New Roman"/>
              </a:rPr>
              <a:t>Form</a:t>
            </a:r>
          </a:p>
        </p:txBody>
      </p:sp>
      <p:sp>
        <p:nvSpPr>
          <p:cNvPr id="19" name="object 16">
            <a:extLst>
              <a:ext uri="{FF2B5EF4-FFF2-40B4-BE49-F238E27FC236}">
                <a16:creationId xmlns:a16="http://schemas.microsoft.com/office/drawing/2014/main" id="{EE241ACE-F800-4D4F-89D1-A5B6E59A1FCA}"/>
              </a:ext>
            </a:extLst>
          </p:cNvPr>
          <p:cNvSpPr txBox="1"/>
          <p:nvPr/>
        </p:nvSpPr>
        <p:spPr>
          <a:xfrm>
            <a:off x="8248492" y="1990409"/>
            <a:ext cx="933450" cy="339090"/>
          </a:xfrm>
          <a:prstGeom prst="rect">
            <a:avLst/>
          </a:prstGeom>
        </p:spPr>
        <p:txBody>
          <a:bodyPr vert="horz" wrap="square" lIns="0" tIns="13335" rIns="0" bIns="0" rtlCol="0">
            <a:spAutoFit/>
          </a:bodyPr>
          <a:lstStyle/>
          <a:p>
            <a:pPr marL="12700">
              <a:lnSpc>
                <a:spcPct val="100000"/>
              </a:lnSpc>
              <a:spcBef>
                <a:spcPts val="105"/>
              </a:spcBef>
            </a:pPr>
            <a:r>
              <a:rPr sz="2050" dirty="0">
                <a:latin typeface="Times New Roman"/>
                <a:cs typeface="Times New Roman"/>
              </a:rPr>
              <a:t>64</a:t>
            </a:r>
            <a:r>
              <a:rPr sz="2050" spc="-75" dirty="0">
                <a:latin typeface="Times New Roman"/>
                <a:cs typeface="Times New Roman"/>
              </a:rPr>
              <a:t> </a:t>
            </a:r>
            <a:r>
              <a:rPr sz="2050" dirty="0">
                <a:latin typeface="Times New Roman"/>
                <a:cs typeface="Times New Roman"/>
              </a:rPr>
              <a:t>Chart</a:t>
            </a:r>
            <a:endParaRPr sz="2050">
              <a:latin typeface="Times New Roman"/>
              <a:cs typeface="Times New Roman"/>
            </a:endParaRPr>
          </a:p>
        </p:txBody>
      </p:sp>
      <p:sp>
        <p:nvSpPr>
          <p:cNvPr id="20" name="object 17">
            <a:extLst>
              <a:ext uri="{FF2B5EF4-FFF2-40B4-BE49-F238E27FC236}">
                <a16:creationId xmlns:a16="http://schemas.microsoft.com/office/drawing/2014/main" id="{700165B3-C40A-A343-BF6C-8BC7315FA9E5}"/>
              </a:ext>
            </a:extLst>
          </p:cNvPr>
          <p:cNvSpPr txBox="1"/>
          <p:nvPr/>
        </p:nvSpPr>
        <p:spPr>
          <a:xfrm>
            <a:off x="7950867" y="3754786"/>
            <a:ext cx="1266825" cy="339090"/>
          </a:xfrm>
          <a:prstGeom prst="rect">
            <a:avLst/>
          </a:prstGeom>
        </p:spPr>
        <p:txBody>
          <a:bodyPr vert="horz" wrap="square" lIns="0" tIns="13335" rIns="0" bIns="0" rtlCol="0">
            <a:spAutoFit/>
          </a:bodyPr>
          <a:lstStyle/>
          <a:p>
            <a:pPr marL="12700">
              <a:lnSpc>
                <a:spcPct val="100000"/>
              </a:lnSpc>
              <a:spcBef>
                <a:spcPts val="105"/>
              </a:spcBef>
            </a:pPr>
            <a:r>
              <a:rPr sz="2050" dirty="0">
                <a:latin typeface="Times New Roman"/>
                <a:cs typeface="Times New Roman"/>
              </a:rPr>
              <a:t>Daily</a:t>
            </a:r>
            <a:r>
              <a:rPr sz="2050" spc="-60" dirty="0">
                <a:latin typeface="Times New Roman"/>
                <a:cs typeface="Times New Roman"/>
              </a:rPr>
              <a:t> </a:t>
            </a:r>
            <a:r>
              <a:rPr sz="2050" spc="-5" dirty="0">
                <a:latin typeface="Times New Roman"/>
                <a:cs typeface="Times New Roman"/>
              </a:rPr>
              <a:t>Diary</a:t>
            </a:r>
            <a:endParaRPr sz="2050">
              <a:latin typeface="Times New Roman"/>
              <a:cs typeface="Times New Roman"/>
            </a:endParaRPr>
          </a:p>
        </p:txBody>
      </p:sp>
      <p:sp>
        <p:nvSpPr>
          <p:cNvPr id="21" name="object 18">
            <a:extLst>
              <a:ext uri="{FF2B5EF4-FFF2-40B4-BE49-F238E27FC236}">
                <a16:creationId xmlns:a16="http://schemas.microsoft.com/office/drawing/2014/main" id="{A65DCE43-A2A7-F949-986D-8AD42C018B6E}"/>
              </a:ext>
            </a:extLst>
          </p:cNvPr>
          <p:cNvSpPr txBox="1"/>
          <p:nvPr/>
        </p:nvSpPr>
        <p:spPr>
          <a:xfrm>
            <a:off x="2925514" y="3889564"/>
            <a:ext cx="2232660" cy="339090"/>
          </a:xfrm>
          <a:prstGeom prst="rect">
            <a:avLst/>
          </a:prstGeom>
        </p:spPr>
        <p:txBody>
          <a:bodyPr vert="horz" wrap="square" lIns="0" tIns="13335" rIns="0" bIns="0" rtlCol="0">
            <a:spAutoFit/>
          </a:bodyPr>
          <a:lstStyle/>
          <a:p>
            <a:pPr marL="12700">
              <a:lnSpc>
                <a:spcPct val="100000"/>
              </a:lnSpc>
              <a:spcBef>
                <a:spcPts val="105"/>
              </a:spcBef>
            </a:pPr>
            <a:r>
              <a:rPr sz="2050" dirty="0">
                <a:latin typeface="Times New Roman"/>
                <a:cs typeface="Times New Roman"/>
              </a:rPr>
              <a:t>Routine Check</a:t>
            </a:r>
            <a:r>
              <a:rPr sz="2050" spc="-55" dirty="0">
                <a:latin typeface="Times New Roman"/>
                <a:cs typeface="Times New Roman"/>
              </a:rPr>
              <a:t> </a:t>
            </a:r>
            <a:r>
              <a:rPr sz="2050" dirty="0">
                <a:latin typeface="Times New Roman"/>
                <a:cs typeface="Times New Roman"/>
              </a:rPr>
              <a:t>Sheet</a:t>
            </a:r>
            <a:endParaRPr sz="2050">
              <a:latin typeface="Times New Roman"/>
              <a:cs typeface="Times New Roman"/>
            </a:endParaRPr>
          </a:p>
        </p:txBody>
      </p:sp>
      <p:sp>
        <p:nvSpPr>
          <p:cNvPr id="22" name="object 17">
            <a:extLst>
              <a:ext uri="{FF2B5EF4-FFF2-40B4-BE49-F238E27FC236}">
                <a16:creationId xmlns:a16="http://schemas.microsoft.com/office/drawing/2014/main" id="{6EE70C77-55EE-6245-9D02-5174C4E71117}"/>
              </a:ext>
            </a:extLst>
          </p:cNvPr>
          <p:cNvSpPr txBox="1"/>
          <p:nvPr/>
        </p:nvSpPr>
        <p:spPr>
          <a:xfrm>
            <a:off x="4347210" y="6606160"/>
            <a:ext cx="3497579" cy="170560"/>
          </a:xfrm>
          <a:prstGeom prst="rect">
            <a:avLst/>
          </a:prstGeom>
        </p:spPr>
        <p:txBody>
          <a:bodyPr vert="horz" wrap="square" lIns="0" tIns="16510" rIns="0" bIns="0" rtlCol="0">
            <a:spAutoFit/>
          </a:bodyPr>
          <a:lstStyle/>
          <a:p>
            <a:pPr marL="12700">
              <a:lnSpc>
                <a:spcPct val="100000"/>
              </a:lnSpc>
              <a:spcBef>
                <a:spcPts val="130"/>
              </a:spcBef>
            </a:pPr>
            <a:r>
              <a:rPr sz="1000" spc="0" dirty="0">
                <a:solidFill>
                  <a:srgbClr val="898989"/>
                </a:solidFill>
                <a:latin typeface="Calibri"/>
                <a:cs typeface="Calibri"/>
              </a:rPr>
              <a:t>Copyright (c) Harada </a:t>
            </a:r>
            <a:r>
              <a:rPr sz="1000" spc="50" dirty="0">
                <a:solidFill>
                  <a:srgbClr val="898989"/>
                </a:solidFill>
                <a:latin typeface="Calibri"/>
                <a:cs typeface="Calibri"/>
              </a:rPr>
              <a:t>Educa</a:t>
            </a:r>
            <a:r>
              <a:rPr lang="en-US" sz="1000" spc="50" dirty="0">
                <a:solidFill>
                  <a:srgbClr val="898989"/>
                </a:solidFill>
                <a:latin typeface="Calibri"/>
                <a:cs typeface="Calibri"/>
              </a:rPr>
              <a:t>ti</a:t>
            </a:r>
            <a:r>
              <a:rPr sz="1000" spc="50" dirty="0">
                <a:solidFill>
                  <a:srgbClr val="898989"/>
                </a:solidFill>
                <a:latin typeface="Calibri"/>
                <a:cs typeface="Calibri"/>
              </a:rPr>
              <a:t>on </a:t>
            </a:r>
            <a:r>
              <a:rPr sz="1000" spc="40" dirty="0">
                <a:solidFill>
                  <a:srgbClr val="898989"/>
                </a:solidFill>
                <a:latin typeface="Calibri"/>
                <a:cs typeface="Calibri"/>
              </a:rPr>
              <a:t>Ins</a:t>
            </a:r>
            <a:r>
              <a:rPr lang="en-US" sz="1000" spc="40" dirty="0">
                <a:solidFill>
                  <a:srgbClr val="898989"/>
                </a:solidFill>
                <a:latin typeface="Calibri"/>
                <a:cs typeface="Calibri"/>
              </a:rPr>
              <a:t>ti</a:t>
            </a:r>
            <a:r>
              <a:rPr sz="1000" spc="40" dirty="0">
                <a:solidFill>
                  <a:srgbClr val="898989"/>
                </a:solidFill>
                <a:latin typeface="Calibri"/>
                <a:cs typeface="Calibri"/>
              </a:rPr>
              <a:t>tute, </a:t>
            </a:r>
            <a:r>
              <a:rPr sz="1000" spc="5" dirty="0">
                <a:solidFill>
                  <a:srgbClr val="898989"/>
                </a:solidFill>
                <a:latin typeface="Calibri"/>
                <a:cs typeface="Calibri"/>
              </a:rPr>
              <a:t>Inc. </a:t>
            </a:r>
            <a:r>
              <a:rPr sz="1000" spc="0" dirty="0">
                <a:solidFill>
                  <a:srgbClr val="898989"/>
                </a:solidFill>
                <a:latin typeface="Calibri"/>
                <a:cs typeface="Calibri"/>
              </a:rPr>
              <a:t>All </a:t>
            </a:r>
            <a:r>
              <a:rPr sz="1000" spc="5" dirty="0">
                <a:solidFill>
                  <a:srgbClr val="898989"/>
                </a:solidFill>
                <a:latin typeface="Calibri"/>
                <a:cs typeface="Calibri"/>
              </a:rPr>
              <a:t>Rights</a:t>
            </a:r>
            <a:r>
              <a:rPr sz="1000" spc="-45" dirty="0">
                <a:solidFill>
                  <a:srgbClr val="898989"/>
                </a:solidFill>
                <a:latin typeface="Calibri"/>
                <a:cs typeface="Calibri"/>
              </a:rPr>
              <a:t> </a:t>
            </a:r>
            <a:r>
              <a:rPr sz="1000" spc="0" dirty="0">
                <a:solidFill>
                  <a:srgbClr val="898989"/>
                </a:solidFill>
                <a:latin typeface="Calibri"/>
                <a:cs typeface="Calibri"/>
              </a:rPr>
              <a:t>Reserved.</a:t>
            </a:r>
            <a:endParaRPr sz="1000" dirty="0">
              <a:latin typeface="Calibri"/>
              <a:cs typeface="Calibri"/>
            </a:endParaRPr>
          </a:p>
        </p:txBody>
      </p:sp>
      <p:sp>
        <p:nvSpPr>
          <p:cNvPr id="23" name="object 29">
            <a:extLst>
              <a:ext uri="{FF2B5EF4-FFF2-40B4-BE49-F238E27FC236}">
                <a16:creationId xmlns:a16="http://schemas.microsoft.com/office/drawing/2014/main" id="{2E3FCBA3-0C31-1642-9461-0F791F1CA0B7}"/>
              </a:ext>
            </a:extLst>
          </p:cNvPr>
          <p:cNvSpPr/>
          <p:nvPr/>
        </p:nvSpPr>
        <p:spPr>
          <a:xfrm>
            <a:off x="1081021" y="2159954"/>
            <a:ext cx="2627312" cy="1393781"/>
          </a:xfrm>
          <a:prstGeom prst="rect">
            <a:avLst/>
          </a:prstGeom>
          <a:blipFill>
            <a:blip r:embed="rId6" cstate="print"/>
            <a:stretch>
              <a:fillRect/>
            </a:stretch>
          </a:blipFill>
        </p:spPr>
        <p:txBody>
          <a:bodyPr wrap="square" lIns="0" tIns="0" rIns="0" bIns="0" rtlCol="0"/>
          <a:lstStyle/>
          <a:p>
            <a:endParaRPr/>
          </a:p>
        </p:txBody>
      </p:sp>
      <p:sp>
        <p:nvSpPr>
          <p:cNvPr id="24" name="object 15">
            <a:extLst>
              <a:ext uri="{FF2B5EF4-FFF2-40B4-BE49-F238E27FC236}">
                <a16:creationId xmlns:a16="http://schemas.microsoft.com/office/drawing/2014/main" id="{D55B95BE-E79E-8941-8002-E16E722976CA}"/>
              </a:ext>
            </a:extLst>
          </p:cNvPr>
          <p:cNvSpPr txBox="1"/>
          <p:nvPr/>
        </p:nvSpPr>
        <p:spPr>
          <a:xfrm>
            <a:off x="1081021" y="1654340"/>
            <a:ext cx="2348865" cy="339090"/>
          </a:xfrm>
          <a:prstGeom prst="rect">
            <a:avLst/>
          </a:prstGeom>
        </p:spPr>
        <p:txBody>
          <a:bodyPr vert="horz" wrap="square" lIns="0" tIns="13335" rIns="0" bIns="0" rtlCol="0">
            <a:spAutoFit/>
          </a:bodyPr>
          <a:lstStyle/>
          <a:p>
            <a:pPr marL="12700">
              <a:lnSpc>
                <a:spcPct val="100000"/>
              </a:lnSpc>
              <a:spcBef>
                <a:spcPts val="105"/>
              </a:spcBef>
            </a:pPr>
            <a:r>
              <a:rPr lang="en-US" sz="2050" dirty="0">
                <a:latin typeface="Times New Roman"/>
                <a:cs typeface="Times New Roman"/>
              </a:rPr>
              <a:t>Philosophy</a:t>
            </a:r>
            <a:endParaRPr sz="2050" dirty="0">
              <a:latin typeface="Times New Roman"/>
              <a:cs typeface="Times New Roman"/>
            </a:endParaRPr>
          </a:p>
        </p:txBody>
      </p:sp>
    </p:spTree>
    <p:extLst>
      <p:ext uri="{BB962C8B-B14F-4D97-AF65-F5344CB8AC3E}">
        <p14:creationId xmlns:p14="http://schemas.microsoft.com/office/powerpoint/2010/main" val="3638719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676F75-6485-F740-993E-DF7D9BA277FA}"/>
              </a:ext>
            </a:extLst>
          </p:cNvPr>
          <p:cNvSpPr>
            <a:spLocks noGrp="1"/>
          </p:cNvSpPr>
          <p:nvPr>
            <p:ph type="title"/>
          </p:nvPr>
        </p:nvSpPr>
        <p:spPr/>
        <p:txBody>
          <a:bodyPr/>
          <a:lstStyle/>
          <a:p>
            <a:r>
              <a:rPr lang="en-US" dirty="0"/>
              <a:t>Deﬁnition of success</a:t>
            </a:r>
          </a:p>
        </p:txBody>
      </p:sp>
      <p:sp>
        <p:nvSpPr>
          <p:cNvPr id="5" name="Content Placeholder 4">
            <a:extLst>
              <a:ext uri="{FF2B5EF4-FFF2-40B4-BE49-F238E27FC236}">
                <a16:creationId xmlns:a16="http://schemas.microsoft.com/office/drawing/2014/main" id="{0AA3903A-0319-8F42-93E5-EE0F294DE191}"/>
              </a:ext>
            </a:extLst>
          </p:cNvPr>
          <p:cNvSpPr>
            <a:spLocks noGrp="1"/>
          </p:cNvSpPr>
          <p:nvPr>
            <p:ph idx="1"/>
          </p:nvPr>
        </p:nvSpPr>
        <p:spPr/>
        <p:txBody>
          <a:bodyPr/>
          <a:lstStyle/>
          <a:p>
            <a:r>
              <a:rPr lang="en-US" dirty="0"/>
              <a:t>Success comes from setting the goals  that one ﬁrmly believes one should try  to achieve and executing the plan within  a desired time frame.</a:t>
            </a:r>
          </a:p>
          <a:p>
            <a:endParaRPr lang="en-US" dirty="0"/>
          </a:p>
          <a:p>
            <a:endParaRPr lang="en-US" dirty="0"/>
          </a:p>
        </p:txBody>
      </p:sp>
    </p:spTree>
    <p:extLst>
      <p:ext uri="{BB962C8B-B14F-4D97-AF65-F5344CB8AC3E}">
        <p14:creationId xmlns:p14="http://schemas.microsoft.com/office/powerpoint/2010/main" val="3026722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74EE9FDA-F15D-7D4B-AEAE-2DF713463977}"/>
              </a:ext>
            </a:extLst>
          </p:cNvPr>
          <p:cNvSpPr/>
          <p:nvPr/>
        </p:nvSpPr>
        <p:spPr>
          <a:xfrm>
            <a:off x="2277109" y="4365942"/>
            <a:ext cx="8143875" cy="1224280"/>
          </a:xfrm>
          <a:custGeom>
            <a:avLst/>
            <a:gdLst/>
            <a:ahLst/>
            <a:cxnLst/>
            <a:rect l="l" t="t" r="r" b="b"/>
            <a:pathLst>
              <a:path w="8143875" h="1224279">
                <a:moveTo>
                  <a:pt x="0" y="203998"/>
                </a:moveTo>
                <a:lnTo>
                  <a:pt x="5387" y="157223"/>
                </a:lnTo>
                <a:lnTo>
                  <a:pt x="20734" y="114284"/>
                </a:lnTo>
                <a:lnTo>
                  <a:pt x="44816" y="76407"/>
                </a:lnTo>
                <a:lnTo>
                  <a:pt x="76407" y="44816"/>
                </a:lnTo>
                <a:lnTo>
                  <a:pt x="114284" y="20734"/>
                </a:lnTo>
                <a:lnTo>
                  <a:pt x="157223" y="5387"/>
                </a:lnTo>
                <a:lnTo>
                  <a:pt x="203997" y="0"/>
                </a:lnTo>
                <a:lnTo>
                  <a:pt x="7939874" y="0"/>
                </a:lnTo>
                <a:lnTo>
                  <a:pt x="7986649" y="5387"/>
                </a:lnTo>
                <a:lnTo>
                  <a:pt x="8029587" y="20734"/>
                </a:lnTo>
                <a:lnTo>
                  <a:pt x="8067464" y="44816"/>
                </a:lnTo>
                <a:lnTo>
                  <a:pt x="8099056" y="76407"/>
                </a:lnTo>
                <a:lnTo>
                  <a:pt x="8123137" y="114284"/>
                </a:lnTo>
                <a:lnTo>
                  <a:pt x="8138484" y="157223"/>
                </a:lnTo>
                <a:lnTo>
                  <a:pt x="8143871" y="203998"/>
                </a:lnTo>
                <a:lnTo>
                  <a:pt x="8143871" y="1019963"/>
                </a:lnTo>
                <a:lnTo>
                  <a:pt x="8138484" y="1066738"/>
                </a:lnTo>
                <a:lnTo>
                  <a:pt x="8123137" y="1109676"/>
                </a:lnTo>
                <a:lnTo>
                  <a:pt x="8099056" y="1147554"/>
                </a:lnTo>
                <a:lnTo>
                  <a:pt x="8067464" y="1179145"/>
                </a:lnTo>
                <a:lnTo>
                  <a:pt x="8029587" y="1203227"/>
                </a:lnTo>
                <a:lnTo>
                  <a:pt x="7986649" y="1218573"/>
                </a:lnTo>
                <a:lnTo>
                  <a:pt x="7939874" y="1223961"/>
                </a:lnTo>
                <a:lnTo>
                  <a:pt x="203997" y="1223961"/>
                </a:lnTo>
                <a:lnTo>
                  <a:pt x="157223" y="1218573"/>
                </a:lnTo>
                <a:lnTo>
                  <a:pt x="114284" y="1203227"/>
                </a:lnTo>
                <a:lnTo>
                  <a:pt x="76407" y="1179145"/>
                </a:lnTo>
                <a:lnTo>
                  <a:pt x="44816" y="1147554"/>
                </a:lnTo>
                <a:lnTo>
                  <a:pt x="20734" y="1109676"/>
                </a:lnTo>
                <a:lnTo>
                  <a:pt x="5387" y="1066738"/>
                </a:lnTo>
                <a:lnTo>
                  <a:pt x="0" y="1019963"/>
                </a:lnTo>
                <a:lnTo>
                  <a:pt x="0" y="203998"/>
                </a:lnTo>
                <a:close/>
              </a:path>
            </a:pathLst>
          </a:custGeom>
          <a:ln w="38099">
            <a:solidFill>
              <a:srgbClr val="000000"/>
            </a:solidFill>
          </a:ln>
        </p:spPr>
        <p:txBody>
          <a:bodyPr wrap="square" lIns="0" tIns="0" rIns="0" bIns="0" rtlCol="0"/>
          <a:lstStyle/>
          <a:p>
            <a:endParaRPr/>
          </a:p>
        </p:txBody>
      </p:sp>
      <p:sp>
        <p:nvSpPr>
          <p:cNvPr id="7" name="object 3">
            <a:extLst>
              <a:ext uri="{FF2B5EF4-FFF2-40B4-BE49-F238E27FC236}">
                <a16:creationId xmlns:a16="http://schemas.microsoft.com/office/drawing/2014/main" id="{84AFFA49-827E-324A-8A9A-1BCF700FAB76}"/>
              </a:ext>
            </a:extLst>
          </p:cNvPr>
          <p:cNvSpPr txBox="1"/>
          <p:nvPr/>
        </p:nvSpPr>
        <p:spPr>
          <a:xfrm>
            <a:off x="2754827" y="4355623"/>
            <a:ext cx="7195184" cy="1244600"/>
          </a:xfrm>
          <a:prstGeom prst="rect">
            <a:avLst/>
          </a:prstGeom>
        </p:spPr>
        <p:txBody>
          <a:bodyPr vert="horz" wrap="square" lIns="0" tIns="12700" rIns="0" bIns="0" rtlCol="0">
            <a:spAutoFit/>
          </a:bodyPr>
          <a:lstStyle/>
          <a:p>
            <a:pPr marL="857250" marR="5080" indent="-845185">
              <a:lnSpc>
                <a:spcPct val="100000"/>
              </a:lnSpc>
              <a:spcBef>
                <a:spcPts val="100"/>
              </a:spcBef>
            </a:pPr>
            <a:r>
              <a:rPr sz="4000" spc="110" dirty="0">
                <a:latin typeface="Calibri"/>
                <a:cs typeface="Calibri"/>
              </a:rPr>
              <a:t>skills</a:t>
            </a:r>
            <a:r>
              <a:rPr sz="4000" spc="110" dirty="0">
                <a:latin typeface="ＭＳ Ｐゴシック"/>
                <a:cs typeface="ＭＳ Ｐゴシック"/>
              </a:rPr>
              <a:t>=</a:t>
            </a:r>
            <a:r>
              <a:rPr sz="4000" spc="110" dirty="0">
                <a:latin typeface="Calibri"/>
                <a:cs typeface="Calibri"/>
              </a:rPr>
              <a:t>achievable </a:t>
            </a:r>
            <a:r>
              <a:rPr sz="4000" spc="15" dirty="0">
                <a:latin typeface="Calibri"/>
                <a:cs typeface="Calibri"/>
              </a:rPr>
              <a:t>abili</a:t>
            </a:r>
            <a:r>
              <a:rPr lang="en-US" sz="4000" spc="15" dirty="0">
                <a:latin typeface="Calibri"/>
                <a:cs typeface="Calibri"/>
              </a:rPr>
              <a:t>ti</a:t>
            </a:r>
            <a:r>
              <a:rPr sz="4000" spc="15" dirty="0">
                <a:latin typeface="Calibri"/>
                <a:cs typeface="Calibri"/>
              </a:rPr>
              <a:t>es</a:t>
            </a:r>
            <a:r>
              <a:rPr sz="4000" spc="-155" dirty="0">
                <a:latin typeface="Calibri"/>
                <a:cs typeface="Calibri"/>
              </a:rPr>
              <a:t> </a:t>
            </a:r>
            <a:r>
              <a:rPr sz="4000" spc="-5" dirty="0">
                <a:latin typeface="Calibri"/>
                <a:cs typeface="Calibri"/>
              </a:rPr>
              <a:t>through  making </a:t>
            </a:r>
            <a:r>
              <a:rPr sz="4000" dirty="0">
                <a:latin typeface="Calibri"/>
                <a:cs typeface="Calibri"/>
              </a:rPr>
              <a:t>the </a:t>
            </a:r>
            <a:r>
              <a:rPr sz="4000" spc="-5" dirty="0">
                <a:latin typeface="Calibri"/>
                <a:cs typeface="Calibri"/>
              </a:rPr>
              <a:t>required</a:t>
            </a:r>
            <a:r>
              <a:rPr sz="4000" spc="-10" dirty="0">
                <a:latin typeface="Calibri"/>
                <a:cs typeface="Calibri"/>
              </a:rPr>
              <a:t> </a:t>
            </a:r>
            <a:r>
              <a:rPr sz="4000" spc="-5" dirty="0">
                <a:latin typeface="Calibri"/>
                <a:cs typeface="Calibri"/>
              </a:rPr>
              <a:t>eﬀort</a:t>
            </a:r>
            <a:endParaRPr sz="4000" dirty="0">
              <a:latin typeface="Calibri"/>
              <a:cs typeface="Calibri"/>
            </a:endParaRPr>
          </a:p>
        </p:txBody>
      </p:sp>
      <p:sp>
        <p:nvSpPr>
          <p:cNvPr id="8" name="object 4">
            <a:extLst>
              <a:ext uri="{FF2B5EF4-FFF2-40B4-BE49-F238E27FC236}">
                <a16:creationId xmlns:a16="http://schemas.microsoft.com/office/drawing/2014/main" id="{A209699D-E27E-3441-A924-0177C906AA44}"/>
              </a:ext>
            </a:extLst>
          </p:cNvPr>
          <p:cNvSpPr txBox="1"/>
          <p:nvPr/>
        </p:nvSpPr>
        <p:spPr>
          <a:xfrm>
            <a:off x="2784673" y="920432"/>
            <a:ext cx="7032625" cy="2578100"/>
          </a:xfrm>
          <a:prstGeom prst="rect">
            <a:avLst/>
          </a:prstGeom>
        </p:spPr>
        <p:txBody>
          <a:bodyPr vert="horz" wrap="square" lIns="0" tIns="107314" rIns="0" bIns="0" rtlCol="0">
            <a:spAutoFit/>
          </a:bodyPr>
          <a:lstStyle/>
          <a:p>
            <a:pPr marL="12065" marR="5080" indent="635" algn="ctr">
              <a:lnSpc>
                <a:spcPct val="89600"/>
              </a:lnSpc>
              <a:spcBef>
                <a:spcPts val="844"/>
              </a:spcBef>
              <a:tabLst>
                <a:tab pos="2555240" algn="l"/>
                <a:tab pos="3754754" algn="l"/>
              </a:tabLst>
            </a:pPr>
            <a:r>
              <a:rPr sz="6000" spc="-5" dirty="0">
                <a:solidFill>
                  <a:srgbClr val="FF0000"/>
                </a:solidFill>
                <a:latin typeface="Calibri"/>
                <a:cs typeface="Calibri"/>
              </a:rPr>
              <a:t>Success	</a:t>
            </a:r>
            <a:r>
              <a:rPr sz="6000" dirty="0">
                <a:solidFill>
                  <a:srgbClr val="FF0000"/>
                </a:solidFill>
                <a:latin typeface="Calibri"/>
                <a:cs typeface="Calibri"/>
              </a:rPr>
              <a:t>lies	in the  </a:t>
            </a:r>
            <a:r>
              <a:rPr sz="6000" spc="25" dirty="0">
                <a:solidFill>
                  <a:srgbClr val="FF0000"/>
                </a:solidFill>
                <a:latin typeface="Calibri"/>
                <a:cs typeface="Calibri"/>
              </a:rPr>
              <a:t>acquisi</a:t>
            </a:r>
            <a:r>
              <a:rPr lang="en-US" sz="6000" spc="25" dirty="0">
                <a:solidFill>
                  <a:srgbClr val="FF0000"/>
                </a:solidFill>
                <a:latin typeface="Calibri"/>
                <a:cs typeface="Calibri"/>
              </a:rPr>
              <a:t>ti</a:t>
            </a:r>
            <a:r>
              <a:rPr sz="6000" spc="25" dirty="0">
                <a:solidFill>
                  <a:srgbClr val="FF0000"/>
                </a:solidFill>
                <a:latin typeface="Calibri"/>
                <a:cs typeface="Calibri"/>
              </a:rPr>
              <a:t>on </a:t>
            </a:r>
            <a:r>
              <a:rPr sz="6000" spc="-5" dirty="0">
                <a:solidFill>
                  <a:srgbClr val="FF0000"/>
                </a:solidFill>
                <a:latin typeface="Calibri"/>
                <a:cs typeface="Calibri"/>
              </a:rPr>
              <a:t>of</a:t>
            </a:r>
            <a:r>
              <a:rPr sz="6000" spc="-65" dirty="0">
                <a:solidFill>
                  <a:srgbClr val="FF0000"/>
                </a:solidFill>
                <a:latin typeface="Calibri"/>
                <a:cs typeface="Calibri"/>
              </a:rPr>
              <a:t> </a:t>
            </a:r>
            <a:r>
              <a:rPr sz="6000" spc="-5" dirty="0">
                <a:solidFill>
                  <a:srgbClr val="FF0000"/>
                </a:solidFill>
                <a:latin typeface="Calibri"/>
                <a:cs typeface="Calibri"/>
              </a:rPr>
              <a:t>required  </a:t>
            </a:r>
            <a:r>
              <a:rPr sz="6000" spc="-10" dirty="0">
                <a:solidFill>
                  <a:srgbClr val="FF0000"/>
                </a:solidFill>
                <a:latin typeface="Calibri"/>
                <a:cs typeface="Calibri"/>
              </a:rPr>
              <a:t>skills</a:t>
            </a:r>
            <a:endParaRPr sz="6000" dirty="0">
              <a:latin typeface="Calibri"/>
              <a:cs typeface="Calibri"/>
            </a:endParaRPr>
          </a:p>
        </p:txBody>
      </p:sp>
    </p:spTree>
    <p:extLst>
      <p:ext uri="{BB962C8B-B14F-4D97-AF65-F5344CB8AC3E}">
        <p14:creationId xmlns:p14="http://schemas.microsoft.com/office/powerpoint/2010/main" val="1283704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A29A326-DD85-5546-A60E-247930E3B659}"/>
              </a:ext>
            </a:extLst>
          </p:cNvPr>
          <p:cNvSpPr>
            <a:spLocks noGrp="1"/>
          </p:cNvSpPr>
          <p:nvPr>
            <p:ph type="title"/>
          </p:nvPr>
        </p:nvSpPr>
        <p:spPr/>
        <p:txBody>
          <a:bodyPr/>
          <a:lstStyle/>
          <a:p>
            <a:r>
              <a:rPr lang="en-US" dirty="0"/>
              <a:t>The Harada Method</a:t>
            </a:r>
          </a:p>
        </p:txBody>
      </p:sp>
      <p:sp>
        <p:nvSpPr>
          <p:cNvPr id="9" name="Content Placeholder 8">
            <a:extLst>
              <a:ext uri="{FF2B5EF4-FFF2-40B4-BE49-F238E27FC236}">
                <a16:creationId xmlns:a16="http://schemas.microsoft.com/office/drawing/2014/main" id="{77B9F1D3-4852-884B-B0DC-27358A9E0C39}"/>
              </a:ext>
            </a:extLst>
          </p:cNvPr>
          <p:cNvSpPr>
            <a:spLocks noGrp="1"/>
          </p:cNvSpPr>
          <p:nvPr>
            <p:ph idx="1"/>
          </p:nvPr>
        </p:nvSpPr>
        <p:spPr/>
        <p:txBody>
          <a:bodyPr/>
          <a:lstStyle/>
          <a:p>
            <a:r>
              <a:rPr lang="en-US" dirty="0"/>
              <a:t>The world’s best technique to develop people  to their maximum creative capacity</a:t>
            </a:r>
          </a:p>
          <a:p>
            <a:r>
              <a:rPr lang="en-US" dirty="0"/>
              <a:t>Harada is rated as the number one consultant  in Japan on Day-to­‐Day management</a:t>
            </a:r>
          </a:p>
        </p:txBody>
      </p:sp>
    </p:spTree>
    <p:extLst>
      <p:ext uri="{BB962C8B-B14F-4D97-AF65-F5344CB8AC3E}">
        <p14:creationId xmlns:p14="http://schemas.microsoft.com/office/powerpoint/2010/main" val="1110012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676F75-6485-F740-993E-DF7D9BA277FA}"/>
              </a:ext>
            </a:extLst>
          </p:cNvPr>
          <p:cNvSpPr>
            <a:spLocks noGrp="1"/>
          </p:cNvSpPr>
          <p:nvPr>
            <p:ph type="title"/>
          </p:nvPr>
        </p:nvSpPr>
        <p:spPr/>
        <p:txBody>
          <a:bodyPr/>
          <a:lstStyle/>
          <a:p>
            <a:r>
              <a:rPr lang="en-US" dirty="0"/>
              <a:t>Harada’s 4 perspective on the values of  having a goal</a:t>
            </a:r>
          </a:p>
        </p:txBody>
      </p:sp>
      <p:sp>
        <p:nvSpPr>
          <p:cNvPr id="6" name="object 2">
            <a:extLst>
              <a:ext uri="{FF2B5EF4-FFF2-40B4-BE49-F238E27FC236}">
                <a16:creationId xmlns:a16="http://schemas.microsoft.com/office/drawing/2014/main" id="{2AE15685-9AC3-7644-9CEB-8EEC8A987725}"/>
              </a:ext>
            </a:extLst>
          </p:cNvPr>
          <p:cNvSpPr/>
          <p:nvPr/>
        </p:nvSpPr>
        <p:spPr>
          <a:xfrm>
            <a:off x="2160905" y="3766186"/>
            <a:ext cx="8486776" cy="45719"/>
          </a:xfrm>
          <a:custGeom>
            <a:avLst/>
            <a:gdLst/>
            <a:ahLst/>
            <a:cxnLst/>
            <a:rect l="l" t="t" r="r" b="b"/>
            <a:pathLst>
              <a:path w="9144000" h="1904">
                <a:moveTo>
                  <a:pt x="0" y="0"/>
                </a:moveTo>
                <a:lnTo>
                  <a:pt x="9143997" y="1588"/>
                </a:lnTo>
              </a:path>
            </a:pathLst>
          </a:custGeom>
          <a:ln w="57149">
            <a:solidFill>
              <a:srgbClr val="000000"/>
            </a:solidFill>
          </a:ln>
        </p:spPr>
        <p:txBody>
          <a:bodyPr wrap="square" lIns="0" tIns="0" rIns="0" bIns="0" rtlCol="0"/>
          <a:lstStyle/>
          <a:p>
            <a:endParaRPr/>
          </a:p>
        </p:txBody>
      </p:sp>
      <p:sp>
        <p:nvSpPr>
          <p:cNvPr id="7" name="object 3">
            <a:extLst>
              <a:ext uri="{FF2B5EF4-FFF2-40B4-BE49-F238E27FC236}">
                <a16:creationId xmlns:a16="http://schemas.microsoft.com/office/drawing/2014/main" id="{D45447D9-728D-6D4B-A2CF-35387B18D8BF}"/>
              </a:ext>
            </a:extLst>
          </p:cNvPr>
          <p:cNvSpPr/>
          <p:nvPr/>
        </p:nvSpPr>
        <p:spPr>
          <a:xfrm>
            <a:off x="6329678" y="1295402"/>
            <a:ext cx="38100" cy="5181600"/>
          </a:xfrm>
          <a:custGeom>
            <a:avLst/>
            <a:gdLst/>
            <a:ahLst/>
            <a:cxnLst/>
            <a:rect l="l" t="t" r="r" b="b"/>
            <a:pathLst>
              <a:path w="38100" h="5181600">
                <a:moveTo>
                  <a:pt x="0" y="5181598"/>
                </a:moveTo>
                <a:lnTo>
                  <a:pt x="38100" y="0"/>
                </a:lnTo>
              </a:path>
            </a:pathLst>
          </a:custGeom>
          <a:ln w="57149">
            <a:solidFill>
              <a:srgbClr val="000000"/>
            </a:solidFill>
          </a:ln>
        </p:spPr>
        <p:txBody>
          <a:bodyPr wrap="square" lIns="0" tIns="0" rIns="0" bIns="0" rtlCol="0"/>
          <a:lstStyle/>
          <a:p>
            <a:endParaRPr/>
          </a:p>
        </p:txBody>
      </p:sp>
      <p:sp>
        <p:nvSpPr>
          <p:cNvPr id="8" name="object 4">
            <a:extLst>
              <a:ext uri="{FF2B5EF4-FFF2-40B4-BE49-F238E27FC236}">
                <a16:creationId xmlns:a16="http://schemas.microsoft.com/office/drawing/2014/main" id="{B20FF6F3-932A-B449-95D9-32D8FB959D4A}"/>
              </a:ext>
            </a:extLst>
          </p:cNvPr>
          <p:cNvSpPr/>
          <p:nvPr/>
        </p:nvSpPr>
        <p:spPr>
          <a:xfrm>
            <a:off x="5609243" y="1280160"/>
            <a:ext cx="1458883" cy="399010"/>
          </a:xfrm>
          <a:prstGeom prst="rect">
            <a:avLst/>
          </a:prstGeom>
          <a:blipFill>
            <a:blip r:embed="rId2" cstate="print"/>
            <a:stretch>
              <a:fillRect/>
            </a:stretch>
          </a:blipFill>
        </p:spPr>
        <p:txBody>
          <a:bodyPr wrap="square" lIns="0" tIns="0" rIns="0" bIns="0" rtlCol="0"/>
          <a:lstStyle/>
          <a:p>
            <a:endParaRPr/>
          </a:p>
        </p:txBody>
      </p:sp>
      <p:sp>
        <p:nvSpPr>
          <p:cNvPr id="9" name="object 5">
            <a:extLst>
              <a:ext uri="{FF2B5EF4-FFF2-40B4-BE49-F238E27FC236}">
                <a16:creationId xmlns:a16="http://schemas.microsoft.com/office/drawing/2014/main" id="{125EB70C-2153-C649-9DC9-D033AE78C5AC}"/>
              </a:ext>
            </a:extLst>
          </p:cNvPr>
          <p:cNvSpPr/>
          <p:nvPr/>
        </p:nvSpPr>
        <p:spPr>
          <a:xfrm>
            <a:off x="5887720" y="1321724"/>
            <a:ext cx="897774" cy="378229"/>
          </a:xfrm>
          <a:prstGeom prst="rect">
            <a:avLst/>
          </a:prstGeom>
          <a:blipFill>
            <a:blip r:embed="rId3" cstate="print"/>
            <a:stretch>
              <a:fillRect/>
            </a:stretch>
          </a:blipFill>
        </p:spPr>
        <p:txBody>
          <a:bodyPr wrap="square" lIns="0" tIns="0" rIns="0" bIns="0" rtlCol="0"/>
          <a:lstStyle/>
          <a:p>
            <a:endParaRPr/>
          </a:p>
        </p:txBody>
      </p:sp>
      <p:sp>
        <p:nvSpPr>
          <p:cNvPr id="10" name="object 6">
            <a:extLst>
              <a:ext uri="{FF2B5EF4-FFF2-40B4-BE49-F238E27FC236}">
                <a16:creationId xmlns:a16="http://schemas.microsoft.com/office/drawing/2014/main" id="{0BD146BA-3729-964C-A545-8177A64FA261}"/>
              </a:ext>
            </a:extLst>
          </p:cNvPr>
          <p:cNvSpPr/>
          <p:nvPr/>
        </p:nvSpPr>
        <p:spPr>
          <a:xfrm>
            <a:off x="5618481" y="1268413"/>
            <a:ext cx="1439863" cy="381000"/>
          </a:xfrm>
          <a:prstGeom prst="rect">
            <a:avLst/>
          </a:prstGeom>
          <a:blipFill>
            <a:blip r:embed="rId4" cstate="print"/>
            <a:stretch>
              <a:fillRect/>
            </a:stretch>
          </a:blipFill>
        </p:spPr>
        <p:txBody>
          <a:bodyPr wrap="square" lIns="0" tIns="0" rIns="0" bIns="0" rtlCol="0"/>
          <a:lstStyle/>
          <a:p>
            <a:endParaRPr dirty="0"/>
          </a:p>
        </p:txBody>
      </p:sp>
      <p:sp>
        <p:nvSpPr>
          <p:cNvPr id="11" name="object 7">
            <a:extLst>
              <a:ext uri="{FF2B5EF4-FFF2-40B4-BE49-F238E27FC236}">
                <a16:creationId xmlns:a16="http://schemas.microsoft.com/office/drawing/2014/main" id="{79159BB6-DDD5-144C-AAA7-2ADF0CB09B66}"/>
              </a:ext>
            </a:extLst>
          </p:cNvPr>
          <p:cNvSpPr/>
          <p:nvPr/>
        </p:nvSpPr>
        <p:spPr>
          <a:xfrm>
            <a:off x="5618481" y="1268414"/>
            <a:ext cx="1440180" cy="381000"/>
          </a:xfrm>
          <a:custGeom>
            <a:avLst/>
            <a:gdLst/>
            <a:ahLst/>
            <a:cxnLst/>
            <a:rect l="l" t="t" r="r" b="b"/>
            <a:pathLst>
              <a:path w="1440179" h="381000">
                <a:moveTo>
                  <a:pt x="0" y="63501"/>
                </a:moveTo>
                <a:lnTo>
                  <a:pt x="4990" y="38783"/>
                </a:lnTo>
                <a:lnTo>
                  <a:pt x="18599" y="18599"/>
                </a:lnTo>
                <a:lnTo>
                  <a:pt x="38783" y="4990"/>
                </a:lnTo>
                <a:lnTo>
                  <a:pt x="63501" y="0"/>
                </a:lnTo>
                <a:lnTo>
                  <a:pt x="1376361" y="0"/>
                </a:lnTo>
                <a:lnTo>
                  <a:pt x="1401078" y="4990"/>
                </a:lnTo>
                <a:lnTo>
                  <a:pt x="1421263" y="18599"/>
                </a:lnTo>
                <a:lnTo>
                  <a:pt x="1434872" y="38783"/>
                </a:lnTo>
                <a:lnTo>
                  <a:pt x="1439862" y="63501"/>
                </a:lnTo>
                <a:lnTo>
                  <a:pt x="1439862" y="317498"/>
                </a:lnTo>
                <a:lnTo>
                  <a:pt x="1434872" y="342216"/>
                </a:lnTo>
                <a:lnTo>
                  <a:pt x="1421263" y="362400"/>
                </a:lnTo>
                <a:lnTo>
                  <a:pt x="1401078" y="376009"/>
                </a:lnTo>
                <a:lnTo>
                  <a:pt x="1376361" y="380999"/>
                </a:lnTo>
                <a:lnTo>
                  <a:pt x="63501" y="380999"/>
                </a:lnTo>
                <a:lnTo>
                  <a:pt x="38783" y="376009"/>
                </a:lnTo>
                <a:lnTo>
                  <a:pt x="18599" y="362400"/>
                </a:lnTo>
                <a:lnTo>
                  <a:pt x="4990" y="342216"/>
                </a:lnTo>
                <a:lnTo>
                  <a:pt x="0" y="317498"/>
                </a:lnTo>
                <a:lnTo>
                  <a:pt x="0" y="63501"/>
                </a:lnTo>
                <a:close/>
              </a:path>
            </a:pathLst>
          </a:custGeom>
          <a:ln w="9524">
            <a:solidFill>
              <a:srgbClr val="000000"/>
            </a:solidFill>
          </a:ln>
        </p:spPr>
        <p:txBody>
          <a:bodyPr wrap="square" lIns="0" tIns="0" rIns="0" bIns="0" rtlCol="0"/>
          <a:lstStyle/>
          <a:p>
            <a:endParaRPr/>
          </a:p>
        </p:txBody>
      </p:sp>
      <p:sp>
        <p:nvSpPr>
          <p:cNvPr id="12" name="object 9">
            <a:extLst>
              <a:ext uri="{FF2B5EF4-FFF2-40B4-BE49-F238E27FC236}">
                <a16:creationId xmlns:a16="http://schemas.microsoft.com/office/drawing/2014/main" id="{0DD5697D-03B7-8A49-8DD1-55E1063658DF}"/>
              </a:ext>
            </a:extLst>
          </p:cNvPr>
          <p:cNvSpPr/>
          <p:nvPr/>
        </p:nvSpPr>
        <p:spPr>
          <a:xfrm>
            <a:off x="9711574" y="3582785"/>
            <a:ext cx="1126374" cy="453043"/>
          </a:xfrm>
          <a:prstGeom prst="rect">
            <a:avLst/>
          </a:prstGeom>
          <a:blipFill>
            <a:blip r:embed="rId5" cstate="print"/>
            <a:stretch>
              <a:fillRect/>
            </a:stretch>
          </a:blipFill>
        </p:spPr>
        <p:txBody>
          <a:bodyPr wrap="square" lIns="0" tIns="0" rIns="0" bIns="0" rtlCol="0"/>
          <a:lstStyle/>
          <a:p>
            <a:endParaRPr/>
          </a:p>
        </p:txBody>
      </p:sp>
      <p:sp>
        <p:nvSpPr>
          <p:cNvPr id="13" name="object 10">
            <a:extLst>
              <a:ext uri="{FF2B5EF4-FFF2-40B4-BE49-F238E27FC236}">
                <a16:creationId xmlns:a16="http://schemas.microsoft.com/office/drawing/2014/main" id="{3F01F0F0-A7FC-754B-9B5F-40D15BE486E4}"/>
              </a:ext>
            </a:extLst>
          </p:cNvPr>
          <p:cNvSpPr/>
          <p:nvPr/>
        </p:nvSpPr>
        <p:spPr>
          <a:xfrm>
            <a:off x="10210337" y="3632661"/>
            <a:ext cx="124690" cy="374072"/>
          </a:xfrm>
          <a:prstGeom prst="rect">
            <a:avLst/>
          </a:prstGeom>
          <a:blipFill>
            <a:blip r:embed="rId6" cstate="print"/>
            <a:stretch>
              <a:fillRect/>
            </a:stretch>
          </a:blipFill>
        </p:spPr>
        <p:txBody>
          <a:bodyPr wrap="square" lIns="0" tIns="0" rIns="0" bIns="0" rtlCol="0"/>
          <a:lstStyle/>
          <a:p>
            <a:endParaRPr/>
          </a:p>
        </p:txBody>
      </p:sp>
      <p:sp>
        <p:nvSpPr>
          <p:cNvPr id="14" name="object 11">
            <a:extLst>
              <a:ext uri="{FF2B5EF4-FFF2-40B4-BE49-F238E27FC236}">
                <a16:creationId xmlns:a16="http://schemas.microsoft.com/office/drawing/2014/main" id="{5104EAA8-52AF-7B4E-BB73-7F6E4B043D22}"/>
              </a:ext>
            </a:extLst>
          </p:cNvPr>
          <p:cNvSpPr/>
          <p:nvPr/>
        </p:nvSpPr>
        <p:spPr>
          <a:xfrm>
            <a:off x="9711574" y="3582312"/>
            <a:ext cx="1108075" cy="431800"/>
          </a:xfrm>
          <a:prstGeom prst="rect">
            <a:avLst/>
          </a:prstGeom>
          <a:blipFill>
            <a:blip r:embed="rId7" cstate="print"/>
            <a:stretch>
              <a:fillRect/>
            </a:stretch>
          </a:blipFill>
        </p:spPr>
        <p:txBody>
          <a:bodyPr wrap="square" lIns="0" tIns="0" rIns="0" bIns="0" rtlCol="0"/>
          <a:lstStyle/>
          <a:p>
            <a:endParaRPr/>
          </a:p>
        </p:txBody>
      </p:sp>
      <p:sp>
        <p:nvSpPr>
          <p:cNvPr id="15" name="object 12">
            <a:extLst>
              <a:ext uri="{FF2B5EF4-FFF2-40B4-BE49-F238E27FC236}">
                <a16:creationId xmlns:a16="http://schemas.microsoft.com/office/drawing/2014/main" id="{7DBA6D62-A806-F04E-A60D-5AD757481186}"/>
              </a:ext>
            </a:extLst>
          </p:cNvPr>
          <p:cNvSpPr/>
          <p:nvPr/>
        </p:nvSpPr>
        <p:spPr>
          <a:xfrm>
            <a:off x="9722167" y="3573464"/>
            <a:ext cx="1108075" cy="431800"/>
          </a:xfrm>
          <a:custGeom>
            <a:avLst/>
            <a:gdLst/>
            <a:ahLst/>
            <a:cxnLst/>
            <a:rect l="l" t="t" r="r" b="b"/>
            <a:pathLst>
              <a:path w="1108075" h="431800">
                <a:moveTo>
                  <a:pt x="0" y="71967"/>
                </a:moveTo>
                <a:lnTo>
                  <a:pt x="5655" y="43954"/>
                </a:lnTo>
                <a:lnTo>
                  <a:pt x="21078" y="21078"/>
                </a:lnTo>
                <a:lnTo>
                  <a:pt x="43954" y="5655"/>
                </a:lnTo>
                <a:lnTo>
                  <a:pt x="71967" y="0"/>
                </a:lnTo>
                <a:lnTo>
                  <a:pt x="1036106" y="0"/>
                </a:lnTo>
                <a:lnTo>
                  <a:pt x="1064119" y="5655"/>
                </a:lnTo>
                <a:lnTo>
                  <a:pt x="1086996" y="21078"/>
                </a:lnTo>
                <a:lnTo>
                  <a:pt x="1102419" y="43954"/>
                </a:lnTo>
                <a:lnTo>
                  <a:pt x="1108075" y="71967"/>
                </a:lnTo>
                <a:lnTo>
                  <a:pt x="1108075" y="359831"/>
                </a:lnTo>
                <a:lnTo>
                  <a:pt x="1102419" y="387845"/>
                </a:lnTo>
                <a:lnTo>
                  <a:pt x="1086996" y="410720"/>
                </a:lnTo>
                <a:lnTo>
                  <a:pt x="1064119" y="426144"/>
                </a:lnTo>
                <a:lnTo>
                  <a:pt x="1036106" y="431799"/>
                </a:lnTo>
                <a:lnTo>
                  <a:pt x="71967" y="431799"/>
                </a:lnTo>
                <a:lnTo>
                  <a:pt x="43954" y="426144"/>
                </a:lnTo>
                <a:lnTo>
                  <a:pt x="21078" y="410720"/>
                </a:lnTo>
                <a:lnTo>
                  <a:pt x="5655" y="387845"/>
                </a:lnTo>
                <a:lnTo>
                  <a:pt x="0" y="359831"/>
                </a:lnTo>
                <a:lnTo>
                  <a:pt x="0" y="71967"/>
                </a:lnTo>
                <a:close/>
              </a:path>
            </a:pathLst>
          </a:custGeom>
          <a:ln w="9524">
            <a:solidFill>
              <a:srgbClr val="000000"/>
            </a:solidFill>
          </a:ln>
        </p:spPr>
        <p:txBody>
          <a:bodyPr wrap="square" lIns="0" tIns="0" rIns="0" bIns="0" rtlCol="0"/>
          <a:lstStyle/>
          <a:p>
            <a:endParaRPr/>
          </a:p>
        </p:txBody>
      </p:sp>
      <p:sp>
        <p:nvSpPr>
          <p:cNvPr id="16" name="object 13">
            <a:extLst>
              <a:ext uri="{FF2B5EF4-FFF2-40B4-BE49-F238E27FC236}">
                <a16:creationId xmlns:a16="http://schemas.microsoft.com/office/drawing/2014/main" id="{A2837E58-5F04-9044-AD1E-D533CBD8D2FC}"/>
              </a:ext>
            </a:extLst>
          </p:cNvPr>
          <p:cNvSpPr txBox="1"/>
          <p:nvPr/>
        </p:nvSpPr>
        <p:spPr>
          <a:xfrm>
            <a:off x="10234488" y="3627563"/>
            <a:ext cx="8953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Calibri"/>
                <a:cs typeface="Calibri"/>
              </a:rPr>
              <a:t>I</a:t>
            </a:r>
            <a:endParaRPr sz="2000">
              <a:latin typeface="Calibri"/>
              <a:cs typeface="Calibri"/>
            </a:endParaRPr>
          </a:p>
        </p:txBody>
      </p:sp>
      <p:sp>
        <p:nvSpPr>
          <p:cNvPr id="17" name="object 14">
            <a:extLst>
              <a:ext uri="{FF2B5EF4-FFF2-40B4-BE49-F238E27FC236}">
                <a16:creationId xmlns:a16="http://schemas.microsoft.com/office/drawing/2014/main" id="{5F405D5F-7404-0A41-98F3-1DEE66B06A75}"/>
              </a:ext>
            </a:extLst>
          </p:cNvPr>
          <p:cNvSpPr/>
          <p:nvPr/>
        </p:nvSpPr>
        <p:spPr>
          <a:xfrm>
            <a:off x="5538585" y="6247014"/>
            <a:ext cx="1529542" cy="399010"/>
          </a:xfrm>
          <a:prstGeom prst="rect">
            <a:avLst/>
          </a:prstGeom>
          <a:blipFill>
            <a:blip r:embed="rId8" cstate="print"/>
            <a:stretch>
              <a:fillRect/>
            </a:stretch>
          </a:blipFill>
        </p:spPr>
        <p:txBody>
          <a:bodyPr wrap="square" lIns="0" tIns="0" rIns="0" bIns="0" rtlCol="0"/>
          <a:lstStyle/>
          <a:p>
            <a:endParaRPr/>
          </a:p>
        </p:txBody>
      </p:sp>
      <p:sp>
        <p:nvSpPr>
          <p:cNvPr id="18" name="object 15">
            <a:extLst>
              <a:ext uri="{FF2B5EF4-FFF2-40B4-BE49-F238E27FC236}">
                <a16:creationId xmlns:a16="http://schemas.microsoft.com/office/drawing/2014/main" id="{8DEBC594-4565-0248-9D6C-30762277C670}"/>
              </a:ext>
            </a:extLst>
          </p:cNvPr>
          <p:cNvSpPr/>
          <p:nvPr/>
        </p:nvSpPr>
        <p:spPr>
          <a:xfrm>
            <a:off x="5754716" y="6292734"/>
            <a:ext cx="1084810" cy="374072"/>
          </a:xfrm>
          <a:prstGeom prst="rect">
            <a:avLst/>
          </a:prstGeom>
          <a:blipFill>
            <a:blip r:embed="rId9" cstate="print"/>
            <a:stretch>
              <a:fillRect/>
            </a:stretch>
          </a:blipFill>
        </p:spPr>
        <p:txBody>
          <a:bodyPr wrap="square" lIns="0" tIns="0" rIns="0" bIns="0" rtlCol="0"/>
          <a:lstStyle/>
          <a:p>
            <a:endParaRPr/>
          </a:p>
        </p:txBody>
      </p:sp>
      <p:sp>
        <p:nvSpPr>
          <p:cNvPr id="19" name="object 16">
            <a:extLst>
              <a:ext uri="{FF2B5EF4-FFF2-40B4-BE49-F238E27FC236}">
                <a16:creationId xmlns:a16="http://schemas.microsoft.com/office/drawing/2014/main" id="{A1AE134A-71A6-624C-8B2B-94F3AF52DFA5}"/>
              </a:ext>
            </a:extLst>
          </p:cNvPr>
          <p:cNvSpPr/>
          <p:nvPr/>
        </p:nvSpPr>
        <p:spPr>
          <a:xfrm>
            <a:off x="5545455" y="6237287"/>
            <a:ext cx="1512887" cy="380999"/>
          </a:xfrm>
          <a:prstGeom prst="rect">
            <a:avLst/>
          </a:prstGeom>
          <a:blipFill>
            <a:blip r:embed="rId10" cstate="print"/>
            <a:stretch>
              <a:fillRect/>
            </a:stretch>
          </a:blipFill>
        </p:spPr>
        <p:txBody>
          <a:bodyPr wrap="square" lIns="0" tIns="0" rIns="0" bIns="0" rtlCol="0"/>
          <a:lstStyle/>
          <a:p>
            <a:endParaRPr/>
          </a:p>
        </p:txBody>
      </p:sp>
      <p:sp>
        <p:nvSpPr>
          <p:cNvPr id="20" name="object 17">
            <a:extLst>
              <a:ext uri="{FF2B5EF4-FFF2-40B4-BE49-F238E27FC236}">
                <a16:creationId xmlns:a16="http://schemas.microsoft.com/office/drawing/2014/main" id="{F13013A1-A32D-5B48-B7CF-C36597589B54}"/>
              </a:ext>
            </a:extLst>
          </p:cNvPr>
          <p:cNvSpPr/>
          <p:nvPr/>
        </p:nvSpPr>
        <p:spPr>
          <a:xfrm>
            <a:off x="5545455" y="6237287"/>
            <a:ext cx="1513205" cy="381000"/>
          </a:xfrm>
          <a:custGeom>
            <a:avLst/>
            <a:gdLst/>
            <a:ahLst/>
            <a:cxnLst/>
            <a:rect l="l" t="t" r="r" b="b"/>
            <a:pathLst>
              <a:path w="1513204" h="381000">
                <a:moveTo>
                  <a:pt x="0" y="63500"/>
                </a:moveTo>
                <a:lnTo>
                  <a:pt x="4990" y="38783"/>
                </a:lnTo>
                <a:lnTo>
                  <a:pt x="18599" y="18598"/>
                </a:lnTo>
                <a:lnTo>
                  <a:pt x="38783" y="4990"/>
                </a:lnTo>
                <a:lnTo>
                  <a:pt x="63501" y="0"/>
                </a:lnTo>
                <a:lnTo>
                  <a:pt x="1449386" y="0"/>
                </a:lnTo>
                <a:lnTo>
                  <a:pt x="1474104" y="4990"/>
                </a:lnTo>
                <a:lnTo>
                  <a:pt x="1494288" y="18598"/>
                </a:lnTo>
                <a:lnTo>
                  <a:pt x="1507897" y="38783"/>
                </a:lnTo>
                <a:lnTo>
                  <a:pt x="1512887" y="63500"/>
                </a:lnTo>
                <a:lnTo>
                  <a:pt x="1512887" y="317498"/>
                </a:lnTo>
                <a:lnTo>
                  <a:pt x="1507897" y="342216"/>
                </a:lnTo>
                <a:lnTo>
                  <a:pt x="1494288" y="362400"/>
                </a:lnTo>
                <a:lnTo>
                  <a:pt x="1474104" y="376009"/>
                </a:lnTo>
                <a:lnTo>
                  <a:pt x="1449386" y="380999"/>
                </a:lnTo>
                <a:lnTo>
                  <a:pt x="63501" y="380999"/>
                </a:lnTo>
                <a:lnTo>
                  <a:pt x="38783" y="376009"/>
                </a:lnTo>
                <a:lnTo>
                  <a:pt x="18599" y="362400"/>
                </a:lnTo>
                <a:lnTo>
                  <a:pt x="4990" y="342216"/>
                </a:lnTo>
                <a:lnTo>
                  <a:pt x="0" y="317498"/>
                </a:lnTo>
                <a:lnTo>
                  <a:pt x="0" y="63500"/>
                </a:lnTo>
                <a:close/>
              </a:path>
            </a:pathLst>
          </a:custGeom>
          <a:ln w="9524">
            <a:solidFill>
              <a:srgbClr val="000000"/>
            </a:solidFill>
          </a:ln>
        </p:spPr>
        <p:txBody>
          <a:bodyPr wrap="square" lIns="0" tIns="0" rIns="0" bIns="0" rtlCol="0"/>
          <a:lstStyle/>
          <a:p>
            <a:endParaRPr/>
          </a:p>
        </p:txBody>
      </p:sp>
      <p:sp>
        <p:nvSpPr>
          <p:cNvPr id="21" name="object 18">
            <a:extLst>
              <a:ext uri="{FF2B5EF4-FFF2-40B4-BE49-F238E27FC236}">
                <a16:creationId xmlns:a16="http://schemas.microsoft.com/office/drawing/2014/main" id="{9016C59D-83AC-4445-9C0F-963E14F473AB}"/>
              </a:ext>
            </a:extLst>
          </p:cNvPr>
          <p:cNvSpPr txBox="1"/>
          <p:nvPr/>
        </p:nvSpPr>
        <p:spPr>
          <a:xfrm>
            <a:off x="5778128" y="6288906"/>
            <a:ext cx="105346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Calibri"/>
                <a:cs typeface="Calibri"/>
              </a:rPr>
              <a:t>intangible</a:t>
            </a:r>
            <a:endParaRPr sz="2000">
              <a:latin typeface="Calibri"/>
              <a:cs typeface="Calibri"/>
            </a:endParaRPr>
          </a:p>
        </p:txBody>
      </p:sp>
      <p:sp>
        <p:nvSpPr>
          <p:cNvPr id="22" name="object 19">
            <a:extLst>
              <a:ext uri="{FF2B5EF4-FFF2-40B4-BE49-F238E27FC236}">
                <a16:creationId xmlns:a16="http://schemas.microsoft.com/office/drawing/2014/main" id="{54796A09-8BB8-0E4B-81FC-FFF4E7B400A9}"/>
              </a:ext>
            </a:extLst>
          </p:cNvPr>
          <p:cNvSpPr/>
          <p:nvPr/>
        </p:nvSpPr>
        <p:spPr>
          <a:xfrm>
            <a:off x="2151149" y="3441469"/>
            <a:ext cx="1238596" cy="731520"/>
          </a:xfrm>
          <a:prstGeom prst="rect">
            <a:avLst/>
          </a:prstGeom>
          <a:blipFill>
            <a:blip r:embed="rId11" cstate="print"/>
            <a:stretch>
              <a:fillRect/>
            </a:stretch>
          </a:blipFill>
        </p:spPr>
        <p:txBody>
          <a:bodyPr wrap="square" lIns="0" tIns="0" rIns="0" bIns="0" rtlCol="0"/>
          <a:lstStyle/>
          <a:p>
            <a:endParaRPr/>
          </a:p>
        </p:txBody>
      </p:sp>
      <p:sp>
        <p:nvSpPr>
          <p:cNvPr id="23" name="object 20">
            <a:extLst>
              <a:ext uri="{FF2B5EF4-FFF2-40B4-BE49-F238E27FC236}">
                <a16:creationId xmlns:a16="http://schemas.microsoft.com/office/drawing/2014/main" id="{EE78F5A1-4C27-9C40-B7DF-C257EB861451}"/>
              </a:ext>
            </a:extLst>
          </p:cNvPr>
          <p:cNvSpPr/>
          <p:nvPr/>
        </p:nvSpPr>
        <p:spPr>
          <a:xfrm>
            <a:off x="2160905" y="3429001"/>
            <a:ext cx="1219200" cy="715962"/>
          </a:xfrm>
          <a:prstGeom prst="rect">
            <a:avLst/>
          </a:prstGeom>
          <a:blipFill>
            <a:blip r:embed="rId12" cstate="print"/>
            <a:stretch>
              <a:fillRect/>
            </a:stretch>
          </a:blipFill>
        </p:spPr>
        <p:txBody>
          <a:bodyPr wrap="square" lIns="0" tIns="0" rIns="0" bIns="0" rtlCol="0"/>
          <a:lstStyle/>
          <a:p>
            <a:endParaRPr/>
          </a:p>
        </p:txBody>
      </p:sp>
      <p:sp>
        <p:nvSpPr>
          <p:cNvPr id="24" name="object 21">
            <a:extLst>
              <a:ext uri="{FF2B5EF4-FFF2-40B4-BE49-F238E27FC236}">
                <a16:creationId xmlns:a16="http://schemas.microsoft.com/office/drawing/2014/main" id="{F2A9E459-5055-8F4D-BF0B-3D9ADFF3B740}"/>
              </a:ext>
            </a:extLst>
          </p:cNvPr>
          <p:cNvSpPr/>
          <p:nvPr/>
        </p:nvSpPr>
        <p:spPr>
          <a:xfrm>
            <a:off x="2160905" y="3429001"/>
            <a:ext cx="1219200" cy="716280"/>
          </a:xfrm>
          <a:custGeom>
            <a:avLst/>
            <a:gdLst/>
            <a:ahLst/>
            <a:cxnLst/>
            <a:rect l="l" t="t" r="r" b="b"/>
            <a:pathLst>
              <a:path w="1219200" h="716279">
                <a:moveTo>
                  <a:pt x="0" y="119329"/>
                </a:moveTo>
                <a:lnTo>
                  <a:pt x="9377" y="72881"/>
                </a:lnTo>
                <a:lnTo>
                  <a:pt x="34950" y="34950"/>
                </a:lnTo>
                <a:lnTo>
                  <a:pt x="72881" y="9377"/>
                </a:lnTo>
                <a:lnTo>
                  <a:pt x="119329" y="0"/>
                </a:lnTo>
                <a:lnTo>
                  <a:pt x="1099869" y="0"/>
                </a:lnTo>
                <a:lnTo>
                  <a:pt x="1146318" y="9377"/>
                </a:lnTo>
                <a:lnTo>
                  <a:pt x="1184248" y="34950"/>
                </a:lnTo>
                <a:lnTo>
                  <a:pt x="1209822" y="72881"/>
                </a:lnTo>
                <a:lnTo>
                  <a:pt x="1219199" y="119329"/>
                </a:lnTo>
                <a:lnTo>
                  <a:pt x="1219199" y="596632"/>
                </a:lnTo>
                <a:lnTo>
                  <a:pt x="1209822" y="643081"/>
                </a:lnTo>
                <a:lnTo>
                  <a:pt x="1184248" y="681011"/>
                </a:lnTo>
                <a:lnTo>
                  <a:pt x="1146318" y="706585"/>
                </a:lnTo>
                <a:lnTo>
                  <a:pt x="1099869" y="715962"/>
                </a:lnTo>
                <a:lnTo>
                  <a:pt x="119329" y="715962"/>
                </a:lnTo>
                <a:lnTo>
                  <a:pt x="72881" y="706585"/>
                </a:lnTo>
                <a:lnTo>
                  <a:pt x="34950" y="681011"/>
                </a:lnTo>
                <a:lnTo>
                  <a:pt x="9377" y="643081"/>
                </a:lnTo>
                <a:lnTo>
                  <a:pt x="0" y="596632"/>
                </a:lnTo>
                <a:lnTo>
                  <a:pt x="0" y="119329"/>
                </a:lnTo>
                <a:close/>
              </a:path>
            </a:pathLst>
          </a:custGeom>
          <a:ln w="9524">
            <a:solidFill>
              <a:srgbClr val="000000"/>
            </a:solidFill>
          </a:ln>
        </p:spPr>
        <p:txBody>
          <a:bodyPr wrap="square" lIns="0" tIns="0" rIns="0" bIns="0" rtlCol="0"/>
          <a:lstStyle/>
          <a:p>
            <a:endParaRPr/>
          </a:p>
        </p:txBody>
      </p:sp>
      <p:sp>
        <p:nvSpPr>
          <p:cNvPr id="25" name="object 22">
            <a:extLst>
              <a:ext uri="{FF2B5EF4-FFF2-40B4-BE49-F238E27FC236}">
                <a16:creationId xmlns:a16="http://schemas.microsoft.com/office/drawing/2014/main" id="{7878D2A6-40E0-6341-8588-7F6953E732CF}"/>
              </a:ext>
            </a:extLst>
          </p:cNvPr>
          <p:cNvSpPr txBox="1"/>
          <p:nvPr/>
        </p:nvSpPr>
        <p:spPr>
          <a:xfrm>
            <a:off x="2330126" y="3496971"/>
            <a:ext cx="886460" cy="566420"/>
          </a:xfrm>
          <a:prstGeom prst="rect">
            <a:avLst/>
          </a:prstGeom>
        </p:spPr>
        <p:txBody>
          <a:bodyPr vert="horz" wrap="square" lIns="0" tIns="27939" rIns="0" bIns="0" rtlCol="0">
            <a:spAutoFit/>
          </a:bodyPr>
          <a:lstStyle/>
          <a:p>
            <a:pPr marL="142875" marR="5080" indent="-130810">
              <a:lnSpc>
                <a:spcPts val="2100"/>
              </a:lnSpc>
              <a:spcBef>
                <a:spcPts val="219"/>
              </a:spcBef>
            </a:pPr>
            <a:r>
              <a:rPr sz="1800" spc="-5" dirty="0">
                <a:latin typeface="Calibri"/>
                <a:cs typeface="Calibri"/>
              </a:rPr>
              <a:t>society</a:t>
            </a:r>
            <a:r>
              <a:rPr sz="1800" spc="-75" dirty="0">
                <a:latin typeface="Calibri"/>
                <a:cs typeface="Calibri"/>
              </a:rPr>
              <a:t> </a:t>
            </a:r>
            <a:r>
              <a:rPr sz="1800" dirty="0">
                <a:latin typeface="Calibri"/>
                <a:cs typeface="Calibri"/>
              </a:rPr>
              <a:t>&amp;  </a:t>
            </a:r>
            <a:r>
              <a:rPr sz="1800" spc="-5" dirty="0">
                <a:latin typeface="Calibri"/>
                <a:cs typeface="Calibri"/>
              </a:rPr>
              <a:t>others</a:t>
            </a:r>
            <a:endParaRPr sz="1800">
              <a:latin typeface="Calibri"/>
              <a:cs typeface="Calibri"/>
            </a:endParaRPr>
          </a:p>
        </p:txBody>
      </p:sp>
      <p:sp>
        <p:nvSpPr>
          <p:cNvPr id="26" name="object 23">
            <a:extLst>
              <a:ext uri="{FF2B5EF4-FFF2-40B4-BE49-F238E27FC236}">
                <a16:creationId xmlns:a16="http://schemas.microsoft.com/office/drawing/2014/main" id="{79DC31EB-889B-4545-917F-45C551894F92}"/>
              </a:ext>
            </a:extLst>
          </p:cNvPr>
          <p:cNvSpPr/>
          <p:nvPr/>
        </p:nvSpPr>
        <p:spPr>
          <a:xfrm>
            <a:off x="6473766" y="1999210"/>
            <a:ext cx="4339243" cy="665018"/>
          </a:xfrm>
          <a:prstGeom prst="rect">
            <a:avLst/>
          </a:prstGeom>
          <a:blipFill>
            <a:blip r:embed="rId13" cstate="print"/>
            <a:stretch>
              <a:fillRect/>
            </a:stretch>
          </a:blipFill>
        </p:spPr>
        <p:txBody>
          <a:bodyPr wrap="square" lIns="0" tIns="0" rIns="0" bIns="0" rtlCol="0"/>
          <a:lstStyle/>
          <a:p>
            <a:endParaRPr/>
          </a:p>
        </p:txBody>
      </p:sp>
      <p:sp>
        <p:nvSpPr>
          <p:cNvPr id="27" name="object 24">
            <a:extLst>
              <a:ext uri="{FF2B5EF4-FFF2-40B4-BE49-F238E27FC236}">
                <a16:creationId xmlns:a16="http://schemas.microsoft.com/office/drawing/2014/main" id="{A6C798CF-7FA0-4D4E-A427-D16F907231B1}"/>
              </a:ext>
            </a:extLst>
          </p:cNvPr>
          <p:cNvSpPr/>
          <p:nvPr/>
        </p:nvSpPr>
        <p:spPr>
          <a:xfrm>
            <a:off x="6482081" y="1989138"/>
            <a:ext cx="4321175" cy="647773"/>
          </a:xfrm>
          <a:prstGeom prst="rect">
            <a:avLst/>
          </a:prstGeom>
          <a:blipFill>
            <a:blip r:embed="rId14" cstate="print"/>
            <a:stretch>
              <a:fillRect/>
            </a:stretch>
          </a:blipFill>
        </p:spPr>
        <p:txBody>
          <a:bodyPr wrap="square" lIns="0" tIns="0" rIns="0" bIns="0" rtlCol="0"/>
          <a:lstStyle/>
          <a:p>
            <a:endParaRPr/>
          </a:p>
        </p:txBody>
      </p:sp>
      <p:sp>
        <p:nvSpPr>
          <p:cNvPr id="28" name="object 25">
            <a:extLst>
              <a:ext uri="{FF2B5EF4-FFF2-40B4-BE49-F238E27FC236}">
                <a16:creationId xmlns:a16="http://schemas.microsoft.com/office/drawing/2014/main" id="{1C3F2739-8E08-6343-87BE-C3AD01715E41}"/>
              </a:ext>
            </a:extLst>
          </p:cNvPr>
          <p:cNvSpPr/>
          <p:nvPr/>
        </p:nvSpPr>
        <p:spPr>
          <a:xfrm>
            <a:off x="6482081" y="1989138"/>
            <a:ext cx="4321175" cy="648335"/>
          </a:xfrm>
          <a:custGeom>
            <a:avLst/>
            <a:gdLst/>
            <a:ahLst/>
            <a:cxnLst/>
            <a:rect l="l" t="t" r="r" b="b"/>
            <a:pathLst>
              <a:path w="4321175" h="648335">
                <a:moveTo>
                  <a:pt x="0" y="107963"/>
                </a:moveTo>
                <a:lnTo>
                  <a:pt x="8484" y="65939"/>
                </a:lnTo>
                <a:lnTo>
                  <a:pt x="31621" y="31621"/>
                </a:lnTo>
                <a:lnTo>
                  <a:pt x="65939" y="8484"/>
                </a:lnTo>
                <a:lnTo>
                  <a:pt x="107963" y="0"/>
                </a:lnTo>
                <a:lnTo>
                  <a:pt x="4213209" y="0"/>
                </a:lnTo>
                <a:lnTo>
                  <a:pt x="4255234" y="8484"/>
                </a:lnTo>
                <a:lnTo>
                  <a:pt x="4289551" y="31621"/>
                </a:lnTo>
                <a:lnTo>
                  <a:pt x="4312688" y="65939"/>
                </a:lnTo>
                <a:lnTo>
                  <a:pt x="4321173" y="107963"/>
                </a:lnTo>
                <a:lnTo>
                  <a:pt x="4321173" y="539810"/>
                </a:lnTo>
                <a:lnTo>
                  <a:pt x="4312688" y="581834"/>
                </a:lnTo>
                <a:lnTo>
                  <a:pt x="4289551" y="616151"/>
                </a:lnTo>
                <a:lnTo>
                  <a:pt x="4255234" y="639289"/>
                </a:lnTo>
                <a:lnTo>
                  <a:pt x="4213209" y="647774"/>
                </a:lnTo>
                <a:lnTo>
                  <a:pt x="107963" y="647774"/>
                </a:lnTo>
                <a:lnTo>
                  <a:pt x="65939" y="639289"/>
                </a:lnTo>
                <a:lnTo>
                  <a:pt x="31621" y="616151"/>
                </a:lnTo>
                <a:lnTo>
                  <a:pt x="8484" y="581834"/>
                </a:lnTo>
                <a:lnTo>
                  <a:pt x="0" y="539810"/>
                </a:lnTo>
                <a:lnTo>
                  <a:pt x="0" y="107963"/>
                </a:lnTo>
                <a:close/>
              </a:path>
            </a:pathLst>
          </a:custGeom>
          <a:ln w="9524">
            <a:solidFill>
              <a:srgbClr val="F9A350"/>
            </a:solidFill>
          </a:ln>
        </p:spPr>
        <p:txBody>
          <a:bodyPr wrap="square" lIns="0" tIns="0" rIns="0" bIns="0" rtlCol="0"/>
          <a:lstStyle/>
          <a:p>
            <a:endParaRPr/>
          </a:p>
        </p:txBody>
      </p:sp>
      <p:sp>
        <p:nvSpPr>
          <p:cNvPr id="29" name="object 26">
            <a:extLst>
              <a:ext uri="{FF2B5EF4-FFF2-40B4-BE49-F238E27FC236}">
                <a16:creationId xmlns:a16="http://schemas.microsoft.com/office/drawing/2014/main" id="{89E961CC-9EAF-A344-A2BD-963C17F304D2}"/>
              </a:ext>
            </a:extLst>
          </p:cNvPr>
          <p:cNvSpPr txBox="1"/>
          <p:nvPr/>
        </p:nvSpPr>
        <p:spPr>
          <a:xfrm>
            <a:off x="6910377" y="2053780"/>
            <a:ext cx="3470275"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FF0000"/>
                </a:solidFill>
                <a:latin typeface="Calibri"/>
                <a:cs typeface="Calibri"/>
              </a:rPr>
              <a:t>Tangible goal for</a:t>
            </a:r>
            <a:r>
              <a:rPr sz="2800" spc="-25" dirty="0">
                <a:solidFill>
                  <a:srgbClr val="FF0000"/>
                </a:solidFill>
                <a:latin typeface="Calibri"/>
                <a:cs typeface="Calibri"/>
              </a:rPr>
              <a:t> </a:t>
            </a:r>
            <a:r>
              <a:rPr sz="2800" spc="-5" dirty="0">
                <a:solidFill>
                  <a:srgbClr val="FF0000"/>
                </a:solidFill>
                <a:latin typeface="Calibri"/>
                <a:cs typeface="Calibri"/>
              </a:rPr>
              <a:t>myself</a:t>
            </a:r>
            <a:endParaRPr sz="2800">
              <a:latin typeface="Calibri"/>
              <a:cs typeface="Calibri"/>
            </a:endParaRPr>
          </a:p>
        </p:txBody>
      </p:sp>
      <p:sp>
        <p:nvSpPr>
          <p:cNvPr id="30" name="object 27">
            <a:extLst>
              <a:ext uri="{FF2B5EF4-FFF2-40B4-BE49-F238E27FC236}">
                <a16:creationId xmlns:a16="http://schemas.microsoft.com/office/drawing/2014/main" id="{DC23EB50-014C-4B46-B360-B829F2692A49}"/>
              </a:ext>
            </a:extLst>
          </p:cNvPr>
          <p:cNvSpPr/>
          <p:nvPr/>
        </p:nvSpPr>
        <p:spPr>
          <a:xfrm>
            <a:off x="6473766" y="4663439"/>
            <a:ext cx="4409902" cy="739832"/>
          </a:xfrm>
          <a:prstGeom prst="rect">
            <a:avLst/>
          </a:prstGeom>
          <a:blipFill>
            <a:blip r:embed="rId15" cstate="print"/>
            <a:stretch>
              <a:fillRect/>
            </a:stretch>
          </a:blipFill>
        </p:spPr>
        <p:txBody>
          <a:bodyPr wrap="square" lIns="0" tIns="0" rIns="0" bIns="0" rtlCol="0"/>
          <a:lstStyle/>
          <a:p>
            <a:endParaRPr/>
          </a:p>
        </p:txBody>
      </p:sp>
      <p:sp>
        <p:nvSpPr>
          <p:cNvPr id="31" name="object 28">
            <a:extLst>
              <a:ext uri="{FF2B5EF4-FFF2-40B4-BE49-F238E27FC236}">
                <a16:creationId xmlns:a16="http://schemas.microsoft.com/office/drawing/2014/main" id="{8288BF1E-B3CB-B241-B622-286CB50EE127}"/>
              </a:ext>
            </a:extLst>
          </p:cNvPr>
          <p:cNvSpPr/>
          <p:nvPr/>
        </p:nvSpPr>
        <p:spPr>
          <a:xfrm>
            <a:off x="6482078" y="4652965"/>
            <a:ext cx="4392612" cy="720251"/>
          </a:xfrm>
          <a:prstGeom prst="rect">
            <a:avLst/>
          </a:prstGeom>
          <a:blipFill>
            <a:blip r:embed="rId16" cstate="print"/>
            <a:stretch>
              <a:fillRect/>
            </a:stretch>
          </a:blipFill>
        </p:spPr>
        <p:txBody>
          <a:bodyPr wrap="square" lIns="0" tIns="0" rIns="0" bIns="0" rtlCol="0"/>
          <a:lstStyle/>
          <a:p>
            <a:endParaRPr/>
          </a:p>
        </p:txBody>
      </p:sp>
      <p:sp>
        <p:nvSpPr>
          <p:cNvPr id="32" name="object 29">
            <a:extLst>
              <a:ext uri="{FF2B5EF4-FFF2-40B4-BE49-F238E27FC236}">
                <a16:creationId xmlns:a16="http://schemas.microsoft.com/office/drawing/2014/main" id="{6FF8CD7D-C757-1541-BB7E-F4627366282B}"/>
              </a:ext>
            </a:extLst>
          </p:cNvPr>
          <p:cNvSpPr/>
          <p:nvPr/>
        </p:nvSpPr>
        <p:spPr>
          <a:xfrm>
            <a:off x="6482078" y="4652964"/>
            <a:ext cx="4392930" cy="720725"/>
          </a:xfrm>
          <a:custGeom>
            <a:avLst/>
            <a:gdLst/>
            <a:ahLst/>
            <a:cxnLst/>
            <a:rect l="l" t="t" r="r" b="b"/>
            <a:pathLst>
              <a:path w="4392930" h="720725">
                <a:moveTo>
                  <a:pt x="0" y="120044"/>
                </a:moveTo>
                <a:lnTo>
                  <a:pt x="9433" y="73317"/>
                </a:lnTo>
                <a:lnTo>
                  <a:pt x="35160" y="35160"/>
                </a:lnTo>
                <a:lnTo>
                  <a:pt x="73317" y="9433"/>
                </a:lnTo>
                <a:lnTo>
                  <a:pt x="120043" y="0"/>
                </a:lnTo>
                <a:lnTo>
                  <a:pt x="4272566" y="0"/>
                </a:lnTo>
                <a:lnTo>
                  <a:pt x="4319294" y="9433"/>
                </a:lnTo>
                <a:lnTo>
                  <a:pt x="4357451" y="35160"/>
                </a:lnTo>
                <a:lnTo>
                  <a:pt x="4383178" y="73317"/>
                </a:lnTo>
                <a:lnTo>
                  <a:pt x="4392611" y="120044"/>
                </a:lnTo>
                <a:lnTo>
                  <a:pt x="4392611" y="600207"/>
                </a:lnTo>
                <a:lnTo>
                  <a:pt x="4383178" y="646934"/>
                </a:lnTo>
                <a:lnTo>
                  <a:pt x="4357451" y="685091"/>
                </a:lnTo>
                <a:lnTo>
                  <a:pt x="4319294" y="710818"/>
                </a:lnTo>
                <a:lnTo>
                  <a:pt x="4272566" y="720251"/>
                </a:lnTo>
                <a:lnTo>
                  <a:pt x="120043" y="720251"/>
                </a:lnTo>
                <a:lnTo>
                  <a:pt x="73317" y="710818"/>
                </a:lnTo>
                <a:lnTo>
                  <a:pt x="35160" y="685091"/>
                </a:lnTo>
                <a:lnTo>
                  <a:pt x="9433" y="646934"/>
                </a:lnTo>
                <a:lnTo>
                  <a:pt x="0" y="600207"/>
                </a:lnTo>
                <a:lnTo>
                  <a:pt x="0" y="120044"/>
                </a:lnTo>
                <a:close/>
              </a:path>
            </a:pathLst>
          </a:custGeom>
          <a:ln w="9524">
            <a:solidFill>
              <a:srgbClr val="A8C367"/>
            </a:solidFill>
          </a:ln>
        </p:spPr>
        <p:txBody>
          <a:bodyPr wrap="square" lIns="0" tIns="0" rIns="0" bIns="0" rtlCol="0"/>
          <a:lstStyle/>
          <a:p>
            <a:endParaRPr/>
          </a:p>
        </p:txBody>
      </p:sp>
      <p:sp>
        <p:nvSpPr>
          <p:cNvPr id="33" name="object 30">
            <a:extLst>
              <a:ext uri="{FF2B5EF4-FFF2-40B4-BE49-F238E27FC236}">
                <a16:creationId xmlns:a16="http://schemas.microsoft.com/office/drawing/2014/main" id="{8759AAC8-1B2D-914F-8D1F-434A848EA5CB}"/>
              </a:ext>
            </a:extLst>
          </p:cNvPr>
          <p:cNvSpPr txBox="1"/>
          <p:nvPr/>
        </p:nvSpPr>
        <p:spPr>
          <a:xfrm>
            <a:off x="6795136" y="4721145"/>
            <a:ext cx="3773170" cy="452120"/>
          </a:xfrm>
          <a:prstGeom prst="rect">
            <a:avLst/>
          </a:prstGeom>
        </p:spPr>
        <p:txBody>
          <a:bodyPr vert="horz" wrap="square" lIns="0" tIns="12700" rIns="0" bIns="0" rtlCol="0">
            <a:spAutoFit/>
          </a:bodyPr>
          <a:lstStyle/>
          <a:p>
            <a:pPr marL="12700">
              <a:lnSpc>
                <a:spcPct val="100000"/>
              </a:lnSpc>
              <a:spcBef>
                <a:spcPts val="100"/>
              </a:spcBef>
              <a:tabLst>
                <a:tab pos="2308225" algn="l"/>
              </a:tabLst>
            </a:pPr>
            <a:r>
              <a:rPr sz="2800" dirty="0">
                <a:latin typeface="Calibri"/>
                <a:cs typeface="Calibri"/>
              </a:rPr>
              <a:t>Intangible </a:t>
            </a:r>
            <a:r>
              <a:rPr sz="2800" spc="-5" dirty="0">
                <a:latin typeface="Calibri"/>
                <a:cs typeface="Calibri"/>
              </a:rPr>
              <a:t>goal	for</a:t>
            </a:r>
            <a:r>
              <a:rPr sz="2800" spc="-65" dirty="0">
                <a:latin typeface="Calibri"/>
                <a:cs typeface="Calibri"/>
              </a:rPr>
              <a:t> </a:t>
            </a:r>
            <a:r>
              <a:rPr sz="2800" spc="-5" dirty="0">
                <a:latin typeface="Calibri"/>
                <a:cs typeface="Calibri"/>
              </a:rPr>
              <a:t>myself</a:t>
            </a:r>
            <a:endParaRPr sz="2800">
              <a:latin typeface="Calibri"/>
              <a:cs typeface="Calibri"/>
            </a:endParaRPr>
          </a:p>
        </p:txBody>
      </p:sp>
      <p:sp>
        <p:nvSpPr>
          <p:cNvPr id="34" name="object 31">
            <a:extLst>
              <a:ext uri="{FF2B5EF4-FFF2-40B4-BE49-F238E27FC236}">
                <a16:creationId xmlns:a16="http://schemas.microsoft.com/office/drawing/2014/main" id="{1A7C760C-C986-BC45-8D1B-B83ED99964FE}"/>
              </a:ext>
            </a:extLst>
          </p:cNvPr>
          <p:cNvSpPr/>
          <p:nvPr/>
        </p:nvSpPr>
        <p:spPr>
          <a:xfrm>
            <a:off x="2080490" y="1999211"/>
            <a:ext cx="4131425" cy="1113905"/>
          </a:xfrm>
          <a:prstGeom prst="rect">
            <a:avLst/>
          </a:prstGeom>
          <a:blipFill>
            <a:blip r:embed="rId17" cstate="print"/>
            <a:stretch>
              <a:fillRect/>
            </a:stretch>
          </a:blipFill>
        </p:spPr>
        <p:txBody>
          <a:bodyPr wrap="square" lIns="0" tIns="0" rIns="0" bIns="0" rtlCol="0"/>
          <a:lstStyle/>
          <a:p>
            <a:endParaRPr/>
          </a:p>
        </p:txBody>
      </p:sp>
      <p:sp>
        <p:nvSpPr>
          <p:cNvPr id="35" name="object 32">
            <a:extLst>
              <a:ext uri="{FF2B5EF4-FFF2-40B4-BE49-F238E27FC236}">
                <a16:creationId xmlns:a16="http://schemas.microsoft.com/office/drawing/2014/main" id="{BA3D5021-85D2-F548-9D0B-769201169216}"/>
              </a:ext>
            </a:extLst>
          </p:cNvPr>
          <p:cNvSpPr/>
          <p:nvPr/>
        </p:nvSpPr>
        <p:spPr>
          <a:xfrm>
            <a:off x="2089468" y="1989140"/>
            <a:ext cx="4114799" cy="1095375"/>
          </a:xfrm>
          <a:prstGeom prst="rect">
            <a:avLst/>
          </a:prstGeom>
          <a:blipFill>
            <a:blip r:embed="rId18" cstate="print"/>
            <a:stretch>
              <a:fillRect/>
            </a:stretch>
          </a:blipFill>
        </p:spPr>
        <p:txBody>
          <a:bodyPr wrap="square" lIns="0" tIns="0" rIns="0" bIns="0" rtlCol="0"/>
          <a:lstStyle/>
          <a:p>
            <a:endParaRPr/>
          </a:p>
        </p:txBody>
      </p:sp>
      <p:sp>
        <p:nvSpPr>
          <p:cNvPr id="36" name="object 33">
            <a:extLst>
              <a:ext uri="{FF2B5EF4-FFF2-40B4-BE49-F238E27FC236}">
                <a16:creationId xmlns:a16="http://schemas.microsoft.com/office/drawing/2014/main" id="{B959DFDA-BEF2-9A4A-944E-F01F9A68CBFF}"/>
              </a:ext>
            </a:extLst>
          </p:cNvPr>
          <p:cNvSpPr/>
          <p:nvPr/>
        </p:nvSpPr>
        <p:spPr>
          <a:xfrm>
            <a:off x="2089468" y="1989140"/>
            <a:ext cx="4114800" cy="1095375"/>
          </a:xfrm>
          <a:custGeom>
            <a:avLst/>
            <a:gdLst/>
            <a:ahLst/>
            <a:cxnLst/>
            <a:rect l="l" t="t" r="r" b="b"/>
            <a:pathLst>
              <a:path w="4114800" h="1095375">
                <a:moveTo>
                  <a:pt x="0" y="182565"/>
                </a:moveTo>
                <a:lnTo>
                  <a:pt x="6521" y="134032"/>
                </a:lnTo>
                <a:lnTo>
                  <a:pt x="24925" y="90421"/>
                </a:lnTo>
                <a:lnTo>
                  <a:pt x="53472" y="53472"/>
                </a:lnTo>
                <a:lnTo>
                  <a:pt x="90421" y="24925"/>
                </a:lnTo>
                <a:lnTo>
                  <a:pt x="134032" y="6521"/>
                </a:lnTo>
                <a:lnTo>
                  <a:pt x="182565" y="0"/>
                </a:lnTo>
                <a:lnTo>
                  <a:pt x="3932232" y="0"/>
                </a:lnTo>
                <a:lnTo>
                  <a:pt x="3980766" y="6521"/>
                </a:lnTo>
                <a:lnTo>
                  <a:pt x="4024377" y="24925"/>
                </a:lnTo>
                <a:lnTo>
                  <a:pt x="4061326" y="53472"/>
                </a:lnTo>
                <a:lnTo>
                  <a:pt x="4089873" y="90421"/>
                </a:lnTo>
                <a:lnTo>
                  <a:pt x="4108277" y="134032"/>
                </a:lnTo>
                <a:lnTo>
                  <a:pt x="4114798" y="182565"/>
                </a:lnTo>
                <a:lnTo>
                  <a:pt x="4114798" y="912808"/>
                </a:lnTo>
                <a:lnTo>
                  <a:pt x="4108277" y="961342"/>
                </a:lnTo>
                <a:lnTo>
                  <a:pt x="4089873" y="1004953"/>
                </a:lnTo>
                <a:lnTo>
                  <a:pt x="4061326" y="1041902"/>
                </a:lnTo>
                <a:lnTo>
                  <a:pt x="4024377" y="1070449"/>
                </a:lnTo>
                <a:lnTo>
                  <a:pt x="3980766" y="1088853"/>
                </a:lnTo>
                <a:lnTo>
                  <a:pt x="3932232" y="1095374"/>
                </a:lnTo>
                <a:lnTo>
                  <a:pt x="182565" y="1095374"/>
                </a:lnTo>
                <a:lnTo>
                  <a:pt x="134032" y="1088853"/>
                </a:lnTo>
                <a:lnTo>
                  <a:pt x="90421" y="1070449"/>
                </a:lnTo>
                <a:lnTo>
                  <a:pt x="53472" y="1041902"/>
                </a:lnTo>
                <a:lnTo>
                  <a:pt x="24925" y="1004953"/>
                </a:lnTo>
                <a:lnTo>
                  <a:pt x="6521" y="961342"/>
                </a:lnTo>
                <a:lnTo>
                  <a:pt x="0" y="912808"/>
                </a:lnTo>
                <a:lnTo>
                  <a:pt x="0" y="182565"/>
                </a:lnTo>
                <a:close/>
              </a:path>
            </a:pathLst>
          </a:custGeom>
          <a:ln w="9524">
            <a:solidFill>
              <a:srgbClr val="54B8D0"/>
            </a:solidFill>
          </a:ln>
        </p:spPr>
        <p:txBody>
          <a:bodyPr wrap="square" lIns="0" tIns="0" rIns="0" bIns="0" rtlCol="0"/>
          <a:lstStyle/>
          <a:p>
            <a:endParaRPr/>
          </a:p>
        </p:txBody>
      </p:sp>
      <p:sp>
        <p:nvSpPr>
          <p:cNvPr id="37" name="object 34">
            <a:extLst>
              <a:ext uri="{FF2B5EF4-FFF2-40B4-BE49-F238E27FC236}">
                <a16:creationId xmlns:a16="http://schemas.microsoft.com/office/drawing/2014/main" id="{D82750E2-6469-8F4E-BD19-91680F4C9B45}"/>
              </a:ext>
            </a:extLst>
          </p:cNvPr>
          <p:cNvSpPr txBox="1"/>
          <p:nvPr/>
        </p:nvSpPr>
        <p:spPr>
          <a:xfrm>
            <a:off x="2559891" y="2075630"/>
            <a:ext cx="3180080" cy="871219"/>
          </a:xfrm>
          <a:prstGeom prst="rect">
            <a:avLst/>
          </a:prstGeom>
        </p:spPr>
        <p:txBody>
          <a:bodyPr vert="horz" wrap="square" lIns="0" tIns="12700" rIns="0" bIns="0" rtlCol="0">
            <a:spAutoFit/>
          </a:bodyPr>
          <a:lstStyle/>
          <a:p>
            <a:pPr algn="ctr">
              <a:lnSpc>
                <a:spcPts val="3329"/>
              </a:lnSpc>
              <a:spcBef>
                <a:spcPts val="100"/>
              </a:spcBef>
            </a:pPr>
            <a:r>
              <a:rPr sz="2800" spc="-5" dirty="0">
                <a:latin typeface="Calibri"/>
                <a:cs typeface="Calibri"/>
              </a:rPr>
              <a:t>Tangible</a:t>
            </a:r>
            <a:r>
              <a:rPr sz="2800" spc="-10" dirty="0">
                <a:latin typeface="Calibri"/>
                <a:cs typeface="Calibri"/>
              </a:rPr>
              <a:t> </a:t>
            </a:r>
            <a:r>
              <a:rPr sz="2800" spc="-5" dirty="0">
                <a:latin typeface="Calibri"/>
                <a:cs typeface="Calibri"/>
              </a:rPr>
              <a:t>goal</a:t>
            </a:r>
            <a:endParaRPr sz="2800">
              <a:latin typeface="Calibri"/>
              <a:cs typeface="Calibri"/>
            </a:endParaRPr>
          </a:p>
          <a:p>
            <a:pPr algn="ctr">
              <a:lnSpc>
                <a:spcPts val="3329"/>
              </a:lnSpc>
            </a:pPr>
            <a:r>
              <a:rPr sz="2800" spc="-5" dirty="0">
                <a:latin typeface="Calibri"/>
                <a:cs typeface="Calibri"/>
              </a:rPr>
              <a:t>for society and</a:t>
            </a:r>
            <a:r>
              <a:rPr sz="2800" spc="-30" dirty="0">
                <a:latin typeface="Calibri"/>
                <a:cs typeface="Calibri"/>
              </a:rPr>
              <a:t> </a:t>
            </a:r>
            <a:r>
              <a:rPr sz="2800" spc="-5" dirty="0">
                <a:latin typeface="Calibri"/>
                <a:cs typeface="Calibri"/>
              </a:rPr>
              <a:t>others</a:t>
            </a:r>
            <a:endParaRPr sz="2800">
              <a:latin typeface="Calibri"/>
              <a:cs typeface="Calibri"/>
            </a:endParaRPr>
          </a:p>
        </p:txBody>
      </p:sp>
      <p:sp>
        <p:nvSpPr>
          <p:cNvPr id="38" name="object 35">
            <a:extLst>
              <a:ext uri="{FF2B5EF4-FFF2-40B4-BE49-F238E27FC236}">
                <a16:creationId xmlns:a16="http://schemas.microsoft.com/office/drawing/2014/main" id="{4CC6A706-F583-4342-9F9B-F9B3781FF77A}"/>
              </a:ext>
            </a:extLst>
          </p:cNvPr>
          <p:cNvSpPr/>
          <p:nvPr/>
        </p:nvSpPr>
        <p:spPr>
          <a:xfrm>
            <a:off x="2055552" y="4505498"/>
            <a:ext cx="4131425" cy="1113905"/>
          </a:xfrm>
          <a:prstGeom prst="rect">
            <a:avLst/>
          </a:prstGeom>
          <a:blipFill>
            <a:blip r:embed="rId19" cstate="print"/>
            <a:stretch>
              <a:fillRect/>
            </a:stretch>
          </a:blipFill>
        </p:spPr>
        <p:txBody>
          <a:bodyPr wrap="square" lIns="0" tIns="0" rIns="0" bIns="0" rtlCol="0"/>
          <a:lstStyle/>
          <a:p>
            <a:endParaRPr/>
          </a:p>
        </p:txBody>
      </p:sp>
      <p:sp>
        <p:nvSpPr>
          <p:cNvPr id="39" name="object 36">
            <a:extLst>
              <a:ext uri="{FF2B5EF4-FFF2-40B4-BE49-F238E27FC236}">
                <a16:creationId xmlns:a16="http://schemas.microsoft.com/office/drawing/2014/main" id="{9C4CBE25-A840-5642-B919-82AA3EF95D7D}"/>
              </a:ext>
            </a:extLst>
          </p:cNvPr>
          <p:cNvSpPr/>
          <p:nvPr/>
        </p:nvSpPr>
        <p:spPr>
          <a:xfrm>
            <a:off x="2062480" y="4495800"/>
            <a:ext cx="4114798" cy="1093439"/>
          </a:xfrm>
          <a:prstGeom prst="rect">
            <a:avLst/>
          </a:prstGeom>
          <a:blipFill>
            <a:blip r:embed="rId20" cstate="print"/>
            <a:stretch>
              <a:fillRect/>
            </a:stretch>
          </a:blipFill>
        </p:spPr>
        <p:txBody>
          <a:bodyPr wrap="square" lIns="0" tIns="0" rIns="0" bIns="0" rtlCol="0"/>
          <a:lstStyle/>
          <a:p>
            <a:endParaRPr/>
          </a:p>
        </p:txBody>
      </p:sp>
      <p:sp>
        <p:nvSpPr>
          <p:cNvPr id="40" name="object 37">
            <a:extLst>
              <a:ext uri="{FF2B5EF4-FFF2-40B4-BE49-F238E27FC236}">
                <a16:creationId xmlns:a16="http://schemas.microsoft.com/office/drawing/2014/main" id="{320574A8-EDE1-5E4C-AA88-BF474D0BC10B}"/>
              </a:ext>
            </a:extLst>
          </p:cNvPr>
          <p:cNvSpPr/>
          <p:nvPr/>
        </p:nvSpPr>
        <p:spPr>
          <a:xfrm>
            <a:off x="2062480" y="4495800"/>
            <a:ext cx="4114800" cy="1093470"/>
          </a:xfrm>
          <a:custGeom>
            <a:avLst/>
            <a:gdLst/>
            <a:ahLst/>
            <a:cxnLst/>
            <a:rect l="l" t="t" r="r" b="b"/>
            <a:pathLst>
              <a:path w="4114800" h="1093470">
                <a:moveTo>
                  <a:pt x="0" y="182243"/>
                </a:moveTo>
                <a:lnTo>
                  <a:pt x="6509" y="133796"/>
                </a:lnTo>
                <a:lnTo>
                  <a:pt x="24881" y="90261"/>
                </a:lnTo>
                <a:lnTo>
                  <a:pt x="53378" y="53378"/>
                </a:lnTo>
                <a:lnTo>
                  <a:pt x="90261" y="24881"/>
                </a:lnTo>
                <a:lnTo>
                  <a:pt x="133796" y="6509"/>
                </a:lnTo>
                <a:lnTo>
                  <a:pt x="182243" y="0"/>
                </a:lnTo>
                <a:lnTo>
                  <a:pt x="3932554" y="0"/>
                </a:lnTo>
                <a:lnTo>
                  <a:pt x="3981002" y="6509"/>
                </a:lnTo>
                <a:lnTo>
                  <a:pt x="4024536" y="24881"/>
                </a:lnTo>
                <a:lnTo>
                  <a:pt x="4061420" y="53378"/>
                </a:lnTo>
                <a:lnTo>
                  <a:pt x="4089917" y="90261"/>
                </a:lnTo>
                <a:lnTo>
                  <a:pt x="4108288" y="133796"/>
                </a:lnTo>
                <a:lnTo>
                  <a:pt x="4114798" y="182243"/>
                </a:lnTo>
                <a:lnTo>
                  <a:pt x="4114798" y="911195"/>
                </a:lnTo>
                <a:lnTo>
                  <a:pt x="4108288" y="959643"/>
                </a:lnTo>
                <a:lnTo>
                  <a:pt x="4089917" y="1003177"/>
                </a:lnTo>
                <a:lnTo>
                  <a:pt x="4061420" y="1040061"/>
                </a:lnTo>
                <a:lnTo>
                  <a:pt x="4024536" y="1068558"/>
                </a:lnTo>
                <a:lnTo>
                  <a:pt x="3981002" y="1086929"/>
                </a:lnTo>
                <a:lnTo>
                  <a:pt x="3932554" y="1093439"/>
                </a:lnTo>
                <a:lnTo>
                  <a:pt x="182243" y="1093439"/>
                </a:lnTo>
                <a:lnTo>
                  <a:pt x="133796" y="1086929"/>
                </a:lnTo>
                <a:lnTo>
                  <a:pt x="90261" y="1068558"/>
                </a:lnTo>
                <a:lnTo>
                  <a:pt x="53378" y="1040061"/>
                </a:lnTo>
                <a:lnTo>
                  <a:pt x="24881" y="1003177"/>
                </a:lnTo>
                <a:lnTo>
                  <a:pt x="6509" y="959643"/>
                </a:lnTo>
                <a:lnTo>
                  <a:pt x="0" y="911195"/>
                </a:lnTo>
                <a:lnTo>
                  <a:pt x="0" y="182243"/>
                </a:lnTo>
                <a:close/>
              </a:path>
            </a:pathLst>
          </a:custGeom>
          <a:ln w="9524">
            <a:solidFill>
              <a:srgbClr val="9076B0"/>
            </a:solidFill>
          </a:ln>
        </p:spPr>
        <p:txBody>
          <a:bodyPr wrap="square" lIns="0" tIns="0" rIns="0" bIns="0" rtlCol="0"/>
          <a:lstStyle/>
          <a:p>
            <a:endParaRPr/>
          </a:p>
        </p:txBody>
      </p:sp>
      <p:sp>
        <p:nvSpPr>
          <p:cNvPr id="41" name="object 38">
            <a:extLst>
              <a:ext uri="{FF2B5EF4-FFF2-40B4-BE49-F238E27FC236}">
                <a16:creationId xmlns:a16="http://schemas.microsoft.com/office/drawing/2014/main" id="{5CEE869C-2486-1940-BF2A-5827CBCC3D71}"/>
              </a:ext>
            </a:extLst>
          </p:cNvPr>
          <p:cNvSpPr txBox="1"/>
          <p:nvPr/>
        </p:nvSpPr>
        <p:spPr>
          <a:xfrm>
            <a:off x="2532808" y="4582197"/>
            <a:ext cx="3180080" cy="871219"/>
          </a:xfrm>
          <a:prstGeom prst="rect">
            <a:avLst/>
          </a:prstGeom>
        </p:spPr>
        <p:txBody>
          <a:bodyPr vert="horz" wrap="square" lIns="0" tIns="12700" rIns="0" bIns="0" rtlCol="0">
            <a:spAutoFit/>
          </a:bodyPr>
          <a:lstStyle/>
          <a:p>
            <a:pPr algn="ctr">
              <a:lnSpc>
                <a:spcPts val="3329"/>
              </a:lnSpc>
              <a:spcBef>
                <a:spcPts val="100"/>
              </a:spcBef>
            </a:pPr>
            <a:r>
              <a:rPr sz="2800" dirty="0">
                <a:latin typeface="Calibri"/>
                <a:cs typeface="Calibri"/>
              </a:rPr>
              <a:t>Intangible</a:t>
            </a:r>
            <a:r>
              <a:rPr sz="2800" spc="-15" dirty="0">
                <a:latin typeface="Calibri"/>
                <a:cs typeface="Calibri"/>
              </a:rPr>
              <a:t> </a:t>
            </a:r>
            <a:r>
              <a:rPr sz="2800" spc="-5" dirty="0">
                <a:latin typeface="Calibri"/>
                <a:cs typeface="Calibri"/>
              </a:rPr>
              <a:t>goal</a:t>
            </a:r>
            <a:endParaRPr sz="2800">
              <a:latin typeface="Calibri"/>
              <a:cs typeface="Calibri"/>
            </a:endParaRPr>
          </a:p>
          <a:p>
            <a:pPr algn="ctr">
              <a:lnSpc>
                <a:spcPts val="3329"/>
              </a:lnSpc>
            </a:pPr>
            <a:r>
              <a:rPr sz="2800" spc="-5" dirty="0">
                <a:latin typeface="Calibri"/>
                <a:cs typeface="Calibri"/>
              </a:rPr>
              <a:t>for society and</a:t>
            </a:r>
            <a:r>
              <a:rPr sz="2800" spc="-30" dirty="0">
                <a:latin typeface="Calibri"/>
                <a:cs typeface="Calibri"/>
              </a:rPr>
              <a:t> </a:t>
            </a:r>
            <a:r>
              <a:rPr sz="2800" spc="-5" dirty="0">
                <a:latin typeface="Calibri"/>
                <a:cs typeface="Calibri"/>
              </a:rPr>
              <a:t>others</a:t>
            </a:r>
            <a:endParaRPr sz="2800">
              <a:latin typeface="Calibri"/>
              <a:cs typeface="Calibri"/>
            </a:endParaRPr>
          </a:p>
        </p:txBody>
      </p:sp>
      <p:sp>
        <p:nvSpPr>
          <p:cNvPr id="2" name="Rectangle 1">
            <a:extLst>
              <a:ext uri="{FF2B5EF4-FFF2-40B4-BE49-F238E27FC236}">
                <a16:creationId xmlns:a16="http://schemas.microsoft.com/office/drawing/2014/main" id="{7C624588-9A71-A244-9E17-31A9B7FF216E}"/>
              </a:ext>
            </a:extLst>
          </p:cNvPr>
          <p:cNvSpPr/>
          <p:nvPr/>
        </p:nvSpPr>
        <p:spPr>
          <a:xfrm>
            <a:off x="5833224" y="1248652"/>
            <a:ext cx="943272" cy="369332"/>
          </a:xfrm>
          <a:prstGeom prst="rect">
            <a:avLst/>
          </a:prstGeom>
        </p:spPr>
        <p:txBody>
          <a:bodyPr wrap="none">
            <a:spAutoFit/>
          </a:bodyPr>
          <a:lstStyle/>
          <a:p>
            <a:r>
              <a:rPr lang="en-US" dirty="0">
                <a:cs typeface="Calibri"/>
              </a:rPr>
              <a:t>tangible</a:t>
            </a:r>
            <a:endParaRPr lang="en-US" dirty="0"/>
          </a:p>
        </p:txBody>
      </p:sp>
    </p:spTree>
    <p:extLst>
      <p:ext uri="{BB962C8B-B14F-4D97-AF65-F5344CB8AC3E}">
        <p14:creationId xmlns:p14="http://schemas.microsoft.com/office/powerpoint/2010/main" val="4022001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676F75-6485-F740-993E-DF7D9BA277FA}"/>
              </a:ext>
            </a:extLst>
          </p:cNvPr>
          <p:cNvSpPr>
            <a:spLocks noGrp="1"/>
          </p:cNvSpPr>
          <p:nvPr>
            <p:ph type="title"/>
          </p:nvPr>
        </p:nvSpPr>
        <p:spPr/>
        <p:txBody>
          <a:bodyPr/>
          <a:lstStyle/>
          <a:p>
            <a:r>
              <a:rPr lang="en-US" dirty="0"/>
              <a:t>Harada’s 4 perspective on the values of  having a goal</a:t>
            </a:r>
          </a:p>
        </p:txBody>
      </p:sp>
      <p:sp>
        <p:nvSpPr>
          <p:cNvPr id="6" name="object 2">
            <a:extLst>
              <a:ext uri="{FF2B5EF4-FFF2-40B4-BE49-F238E27FC236}">
                <a16:creationId xmlns:a16="http://schemas.microsoft.com/office/drawing/2014/main" id="{03C9FEBC-6829-7B46-B004-9649693BDECB}"/>
              </a:ext>
            </a:extLst>
          </p:cNvPr>
          <p:cNvSpPr/>
          <p:nvPr/>
        </p:nvSpPr>
        <p:spPr>
          <a:xfrm>
            <a:off x="1615440" y="3827464"/>
            <a:ext cx="8864641" cy="45719"/>
          </a:xfrm>
          <a:custGeom>
            <a:avLst/>
            <a:gdLst/>
            <a:ahLst/>
            <a:cxnLst/>
            <a:rect l="l" t="t" r="r" b="b"/>
            <a:pathLst>
              <a:path w="9144000" h="1904">
                <a:moveTo>
                  <a:pt x="0" y="0"/>
                </a:moveTo>
                <a:lnTo>
                  <a:pt x="9143997" y="1588"/>
                </a:lnTo>
              </a:path>
            </a:pathLst>
          </a:custGeom>
          <a:ln w="57149">
            <a:solidFill>
              <a:srgbClr val="000000"/>
            </a:solidFill>
          </a:ln>
        </p:spPr>
        <p:txBody>
          <a:bodyPr wrap="square" lIns="0" tIns="0" rIns="0" bIns="0" rtlCol="0"/>
          <a:lstStyle/>
          <a:p>
            <a:endParaRPr/>
          </a:p>
        </p:txBody>
      </p:sp>
      <p:sp>
        <p:nvSpPr>
          <p:cNvPr id="7" name="object 3">
            <a:extLst>
              <a:ext uri="{FF2B5EF4-FFF2-40B4-BE49-F238E27FC236}">
                <a16:creationId xmlns:a16="http://schemas.microsoft.com/office/drawing/2014/main" id="{4D8B1426-0378-8246-831A-B1ED3A8E29A1}"/>
              </a:ext>
            </a:extLst>
          </p:cNvPr>
          <p:cNvSpPr/>
          <p:nvPr/>
        </p:nvSpPr>
        <p:spPr>
          <a:xfrm>
            <a:off x="6035038" y="1465266"/>
            <a:ext cx="38100" cy="5181600"/>
          </a:xfrm>
          <a:custGeom>
            <a:avLst/>
            <a:gdLst/>
            <a:ahLst/>
            <a:cxnLst/>
            <a:rect l="l" t="t" r="r" b="b"/>
            <a:pathLst>
              <a:path w="38100" h="5181600">
                <a:moveTo>
                  <a:pt x="0" y="5181598"/>
                </a:moveTo>
                <a:lnTo>
                  <a:pt x="38100" y="0"/>
                </a:lnTo>
              </a:path>
            </a:pathLst>
          </a:custGeom>
          <a:ln w="57149">
            <a:solidFill>
              <a:srgbClr val="000000"/>
            </a:solidFill>
          </a:ln>
        </p:spPr>
        <p:txBody>
          <a:bodyPr wrap="square" lIns="0" tIns="0" rIns="0" bIns="0" rtlCol="0"/>
          <a:lstStyle/>
          <a:p>
            <a:endParaRPr/>
          </a:p>
        </p:txBody>
      </p:sp>
      <p:sp>
        <p:nvSpPr>
          <p:cNvPr id="8" name="object 4">
            <a:extLst>
              <a:ext uri="{FF2B5EF4-FFF2-40B4-BE49-F238E27FC236}">
                <a16:creationId xmlns:a16="http://schemas.microsoft.com/office/drawing/2014/main" id="{BF4749D3-4E5B-644F-A716-43CD92724507}"/>
              </a:ext>
            </a:extLst>
          </p:cNvPr>
          <p:cNvSpPr/>
          <p:nvPr/>
        </p:nvSpPr>
        <p:spPr>
          <a:xfrm>
            <a:off x="5589914" y="1454362"/>
            <a:ext cx="852054" cy="399010"/>
          </a:xfrm>
          <a:prstGeom prst="rect">
            <a:avLst/>
          </a:prstGeom>
          <a:blipFill>
            <a:blip r:embed="rId2" cstate="print"/>
            <a:stretch>
              <a:fillRect/>
            </a:stretch>
          </a:blipFill>
        </p:spPr>
        <p:txBody>
          <a:bodyPr wrap="square" lIns="0" tIns="0" rIns="0" bIns="0" rtlCol="0"/>
          <a:lstStyle/>
          <a:p>
            <a:endParaRPr/>
          </a:p>
        </p:txBody>
      </p:sp>
      <p:sp>
        <p:nvSpPr>
          <p:cNvPr id="9" name="object 5">
            <a:extLst>
              <a:ext uri="{FF2B5EF4-FFF2-40B4-BE49-F238E27FC236}">
                <a16:creationId xmlns:a16="http://schemas.microsoft.com/office/drawing/2014/main" id="{D29672EE-5F84-B44F-82C6-FC9157FD4AF6}"/>
              </a:ext>
            </a:extLst>
          </p:cNvPr>
          <p:cNvSpPr/>
          <p:nvPr/>
        </p:nvSpPr>
        <p:spPr>
          <a:xfrm>
            <a:off x="5596842" y="1444665"/>
            <a:ext cx="838200" cy="381000"/>
          </a:xfrm>
          <a:prstGeom prst="rect">
            <a:avLst/>
          </a:prstGeom>
          <a:blipFill>
            <a:blip r:embed="rId3" cstate="print"/>
            <a:stretch>
              <a:fillRect/>
            </a:stretch>
          </a:blipFill>
        </p:spPr>
        <p:txBody>
          <a:bodyPr wrap="square" lIns="0" tIns="0" rIns="0" bIns="0" rtlCol="0"/>
          <a:lstStyle/>
          <a:p>
            <a:endParaRPr/>
          </a:p>
        </p:txBody>
      </p:sp>
      <p:sp>
        <p:nvSpPr>
          <p:cNvPr id="10" name="object 6">
            <a:extLst>
              <a:ext uri="{FF2B5EF4-FFF2-40B4-BE49-F238E27FC236}">
                <a16:creationId xmlns:a16="http://schemas.microsoft.com/office/drawing/2014/main" id="{8E8C5040-3966-644E-98EE-288161587899}"/>
              </a:ext>
            </a:extLst>
          </p:cNvPr>
          <p:cNvSpPr/>
          <p:nvPr/>
        </p:nvSpPr>
        <p:spPr>
          <a:xfrm>
            <a:off x="5596842" y="1444665"/>
            <a:ext cx="838200" cy="381000"/>
          </a:xfrm>
          <a:custGeom>
            <a:avLst/>
            <a:gdLst/>
            <a:ahLst/>
            <a:cxnLst/>
            <a:rect l="l" t="t" r="r" b="b"/>
            <a:pathLst>
              <a:path w="838200" h="381000">
                <a:moveTo>
                  <a:pt x="0" y="63501"/>
                </a:moveTo>
                <a:lnTo>
                  <a:pt x="4990" y="38783"/>
                </a:lnTo>
                <a:lnTo>
                  <a:pt x="18599" y="18599"/>
                </a:lnTo>
                <a:lnTo>
                  <a:pt x="38783" y="4990"/>
                </a:lnTo>
                <a:lnTo>
                  <a:pt x="63501" y="0"/>
                </a:lnTo>
                <a:lnTo>
                  <a:pt x="774698" y="0"/>
                </a:lnTo>
                <a:lnTo>
                  <a:pt x="799416" y="4990"/>
                </a:lnTo>
                <a:lnTo>
                  <a:pt x="819600" y="18599"/>
                </a:lnTo>
                <a:lnTo>
                  <a:pt x="833209" y="38783"/>
                </a:lnTo>
                <a:lnTo>
                  <a:pt x="838199" y="63501"/>
                </a:lnTo>
                <a:lnTo>
                  <a:pt x="838199" y="317498"/>
                </a:lnTo>
                <a:lnTo>
                  <a:pt x="833209" y="342216"/>
                </a:lnTo>
                <a:lnTo>
                  <a:pt x="819600" y="362400"/>
                </a:lnTo>
                <a:lnTo>
                  <a:pt x="799416" y="376009"/>
                </a:lnTo>
                <a:lnTo>
                  <a:pt x="774698" y="380999"/>
                </a:lnTo>
                <a:lnTo>
                  <a:pt x="63501" y="380999"/>
                </a:lnTo>
                <a:lnTo>
                  <a:pt x="38783" y="376009"/>
                </a:lnTo>
                <a:lnTo>
                  <a:pt x="18599" y="362400"/>
                </a:lnTo>
                <a:lnTo>
                  <a:pt x="4990" y="342216"/>
                </a:lnTo>
                <a:lnTo>
                  <a:pt x="0" y="317498"/>
                </a:lnTo>
                <a:lnTo>
                  <a:pt x="0" y="63501"/>
                </a:lnTo>
                <a:close/>
              </a:path>
            </a:pathLst>
          </a:custGeom>
          <a:ln w="9524">
            <a:solidFill>
              <a:srgbClr val="000000"/>
            </a:solidFill>
          </a:ln>
        </p:spPr>
        <p:txBody>
          <a:bodyPr wrap="square" lIns="0" tIns="0" rIns="0" bIns="0" rtlCol="0"/>
          <a:lstStyle/>
          <a:p>
            <a:endParaRPr/>
          </a:p>
        </p:txBody>
      </p:sp>
      <p:sp>
        <p:nvSpPr>
          <p:cNvPr id="11" name="object 7">
            <a:extLst>
              <a:ext uri="{FF2B5EF4-FFF2-40B4-BE49-F238E27FC236}">
                <a16:creationId xmlns:a16="http://schemas.microsoft.com/office/drawing/2014/main" id="{02F8625F-00DA-B84A-A7FB-5FC42A4D1C70}"/>
              </a:ext>
            </a:extLst>
          </p:cNvPr>
          <p:cNvSpPr/>
          <p:nvPr/>
        </p:nvSpPr>
        <p:spPr>
          <a:xfrm>
            <a:off x="9823624" y="3719157"/>
            <a:ext cx="777240" cy="399010"/>
          </a:xfrm>
          <a:prstGeom prst="rect">
            <a:avLst/>
          </a:prstGeom>
          <a:blipFill>
            <a:blip r:embed="rId4" cstate="print"/>
            <a:stretch>
              <a:fillRect/>
            </a:stretch>
          </a:blipFill>
        </p:spPr>
        <p:txBody>
          <a:bodyPr wrap="square" lIns="0" tIns="0" rIns="0" bIns="0" rtlCol="0"/>
          <a:lstStyle/>
          <a:p>
            <a:endParaRPr/>
          </a:p>
        </p:txBody>
      </p:sp>
      <p:sp>
        <p:nvSpPr>
          <p:cNvPr id="12" name="object 8">
            <a:extLst>
              <a:ext uri="{FF2B5EF4-FFF2-40B4-BE49-F238E27FC236}">
                <a16:creationId xmlns:a16="http://schemas.microsoft.com/office/drawing/2014/main" id="{9A0CDED8-C6F9-B44E-A77A-90FF54E7C819}"/>
              </a:ext>
            </a:extLst>
          </p:cNvPr>
          <p:cNvSpPr/>
          <p:nvPr/>
        </p:nvSpPr>
        <p:spPr>
          <a:xfrm>
            <a:off x="9831934" y="3706688"/>
            <a:ext cx="762000" cy="381000"/>
          </a:xfrm>
          <a:prstGeom prst="rect">
            <a:avLst/>
          </a:prstGeom>
          <a:blipFill>
            <a:blip r:embed="rId5" cstate="print"/>
            <a:stretch>
              <a:fillRect/>
            </a:stretch>
          </a:blipFill>
        </p:spPr>
        <p:txBody>
          <a:bodyPr wrap="square" lIns="0" tIns="0" rIns="0" bIns="0" rtlCol="0"/>
          <a:lstStyle/>
          <a:p>
            <a:endParaRPr/>
          </a:p>
        </p:txBody>
      </p:sp>
      <p:sp>
        <p:nvSpPr>
          <p:cNvPr id="13" name="object 9">
            <a:extLst>
              <a:ext uri="{FF2B5EF4-FFF2-40B4-BE49-F238E27FC236}">
                <a16:creationId xmlns:a16="http://schemas.microsoft.com/office/drawing/2014/main" id="{650F6E02-3C51-3D4A-A2CF-4B1A1111F66E}"/>
              </a:ext>
            </a:extLst>
          </p:cNvPr>
          <p:cNvSpPr/>
          <p:nvPr/>
        </p:nvSpPr>
        <p:spPr>
          <a:xfrm>
            <a:off x="9831934" y="3706688"/>
            <a:ext cx="762000" cy="381000"/>
          </a:xfrm>
          <a:custGeom>
            <a:avLst/>
            <a:gdLst/>
            <a:ahLst/>
            <a:cxnLst/>
            <a:rect l="l" t="t" r="r" b="b"/>
            <a:pathLst>
              <a:path w="762000" h="381000">
                <a:moveTo>
                  <a:pt x="0" y="63500"/>
                </a:moveTo>
                <a:lnTo>
                  <a:pt x="4990" y="38783"/>
                </a:lnTo>
                <a:lnTo>
                  <a:pt x="18598" y="18599"/>
                </a:lnTo>
                <a:lnTo>
                  <a:pt x="38783" y="4990"/>
                </a:lnTo>
                <a:lnTo>
                  <a:pt x="63500" y="0"/>
                </a:lnTo>
                <a:lnTo>
                  <a:pt x="698499" y="0"/>
                </a:lnTo>
                <a:lnTo>
                  <a:pt x="723216" y="4990"/>
                </a:lnTo>
                <a:lnTo>
                  <a:pt x="743400" y="18599"/>
                </a:lnTo>
                <a:lnTo>
                  <a:pt x="757009" y="38783"/>
                </a:lnTo>
                <a:lnTo>
                  <a:pt x="761999" y="63500"/>
                </a:lnTo>
                <a:lnTo>
                  <a:pt x="761999" y="317498"/>
                </a:lnTo>
                <a:lnTo>
                  <a:pt x="757009" y="342216"/>
                </a:lnTo>
                <a:lnTo>
                  <a:pt x="743400" y="362400"/>
                </a:lnTo>
                <a:lnTo>
                  <a:pt x="723216" y="376009"/>
                </a:lnTo>
                <a:lnTo>
                  <a:pt x="698499" y="380999"/>
                </a:lnTo>
                <a:lnTo>
                  <a:pt x="63500" y="380999"/>
                </a:lnTo>
                <a:lnTo>
                  <a:pt x="38783" y="376009"/>
                </a:lnTo>
                <a:lnTo>
                  <a:pt x="18598" y="362400"/>
                </a:lnTo>
                <a:lnTo>
                  <a:pt x="4990" y="342216"/>
                </a:lnTo>
                <a:lnTo>
                  <a:pt x="0" y="317498"/>
                </a:lnTo>
                <a:lnTo>
                  <a:pt x="0" y="63500"/>
                </a:lnTo>
                <a:close/>
              </a:path>
            </a:pathLst>
          </a:custGeom>
          <a:ln w="9524">
            <a:solidFill>
              <a:srgbClr val="000000"/>
            </a:solidFill>
          </a:ln>
        </p:spPr>
        <p:txBody>
          <a:bodyPr wrap="square" lIns="0" tIns="0" rIns="0" bIns="0" rtlCol="0"/>
          <a:lstStyle/>
          <a:p>
            <a:endParaRPr/>
          </a:p>
        </p:txBody>
      </p:sp>
      <p:sp>
        <p:nvSpPr>
          <p:cNvPr id="14" name="object 10">
            <a:extLst>
              <a:ext uri="{FF2B5EF4-FFF2-40B4-BE49-F238E27FC236}">
                <a16:creationId xmlns:a16="http://schemas.microsoft.com/office/drawing/2014/main" id="{4E7ED501-0F37-0344-9F78-833CE6A45D7F}"/>
              </a:ext>
            </a:extLst>
          </p:cNvPr>
          <p:cNvSpPr txBox="1"/>
          <p:nvPr/>
        </p:nvSpPr>
        <p:spPr>
          <a:xfrm>
            <a:off x="9965327" y="3758307"/>
            <a:ext cx="50165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myse</a:t>
            </a:r>
            <a:r>
              <a:rPr sz="1400" dirty="0">
                <a:latin typeface="Calibri"/>
                <a:cs typeface="Calibri"/>
              </a:rPr>
              <a:t>lf</a:t>
            </a:r>
            <a:endParaRPr sz="1400">
              <a:latin typeface="Calibri"/>
              <a:cs typeface="Calibri"/>
            </a:endParaRPr>
          </a:p>
        </p:txBody>
      </p:sp>
      <p:sp>
        <p:nvSpPr>
          <p:cNvPr id="15" name="object 11">
            <a:extLst>
              <a:ext uri="{FF2B5EF4-FFF2-40B4-BE49-F238E27FC236}">
                <a16:creationId xmlns:a16="http://schemas.microsoft.com/office/drawing/2014/main" id="{047FA800-7F11-464E-B198-8CBA0C13B06B}"/>
              </a:ext>
            </a:extLst>
          </p:cNvPr>
          <p:cNvSpPr/>
          <p:nvPr/>
        </p:nvSpPr>
        <p:spPr>
          <a:xfrm>
            <a:off x="5493327" y="6412960"/>
            <a:ext cx="1005839" cy="399010"/>
          </a:xfrm>
          <a:prstGeom prst="rect">
            <a:avLst/>
          </a:prstGeom>
          <a:blipFill>
            <a:blip r:embed="rId6" cstate="print"/>
            <a:stretch>
              <a:fillRect/>
            </a:stretch>
          </a:blipFill>
        </p:spPr>
        <p:txBody>
          <a:bodyPr wrap="square" lIns="0" tIns="0" rIns="0" bIns="0" rtlCol="0"/>
          <a:lstStyle/>
          <a:p>
            <a:endParaRPr/>
          </a:p>
        </p:txBody>
      </p:sp>
      <p:sp>
        <p:nvSpPr>
          <p:cNvPr id="16" name="object 12">
            <a:extLst>
              <a:ext uri="{FF2B5EF4-FFF2-40B4-BE49-F238E27FC236}">
                <a16:creationId xmlns:a16="http://schemas.microsoft.com/office/drawing/2014/main" id="{3D78FFDC-F7AB-E843-B65B-DAF55582BB94}"/>
              </a:ext>
            </a:extLst>
          </p:cNvPr>
          <p:cNvSpPr/>
          <p:nvPr/>
        </p:nvSpPr>
        <p:spPr>
          <a:xfrm>
            <a:off x="5501640" y="6401877"/>
            <a:ext cx="990600" cy="380999"/>
          </a:xfrm>
          <a:prstGeom prst="rect">
            <a:avLst/>
          </a:prstGeom>
          <a:blipFill>
            <a:blip r:embed="rId7" cstate="print"/>
            <a:stretch>
              <a:fillRect/>
            </a:stretch>
          </a:blipFill>
        </p:spPr>
        <p:txBody>
          <a:bodyPr wrap="square" lIns="0" tIns="0" rIns="0" bIns="0" rtlCol="0"/>
          <a:lstStyle/>
          <a:p>
            <a:endParaRPr/>
          </a:p>
        </p:txBody>
      </p:sp>
      <p:sp>
        <p:nvSpPr>
          <p:cNvPr id="17" name="object 13">
            <a:extLst>
              <a:ext uri="{FF2B5EF4-FFF2-40B4-BE49-F238E27FC236}">
                <a16:creationId xmlns:a16="http://schemas.microsoft.com/office/drawing/2014/main" id="{CC09D2CE-CAB5-2041-AF5B-DC707A87901F}"/>
              </a:ext>
            </a:extLst>
          </p:cNvPr>
          <p:cNvSpPr/>
          <p:nvPr/>
        </p:nvSpPr>
        <p:spPr>
          <a:xfrm>
            <a:off x="5501640" y="6401877"/>
            <a:ext cx="990600" cy="381000"/>
          </a:xfrm>
          <a:custGeom>
            <a:avLst/>
            <a:gdLst/>
            <a:ahLst/>
            <a:cxnLst/>
            <a:rect l="l" t="t" r="r" b="b"/>
            <a:pathLst>
              <a:path w="990600" h="381000">
                <a:moveTo>
                  <a:pt x="0" y="63500"/>
                </a:moveTo>
                <a:lnTo>
                  <a:pt x="4990" y="38783"/>
                </a:lnTo>
                <a:lnTo>
                  <a:pt x="18599" y="18598"/>
                </a:lnTo>
                <a:lnTo>
                  <a:pt x="38783" y="4990"/>
                </a:lnTo>
                <a:lnTo>
                  <a:pt x="63501" y="0"/>
                </a:lnTo>
                <a:lnTo>
                  <a:pt x="927098" y="0"/>
                </a:lnTo>
                <a:lnTo>
                  <a:pt x="951816" y="4990"/>
                </a:lnTo>
                <a:lnTo>
                  <a:pt x="972000" y="18598"/>
                </a:lnTo>
                <a:lnTo>
                  <a:pt x="985609" y="38783"/>
                </a:lnTo>
                <a:lnTo>
                  <a:pt x="990599" y="63500"/>
                </a:lnTo>
                <a:lnTo>
                  <a:pt x="990599" y="317498"/>
                </a:lnTo>
                <a:lnTo>
                  <a:pt x="985609" y="342216"/>
                </a:lnTo>
                <a:lnTo>
                  <a:pt x="972000" y="362400"/>
                </a:lnTo>
                <a:lnTo>
                  <a:pt x="951816" y="376009"/>
                </a:lnTo>
                <a:lnTo>
                  <a:pt x="927098" y="380999"/>
                </a:lnTo>
                <a:lnTo>
                  <a:pt x="63501" y="380999"/>
                </a:lnTo>
                <a:lnTo>
                  <a:pt x="38783" y="376009"/>
                </a:lnTo>
                <a:lnTo>
                  <a:pt x="18599" y="362400"/>
                </a:lnTo>
                <a:lnTo>
                  <a:pt x="4990" y="342216"/>
                </a:lnTo>
                <a:lnTo>
                  <a:pt x="0" y="317498"/>
                </a:lnTo>
                <a:lnTo>
                  <a:pt x="0" y="63500"/>
                </a:lnTo>
                <a:close/>
              </a:path>
            </a:pathLst>
          </a:custGeom>
          <a:ln w="9524">
            <a:solidFill>
              <a:srgbClr val="000000"/>
            </a:solidFill>
          </a:ln>
        </p:spPr>
        <p:txBody>
          <a:bodyPr wrap="square" lIns="0" tIns="0" rIns="0" bIns="0" rtlCol="0"/>
          <a:lstStyle/>
          <a:p>
            <a:endParaRPr/>
          </a:p>
        </p:txBody>
      </p:sp>
      <p:sp>
        <p:nvSpPr>
          <p:cNvPr id="18" name="object 14">
            <a:extLst>
              <a:ext uri="{FF2B5EF4-FFF2-40B4-BE49-F238E27FC236}">
                <a16:creationId xmlns:a16="http://schemas.microsoft.com/office/drawing/2014/main" id="{3165674A-5A5A-DE40-9EA3-1963AF2119BD}"/>
              </a:ext>
            </a:extLst>
          </p:cNvPr>
          <p:cNvSpPr txBox="1"/>
          <p:nvPr/>
        </p:nvSpPr>
        <p:spPr>
          <a:xfrm>
            <a:off x="5610967" y="6463418"/>
            <a:ext cx="74549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alibri"/>
                <a:cs typeface="Calibri"/>
              </a:rPr>
              <a:t>intangible</a:t>
            </a:r>
          </a:p>
        </p:txBody>
      </p:sp>
      <p:sp>
        <p:nvSpPr>
          <p:cNvPr id="19" name="object 15">
            <a:extLst>
              <a:ext uri="{FF2B5EF4-FFF2-40B4-BE49-F238E27FC236}">
                <a16:creationId xmlns:a16="http://schemas.microsoft.com/office/drawing/2014/main" id="{421AA1C1-85AD-C34A-B868-0147C51BC01B}"/>
              </a:ext>
            </a:extLst>
          </p:cNvPr>
          <p:cNvSpPr/>
          <p:nvPr/>
        </p:nvSpPr>
        <p:spPr>
          <a:xfrm>
            <a:off x="1601817" y="3565501"/>
            <a:ext cx="1234440" cy="627610"/>
          </a:xfrm>
          <a:prstGeom prst="rect">
            <a:avLst/>
          </a:prstGeom>
          <a:blipFill>
            <a:blip r:embed="rId8" cstate="print"/>
            <a:stretch>
              <a:fillRect/>
            </a:stretch>
          </a:blipFill>
        </p:spPr>
        <p:txBody>
          <a:bodyPr wrap="square" lIns="0" tIns="0" rIns="0" bIns="0" rtlCol="0"/>
          <a:lstStyle/>
          <a:p>
            <a:endParaRPr/>
          </a:p>
        </p:txBody>
      </p:sp>
      <p:sp>
        <p:nvSpPr>
          <p:cNvPr id="20" name="object 16">
            <a:extLst>
              <a:ext uri="{FF2B5EF4-FFF2-40B4-BE49-F238E27FC236}">
                <a16:creationId xmlns:a16="http://schemas.microsoft.com/office/drawing/2014/main" id="{6A9FBE3D-F1BD-774F-BF29-5F29539FA827}"/>
              </a:ext>
            </a:extLst>
          </p:cNvPr>
          <p:cNvSpPr/>
          <p:nvPr/>
        </p:nvSpPr>
        <p:spPr>
          <a:xfrm>
            <a:off x="1608745" y="3554418"/>
            <a:ext cx="1219200" cy="609600"/>
          </a:xfrm>
          <a:prstGeom prst="rect">
            <a:avLst/>
          </a:prstGeom>
          <a:blipFill>
            <a:blip r:embed="rId9" cstate="print"/>
            <a:stretch>
              <a:fillRect/>
            </a:stretch>
          </a:blipFill>
        </p:spPr>
        <p:txBody>
          <a:bodyPr wrap="square" lIns="0" tIns="0" rIns="0" bIns="0" rtlCol="0"/>
          <a:lstStyle/>
          <a:p>
            <a:endParaRPr/>
          </a:p>
        </p:txBody>
      </p:sp>
      <p:sp>
        <p:nvSpPr>
          <p:cNvPr id="21" name="object 17">
            <a:extLst>
              <a:ext uri="{FF2B5EF4-FFF2-40B4-BE49-F238E27FC236}">
                <a16:creationId xmlns:a16="http://schemas.microsoft.com/office/drawing/2014/main" id="{9D4024B9-42E3-0949-BAA5-44036C809731}"/>
              </a:ext>
            </a:extLst>
          </p:cNvPr>
          <p:cNvSpPr/>
          <p:nvPr/>
        </p:nvSpPr>
        <p:spPr>
          <a:xfrm>
            <a:off x="1608745" y="3554418"/>
            <a:ext cx="1219200" cy="609600"/>
          </a:xfrm>
          <a:custGeom>
            <a:avLst/>
            <a:gdLst/>
            <a:ahLst/>
            <a:cxnLst/>
            <a:rect l="l" t="t" r="r" b="b"/>
            <a:pathLst>
              <a:path w="1219200" h="609600">
                <a:moveTo>
                  <a:pt x="0" y="101601"/>
                </a:moveTo>
                <a:lnTo>
                  <a:pt x="7984" y="62053"/>
                </a:lnTo>
                <a:lnTo>
                  <a:pt x="29758" y="29758"/>
                </a:lnTo>
                <a:lnTo>
                  <a:pt x="62053" y="7984"/>
                </a:lnTo>
                <a:lnTo>
                  <a:pt x="101601" y="0"/>
                </a:lnTo>
                <a:lnTo>
                  <a:pt x="1117597" y="0"/>
                </a:lnTo>
                <a:lnTo>
                  <a:pt x="1157145" y="7984"/>
                </a:lnTo>
                <a:lnTo>
                  <a:pt x="1189441" y="29758"/>
                </a:lnTo>
                <a:lnTo>
                  <a:pt x="1211215" y="62053"/>
                </a:lnTo>
                <a:lnTo>
                  <a:pt x="1219199" y="101601"/>
                </a:lnTo>
                <a:lnTo>
                  <a:pt x="1219199" y="507997"/>
                </a:lnTo>
                <a:lnTo>
                  <a:pt x="1211215" y="547545"/>
                </a:lnTo>
                <a:lnTo>
                  <a:pt x="1189441" y="579841"/>
                </a:lnTo>
                <a:lnTo>
                  <a:pt x="1157145" y="601615"/>
                </a:lnTo>
                <a:lnTo>
                  <a:pt x="1117597" y="609599"/>
                </a:lnTo>
                <a:lnTo>
                  <a:pt x="101601" y="609599"/>
                </a:lnTo>
                <a:lnTo>
                  <a:pt x="62053" y="601615"/>
                </a:lnTo>
                <a:lnTo>
                  <a:pt x="29758" y="579841"/>
                </a:lnTo>
                <a:lnTo>
                  <a:pt x="7984" y="547545"/>
                </a:lnTo>
                <a:lnTo>
                  <a:pt x="0" y="507997"/>
                </a:lnTo>
                <a:lnTo>
                  <a:pt x="0" y="101601"/>
                </a:lnTo>
                <a:close/>
              </a:path>
            </a:pathLst>
          </a:custGeom>
          <a:ln w="9524">
            <a:solidFill>
              <a:srgbClr val="000000"/>
            </a:solidFill>
          </a:ln>
        </p:spPr>
        <p:txBody>
          <a:bodyPr wrap="square" lIns="0" tIns="0" rIns="0" bIns="0" rtlCol="0"/>
          <a:lstStyle/>
          <a:p>
            <a:endParaRPr/>
          </a:p>
        </p:txBody>
      </p:sp>
      <p:sp>
        <p:nvSpPr>
          <p:cNvPr id="22" name="object 18">
            <a:extLst>
              <a:ext uri="{FF2B5EF4-FFF2-40B4-BE49-F238E27FC236}">
                <a16:creationId xmlns:a16="http://schemas.microsoft.com/office/drawing/2014/main" id="{573F8586-C565-4545-81CD-9EBD5BB365E5}"/>
              </a:ext>
            </a:extLst>
          </p:cNvPr>
          <p:cNvSpPr txBox="1"/>
          <p:nvPr/>
        </p:nvSpPr>
        <p:spPr>
          <a:xfrm>
            <a:off x="1873940" y="3617196"/>
            <a:ext cx="694690" cy="441959"/>
          </a:xfrm>
          <a:prstGeom prst="rect">
            <a:avLst/>
          </a:prstGeom>
        </p:spPr>
        <p:txBody>
          <a:bodyPr vert="horz" wrap="square" lIns="0" tIns="27939" rIns="0" bIns="0" rtlCol="0">
            <a:spAutoFit/>
          </a:bodyPr>
          <a:lstStyle/>
          <a:p>
            <a:pPr marL="113664" marR="5080" indent="-101600">
              <a:lnSpc>
                <a:spcPts val="1600"/>
              </a:lnSpc>
              <a:spcBef>
                <a:spcPts val="219"/>
              </a:spcBef>
            </a:pPr>
            <a:r>
              <a:rPr sz="1400" spc="-5" dirty="0">
                <a:latin typeface="Calibri"/>
                <a:cs typeface="Calibri"/>
              </a:rPr>
              <a:t>society</a:t>
            </a:r>
            <a:r>
              <a:rPr sz="1400" spc="-75" dirty="0">
                <a:latin typeface="Calibri"/>
                <a:cs typeface="Calibri"/>
              </a:rPr>
              <a:t> </a:t>
            </a:r>
            <a:r>
              <a:rPr sz="1400" dirty="0">
                <a:latin typeface="Calibri"/>
                <a:cs typeface="Calibri"/>
              </a:rPr>
              <a:t>&amp;  </a:t>
            </a:r>
            <a:r>
              <a:rPr sz="1400" spc="-5" dirty="0">
                <a:latin typeface="Calibri"/>
                <a:cs typeface="Calibri"/>
              </a:rPr>
              <a:t>others</a:t>
            </a:r>
            <a:endParaRPr sz="1400" dirty="0">
              <a:latin typeface="Calibri"/>
              <a:cs typeface="Calibri"/>
            </a:endParaRPr>
          </a:p>
        </p:txBody>
      </p:sp>
      <p:sp>
        <p:nvSpPr>
          <p:cNvPr id="23" name="object 19">
            <a:extLst>
              <a:ext uri="{FF2B5EF4-FFF2-40B4-BE49-F238E27FC236}">
                <a16:creationId xmlns:a16="http://schemas.microsoft.com/office/drawing/2014/main" id="{0D70F61A-44F7-4D45-8432-739CF35FDC32}"/>
              </a:ext>
            </a:extLst>
          </p:cNvPr>
          <p:cNvSpPr/>
          <p:nvPr/>
        </p:nvSpPr>
        <p:spPr>
          <a:xfrm>
            <a:off x="6249785" y="1882286"/>
            <a:ext cx="4339243" cy="1458883"/>
          </a:xfrm>
          <a:prstGeom prst="rect">
            <a:avLst/>
          </a:prstGeom>
          <a:blipFill>
            <a:blip r:embed="rId10" cstate="print"/>
            <a:stretch>
              <a:fillRect/>
            </a:stretch>
          </a:blipFill>
        </p:spPr>
        <p:txBody>
          <a:bodyPr wrap="square" lIns="0" tIns="0" rIns="0" bIns="0" rtlCol="0"/>
          <a:lstStyle/>
          <a:p>
            <a:endParaRPr/>
          </a:p>
        </p:txBody>
      </p:sp>
      <p:sp>
        <p:nvSpPr>
          <p:cNvPr id="24" name="object 20">
            <a:extLst>
              <a:ext uri="{FF2B5EF4-FFF2-40B4-BE49-F238E27FC236}">
                <a16:creationId xmlns:a16="http://schemas.microsoft.com/office/drawing/2014/main" id="{264D3B13-9213-FC4E-8E21-2CABF06935BA}"/>
              </a:ext>
            </a:extLst>
          </p:cNvPr>
          <p:cNvSpPr/>
          <p:nvPr/>
        </p:nvSpPr>
        <p:spPr>
          <a:xfrm>
            <a:off x="7002086" y="1977881"/>
            <a:ext cx="2826326" cy="1367443"/>
          </a:xfrm>
          <a:prstGeom prst="rect">
            <a:avLst/>
          </a:prstGeom>
          <a:blipFill>
            <a:blip r:embed="rId11" cstate="print"/>
            <a:stretch>
              <a:fillRect/>
            </a:stretch>
          </a:blipFill>
        </p:spPr>
        <p:txBody>
          <a:bodyPr wrap="square" lIns="0" tIns="0" rIns="0" bIns="0" rtlCol="0"/>
          <a:lstStyle/>
          <a:p>
            <a:endParaRPr/>
          </a:p>
        </p:txBody>
      </p:sp>
      <p:sp>
        <p:nvSpPr>
          <p:cNvPr id="25" name="object 21">
            <a:extLst>
              <a:ext uri="{FF2B5EF4-FFF2-40B4-BE49-F238E27FC236}">
                <a16:creationId xmlns:a16="http://schemas.microsoft.com/office/drawing/2014/main" id="{4479836D-BCAE-8940-A2F5-7FEDC0F770BA}"/>
              </a:ext>
            </a:extLst>
          </p:cNvPr>
          <p:cNvSpPr/>
          <p:nvPr/>
        </p:nvSpPr>
        <p:spPr>
          <a:xfrm>
            <a:off x="6258878" y="1870079"/>
            <a:ext cx="4321173" cy="1441448"/>
          </a:xfrm>
          <a:prstGeom prst="rect">
            <a:avLst/>
          </a:prstGeom>
          <a:blipFill>
            <a:blip r:embed="rId12" cstate="print"/>
            <a:stretch>
              <a:fillRect/>
            </a:stretch>
          </a:blipFill>
        </p:spPr>
        <p:txBody>
          <a:bodyPr wrap="square" lIns="0" tIns="0" rIns="0" bIns="0" rtlCol="0"/>
          <a:lstStyle/>
          <a:p>
            <a:endParaRPr/>
          </a:p>
        </p:txBody>
      </p:sp>
      <p:sp>
        <p:nvSpPr>
          <p:cNvPr id="26" name="object 22">
            <a:extLst>
              <a:ext uri="{FF2B5EF4-FFF2-40B4-BE49-F238E27FC236}">
                <a16:creationId xmlns:a16="http://schemas.microsoft.com/office/drawing/2014/main" id="{3A63E76F-1D66-304F-BBDC-D247860DD690}"/>
              </a:ext>
            </a:extLst>
          </p:cNvPr>
          <p:cNvSpPr/>
          <p:nvPr/>
        </p:nvSpPr>
        <p:spPr>
          <a:xfrm>
            <a:off x="6258878" y="1870079"/>
            <a:ext cx="4321175" cy="1441450"/>
          </a:xfrm>
          <a:custGeom>
            <a:avLst/>
            <a:gdLst/>
            <a:ahLst/>
            <a:cxnLst/>
            <a:rect l="l" t="t" r="r" b="b"/>
            <a:pathLst>
              <a:path w="4321175" h="1441450">
                <a:moveTo>
                  <a:pt x="0" y="240245"/>
                </a:moveTo>
                <a:lnTo>
                  <a:pt x="4880" y="191827"/>
                </a:lnTo>
                <a:lnTo>
                  <a:pt x="18879" y="146731"/>
                </a:lnTo>
                <a:lnTo>
                  <a:pt x="41030" y="105922"/>
                </a:lnTo>
                <a:lnTo>
                  <a:pt x="70366" y="70366"/>
                </a:lnTo>
                <a:lnTo>
                  <a:pt x="105922" y="41030"/>
                </a:lnTo>
                <a:lnTo>
                  <a:pt x="146731" y="18879"/>
                </a:lnTo>
                <a:lnTo>
                  <a:pt x="191827" y="4880"/>
                </a:lnTo>
                <a:lnTo>
                  <a:pt x="240245" y="0"/>
                </a:lnTo>
                <a:lnTo>
                  <a:pt x="4080927" y="0"/>
                </a:lnTo>
                <a:lnTo>
                  <a:pt x="4129345" y="4880"/>
                </a:lnTo>
                <a:lnTo>
                  <a:pt x="4174442" y="18879"/>
                </a:lnTo>
                <a:lnTo>
                  <a:pt x="4215251" y="41030"/>
                </a:lnTo>
                <a:lnTo>
                  <a:pt x="4250807" y="70366"/>
                </a:lnTo>
                <a:lnTo>
                  <a:pt x="4280143" y="105922"/>
                </a:lnTo>
                <a:lnTo>
                  <a:pt x="4302294" y="146731"/>
                </a:lnTo>
                <a:lnTo>
                  <a:pt x="4316292" y="191827"/>
                </a:lnTo>
                <a:lnTo>
                  <a:pt x="4321173" y="240245"/>
                </a:lnTo>
                <a:lnTo>
                  <a:pt x="4321173" y="1201203"/>
                </a:lnTo>
                <a:lnTo>
                  <a:pt x="4316292" y="1249621"/>
                </a:lnTo>
                <a:lnTo>
                  <a:pt x="4302294" y="1294718"/>
                </a:lnTo>
                <a:lnTo>
                  <a:pt x="4280143" y="1335527"/>
                </a:lnTo>
                <a:lnTo>
                  <a:pt x="4250807" y="1371082"/>
                </a:lnTo>
                <a:lnTo>
                  <a:pt x="4215251" y="1400419"/>
                </a:lnTo>
                <a:lnTo>
                  <a:pt x="4174442" y="1422569"/>
                </a:lnTo>
                <a:lnTo>
                  <a:pt x="4129345" y="1436568"/>
                </a:lnTo>
                <a:lnTo>
                  <a:pt x="4080927" y="1441449"/>
                </a:lnTo>
                <a:lnTo>
                  <a:pt x="240245" y="1441449"/>
                </a:lnTo>
                <a:lnTo>
                  <a:pt x="191827" y="1436568"/>
                </a:lnTo>
                <a:lnTo>
                  <a:pt x="146731" y="1422569"/>
                </a:lnTo>
                <a:lnTo>
                  <a:pt x="105922" y="1400419"/>
                </a:lnTo>
                <a:lnTo>
                  <a:pt x="70366" y="1371082"/>
                </a:lnTo>
                <a:lnTo>
                  <a:pt x="41030" y="1335527"/>
                </a:lnTo>
                <a:lnTo>
                  <a:pt x="18879" y="1294718"/>
                </a:lnTo>
                <a:lnTo>
                  <a:pt x="4880" y="1249621"/>
                </a:lnTo>
                <a:lnTo>
                  <a:pt x="0" y="1201203"/>
                </a:lnTo>
                <a:lnTo>
                  <a:pt x="0" y="240245"/>
                </a:lnTo>
                <a:close/>
              </a:path>
            </a:pathLst>
          </a:custGeom>
          <a:ln w="9524">
            <a:solidFill>
              <a:srgbClr val="F9A350"/>
            </a:solidFill>
          </a:ln>
        </p:spPr>
        <p:txBody>
          <a:bodyPr wrap="square" lIns="0" tIns="0" rIns="0" bIns="0" rtlCol="0"/>
          <a:lstStyle/>
          <a:p>
            <a:endParaRPr/>
          </a:p>
        </p:txBody>
      </p:sp>
      <p:sp>
        <p:nvSpPr>
          <p:cNvPr id="27" name="object 23">
            <a:extLst>
              <a:ext uri="{FF2B5EF4-FFF2-40B4-BE49-F238E27FC236}">
                <a16:creationId xmlns:a16="http://schemas.microsoft.com/office/drawing/2014/main" id="{92ADFA02-DF65-664C-9D99-7C14B949606E}"/>
              </a:ext>
            </a:extLst>
          </p:cNvPr>
          <p:cNvSpPr txBox="1"/>
          <p:nvPr/>
        </p:nvSpPr>
        <p:spPr>
          <a:xfrm>
            <a:off x="6790164" y="1929583"/>
            <a:ext cx="3241125" cy="1283493"/>
          </a:xfrm>
          <a:prstGeom prst="rect">
            <a:avLst/>
          </a:prstGeom>
        </p:spPr>
        <p:txBody>
          <a:bodyPr vert="horz" wrap="square" lIns="0" tIns="12700" rIns="0" bIns="0" rtlCol="0">
            <a:spAutoFit/>
          </a:bodyPr>
          <a:lstStyle/>
          <a:p>
            <a:pPr marL="723265" indent="-457200">
              <a:lnSpc>
                <a:spcPts val="3329"/>
              </a:lnSpc>
              <a:spcBef>
                <a:spcPts val="100"/>
              </a:spcBef>
              <a:buSzPct val="96428"/>
              <a:buFont typeface="Arial" panose="020B0604020202020204" pitchFamily="34" charset="0"/>
              <a:buChar char="•"/>
              <a:tabLst>
                <a:tab pos="444500" algn="l"/>
              </a:tabLst>
            </a:pPr>
            <a:r>
              <a:rPr lang="en-US" sz="2400" dirty="0">
                <a:cs typeface="Calibri"/>
              </a:rPr>
              <a:t>higher salaries</a:t>
            </a:r>
          </a:p>
          <a:p>
            <a:pPr marL="723265" indent="-457200">
              <a:lnSpc>
                <a:spcPts val="3329"/>
              </a:lnSpc>
              <a:spcBef>
                <a:spcPts val="100"/>
              </a:spcBef>
              <a:buSzPct val="96428"/>
              <a:buFont typeface="Arial" panose="020B0604020202020204" pitchFamily="34" charset="0"/>
              <a:buChar char="•"/>
              <a:tabLst>
                <a:tab pos="444500" algn="l"/>
              </a:tabLst>
            </a:pPr>
            <a:r>
              <a:rPr lang="en-US" sz="2400" dirty="0">
                <a:cs typeface="Calibri"/>
              </a:rPr>
              <a:t>bigger bonuses</a:t>
            </a:r>
          </a:p>
          <a:p>
            <a:pPr marL="723265" indent="-457200">
              <a:lnSpc>
                <a:spcPts val="3329"/>
              </a:lnSpc>
              <a:spcBef>
                <a:spcPts val="100"/>
              </a:spcBef>
              <a:buSzPct val="96428"/>
              <a:buFont typeface="Arial" panose="020B0604020202020204" pitchFamily="34" charset="0"/>
              <a:buChar char="•"/>
              <a:tabLst>
                <a:tab pos="444500" algn="l"/>
              </a:tabLst>
            </a:pPr>
            <a:r>
              <a:rPr lang="en-US" sz="2400" dirty="0">
                <a:cs typeface="Calibri"/>
              </a:rPr>
              <a:t>skill improvement</a:t>
            </a:r>
          </a:p>
        </p:txBody>
      </p:sp>
      <p:sp>
        <p:nvSpPr>
          <p:cNvPr id="28" name="object 24">
            <a:extLst>
              <a:ext uri="{FF2B5EF4-FFF2-40B4-BE49-F238E27FC236}">
                <a16:creationId xmlns:a16="http://schemas.microsoft.com/office/drawing/2014/main" id="{5329A24C-8AAE-564C-8DCB-1A985A222460}"/>
              </a:ext>
            </a:extLst>
          </p:cNvPr>
          <p:cNvSpPr/>
          <p:nvPr/>
        </p:nvSpPr>
        <p:spPr>
          <a:xfrm>
            <a:off x="6263636" y="4218162"/>
            <a:ext cx="4171606" cy="2109482"/>
          </a:xfrm>
          <a:prstGeom prst="rect">
            <a:avLst/>
          </a:prstGeom>
          <a:blipFill>
            <a:blip r:embed="rId13" cstate="print"/>
            <a:stretch>
              <a:fillRect/>
            </a:stretch>
          </a:blipFill>
        </p:spPr>
        <p:txBody>
          <a:bodyPr wrap="square" lIns="0" tIns="0" rIns="0" bIns="0" rtlCol="0"/>
          <a:lstStyle/>
          <a:p>
            <a:endParaRPr/>
          </a:p>
        </p:txBody>
      </p:sp>
      <p:sp>
        <p:nvSpPr>
          <p:cNvPr id="29" name="object 25">
            <a:extLst>
              <a:ext uri="{FF2B5EF4-FFF2-40B4-BE49-F238E27FC236}">
                <a16:creationId xmlns:a16="http://schemas.microsoft.com/office/drawing/2014/main" id="{1C25E694-FA09-9B4A-93D6-2474E97F9831}"/>
              </a:ext>
            </a:extLst>
          </p:cNvPr>
          <p:cNvSpPr/>
          <p:nvPr/>
        </p:nvSpPr>
        <p:spPr>
          <a:xfrm>
            <a:off x="6243514" y="4429896"/>
            <a:ext cx="4334427" cy="1908830"/>
          </a:xfrm>
          <a:prstGeom prst="rect">
            <a:avLst/>
          </a:prstGeom>
          <a:blipFill>
            <a:blip r:embed="rId14" cstate="print"/>
            <a:stretch>
              <a:fillRect/>
            </a:stretch>
          </a:blipFill>
        </p:spPr>
        <p:txBody>
          <a:bodyPr wrap="square" lIns="0" tIns="0" rIns="0" bIns="0" rtlCol="0"/>
          <a:lstStyle/>
          <a:p>
            <a:endParaRPr/>
          </a:p>
        </p:txBody>
      </p:sp>
      <p:sp>
        <p:nvSpPr>
          <p:cNvPr id="30" name="object 26">
            <a:extLst>
              <a:ext uri="{FF2B5EF4-FFF2-40B4-BE49-F238E27FC236}">
                <a16:creationId xmlns:a16="http://schemas.microsoft.com/office/drawing/2014/main" id="{91D3564D-19C4-A045-8ED1-A647C3A7B5FF}"/>
              </a:ext>
            </a:extLst>
          </p:cNvPr>
          <p:cNvSpPr/>
          <p:nvPr/>
        </p:nvSpPr>
        <p:spPr>
          <a:xfrm>
            <a:off x="6253213" y="4437064"/>
            <a:ext cx="4315032" cy="1890579"/>
          </a:xfrm>
          <a:custGeom>
            <a:avLst/>
            <a:gdLst/>
            <a:ahLst/>
            <a:cxnLst/>
            <a:rect l="l" t="t" r="r" b="b"/>
            <a:pathLst>
              <a:path w="4392930" h="2209800">
                <a:moveTo>
                  <a:pt x="0" y="368306"/>
                </a:moveTo>
                <a:lnTo>
                  <a:pt x="2869" y="322107"/>
                </a:lnTo>
                <a:lnTo>
                  <a:pt x="11248" y="277620"/>
                </a:lnTo>
                <a:lnTo>
                  <a:pt x="24791" y="235190"/>
                </a:lnTo>
                <a:lnTo>
                  <a:pt x="43152" y="195164"/>
                </a:lnTo>
                <a:lnTo>
                  <a:pt x="65988" y="157885"/>
                </a:lnTo>
                <a:lnTo>
                  <a:pt x="92952" y="123699"/>
                </a:lnTo>
                <a:lnTo>
                  <a:pt x="123699" y="92952"/>
                </a:lnTo>
                <a:lnTo>
                  <a:pt x="157885" y="65988"/>
                </a:lnTo>
                <a:lnTo>
                  <a:pt x="195163" y="43152"/>
                </a:lnTo>
                <a:lnTo>
                  <a:pt x="235190" y="24791"/>
                </a:lnTo>
                <a:lnTo>
                  <a:pt x="277620" y="11248"/>
                </a:lnTo>
                <a:lnTo>
                  <a:pt x="322107" y="2869"/>
                </a:lnTo>
                <a:lnTo>
                  <a:pt x="368306" y="0"/>
                </a:lnTo>
                <a:lnTo>
                  <a:pt x="4024305" y="0"/>
                </a:lnTo>
                <a:lnTo>
                  <a:pt x="4070504" y="2869"/>
                </a:lnTo>
                <a:lnTo>
                  <a:pt x="4114991" y="11248"/>
                </a:lnTo>
                <a:lnTo>
                  <a:pt x="4157421" y="24791"/>
                </a:lnTo>
                <a:lnTo>
                  <a:pt x="4197447" y="43152"/>
                </a:lnTo>
                <a:lnTo>
                  <a:pt x="4234726" y="65988"/>
                </a:lnTo>
                <a:lnTo>
                  <a:pt x="4268911" y="92952"/>
                </a:lnTo>
                <a:lnTo>
                  <a:pt x="4299659" y="123699"/>
                </a:lnTo>
                <a:lnTo>
                  <a:pt x="4326622" y="157885"/>
                </a:lnTo>
                <a:lnTo>
                  <a:pt x="4349458" y="195164"/>
                </a:lnTo>
                <a:lnTo>
                  <a:pt x="4367819" y="235190"/>
                </a:lnTo>
                <a:lnTo>
                  <a:pt x="4381362" y="277620"/>
                </a:lnTo>
                <a:lnTo>
                  <a:pt x="4389741" y="322107"/>
                </a:lnTo>
                <a:lnTo>
                  <a:pt x="4392611" y="368306"/>
                </a:lnTo>
                <a:lnTo>
                  <a:pt x="4392611" y="1841492"/>
                </a:lnTo>
                <a:lnTo>
                  <a:pt x="4389741" y="1887692"/>
                </a:lnTo>
                <a:lnTo>
                  <a:pt x="4381362" y="1932179"/>
                </a:lnTo>
                <a:lnTo>
                  <a:pt x="4367819" y="1974608"/>
                </a:lnTo>
                <a:lnTo>
                  <a:pt x="4349458" y="2014635"/>
                </a:lnTo>
                <a:lnTo>
                  <a:pt x="4326622" y="2051914"/>
                </a:lnTo>
                <a:lnTo>
                  <a:pt x="4299659" y="2086099"/>
                </a:lnTo>
                <a:lnTo>
                  <a:pt x="4268911" y="2116847"/>
                </a:lnTo>
                <a:lnTo>
                  <a:pt x="4234726" y="2143811"/>
                </a:lnTo>
                <a:lnTo>
                  <a:pt x="4197447" y="2166646"/>
                </a:lnTo>
                <a:lnTo>
                  <a:pt x="4157421" y="2185008"/>
                </a:lnTo>
                <a:lnTo>
                  <a:pt x="4114991" y="2198551"/>
                </a:lnTo>
                <a:lnTo>
                  <a:pt x="4070504" y="2206929"/>
                </a:lnTo>
                <a:lnTo>
                  <a:pt x="4024305" y="2209799"/>
                </a:lnTo>
                <a:lnTo>
                  <a:pt x="368306" y="2209799"/>
                </a:lnTo>
                <a:lnTo>
                  <a:pt x="322107" y="2206929"/>
                </a:lnTo>
                <a:lnTo>
                  <a:pt x="277620" y="2198551"/>
                </a:lnTo>
                <a:lnTo>
                  <a:pt x="235190" y="2185008"/>
                </a:lnTo>
                <a:lnTo>
                  <a:pt x="195163" y="2166646"/>
                </a:lnTo>
                <a:lnTo>
                  <a:pt x="157885" y="2143811"/>
                </a:lnTo>
                <a:lnTo>
                  <a:pt x="123699" y="2116847"/>
                </a:lnTo>
                <a:lnTo>
                  <a:pt x="92952" y="2086099"/>
                </a:lnTo>
                <a:lnTo>
                  <a:pt x="65988" y="2051914"/>
                </a:lnTo>
                <a:lnTo>
                  <a:pt x="43152" y="2014635"/>
                </a:lnTo>
                <a:lnTo>
                  <a:pt x="24791" y="1974608"/>
                </a:lnTo>
                <a:lnTo>
                  <a:pt x="11248" y="1932179"/>
                </a:lnTo>
                <a:lnTo>
                  <a:pt x="2869" y="1887692"/>
                </a:lnTo>
                <a:lnTo>
                  <a:pt x="0" y="1841492"/>
                </a:lnTo>
                <a:lnTo>
                  <a:pt x="0" y="368306"/>
                </a:lnTo>
                <a:close/>
              </a:path>
            </a:pathLst>
          </a:custGeom>
          <a:ln w="9524">
            <a:solidFill>
              <a:srgbClr val="A8C367"/>
            </a:solidFill>
          </a:ln>
        </p:spPr>
        <p:txBody>
          <a:bodyPr wrap="square" lIns="0" tIns="0" rIns="0" bIns="0" rtlCol="0"/>
          <a:lstStyle/>
          <a:p>
            <a:endParaRPr/>
          </a:p>
        </p:txBody>
      </p:sp>
      <p:sp>
        <p:nvSpPr>
          <p:cNvPr id="31" name="object 27">
            <a:extLst>
              <a:ext uri="{FF2B5EF4-FFF2-40B4-BE49-F238E27FC236}">
                <a16:creationId xmlns:a16="http://schemas.microsoft.com/office/drawing/2014/main" id="{FF480B64-C5F9-A745-B81C-2BCA79AD7334}"/>
              </a:ext>
            </a:extLst>
          </p:cNvPr>
          <p:cNvSpPr txBox="1"/>
          <p:nvPr/>
        </p:nvSpPr>
        <p:spPr>
          <a:xfrm>
            <a:off x="6499166" y="4706997"/>
            <a:ext cx="3936076" cy="1502976"/>
          </a:xfrm>
          <a:prstGeom prst="rect">
            <a:avLst/>
          </a:prstGeom>
        </p:spPr>
        <p:txBody>
          <a:bodyPr vert="horz" wrap="square" lIns="0" tIns="12700" rIns="0" bIns="0" rtlCol="0">
            <a:spAutoFit/>
          </a:bodyPr>
          <a:lstStyle/>
          <a:p>
            <a:pPr marL="383540" indent="-342900">
              <a:lnSpc>
                <a:spcPct val="100000"/>
              </a:lnSpc>
              <a:spcBef>
                <a:spcPts val="100"/>
              </a:spcBef>
              <a:buSzPct val="95833"/>
              <a:buFont typeface="Arial" panose="020B0604020202020204" pitchFamily="34" charset="0"/>
              <a:buChar char="•"/>
              <a:tabLst>
                <a:tab pos="193675" algn="l"/>
              </a:tabLst>
            </a:pPr>
            <a:r>
              <a:rPr sz="2400" dirty="0">
                <a:cs typeface="Calibri"/>
              </a:rPr>
              <a:t> increased conﬁdence level</a:t>
            </a:r>
            <a:endParaRPr lang="en-US" sz="2400" dirty="0">
              <a:cs typeface="Calibri"/>
            </a:endParaRPr>
          </a:p>
          <a:p>
            <a:pPr marL="383540" indent="-342900">
              <a:lnSpc>
                <a:spcPct val="100000"/>
              </a:lnSpc>
              <a:spcBef>
                <a:spcPts val="100"/>
              </a:spcBef>
              <a:buSzPct val="95833"/>
              <a:buFont typeface="Arial" panose="020B0604020202020204" pitchFamily="34" charset="0"/>
              <a:buChar char="•"/>
              <a:tabLst>
                <a:tab pos="193675" algn="l"/>
              </a:tabLst>
            </a:pPr>
            <a:r>
              <a:rPr sz="2400" dirty="0">
                <a:cs typeface="Calibri"/>
              </a:rPr>
              <a:t>increased sense of  sa</a:t>
            </a:r>
            <a:r>
              <a:rPr lang="en-US" sz="2400" dirty="0">
                <a:cs typeface="Calibri"/>
              </a:rPr>
              <a:t>ti</a:t>
            </a:r>
            <a:r>
              <a:rPr sz="2400" dirty="0">
                <a:cs typeface="Calibri"/>
              </a:rPr>
              <a:t>sfac</a:t>
            </a:r>
            <a:r>
              <a:rPr lang="en-US" sz="2400" dirty="0">
                <a:cs typeface="Calibri"/>
              </a:rPr>
              <a:t>ti</a:t>
            </a:r>
            <a:r>
              <a:rPr sz="2400" dirty="0">
                <a:cs typeface="Calibri"/>
              </a:rPr>
              <a:t>on</a:t>
            </a:r>
          </a:p>
          <a:p>
            <a:pPr marL="355600" indent="-342900">
              <a:lnSpc>
                <a:spcPct val="100000"/>
              </a:lnSpc>
              <a:spcBef>
                <a:spcPts val="20"/>
              </a:spcBef>
              <a:buSzPct val="95833"/>
              <a:buFont typeface="Arial" panose="020B0604020202020204" pitchFamily="34" charset="0"/>
              <a:buChar char="•"/>
              <a:tabLst>
                <a:tab pos="165735" algn="l"/>
              </a:tabLst>
            </a:pPr>
            <a:r>
              <a:rPr sz="2400" dirty="0">
                <a:cs typeface="Calibri"/>
              </a:rPr>
              <a:t>increased sense of security</a:t>
            </a:r>
          </a:p>
        </p:txBody>
      </p:sp>
      <p:sp>
        <p:nvSpPr>
          <p:cNvPr id="32" name="object 28">
            <a:extLst>
              <a:ext uri="{FF2B5EF4-FFF2-40B4-BE49-F238E27FC236}">
                <a16:creationId xmlns:a16="http://schemas.microsoft.com/office/drawing/2014/main" id="{1265D780-0ADC-694B-8418-C80B2C7FA51E}"/>
              </a:ext>
            </a:extLst>
          </p:cNvPr>
          <p:cNvSpPr/>
          <p:nvPr/>
        </p:nvSpPr>
        <p:spPr>
          <a:xfrm>
            <a:off x="1615440" y="1877654"/>
            <a:ext cx="4123112" cy="1638081"/>
          </a:xfrm>
          <a:prstGeom prst="rect">
            <a:avLst/>
          </a:prstGeom>
          <a:blipFill>
            <a:blip r:embed="rId15" cstate="print"/>
            <a:stretch>
              <a:fillRect/>
            </a:stretch>
          </a:blipFill>
        </p:spPr>
        <p:txBody>
          <a:bodyPr wrap="square" lIns="0" tIns="0" rIns="0" bIns="0" rtlCol="0"/>
          <a:lstStyle/>
          <a:p>
            <a:endParaRPr/>
          </a:p>
        </p:txBody>
      </p:sp>
      <p:sp>
        <p:nvSpPr>
          <p:cNvPr id="33" name="object 29">
            <a:extLst>
              <a:ext uri="{FF2B5EF4-FFF2-40B4-BE49-F238E27FC236}">
                <a16:creationId xmlns:a16="http://schemas.microsoft.com/office/drawing/2014/main" id="{529A9171-938B-7B4F-BBA8-54194FF38D1D}"/>
              </a:ext>
            </a:extLst>
          </p:cNvPr>
          <p:cNvSpPr/>
          <p:nvPr/>
        </p:nvSpPr>
        <p:spPr>
          <a:xfrm>
            <a:off x="1615440" y="1869329"/>
            <a:ext cx="4114798" cy="1442198"/>
          </a:xfrm>
          <a:prstGeom prst="rect">
            <a:avLst/>
          </a:prstGeom>
          <a:blipFill>
            <a:blip r:embed="rId16" cstate="print"/>
            <a:stretch>
              <a:fillRect/>
            </a:stretch>
          </a:blipFill>
        </p:spPr>
        <p:txBody>
          <a:bodyPr wrap="square" lIns="0" tIns="0" rIns="0" bIns="0" rtlCol="0"/>
          <a:lstStyle/>
          <a:p>
            <a:endParaRPr/>
          </a:p>
        </p:txBody>
      </p:sp>
      <p:sp>
        <p:nvSpPr>
          <p:cNvPr id="34" name="object 30">
            <a:extLst>
              <a:ext uri="{FF2B5EF4-FFF2-40B4-BE49-F238E27FC236}">
                <a16:creationId xmlns:a16="http://schemas.microsoft.com/office/drawing/2014/main" id="{9872D381-ED1C-4E49-A940-D3167C2D8FFA}"/>
              </a:ext>
            </a:extLst>
          </p:cNvPr>
          <p:cNvSpPr/>
          <p:nvPr/>
        </p:nvSpPr>
        <p:spPr>
          <a:xfrm>
            <a:off x="1615440" y="1870079"/>
            <a:ext cx="4114800" cy="1441448"/>
          </a:xfrm>
          <a:custGeom>
            <a:avLst/>
            <a:gdLst/>
            <a:ahLst/>
            <a:cxnLst/>
            <a:rect l="l" t="t" r="r" b="b"/>
            <a:pathLst>
              <a:path w="4114800" h="1905000">
                <a:moveTo>
                  <a:pt x="0" y="317505"/>
                </a:moveTo>
                <a:lnTo>
                  <a:pt x="3442" y="270587"/>
                </a:lnTo>
                <a:lnTo>
                  <a:pt x="13442" y="225805"/>
                </a:lnTo>
                <a:lnTo>
                  <a:pt x="29509" y="183653"/>
                </a:lnTo>
                <a:lnTo>
                  <a:pt x="51152" y="144620"/>
                </a:lnTo>
                <a:lnTo>
                  <a:pt x="77878" y="109198"/>
                </a:lnTo>
                <a:lnTo>
                  <a:pt x="109198" y="77878"/>
                </a:lnTo>
                <a:lnTo>
                  <a:pt x="144620" y="51152"/>
                </a:lnTo>
                <a:lnTo>
                  <a:pt x="183653" y="29509"/>
                </a:lnTo>
                <a:lnTo>
                  <a:pt x="225806" y="13442"/>
                </a:lnTo>
                <a:lnTo>
                  <a:pt x="270587" y="3442"/>
                </a:lnTo>
                <a:lnTo>
                  <a:pt x="317505" y="0"/>
                </a:lnTo>
                <a:lnTo>
                  <a:pt x="3797293" y="0"/>
                </a:lnTo>
                <a:lnTo>
                  <a:pt x="3844211" y="3442"/>
                </a:lnTo>
                <a:lnTo>
                  <a:pt x="3888993" y="13442"/>
                </a:lnTo>
                <a:lnTo>
                  <a:pt x="3931145" y="29509"/>
                </a:lnTo>
                <a:lnTo>
                  <a:pt x="3970178" y="51152"/>
                </a:lnTo>
                <a:lnTo>
                  <a:pt x="4005600" y="77878"/>
                </a:lnTo>
                <a:lnTo>
                  <a:pt x="4036920" y="109198"/>
                </a:lnTo>
                <a:lnTo>
                  <a:pt x="4063646" y="144620"/>
                </a:lnTo>
                <a:lnTo>
                  <a:pt x="4085289" y="183653"/>
                </a:lnTo>
                <a:lnTo>
                  <a:pt x="4101356" y="225805"/>
                </a:lnTo>
                <a:lnTo>
                  <a:pt x="4111356" y="270587"/>
                </a:lnTo>
                <a:lnTo>
                  <a:pt x="4114798" y="317505"/>
                </a:lnTo>
                <a:lnTo>
                  <a:pt x="4114798" y="1587493"/>
                </a:lnTo>
                <a:lnTo>
                  <a:pt x="4111356" y="1634412"/>
                </a:lnTo>
                <a:lnTo>
                  <a:pt x="4101356" y="1679193"/>
                </a:lnTo>
                <a:lnTo>
                  <a:pt x="4085289" y="1721346"/>
                </a:lnTo>
                <a:lnTo>
                  <a:pt x="4063646" y="1760378"/>
                </a:lnTo>
                <a:lnTo>
                  <a:pt x="4036920" y="1795800"/>
                </a:lnTo>
                <a:lnTo>
                  <a:pt x="4005600" y="1827120"/>
                </a:lnTo>
                <a:lnTo>
                  <a:pt x="3970178" y="1853847"/>
                </a:lnTo>
                <a:lnTo>
                  <a:pt x="3931145" y="1875489"/>
                </a:lnTo>
                <a:lnTo>
                  <a:pt x="3888993" y="1891556"/>
                </a:lnTo>
                <a:lnTo>
                  <a:pt x="3844211" y="1901556"/>
                </a:lnTo>
                <a:lnTo>
                  <a:pt x="3797293" y="1904999"/>
                </a:lnTo>
                <a:lnTo>
                  <a:pt x="317505" y="1904999"/>
                </a:lnTo>
                <a:lnTo>
                  <a:pt x="270587" y="1901556"/>
                </a:lnTo>
                <a:lnTo>
                  <a:pt x="225806" y="1891556"/>
                </a:lnTo>
                <a:lnTo>
                  <a:pt x="183653" y="1875489"/>
                </a:lnTo>
                <a:lnTo>
                  <a:pt x="144620" y="1853847"/>
                </a:lnTo>
                <a:lnTo>
                  <a:pt x="109198" y="1827120"/>
                </a:lnTo>
                <a:lnTo>
                  <a:pt x="77878" y="1795800"/>
                </a:lnTo>
                <a:lnTo>
                  <a:pt x="51152" y="1760378"/>
                </a:lnTo>
                <a:lnTo>
                  <a:pt x="29509" y="1721346"/>
                </a:lnTo>
                <a:lnTo>
                  <a:pt x="13442" y="1679193"/>
                </a:lnTo>
                <a:lnTo>
                  <a:pt x="3442" y="1634412"/>
                </a:lnTo>
                <a:lnTo>
                  <a:pt x="0" y="1587493"/>
                </a:lnTo>
                <a:lnTo>
                  <a:pt x="0" y="317505"/>
                </a:lnTo>
                <a:close/>
              </a:path>
            </a:pathLst>
          </a:custGeom>
          <a:ln w="9524">
            <a:solidFill>
              <a:srgbClr val="54B8D0"/>
            </a:solidFill>
          </a:ln>
        </p:spPr>
        <p:txBody>
          <a:bodyPr wrap="square" lIns="0" tIns="0" rIns="0" bIns="0" rtlCol="0"/>
          <a:lstStyle/>
          <a:p>
            <a:endParaRPr/>
          </a:p>
        </p:txBody>
      </p:sp>
      <p:sp>
        <p:nvSpPr>
          <p:cNvPr id="35" name="object 31">
            <a:extLst>
              <a:ext uri="{FF2B5EF4-FFF2-40B4-BE49-F238E27FC236}">
                <a16:creationId xmlns:a16="http://schemas.microsoft.com/office/drawing/2014/main" id="{44A4EBFB-B9B9-6845-AFAA-7A5D7BA68355}"/>
              </a:ext>
            </a:extLst>
          </p:cNvPr>
          <p:cNvSpPr txBox="1"/>
          <p:nvPr/>
        </p:nvSpPr>
        <p:spPr>
          <a:xfrm>
            <a:off x="1821830" y="2022271"/>
            <a:ext cx="3460828" cy="1107163"/>
          </a:xfrm>
          <a:prstGeom prst="rect">
            <a:avLst/>
          </a:prstGeom>
        </p:spPr>
        <p:txBody>
          <a:bodyPr vert="horz" wrap="square" lIns="0" tIns="12700" rIns="0" bIns="0" rtlCol="0">
            <a:spAutoFit/>
          </a:bodyPr>
          <a:lstStyle/>
          <a:p>
            <a:pPr marL="342900" marR="5080" indent="-342900">
              <a:lnSpc>
                <a:spcPts val="1595"/>
              </a:lnSpc>
              <a:spcBef>
                <a:spcPts val="100"/>
              </a:spcBef>
              <a:buFont typeface="Arial" panose="020B0604020202020204" pitchFamily="34" charset="0"/>
              <a:buChar char="•"/>
            </a:pPr>
            <a:r>
              <a:rPr lang="en-US" sz="2400" dirty="0">
                <a:cs typeface="Calibri"/>
              </a:rPr>
              <a:t>increased customer </a:t>
            </a:r>
            <a:br>
              <a:rPr lang="en-US" sz="2400" dirty="0">
                <a:cs typeface="Calibri"/>
              </a:rPr>
            </a:br>
            <a:r>
              <a:rPr lang="en-US" sz="2400" dirty="0">
                <a:cs typeface="Calibri"/>
              </a:rPr>
              <a:t>satisfaction rate</a:t>
            </a:r>
          </a:p>
          <a:p>
            <a:pPr marL="342900" marR="5080" indent="-342900">
              <a:lnSpc>
                <a:spcPts val="1595"/>
              </a:lnSpc>
              <a:spcBef>
                <a:spcPts val="100"/>
              </a:spcBef>
              <a:buFont typeface="Arial" panose="020B0604020202020204" pitchFamily="34" charset="0"/>
              <a:buChar char="•"/>
            </a:pPr>
            <a:endParaRPr lang="en-US" sz="2400" dirty="0">
              <a:cs typeface="Calibri"/>
            </a:endParaRPr>
          </a:p>
          <a:p>
            <a:pPr marL="342900" marR="5080" indent="-342900">
              <a:lnSpc>
                <a:spcPts val="1595"/>
              </a:lnSpc>
              <a:spcBef>
                <a:spcPts val="100"/>
              </a:spcBef>
              <a:buFont typeface="Arial" panose="020B0604020202020204" pitchFamily="34" charset="0"/>
              <a:buChar char="•"/>
            </a:pPr>
            <a:r>
              <a:rPr lang="en-US" sz="2400" dirty="0">
                <a:cs typeface="Calibri"/>
              </a:rPr>
              <a:t>increased company sales</a:t>
            </a:r>
          </a:p>
          <a:p>
            <a:pPr marL="342900" marR="5080" indent="-342900">
              <a:lnSpc>
                <a:spcPts val="1595"/>
              </a:lnSpc>
              <a:spcBef>
                <a:spcPts val="100"/>
              </a:spcBef>
              <a:buFont typeface="Arial" panose="020B0604020202020204" pitchFamily="34" charset="0"/>
              <a:buChar char="•"/>
            </a:pPr>
            <a:endParaRPr lang="en-US" sz="2400" dirty="0">
              <a:cs typeface="Calibri"/>
            </a:endParaRPr>
          </a:p>
        </p:txBody>
      </p:sp>
      <p:sp>
        <p:nvSpPr>
          <p:cNvPr id="36" name="object 32">
            <a:extLst>
              <a:ext uri="{FF2B5EF4-FFF2-40B4-BE49-F238E27FC236}">
                <a16:creationId xmlns:a16="http://schemas.microsoft.com/office/drawing/2014/main" id="{A9B49DC7-8B55-894D-BA8C-1AD524C4F2C8}"/>
              </a:ext>
            </a:extLst>
          </p:cNvPr>
          <p:cNvSpPr/>
          <p:nvPr/>
        </p:nvSpPr>
        <p:spPr>
          <a:xfrm>
            <a:off x="1760912" y="4446762"/>
            <a:ext cx="4131425" cy="1880881"/>
          </a:xfrm>
          <a:prstGeom prst="rect">
            <a:avLst/>
          </a:prstGeom>
          <a:blipFill>
            <a:blip r:embed="rId17" cstate="print"/>
            <a:stretch>
              <a:fillRect/>
            </a:stretch>
          </a:blipFill>
        </p:spPr>
        <p:txBody>
          <a:bodyPr wrap="square" lIns="0" tIns="0" rIns="0" bIns="0" rtlCol="0"/>
          <a:lstStyle/>
          <a:p>
            <a:endParaRPr/>
          </a:p>
        </p:txBody>
      </p:sp>
      <p:sp>
        <p:nvSpPr>
          <p:cNvPr id="37" name="object 33">
            <a:extLst>
              <a:ext uri="{FF2B5EF4-FFF2-40B4-BE49-F238E27FC236}">
                <a16:creationId xmlns:a16="http://schemas.microsoft.com/office/drawing/2014/main" id="{59EDF35B-FAF0-4342-AD76-09F4725E5B7E}"/>
              </a:ext>
            </a:extLst>
          </p:cNvPr>
          <p:cNvSpPr/>
          <p:nvPr/>
        </p:nvSpPr>
        <p:spPr>
          <a:xfrm>
            <a:off x="2014450" y="4571454"/>
            <a:ext cx="3628505" cy="1756190"/>
          </a:xfrm>
          <a:prstGeom prst="rect">
            <a:avLst/>
          </a:prstGeom>
          <a:blipFill>
            <a:blip r:embed="rId18" cstate="print"/>
            <a:stretch>
              <a:fillRect/>
            </a:stretch>
          </a:blipFill>
        </p:spPr>
        <p:txBody>
          <a:bodyPr wrap="square" lIns="0" tIns="0" rIns="0" bIns="0" rtlCol="0"/>
          <a:lstStyle/>
          <a:p>
            <a:endParaRPr/>
          </a:p>
        </p:txBody>
      </p:sp>
      <p:sp>
        <p:nvSpPr>
          <p:cNvPr id="38" name="object 34">
            <a:extLst>
              <a:ext uri="{FF2B5EF4-FFF2-40B4-BE49-F238E27FC236}">
                <a16:creationId xmlns:a16="http://schemas.microsoft.com/office/drawing/2014/main" id="{DD8F683B-68FA-7F40-BB12-BB64144D2220}"/>
              </a:ext>
            </a:extLst>
          </p:cNvPr>
          <p:cNvSpPr/>
          <p:nvPr/>
        </p:nvSpPr>
        <p:spPr>
          <a:xfrm>
            <a:off x="1767840" y="4437064"/>
            <a:ext cx="4114798" cy="1890579"/>
          </a:xfrm>
          <a:prstGeom prst="rect">
            <a:avLst/>
          </a:prstGeom>
          <a:blipFill>
            <a:blip r:embed="rId19" cstate="print"/>
            <a:stretch>
              <a:fillRect/>
            </a:stretch>
          </a:blipFill>
        </p:spPr>
        <p:txBody>
          <a:bodyPr wrap="square" lIns="0" tIns="0" rIns="0" bIns="0" rtlCol="0"/>
          <a:lstStyle/>
          <a:p>
            <a:endParaRPr/>
          </a:p>
        </p:txBody>
      </p:sp>
      <p:sp>
        <p:nvSpPr>
          <p:cNvPr id="39" name="object 35">
            <a:extLst>
              <a:ext uri="{FF2B5EF4-FFF2-40B4-BE49-F238E27FC236}">
                <a16:creationId xmlns:a16="http://schemas.microsoft.com/office/drawing/2014/main" id="{D11B717F-0B4E-8848-885C-1CEFA0235DBF}"/>
              </a:ext>
            </a:extLst>
          </p:cNvPr>
          <p:cNvSpPr/>
          <p:nvPr/>
        </p:nvSpPr>
        <p:spPr>
          <a:xfrm>
            <a:off x="1767840" y="4437064"/>
            <a:ext cx="4114800" cy="1890579"/>
          </a:xfrm>
          <a:custGeom>
            <a:avLst/>
            <a:gdLst/>
            <a:ahLst/>
            <a:cxnLst/>
            <a:rect l="l" t="t" r="r" b="b"/>
            <a:pathLst>
              <a:path w="4114800" h="1970404">
                <a:moveTo>
                  <a:pt x="0" y="328354"/>
                </a:moveTo>
                <a:lnTo>
                  <a:pt x="3560" y="279833"/>
                </a:lnTo>
                <a:lnTo>
                  <a:pt x="13902" y="233521"/>
                </a:lnTo>
                <a:lnTo>
                  <a:pt x="30518" y="189928"/>
                </a:lnTo>
                <a:lnTo>
                  <a:pt x="52899" y="149562"/>
                </a:lnTo>
                <a:lnTo>
                  <a:pt x="80539" y="112929"/>
                </a:lnTo>
                <a:lnTo>
                  <a:pt x="112929" y="80539"/>
                </a:lnTo>
                <a:lnTo>
                  <a:pt x="149562" y="52899"/>
                </a:lnTo>
                <a:lnTo>
                  <a:pt x="189928" y="30518"/>
                </a:lnTo>
                <a:lnTo>
                  <a:pt x="233521" y="13902"/>
                </a:lnTo>
                <a:lnTo>
                  <a:pt x="279833" y="3560"/>
                </a:lnTo>
                <a:lnTo>
                  <a:pt x="328354" y="0"/>
                </a:lnTo>
                <a:lnTo>
                  <a:pt x="3786444" y="0"/>
                </a:lnTo>
                <a:lnTo>
                  <a:pt x="3834965" y="3560"/>
                </a:lnTo>
                <a:lnTo>
                  <a:pt x="3881277" y="13902"/>
                </a:lnTo>
                <a:lnTo>
                  <a:pt x="3924869" y="30518"/>
                </a:lnTo>
                <a:lnTo>
                  <a:pt x="3965236" y="52899"/>
                </a:lnTo>
                <a:lnTo>
                  <a:pt x="4001868" y="80539"/>
                </a:lnTo>
                <a:lnTo>
                  <a:pt x="4034258" y="112929"/>
                </a:lnTo>
                <a:lnTo>
                  <a:pt x="4061898" y="149562"/>
                </a:lnTo>
                <a:lnTo>
                  <a:pt x="4084280" y="189928"/>
                </a:lnTo>
                <a:lnTo>
                  <a:pt x="4100896" y="233521"/>
                </a:lnTo>
                <a:lnTo>
                  <a:pt x="4111238" y="279833"/>
                </a:lnTo>
                <a:lnTo>
                  <a:pt x="4114798" y="328354"/>
                </a:lnTo>
                <a:lnTo>
                  <a:pt x="4114798" y="1641732"/>
                </a:lnTo>
                <a:lnTo>
                  <a:pt x="4111238" y="1690254"/>
                </a:lnTo>
                <a:lnTo>
                  <a:pt x="4100896" y="1736565"/>
                </a:lnTo>
                <a:lnTo>
                  <a:pt x="4084280" y="1780158"/>
                </a:lnTo>
                <a:lnTo>
                  <a:pt x="4061898" y="1820525"/>
                </a:lnTo>
                <a:lnTo>
                  <a:pt x="4034258" y="1857157"/>
                </a:lnTo>
                <a:lnTo>
                  <a:pt x="4001868" y="1889547"/>
                </a:lnTo>
                <a:lnTo>
                  <a:pt x="3965236" y="1917187"/>
                </a:lnTo>
                <a:lnTo>
                  <a:pt x="3924869" y="1939569"/>
                </a:lnTo>
                <a:lnTo>
                  <a:pt x="3881277" y="1956185"/>
                </a:lnTo>
                <a:lnTo>
                  <a:pt x="3834965" y="1966527"/>
                </a:lnTo>
                <a:lnTo>
                  <a:pt x="3786444" y="1970087"/>
                </a:lnTo>
                <a:lnTo>
                  <a:pt x="328354" y="1970087"/>
                </a:lnTo>
                <a:lnTo>
                  <a:pt x="279833" y="1966527"/>
                </a:lnTo>
                <a:lnTo>
                  <a:pt x="233521" y="1956185"/>
                </a:lnTo>
                <a:lnTo>
                  <a:pt x="189928" y="1939569"/>
                </a:lnTo>
                <a:lnTo>
                  <a:pt x="149562" y="1917187"/>
                </a:lnTo>
                <a:lnTo>
                  <a:pt x="112929" y="1889547"/>
                </a:lnTo>
                <a:lnTo>
                  <a:pt x="80539" y="1857157"/>
                </a:lnTo>
                <a:lnTo>
                  <a:pt x="52899" y="1820525"/>
                </a:lnTo>
                <a:lnTo>
                  <a:pt x="30518" y="1780158"/>
                </a:lnTo>
                <a:lnTo>
                  <a:pt x="13902" y="1736565"/>
                </a:lnTo>
                <a:lnTo>
                  <a:pt x="3560" y="1690254"/>
                </a:lnTo>
                <a:lnTo>
                  <a:pt x="0" y="1641732"/>
                </a:lnTo>
                <a:lnTo>
                  <a:pt x="0" y="328354"/>
                </a:lnTo>
                <a:close/>
              </a:path>
            </a:pathLst>
          </a:custGeom>
          <a:ln w="9524">
            <a:solidFill>
              <a:srgbClr val="9076B0"/>
            </a:solidFill>
          </a:ln>
        </p:spPr>
        <p:txBody>
          <a:bodyPr wrap="square" lIns="0" tIns="0" rIns="0" bIns="0" rtlCol="0"/>
          <a:lstStyle/>
          <a:p>
            <a:endParaRPr/>
          </a:p>
        </p:txBody>
      </p:sp>
      <p:sp>
        <p:nvSpPr>
          <p:cNvPr id="40" name="object 36">
            <a:extLst>
              <a:ext uri="{FF2B5EF4-FFF2-40B4-BE49-F238E27FC236}">
                <a16:creationId xmlns:a16="http://schemas.microsoft.com/office/drawing/2014/main" id="{2BE8AAB7-C59C-0747-AB12-F0194F3D1A96}"/>
              </a:ext>
            </a:extLst>
          </p:cNvPr>
          <p:cNvSpPr txBox="1"/>
          <p:nvPr/>
        </p:nvSpPr>
        <p:spPr>
          <a:xfrm>
            <a:off x="1608745" y="4493808"/>
            <a:ext cx="3583940" cy="1833835"/>
          </a:xfrm>
          <a:prstGeom prst="rect">
            <a:avLst/>
          </a:prstGeom>
        </p:spPr>
        <p:txBody>
          <a:bodyPr vert="horz" wrap="square" lIns="0" tIns="12700" rIns="0" bIns="0" rtlCol="0">
            <a:spAutoFit/>
          </a:bodyPr>
          <a:lstStyle/>
          <a:p>
            <a:pPr marL="821690" indent="-342900">
              <a:lnSpc>
                <a:spcPts val="2840"/>
              </a:lnSpc>
              <a:spcBef>
                <a:spcPts val="100"/>
              </a:spcBef>
              <a:buSzPct val="95833"/>
              <a:buFont typeface="Arial" panose="020B0604020202020204" pitchFamily="34" charset="0"/>
              <a:buChar char="•"/>
              <a:tabLst>
                <a:tab pos="631825" algn="l"/>
              </a:tabLst>
            </a:pPr>
            <a:r>
              <a:rPr sz="2400" dirty="0">
                <a:cs typeface="Calibri"/>
              </a:rPr>
              <a:t>improved family life</a:t>
            </a:r>
            <a:endParaRPr lang="en-US" sz="2400" dirty="0">
              <a:cs typeface="Calibri"/>
            </a:endParaRPr>
          </a:p>
          <a:p>
            <a:pPr marL="821690" indent="-342900">
              <a:lnSpc>
                <a:spcPts val="2840"/>
              </a:lnSpc>
              <a:spcBef>
                <a:spcPts val="100"/>
              </a:spcBef>
              <a:buSzPct val="95833"/>
              <a:buFont typeface="Arial" panose="020B0604020202020204" pitchFamily="34" charset="0"/>
              <a:buChar char="•"/>
              <a:tabLst>
                <a:tab pos="631825" algn="l"/>
              </a:tabLst>
            </a:pPr>
            <a:r>
              <a:rPr lang="en-US" sz="2400" dirty="0">
                <a:cs typeface="Calibri"/>
              </a:rPr>
              <a:t>i</a:t>
            </a:r>
            <a:r>
              <a:rPr sz="2400" dirty="0">
                <a:cs typeface="Calibri"/>
              </a:rPr>
              <a:t>mprove</a:t>
            </a:r>
            <a:r>
              <a:rPr lang="en-US" sz="2400" dirty="0">
                <a:cs typeface="Calibri"/>
              </a:rPr>
              <a:t> </a:t>
            </a:r>
            <a:r>
              <a:rPr sz="2400" dirty="0">
                <a:cs typeface="Calibri"/>
              </a:rPr>
              <a:t>customer</a:t>
            </a:r>
            <a:r>
              <a:rPr lang="en-US" sz="2400" dirty="0">
                <a:cs typeface="Calibri"/>
              </a:rPr>
              <a:t> </a:t>
            </a:r>
            <a:r>
              <a:rPr sz="2400" dirty="0">
                <a:cs typeface="Calibri"/>
              </a:rPr>
              <a:t>rela</a:t>
            </a:r>
            <a:r>
              <a:rPr lang="en-US" sz="2400" dirty="0">
                <a:cs typeface="Calibri"/>
              </a:rPr>
              <a:t>ti</a:t>
            </a:r>
            <a:r>
              <a:rPr sz="2400" dirty="0">
                <a:cs typeface="Calibri"/>
              </a:rPr>
              <a:t>onship</a:t>
            </a:r>
            <a:r>
              <a:rPr lang="en-US" sz="2400" dirty="0">
                <a:cs typeface="Calibri"/>
              </a:rPr>
              <a:t>s</a:t>
            </a:r>
          </a:p>
          <a:p>
            <a:pPr marL="821690" indent="-342900">
              <a:lnSpc>
                <a:spcPts val="2840"/>
              </a:lnSpc>
              <a:spcBef>
                <a:spcPts val="100"/>
              </a:spcBef>
              <a:buSzPct val="95833"/>
              <a:buFont typeface="Arial" panose="020B0604020202020204" pitchFamily="34" charset="0"/>
              <a:buChar char="•"/>
              <a:tabLst>
                <a:tab pos="631825" algn="l"/>
              </a:tabLst>
            </a:pPr>
            <a:r>
              <a:rPr sz="2400" dirty="0">
                <a:cs typeface="Calibri"/>
              </a:rPr>
              <a:t>revitalized local</a:t>
            </a:r>
            <a:r>
              <a:rPr lang="en-US" sz="2400" dirty="0">
                <a:cs typeface="Calibri"/>
              </a:rPr>
              <a:t> </a:t>
            </a:r>
            <a:r>
              <a:rPr sz="2400" dirty="0">
                <a:cs typeface="Calibri"/>
              </a:rPr>
              <a:t>community</a:t>
            </a:r>
          </a:p>
        </p:txBody>
      </p:sp>
      <p:sp>
        <p:nvSpPr>
          <p:cNvPr id="41" name="object 37">
            <a:extLst>
              <a:ext uri="{FF2B5EF4-FFF2-40B4-BE49-F238E27FC236}">
                <a16:creationId xmlns:a16="http://schemas.microsoft.com/office/drawing/2014/main" id="{44C2ADA6-3BCB-1D40-B676-EA01C42FDB23}"/>
              </a:ext>
            </a:extLst>
          </p:cNvPr>
          <p:cNvSpPr/>
          <p:nvPr/>
        </p:nvSpPr>
        <p:spPr>
          <a:xfrm>
            <a:off x="7095720" y="3385567"/>
            <a:ext cx="437515" cy="1231900"/>
          </a:xfrm>
          <a:custGeom>
            <a:avLst/>
            <a:gdLst/>
            <a:ahLst/>
            <a:cxnLst/>
            <a:rect l="l" t="t" r="r" b="b"/>
            <a:pathLst>
              <a:path w="437514" h="1231900">
                <a:moveTo>
                  <a:pt x="0" y="594155"/>
                </a:moveTo>
                <a:lnTo>
                  <a:pt x="30286" y="1231298"/>
                </a:lnTo>
                <a:lnTo>
                  <a:pt x="437073" y="868123"/>
                </a:lnTo>
                <a:lnTo>
                  <a:pt x="319544" y="794454"/>
                </a:lnTo>
                <a:lnTo>
                  <a:pt x="328332" y="744467"/>
                </a:lnTo>
                <a:lnTo>
                  <a:pt x="335354" y="694312"/>
                </a:lnTo>
                <a:lnTo>
                  <a:pt x="338225" y="666874"/>
                </a:lnTo>
                <a:lnTo>
                  <a:pt x="116010" y="666874"/>
                </a:lnTo>
                <a:lnTo>
                  <a:pt x="0" y="594155"/>
                </a:lnTo>
                <a:close/>
              </a:path>
              <a:path w="437514" h="1231900">
                <a:moveTo>
                  <a:pt x="250512" y="0"/>
                </a:moveTo>
                <a:lnTo>
                  <a:pt x="43981" y="78793"/>
                </a:lnTo>
                <a:lnTo>
                  <a:pt x="60887" y="125900"/>
                </a:lnTo>
                <a:lnTo>
                  <a:pt x="75835" y="173555"/>
                </a:lnTo>
                <a:lnTo>
                  <a:pt x="88818" y="221698"/>
                </a:lnTo>
                <a:lnTo>
                  <a:pt x="99829" y="270267"/>
                </a:lnTo>
                <a:lnTo>
                  <a:pt x="108860" y="319202"/>
                </a:lnTo>
                <a:lnTo>
                  <a:pt x="115903" y="368441"/>
                </a:lnTo>
                <a:lnTo>
                  <a:pt x="120952" y="417925"/>
                </a:lnTo>
                <a:lnTo>
                  <a:pt x="123998" y="467592"/>
                </a:lnTo>
                <a:lnTo>
                  <a:pt x="125034" y="517381"/>
                </a:lnTo>
                <a:lnTo>
                  <a:pt x="124054" y="567231"/>
                </a:lnTo>
                <a:lnTo>
                  <a:pt x="121048" y="617083"/>
                </a:lnTo>
                <a:lnTo>
                  <a:pt x="116010" y="666874"/>
                </a:lnTo>
                <a:lnTo>
                  <a:pt x="338225" y="666874"/>
                </a:lnTo>
                <a:lnTo>
                  <a:pt x="340615" y="644033"/>
                </a:lnTo>
                <a:lnTo>
                  <a:pt x="344118" y="593679"/>
                </a:lnTo>
                <a:lnTo>
                  <a:pt x="345868" y="543292"/>
                </a:lnTo>
                <a:lnTo>
                  <a:pt x="345868" y="492920"/>
                </a:lnTo>
                <a:lnTo>
                  <a:pt x="344122" y="442607"/>
                </a:lnTo>
                <a:lnTo>
                  <a:pt x="340635" y="392400"/>
                </a:lnTo>
                <a:lnTo>
                  <a:pt x="335410" y="342344"/>
                </a:lnTo>
                <a:lnTo>
                  <a:pt x="328451" y="292484"/>
                </a:lnTo>
                <a:lnTo>
                  <a:pt x="319763" y="242866"/>
                </a:lnTo>
                <a:lnTo>
                  <a:pt x="309349" y="193535"/>
                </a:lnTo>
                <a:lnTo>
                  <a:pt x="297212" y="144538"/>
                </a:lnTo>
                <a:lnTo>
                  <a:pt x="283358" y="95919"/>
                </a:lnTo>
                <a:lnTo>
                  <a:pt x="267790" y="47724"/>
                </a:lnTo>
                <a:lnTo>
                  <a:pt x="250512" y="0"/>
                </a:lnTo>
                <a:close/>
              </a:path>
            </a:pathLst>
          </a:custGeom>
          <a:solidFill>
            <a:srgbClr val="296C7B"/>
          </a:solidFill>
        </p:spPr>
        <p:txBody>
          <a:bodyPr wrap="square" lIns="0" tIns="0" rIns="0" bIns="0" rtlCol="0"/>
          <a:lstStyle/>
          <a:p>
            <a:endParaRPr/>
          </a:p>
        </p:txBody>
      </p:sp>
      <p:sp>
        <p:nvSpPr>
          <p:cNvPr id="42" name="object 38">
            <a:extLst>
              <a:ext uri="{FF2B5EF4-FFF2-40B4-BE49-F238E27FC236}">
                <a16:creationId xmlns:a16="http://schemas.microsoft.com/office/drawing/2014/main" id="{2E321F5B-4BC2-774D-8B8D-F2B0D04581E7}"/>
              </a:ext>
            </a:extLst>
          </p:cNvPr>
          <p:cNvSpPr/>
          <p:nvPr/>
        </p:nvSpPr>
        <p:spPr>
          <a:xfrm>
            <a:off x="7095721" y="3385566"/>
            <a:ext cx="437515" cy="1231900"/>
          </a:xfrm>
          <a:custGeom>
            <a:avLst/>
            <a:gdLst/>
            <a:ahLst/>
            <a:cxnLst/>
            <a:rect l="l" t="t" r="r" b="b"/>
            <a:pathLst>
              <a:path w="437514" h="1231900">
                <a:moveTo>
                  <a:pt x="250512" y="0"/>
                </a:moveTo>
                <a:lnTo>
                  <a:pt x="267791" y="47724"/>
                </a:lnTo>
                <a:lnTo>
                  <a:pt x="283359" y="95919"/>
                </a:lnTo>
                <a:lnTo>
                  <a:pt x="297213" y="144538"/>
                </a:lnTo>
                <a:lnTo>
                  <a:pt x="309349" y="193535"/>
                </a:lnTo>
                <a:lnTo>
                  <a:pt x="319763" y="242866"/>
                </a:lnTo>
                <a:lnTo>
                  <a:pt x="328452" y="292484"/>
                </a:lnTo>
                <a:lnTo>
                  <a:pt x="335411" y="342344"/>
                </a:lnTo>
                <a:lnTo>
                  <a:pt x="340636" y="392400"/>
                </a:lnTo>
                <a:lnTo>
                  <a:pt x="344123" y="442608"/>
                </a:lnTo>
                <a:lnTo>
                  <a:pt x="345868" y="492920"/>
                </a:lnTo>
                <a:lnTo>
                  <a:pt x="345868" y="543292"/>
                </a:lnTo>
                <a:lnTo>
                  <a:pt x="344119" y="593679"/>
                </a:lnTo>
                <a:lnTo>
                  <a:pt x="340615" y="644034"/>
                </a:lnTo>
                <a:lnTo>
                  <a:pt x="335354" y="694312"/>
                </a:lnTo>
                <a:lnTo>
                  <a:pt x="328332" y="744467"/>
                </a:lnTo>
                <a:lnTo>
                  <a:pt x="319544" y="794454"/>
                </a:lnTo>
                <a:lnTo>
                  <a:pt x="437072" y="868123"/>
                </a:lnTo>
                <a:lnTo>
                  <a:pt x="30286" y="1231297"/>
                </a:lnTo>
                <a:lnTo>
                  <a:pt x="0" y="594155"/>
                </a:lnTo>
                <a:lnTo>
                  <a:pt x="116010" y="666874"/>
                </a:lnTo>
                <a:lnTo>
                  <a:pt x="121048" y="617083"/>
                </a:lnTo>
                <a:lnTo>
                  <a:pt x="124054" y="567232"/>
                </a:lnTo>
                <a:lnTo>
                  <a:pt x="125035" y="517381"/>
                </a:lnTo>
                <a:lnTo>
                  <a:pt x="123998" y="467592"/>
                </a:lnTo>
                <a:lnTo>
                  <a:pt x="120952" y="417925"/>
                </a:lnTo>
                <a:lnTo>
                  <a:pt x="115904" y="368442"/>
                </a:lnTo>
                <a:lnTo>
                  <a:pt x="108860" y="319202"/>
                </a:lnTo>
                <a:lnTo>
                  <a:pt x="99829" y="270267"/>
                </a:lnTo>
                <a:lnTo>
                  <a:pt x="88819" y="221698"/>
                </a:lnTo>
                <a:lnTo>
                  <a:pt x="75835" y="173556"/>
                </a:lnTo>
                <a:lnTo>
                  <a:pt x="60887" y="125901"/>
                </a:lnTo>
                <a:lnTo>
                  <a:pt x="43980" y="78793"/>
                </a:lnTo>
                <a:lnTo>
                  <a:pt x="250512" y="0"/>
                </a:lnTo>
                <a:close/>
              </a:path>
            </a:pathLst>
          </a:custGeom>
          <a:ln w="25399">
            <a:solidFill>
              <a:srgbClr val="FFFFFF"/>
            </a:solidFill>
          </a:ln>
        </p:spPr>
        <p:txBody>
          <a:bodyPr wrap="square" lIns="0" tIns="0" rIns="0" bIns="0" rtlCol="0"/>
          <a:lstStyle/>
          <a:p>
            <a:endParaRPr/>
          </a:p>
        </p:txBody>
      </p:sp>
      <p:sp>
        <p:nvSpPr>
          <p:cNvPr id="43" name="object 39">
            <a:extLst>
              <a:ext uri="{FF2B5EF4-FFF2-40B4-BE49-F238E27FC236}">
                <a16:creationId xmlns:a16="http://schemas.microsoft.com/office/drawing/2014/main" id="{A1D1F4C5-9751-A247-88D2-0B0BCC55668C}"/>
              </a:ext>
            </a:extLst>
          </p:cNvPr>
          <p:cNvSpPr/>
          <p:nvPr/>
        </p:nvSpPr>
        <p:spPr>
          <a:xfrm>
            <a:off x="5185517" y="4941061"/>
            <a:ext cx="1338580" cy="433070"/>
          </a:xfrm>
          <a:custGeom>
            <a:avLst/>
            <a:gdLst/>
            <a:ahLst/>
            <a:cxnLst/>
            <a:rect l="l" t="t" r="r" b="b"/>
            <a:pathLst>
              <a:path w="1338579" h="433070">
                <a:moveTo>
                  <a:pt x="657717" y="0"/>
                </a:moveTo>
                <a:lnTo>
                  <a:pt x="0" y="17157"/>
                </a:lnTo>
                <a:lnTo>
                  <a:pt x="377117" y="432845"/>
                </a:lnTo>
                <a:lnTo>
                  <a:pt x="452178" y="317056"/>
                </a:lnTo>
                <a:lnTo>
                  <a:pt x="1008297" y="317056"/>
                </a:lnTo>
                <a:lnTo>
                  <a:pt x="1052046" y="307914"/>
                </a:lnTo>
                <a:lnTo>
                  <a:pt x="1100886" y="295929"/>
                </a:lnTo>
                <a:lnTo>
                  <a:pt x="1149340" y="282243"/>
                </a:lnTo>
                <a:lnTo>
                  <a:pt x="1197360" y="266861"/>
                </a:lnTo>
                <a:lnTo>
                  <a:pt x="1244903" y="249789"/>
                </a:lnTo>
                <a:lnTo>
                  <a:pt x="1291923" y="231032"/>
                </a:lnTo>
                <a:lnTo>
                  <a:pt x="1338375" y="210595"/>
                </a:lnTo>
                <a:lnTo>
                  <a:pt x="1298004" y="122921"/>
                </a:lnTo>
                <a:lnTo>
                  <a:pt x="729264" y="122921"/>
                </a:lnTo>
                <a:lnTo>
                  <a:pt x="680748" y="121917"/>
                </a:lnTo>
                <a:lnTo>
                  <a:pt x="632215" y="118994"/>
                </a:lnTo>
                <a:lnTo>
                  <a:pt x="583721" y="114143"/>
                </a:lnTo>
                <a:lnTo>
                  <a:pt x="657717" y="0"/>
                </a:lnTo>
                <a:close/>
              </a:path>
              <a:path w="1338579" h="433070">
                <a:moveTo>
                  <a:pt x="1008297" y="317056"/>
                </a:moveTo>
                <a:lnTo>
                  <a:pt x="452178" y="317056"/>
                </a:lnTo>
                <a:lnTo>
                  <a:pt x="502145" y="325910"/>
                </a:lnTo>
                <a:lnTo>
                  <a:pt x="552266" y="332997"/>
                </a:lnTo>
                <a:lnTo>
                  <a:pt x="602497" y="338324"/>
                </a:lnTo>
                <a:lnTo>
                  <a:pt x="652792" y="341895"/>
                </a:lnTo>
                <a:lnTo>
                  <a:pt x="703106" y="343716"/>
                </a:lnTo>
                <a:lnTo>
                  <a:pt x="753394" y="343792"/>
                </a:lnTo>
                <a:lnTo>
                  <a:pt x="803611" y="342128"/>
                </a:lnTo>
                <a:lnTo>
                  <a:pt x="853712" y="338732"/>
                </a:lnTo>
                <a:lnTo>
                  <a:pt x="903650" y="333606"/>
                </a:lnTo>
                <a:lnTo>
                  <a:pt x="953382" y="326758"/>
                </a:lnTo>
                <a:lnTo>
                  <a:pt x="1002863" y="318192"/>
                </a:lnTo>
                <a:lnTo>
                  <a:pt x="1008297" y="317056"/>
                </a:lnTo>
                <a:close/>
              </a:path>
              <a:path w="1338579" h="433070">
                <a:moveTo>
                  <a:pt x="1245919" y="9808"/>
                </a:moveTo>
                <a:lnTo>
                  <a:pt x="1201261" y="29335"/>
                </a:lnTo>
                <a:lnTo>
                  <a:pt x="1155974" y="47040"/>
                </a:lnTo>
                <a:lnTo>
                  <a:pt x="1110113" y="62914"/>
                </a:lnTo>
                <a:lnTo>
                  <a:pt x="1063735" y="76948"/>
                </a:lnTo>
                <a:lnTo>
                  <a:pt x="1016894" y="89132"/>
                </a:lnTo>
                <a:lnTo>
                  <a:pt x="969647" y="99459"/>
                </a:lnTo>
                <a:lnTo>
                  <a:pt x="922049" y="107920"/>
                </a:lnTo>
                <a:lnTo>
                  <a:pt x="874156" y="114505"/>
                </a:lnTo>
                <a:lnTo>
                  <a:pt x="826024" y="119206"/>
                </a:lnTo>
                <a:lnTo>
                  <a:pt x="777708" y="122014"/>
                </a:lnTo>
                <a:lnTo>
                  <a:pt x="729264" y="122921"/>
                </a:lnTo>
                <a:lnTo>
                  <a:pt x="1298004" y="122921"/>
                </a:lnTo>
                <a:lnTo>
                  <a:pt x="1245919" y="9808"/>
                </a:lnTo>
                <a:close/>
              </a:path>
            </a:pathLst>
          </a:custGeom>
          <a:solidFill>
            <a:srgbClr val="1D4871"/>
          </a:solidFill>
        </p:spPr>
        <p:txBody>
          <a:bodyPr wrap="square" lIns="0" tIns="0" rIns="0" bIns="0" rtlCol="0"/>
          <a:lstStyle/>
          <a:p>
            <a:endParaRPr/>
          </a:p>
        </p:txBody>
      </p:sp>
      <p:sp>
        <p:nvSpPr>
          <p:cNvPr id="44" name="object 40">
            <a:extLst>
              <a:ext uri="{FF2B5EF4-FFF2-40B4-BE49-F238E27FC236}">
                <a16:creationId xmlns:a16="http://schemas.microsoft.com/office/drawing/2014/main" id="{502F034E-EE45-8447-A748-F7FD25FBEFEC}"/>
              </a:ext>
            </a:extLst>
          </p:cNvPr>
          <p:cNvSpPr/>
          <p:nvPr/>
        </p:nvSpPr>
        <p:spPr>
          <a:xfrm>
            <a:off x="5185517" y="4941060"/>
            <a:ext cx="1338580" cy="433070"/>
          </a:xfrm>
          <a:custGeom>
            <a:avLst/>
            <a:gdLst/>
            <a:ahLst/>
            <a:cxnLst/>
            <a:rect l="l" t="t" r="r" b="b"/>
            <a:pathLst>
              <a:path w="1338579" h="433070">
                <a:moveTo>
                  <a:pt x="1338375" y="210594"/>
                </a:moveTo>
                <a:lnTo>
                  <a:pt x="1291924" y="231031"/>
                </a:lnTo>
                <a:lnTo>
                  <a:pt x="1244904" y="249789"/>
                </a:lnTo>
                <a:lnTo>
                  <a:pt x="1197361" y="266861"/>
                </a:lnTo>
                <a:lnTo>
                  <a:pt x="1149340" y="282243"/>
                </a:lnTo>
                <a:lnTo>
                  <a:pt x="1100887" y="295929"/>
                </a:lnTo>
                <a:lnTo>
                  <a:pt x="1052046" y="307914"/>
                </a:lnTo>
                <a:lnTo>
                  <a:pt x="1002863" y="318192"/>
                </a:lnTo>
                <a:lnTo>
                  <a:pt x="953383" y="326758"/>
                </a:lnTo>
                <a:lnTo>
                  <a:pt x="903651" y="333606"/>
                </a:lnTo>
                <a:lnTo>
                  <a:pt x="853712" y="338732"/>
                </a:lnTo>
                <a:lnTo>
                  <a:pt x="803612" y="342129"/>
                </a:lnTo>
                <a:lnTo>
                  <a:pt x="753395" y="343792"/>
                </a:lnTo>
                <a:lnTo>
                  <a:pt x="703107" y="343716"/>
                </a:lnTo>
                <a:lnTo>
                  <a:pt x="652792" y="341895"/>
                </a:lnTo>
                <a:lnTo>
                  <a:pt x="602497" y="338324"/>
                </a:lnTo>
                <a:lnTo>
                  <a:pt x="552266" y="332998"/>
                </a:lnTo>
                <a:lnTo>
                  <a:pt x="502145" y="325910"/>
                </a:lnTo>
                <a:lnTo>
                  <a:pt x="452178" y="317056"/>
                </a:lnTo>
                <a:lnTo>
                  <a:pt x="377117" y="432844"/>
                </a:lnTo>
                <a:lnTo>
                  <a:pt x="0" y="17156"/>
                </a:lnTo>
                <a:lnTo>
                  <a:pt x="657717" y="0"/>
                </a:lnTo>
                <a:lnTo>
                  <a:pt x="583721" y="114143"/>
                </a:lnTo>
                <a:lnTo>
                  <a:pt x="632215" y="118994"/>
                </a:lnTo>
                <a:lnTo>
                  <a:pt x="680748" y="121917"/>
                </a:lnTo>
                <a:lnTo>
                  <a:pt x="729265" y="122921"/>
                </a:lnTo>
                <a:lnTo>
                  <a:pt x="777709" y="122014"/>
                </a:lnTo>
                <a:lnTo>
                  <a:pt x="826025" y="119206"/>
                </a:lnTo>
                <a:lnTo>
                  <a:pt x="874157" y="114505"/>
                </a:lnTo>
                <a:lnTo>
                  <a:pt x="922050" y="107920"/>
                </a:lnTo>
                <a:lnTo>
                  <a:pt x="969648" y="99459"/>
                </a:lnTo>
                <a:lnTo>
                  <a:pt x="1016895" y="89132"/>
                </a:lnTo>
                <a:lnTo>
                  <a:pt x="1063735" y="76948"/>
                </a:lnTo>
                <a:lnTo>
                  <a:pt x="1110114" y="62914"/>
                </a:lnTo>
                <a:lnTo>
                  <a:pt x="1155974" y="47040"/>
                </a:lnTo>
                <a:lnTo>
                  <a:pt x="1201261" y="29335"/>
                </a:lnTo>
                <a:lnTo>
                  <a:pt x="1245919" y="9807"/>
                </a:lnTo>
                <a:lnTo>
                  <a:pt x="1338375" y="210594"/>
                </a:lnTo>
                <a:close/>
              </a:path>
            </a:pathLst>
          </a:custGeom>
          <a:ln w="25399">
            <a:solidFill>
              <a:srgbClr val="FFFFFF"/>
            </a:solidFill>
          </a:ln>
        </p:spPr>
        <p:txBody>
          <a:bodyPr wrap="square" lIns="0" tIns="0" rIns="0" bIns="0" rtlCol="0"/>
          <a:lstStyle/>
          <a:p>
            <a:endParaRPr/>
          </a:p>
        </p:txBody>
      </p:sp>
      <p:sp>
        <p:nvSpPr>
          <p:cNvPr id="45" name="object 41">
            <a:extLst>
              <a:ext uri="{FF2B5EF4-FFF2-40B4-BE49-F238E27FC236}">
                <a16:creationId xmlns:a16="http://schemas.microsoft.com/office/drawing/2014/main" id="{DA96AF68-A2E5-6140-8764-A04B6D5ADEF1}"/>
              </a:ext>
            </a:extLst>
          </p:cNvPr>
          <p:cNvSpPr/>
          <p:nvPr/>
        </p:nvSpPr>
        <p:spPr>
          <a:xfrm>
            <a:off x="4438200" y="3180699"/>
            <a:ext cx="450850" cy="1262380"/>
          </a:xfrm>
          <a:custGeom>
            <a:avLst/>
            <a:gdLst/>
            <a:ahLst/>
            <a:cxnLst/>
            <a:rect l="l" t="t" r="r" b="b"/>
            <a:pathLst>
              <a:path w="450850" h="1262379">
                <a:moveTo>
                  <a:pt x="450452" y="0"/>
                </a:moveTo>
                <a:lnTo>
                  <a:pt x="0" y="428224"/>
                </a:lnTo>
                <a:lnTo>
                  <a:pt x="108852" y="508000"/>
                </a:lnTo>
                <a:lnTo>
                  <a:pt x="99686" y="558353"/>
                </a:lnTo>
                <a:lnTo>
                  <a:pt x="92310" y="608896"/>
                </a:lnTo>
                <a:lnTo>
                  <a:pt x="86721" y="659580"/>
                </a:lnTo>
                <a:lnTo>
                  <a:pt x="82917" y="710360"/>
                </a:lnTo>
                <a:lnTo>
                  <a:pt x="80894" y="761188"/>
                </a:lnTo>
                <a:lnTo>
                  <a:pt x="80650" y="812018"/>
                </a:lnTo>
                <a:lnTo>
                  <a:pt x="82180" y="862803"/>
                </a:lnTo>
                <a:lnTo>
                  <a:pt x="85483" y="913496"/>
                </a:lnTo>
                <a:lnTo>
                  <a:pt x="90555" y="964049"/>
                </a:lnTo>
                <a:lnTo>
                  <a:pt x="97392" y="1014417"/>
                </a:lnTo>
                <a:lnTo>
                  <a:pt x="105993" y="1064553"/>
                </a:lnTo>
                <a:lnTo>
                  <a:pt x="116354" y="1114409"/>
                </a:lnTo>
                <a:lnTo>
                  <a:pt x="128472" y="1163939"/>
                </a:lnTo>
                <a:lnTo>
                  <a:pt x="142344" y="1213095"/>
                </a:lnTo>
                <a:lnTo>
                  <a:pt x="157966" y="1261832"/>
                </a:lnTo>
                <a:lnTo>
                  <a:pt x="367224" y="1190593"/>
                </a:lnTo>
                <a:lnTo>
                  <a:pt x="352229" y="1143401"/>
                </a:lnTo>
                <a:lnTo>
                  <a:pt x="339163" y="1095732"/>
                </a:lnTo>
                <a:lnTo>
                  <a:pt x="328031" y="1047644"/>
                </a:lnTo>
                <a:lnTo>
                  <a:pt x="318841" y="999198"/>
                </a:lnTo>
                <a:lnTo>
                  <a:pt x="311599" y="950451"/>
                </a:lnTo>
                <a:lnTo>
                  <a:pt x="306310" y="901463"/>
                </a:lnTo>
                <a:lnTo>
                  <a:pt x="302982" y="852293"/>
                </a:lnTo>
                <a:lnTo>
                  <a:pt x="301621" y="803000"/>
                </a:lnTo>
                <a:lnTo>
                  <a:pt x="302233" y="753643"/>
                </a:lnTo>
                <a:lnTo>
                  <a:pt x="304824" y="704281"/>
                </a:lnTo>
                <a:lnTo>
                  <a:pt x="309402" y="654974"/>
                </a:lnTo>
                <a:lnTo>
                  <a:pt x="419734" y="654974"/>
                </a:lnTo>
                <a:lnTo>
                  <a:pt x="450452" y="0"/>
                </a:lnTo>
                <a:close/>
              </a:path>
              <a:path w="450850" h="1262379">
                <a:moveTo>
                  <a:pt x="419734" y="654974"/>
                </a:moveTo>
                <a:lnTo>
                  <a:pt x="309402" y="654974"/>
                </a:lnTo>
                <a:lnTo>
                  <a:pt x="416068" y="733146"/>
                </a:lnTo>
                <a:lnTo>
                  <a:pt x="419734" y="654974"/>
                </a:lnTo>
                <a:close/>
              </a:path>
            </a:pathLst>
          </a:custGeom>
          <a:solidFill>
            <a:srgbClr val="00BA63"/>
          </a:solidFill>
        </p:spPr>
        <p:txBody>
          <a:bodyPr wrap="square" lIns="0" tIns="0" rIns="0" bIns="0" rtlCol="0"/>
          <a:lstStyle/>
          <a:p>
            <a:endParaRPr/>
          </a:p>
        </p:txBody>
      </p:sp>
      <p:sp>
        <p:nvSpPr>
          <p:cNvPr id="46" name="object 42">
            <a:extLst>
              <a:ext uri="{FF2B5EF4-FFF2-40B4-BE49-F238E27FC236}">
                <a16:creationId xmlns:a16="http://schemas.microsoft.com/office/drawing/2014/main" id="{94C5B436-0527-C146-BCF8-FD19860F97F8}"/>
              </a:ext>
            </a:extLst>
          </p:cNvPr>
          <p:cNvSpPr/>
          <p:nvPr/>
        </p:nvSpPr>
        <p:spPr>
          <a:xfrm>
            <a:off x="4438201" y="3180699"/>
            <a:ext cx="450850" cy="1262380"/>
          </a:xfrm>
          <a:custGeom>
            <a:avLst/>
            <a:gdLst/>
            <a:ahLst/>
            <a:cxnLst/>
            <a:rect l="l" t="t" r="r" b="b"/>
            <a:pathLst>
              <a:path w="450850" h="1262379">
                <a:moveTo>
                  <a:pt x="157965" y="1261832"/>
                </a:moveTo>
                <a:lnTo>
                  <a:pt x="142343" y="1213096"/>
                </a:lnTo>
                <a:lnTo>
                  <a:pt x="128471" y="1163939"/>
                </a:lnTo>
                <a:lnTo>
                  <a:pt x="116354" y="1114409"/>
                </a:lnTo>
                <a:lnTo>
                  <a:pt x="105993" y="1064553"/>
                </a:lnTo>
                <a:lnTo>
                  <a:pt x="97392" y="1014417"/>
                </a:lnTo>
                <a:lnTo>
                  <a:pt x="90554" y="964049"/>
                </a:lnTo>
                <a:lnTo>
                  <a:pt x="85482" y="913496"/>
                </a:lnTo>
                <a:lnTo>
                  <a:pt x="82179" y="862803"/>
                </a:lnTo>
                <a:lnTo>
                  <a:pt x="80649" y="812018"/>
                </a:lnTo>
                <a:lnTo>
                  <a:pt x="80894" y="761188"/>
                </a:lnTo>
                <a:lnTo>
                  <a:pt x="82917" y="710360"/>
                </a:lnTo>
                <a:lnTo>
                  <a:pt x="86721" y="659580"/>
                </a:lnTo>
                <a:lnTo>
                  <a:pt x="92310" y="608895"/>
                </a:lnTo>
                <a:lnTo>
                  <a:pt x="99686" y="558353"/>
                </a:lnTo>
                <a:lnTo>
                  <a:pt x="108852" y="507999"/>
                </a:lnTo>
                <a:lnTo>
                  <a:pt x="0" y="428224"/>
                </a:lnTo>
                <a:lnTo>
                  <a:pt x="450451" y="0"/>
                </a:lnTo>
                <a:lnTo>
                  <a:pt x="416068" y="733146"/>
                </a:lnTo>
                <a:lnTo>
                  <a:pt x="309401" y="654973"/>
                </a:lnTo>
                <a:lnTo>
                  <a:pt x="304824" y="704281"/>
                </a:lnTo>
                <a:lnTo>
                  <a:pt x="302232" y="753643"/>
                </a:lnTo>
                <a:lnTo>
                  <a:pt x="301620" y="802999"/>
                </a:lnTo>
                <a:lnTo>
                  <a:pt x="302982" y="852293"/>
                </a:lnTo>
                <a:lnTo>
                  <a:pt x="306310" y="901463"/>
                </a:lnTo>
                <a:lnTo>
                  <a:pt x="311598" y="950451"/>
                </a:lnTo>
                <a:lnTo>
                  <a:pt x="318841" y="999198"/>
                </a:lnTo>
                <a:lnTo>
                  <a:pt x="328031" y="1047645"/>
                </a:lnTo>
                <a:lnTo>
                  <a:pt x="339163" y="1095732"/>
                </a:lnTo>
                <a:lnTo>
                  <a:pt x="352229" y="1143402"/>
                </a:lnTo>
                <a:lnTo>
                  <a:pt x="367224" y="1190593"/>
                </a:lnTo>
                <a:lnTo>
                  <a:pt x="157965" y="1261832"/>
                </a:lnTo>
                <a:close/>
              </a:path>
            </a:pathLst>
          </a:custGeom>
          <a:ln w="25399">
            <a:solidFill>
              <a:srgbClr val="FFFFFF"/>
            </a:solidFill>
          </a:ln>
        </p:spPr>
        <p:txBody>
          <a:bodyPr wrap="square" lIns="0" tIns="0" rIns="0" bIns="0" rtlCol="0"/>
          <a:lstStyle/>
          <a:p>
            <a:endParaRPr/>
          </a:p>
        </p:txBody>
      </p:sp>
      <p:sp>
        <p:nvSpPr>
          <p:cNvPr id="47" name="object 43">
            <a:extLst>
              <a:ext uri="{FF2B5EF4-FFF2-40B4-BE49-F238E27FC236}">
                <a16:creationId xmlns:a16="http://schemas.microsoft.com/office/drawing/2014/main" id="{650709EB-1E85-CC4B-8662-1EF4DC6EF57D}"/>
              </a:ext>
            </a:extLst>
          </p:cNvPr>
          <p:cNvSpPr/>
          <p:nvPr/>
        </p:nvSpPr>
        <p:spPr>
          <a:xfrm>
            <a:off x="5294231" y="2427479"/>
            <a:ext cx="1349375" cy="472440"/>
          </a:xfrm>
          <a:custGeom>
            <a:avLst/>
            <a:gdLst/>
            <a:ahLst/>
            <a:cxnLst/>
            <a:rect l="l" t="t" r="r" b="b"/>
            <a:pathLst>
              <a:path w="1349375" h="472439">
                <a:moveTo>
                  <a:pt x="655356" y="107637"/>
                </a:moveTo>
                <a:lnTo>
                  <a:pt x="606671" y="109206"/>
                </a:lnTo>
                <a:lnTo>
                  <a:pt x="558106" y="112420"/>
                </a:lnTo>
                <a:lnTo>
                  <a:pt x="509705" y="117273"/>
                </a:lnTo>
                <a:lnTo>
                  <a:pt x="461508" y="123758"/>
                </a:lnTo>
                <a:lnTo>
                  <a:pt x="413558" y="131869"/>
                </a:lnTo>
                <a:lnTo>
                  <a:pt x="365897" y="141600"/>
                </a:lnTo>
                <a:lnTo>
                  <a:pt x="318565" y="152943"/>
                </a:lnTo>
                <a:lnTo>
                  <a:pt x="271605" y="165894"/>
                </a:lnTo>
                <a:lnTo>
                  <a:pt x="225060" y="180445"/>
                </a:lnTo>
                <a:lnTo>
                  <a:pt x="178969" y="196590"/>
                </a:lnTo>
                <a:lnTo>
                  <a:pt x="133376" y="214324"/>
                </a:lnTo>
                <a:lnTo>
                  <a:pt x="88323" y="233638"/>
                </a:lnTo>
                <a:lnTo>
                  <a:pt x="43850" y="254528"/>
                </a:lnTo>
                <a:lnTo>
                  <a:pt x="0" y="276987"/>
                </a:lnTo>
                <a:lnTo>
                  <a:pt x="104032" y="472028"/>
                </a:lnTo>
                <a:lnTo>
                  <a:pt x="148763" y="449310"/>
                </a:lnTo>
                <a:lnTo>
                  <a:pt x="194263" y="428510"/>
                </a:lnTo>
                <a:lnTo>
                  <a:pt x="240471" y="409640"/>
                </a:lnTo>
                <a:lnTo>
                  <a:pt x="287326" y="392711"/>
                </a:lnTo>
                <a:lnTo>
                  <a:pt x="334765" y="377734"/>
                </a:lnTo>
                <a:lnTo>
                  <a:pt x="382727" y="364721"/>
                </a:lnTo>
                <a:lnTo>
                  <a:pt x="431150" y="353683"/>
                </a:lnTo>
                <a:lnTo>
                  <a:pt x="479973" y="344632"/>
                </a:lnTo>
                <a:lnTo>
                  <a:pt x="529134" y="337579"/>
                </a:lnTo>
                <a:lnTo>
                  <a:pt x="578572" y="332535"/>
                </a:lnTo>
                <a:lnTo>
                  <a:pt x="628224" y="329512"/>
                </a:lnTo>
                <a:lnTo>
                  <a:pt x="678030" y="328522"/>
                </a:lnTo>
                <a:lnTo>
                  <a:pt x="1290814" y="328522"/>
                </a:lnTo>
                <a:lnTo>
                  <a:pt x="1133095" y="133120"/>
                </a:lnTo>
                <a:lnTo>
                  <a:pt x="947673" y="133120"/>
                </a:lnTo>
                <a:lnTo>
                  <a:pt x="899139" y="124686"/>
                </a:lnTo>
                <a:lnTo>
                  <a:pt x="850474" y="117936"/>
                </a:lnTo>
                <a:lnTo>
                  <a:pt x="801722" y="112862"/>
                </a:lnTo>
                <a:lnTo>
                  <a:pt x="752924" y="109458"/>
                </a:lnTo>
                <a:lnTo>
                  <a:pt x="704121" y="107719"/>
                </a:lnTo>
                <a:lnTo>
                  <a:pt x="655356" y="107637"/>
                </a:lnTo>
                <a:close/>
              </a:path>
              <a:path w="1349375" h="472439">
                <a:moveTo>
                  <a:pt x="1290814" y="328522"/>
                </a:moveTo>
                <a:lnTo>
                  <a:pt x="678030" y="328522"/>
                </a:lnTo>
                <a:lnTo>
                  <a:pt x="727927" y="329575"/>
                </a:lnTo>
                <a:lnTo>
                  <a:pt x="777854" y="332684"/>
                </a:lnTo>
                <a:lnTo>
                  <a:pt x="827750" y="337859"/>
                </a:lnTo>
                <a:lnTo>
                  <a:pt x="750535" y="469684"/>
                </a:lnTo>
                <a:lnTo>
                  <a:pt x="1348822" y="400390"/>
                </a:lnTo>
                <a:lnTo>
                  <a:pt x="1290814" y="328522"/>
                </a:lnTo>
                <a:close/>
              </a:path>
              <a:path w="1349375" h="472439">
                <a:moveTo>
                  <a:pt x="1025648" y="0"/>
                </a:moveTo>
                <a:lnTo>
                  <a:pt x="947673" y="133120"/>
                </a:lnTo>
                <a:lnTo>
                  <a:pt x="1133095" y="133120"/>
                </a:lnTo>
                <a:lnTo>
                  <a:pt x="1025648" y="0"/>
                </a:lnTo>
                <a:close/>
              </a:path>
            </a:pathLst>
          </a:custGeom>
          <a:solidFill>
            <a:srgbClr val="00BEF3"/>
          </a:solidFill>
        </p:spPr>
        <p:txBody>
          <a:bodyPr wrap="square" lIns="0" tIns="0" rIns="0" bIns="0" rtlCol="0"/>
          <a:lstStyle/>
          <a:p>
            <a:endParaRPr/>
          </a:p>
        </p:txBody>
      </p:sp>
      <p:sp>
        <p:nvSpPr>
          <p:cNvPr id="48" name="object 44">
            <a:extLst>
              <a:ext uri="{FF2B5EF4-FFF2-40B4-BE49-F238E27FC236}">
                <a16:creationId xmlns:a16="http://schemas.microsoft.com/office/drawing/2014/main" id="{24888DDE-D66B-4046-942E-8306864705BD}"/>
              </a:ext>
            </a:extLst>
          </p:cNvPr>
          <p:cNvSpPr/>
          <p:nvPr/>
        </p:nvSpPr>
        <p:spPr>
          <a:xfrm>
            <a:off x="5294231" y="2427480"/>
            <a:ext cx="1349375" cy="472440"/>
          </a:xfrm>
          <a:custGeom>
            <a:avLst/>
            <a:gdLst/>
            <a:ahLst/>
            <a:cxnLst/>
            <a:rect l="l" t="t" r="r" b="b"/>
            <a:pathLst>
              <a:path w="1349375" h="472439">
                <a:moveTo>
                  <a:pt x="0" y="276986"/>
                </a:moveTo>
                <a:lnTo>
                  <a:pt x="43850" y="254528"/>
                </a:lnTo>
                <a:lnTo>
                  <a:pt x="88323" y="233638"/>
                </a:lnTo>
                <a:lnTo>
                  <a:pt x="133376" y="214323"/>
                </a:lnTo>
                <a:lnTo>
                  <a:pt x="178969" y="196590"/>
                </a:lnTo>
                <a:lnTo>
                  <a:pt x="225060" y="180445"/>
                </a:lnTo>
                <a:lnTo>
                  <a:pt x="271606" y="165894"/>
                </a:lnTo>
                <a:lnTo>
                  <a:pt x="318565" y="152943"/>
                </a:lnTo>
                <a:lnTo>
                  <a:pt x="365897" y="141599"/>
                </a:lnTo>
                <a:lnTo>
                  <a:pt x="413558" y="131869"/>
                </a:lnTo>
                <a:lnTo>
                  <a:pt x="461508" y="123758"/>
                </a:lnTo>
                <a:lnTo>
                  <a:pt x="509705" y="117273"/>
                </a:lnTo>
                <a:lnTo>
                  <a:pt x="558106" y="112420"/>
                </a:lnTo>
                <a:lnTo>
                  <a:pt x="606671" y="109206"/>
                </a:lnTo>
                <a:lnTo>
                  <a:pt x="655356" y="107636"/>
                </a:lnTo>
                <a:lnTo>
                  <a:pt x="704121" y="107718"/>
                </a:lnTo>
                <a:lnTo>
                  <a:pt x="752923" y="109458"/>
                </a:lnTo>
                <a:lnTo>
                  <a:pt x="801722" y="112862"/>
                </a:lnTo>
                <a:lnTo>
                  <a:pt x="850474" y="117935"/>
                </a:lnTo>
                <a:lnTo>
                  <a:pt x="899138" y="124686"/>
                </a:lnTo>
                <a:lnTo>
                  <a:pt x="947673" y="133120"/>
                </a:lnTo>
                <a:lnTo>
                  <a:pt x="1025647" y="0"/>
                </a:lnTo>
                <a:lnTo>
                  <a:pt x="1348822" y="400389"/>
                </a:lnTo>
                <a:lnTo>
                  <a:pt x="750535" y="469682"/>
                </a:lnTo>
                <a:lnTo>
                  <a:pt x="827749" y="337858"/>
                </a:lnTo>
                <a:lnTo>
                  <a:pt x="777854" y="332683"/>
                </a:lnTo>
                <a:lnTo>
                  <a:pt x="727927" y="329574"/>
                </a:lnTo>
                <a:lnTo>
                  <a:pt x="678030" y="328521"/>
                </a:lnTo>
                <a:lnTo>
                  <a:pt x="628224" y="329511"/>
                </a:lnTo>
                <a:lnTo>
                  <a:pt x="578572" y="332534"/>
                </a:lnTo>
                <a:lnTo>
                  <a:pt x="529134" y="337578"/>
                </a:lnTo>
                <a:lnTo>
                  <a:pt x="479973" y="344631"/>
                </a:lnTo>
                <a:lnTo>
                  <a:pt x="431150" y="353682"/>
                </a:lnTo>
                <a:lnTo>
                  <a:pt x="382727" y="364720"/>
                </a:lnTo>
                <a:lnTo>
                  <a:pt x="334765" y="377733"/>
                </a:lnTo>
                <a:lnTo>
                  <a:pt x="287326" y="392710"/>
                </a:lnTo>
                <a:lnTo>
                  <a:pt x="240471" y="409640"/>
                </a:lnTo>
                <a:lnTo>
                  <a:pt x="194263" y="428510"/>
                </a:lnTo>
                <a:lnTo>
                  <a:pt x="148763" y="449310"/>
                </a:lnTo>
                <a:lnTo>
                  <a:pt x="104032" y="472028"/>
                </a:lnTo>
                <a:lnTo>
                  <a:pt x="0" y="276986"/>
                </a:lnTo>
                <a:close/>
              </a:path>
            </a:pathLst>
          </a:custGeom>
          <a:ln w="25399">
            <a:solidFill>
              <a:srgbClr val="FFFFFF"/>
            </a:solidFill>
          </a:ln>
        </p:spPr>
        <p:txBody>
          <a:bodyPr wrap="square" lIns="0" tIns="0" rIns="0" bIns="0" rtlCol="0"/>
          <a:lstStyle/>
          <a:p>
            <a:endParaRPr/>
          </a:p>
        </p:txBody>
      </p:sp>
      <p:sp>
        <p:nvSpPr>
          <p:cNvPr id="49" name="object 45">
            <a:extLst>
              <a:ext uri="{FF2B5EF4-FFF2-40B4-BE49-F238E27FC236}">
                <a16:creationId xmlns:a16="http://schemas.microsoft.com/office/drawing/2014/main" id="{818DBFEB-7410-B744-98B6-CB61BECBD493}"/>
              </a:ext>
            </a:extLst>
          </p:cNvPr>
          <p:cNvSpPr/>
          <p:nvPr/>
        </p:nvSpPr>
        <p:spPr>
          <a:xfrm>
            <a:off x="5393574" y="3253886"/>
            <a:ext cx="1255221" cy="1321723"/>
          </a:xfrm>
          <a:prstGeom prst="rect">
            <a:avLst/>
          </a:prstGeom>
          <a:blipFill>
            <a:blip r:embed="rId20" cstate="print"/>
            <a:stretch>
              <a:fillRect/>
            </a:stretch>
          </a:blipFill>
        </p:spPr>
        <p:txBody>
          <a:bodyPr wrap="square" lIns="0" tIns="0" rIns="0" bIns="0" rtlCol="0"/>
          <a:lstStyle/>
          <a:p>
            <a:endParaRPr/>
          </a:p>
        </p:txBody>
      </p:sp>
      <p:sp>
        <p:nvSpPr>
          <p:cNvPr id="50" name="object 46">
            <a:extLst>
              <a:ext uri="{FF2B5EF4-FFF2-40B4-BE49-F238E27FC236}">
                <a16:creationId xmlns:a16="http://schemas.microsoft.com/office/drawing/2014/main" id="{070EDF99-B590-524A-A161-4E5A4534B541}"/>
              </a:ext>
            </a:extLst>
          </p:cNvPr>
          <p:cNvSpPr/>
          <p:nvPr/>
        </p:nvSpPr>
        <p:spPr>
          <a:xfrm>
            <a:off x="5389417" y="3237843"/>
            <a:ext cx="1363287" cy="1362704"/>
          </a:xfrm>
          <a:prstGeom prst="rect">
            <a:avLst/>
          </a:prstGeom>
          <a:blipFill>
            <a:blip r:embed="rId21" cstate="print"/>
            <a:stretch>
              <a:fillRect/>
            </a:stretch>
          </a:blipFill>
        </p:spPr>
        <p:txBody>
          <a:bodyPr wrap="square" lIns="0" tIns="0" rIns="0" bIns="0" rtlCol="0"/>
          <a:lstStyle/>
          <a:p>
            <a:endParaRPr/>
          </a:p>
        </p:txBody>
      </p:sp>
      <p:sp>
        <p:nvSpPr>
          <p:cNvPr id="51" name="object 47">
            <a:extLst>
              <a:ext uri="{FF2B5EF4-FFF2-40B4-BE49-F238E27FC236}">
                <a16:creationId xmlns:a16="http://schemas.microsoft.com/office/drawing/2014/main" id="{33E1BDE5-F122-044C-B8C1-8710F36CEF01}"/>
              </a:ext>
            </a:extLst>
          </p:cNvPr>
          <p:cNvSpPr/>
          <p:nvPr/>
        </p:nvSpPr>
        <p:spPr>
          <a:xfrm>
            <a:off x="5402103" y="3249325"/>
            <a:ext cx="1339850" cy="1316355"/>
          </a:xfrm>
          <a:custGeom>
            <a:avLst/>
            <a:gdLst/>
            <a:ahLst/>
            <a:cxnLst/>
            <a:rect l="l" t="t" r="r" b="b"/>
            <a:pathLst>
              <a:path w="1339850" h="1316354">
                <a:moveTo>
                  <a:pt x="573644" y="410956"/>
                </a:moveTo>
                <a:lnTo>
                  <a:pt x="265160" y="410956"/>
                </a:lnTo>
                <a:lnTo>
                  <a:pt x="1188736" y="1315933"/>
                </a:lnTo>
                <a:lnTo>
                  <a:pt x="1339839" y="1161724"/>
                </a:lnTo>
                <a:lnTo>
                  <a:pt x="573644" y="410956"/>
                </a:lnTo>
                <a:close/>
              </a:path>
              <a:path w="1339850" h="1316354">
                <a:moveTo>
                  <a:pt x="0" y="0"/>
                </a:moveTo>
                <a:lnTo>
                  <a:pt x="189608" y="488061"/>
                </a:lnTo>
                <a:lnTo>
                  <a:pt x="265160" y="410956"/>
                </a:lnTo>
                <a:lnTo>
                  <a:pt x="573644" y="410956"/>
                </a:lnTo>
                <a:lnTo>
                  <a:pt x="416265" y="256747"/>
                </a:lnTo>
                <a:lnTo>
                  <a:pt x="491816" y="179642"/>
                </a:lnTo>
                <a:lnTo>
                  <a:pt x="0" y="0"/>
                </a:lnTo>
                <a:close/>
              </a:path>
            </a:pathLst>
          </a:custGeom>
          <a:solidFill>
            <a:srgbClr val="3C97AC"/>
          </a:solidFill>
        </p:spPr>
        <p:txBody>
          <a:bodyPr wrap="square" lIns="0" tIns="0" rIns="0" bIns="0" rtlCol="0"/>
          <a:lstStyle/>
          <a:p>
            <a:endParaRPr/>
          </a:p>
        </p:txBody>
      </p:sp>
      <p:sp>
        <p:nvSpPr>
          <p:cNvPr id="52" name="object 48">
            <a:extLst>
              <a:ext uri="{FF2B5EF4-FFF2-40B4-BE49-F238E27FC236}">
                <a16:creationId xmlns:a16="http://schemas.microsoft.com/office/drawing/2014/main" id="{51CDD755-E6A3-4E44-81AE-FD34FCDF10D1}"/>
              </a:ext>
            </a:extLst>
          </p:cNvPr>
          <p:cNvSpPr/>
          <p:nvPr/>
        </p:nvSpPr>
        <p:spPr>
          <a:xfrm>
            <a:off x="5402104" y="3249325"/>
            <a:ext cx="1339850" cy="1316355"/>
          </a:xfrm>
          <a:custGeom>
            <a:avLst/>
            <a:gdLst/>
            <a:ahLst/>
            <a:cxnLst/>
            <a:rect l="l" t="t" r="r" b="b"/>
            <a:pathLst>
              <a:path w="1339850" h="1316354">
                <a:moveTo>
                  <a:pt x="1188735" y="1315934"/>
                </a:moveTo>
                <a:lnTo>
                  <a:pt x="265160" y="410956"/>
                </a:lnTo>
                <a:lnTo>
                  <a:pt x="189608" y="488061"/>
                </a:lnTo>
                <a:lnTo>
                  <a:pt x="0" y="0"/>
                </a:lnTo>
                <a:lnTo>
                  <a:pt x="491816" y="179642"/>
                </a:lnTo>
                <a:lnTo>
                  <a:pt x="416264" y="256747"/>
                </a:lnTo>
                <a:lnTo>
                  <a:pt x="1339839" y="1161725"/>
                </a:lnTo>
                <a:lnTo>
                  <a:pt x="1188735" y="1315934"/>
                </a:lnTo>
                <a:close/>
              </a:path>
            </a:pathLst>
          </a:custGeom>
          <a:ln w="9524">
            <a:solidFill>
              <a:srgbClr val="FFFFFF"/>
            </a:solidFill>
          </a:ln>
        </p:spPr>
        <p:txBody>
          <a:bodyPr wrap="square" lIns="0" tIns="0" rIns="0" bIns="0" rtlCol="0"/>
          <a:lstStyle/>
          <a:p>
            <a:endParaRPr/>
          </a:p>
        </p:txBody>
      </p:sp>
      <p:sp>
        <p:nvSpPr>
          <p:cNvPr id="2" name="Rectangle 1">
            <a:extLst>
              <a:ext uri="{FF2B5EF4-FFF2-40B4-BE49-F238E27FC236}">
                <a16:creationId xmlns:a16="http://schemas.microsoft.com/office/drawing/2014/main" id="{93BF83A8-58A9-124C-8786-28C0C5D0F1A4}"/>
              </a:ext>
            </a:extLst>
          </p:cNvPr>
          <p:cNvSpPr/>
          <p:nvPr/>
        </p:nvSpPr>
        <p:spPr>
          <a:xfrm>
            <a:off x="5627883" y="1487560"/>
            <a:ext cx="782329" cy="297517"/>
          </a:xfrm>
          <a:prstGeom prst="rect">
            <a:avLst/>
          </a:prstGeom>
        </p:spPr>
        <p:txBody>
          <a:bodyPr wrap="none">
            <a:spAutoFit/>
          </a:bodyPr>
          <a:lstStyle/>
          <a:p>
            <a:pPr marR="5080" algn="ctr">
              <a:lnSpc>
                <a:spcPts val="1595"/>
              </a:lnSpc>
              <a:spcBef>
                <a:spcPts val="100"/>
              </a:spcBef>
            </a:pPr>
            <a:r>
              <a:rPr lang="en-US" sz="1400" dirty="0">
                <a:latin typeface="Calibri"/>
                <a:cs typeface="Calibri"/>
              </a:rPr>
              <a:t>tangible</a:t>
            </a:r>
          </a:p>
        </p:txBody>
      </p:sp>
    </p:spTree>
    <p:extLst>
      <p:ext uri="{BB962C8B-B14F-4D97-AF65-F5344CB8AC3E}">
        <p14:creationId xmlns:p14="http://schemas.microsoft.com/office/powerpoint/2010/main" val="4285278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676F75-6485-F740-993E-DF7D9BA277FA}"/>
              </a:ext>
            </a:extLst>
          </p:cNvPr>
          <p:cNvSpPr>
            <a:spLocks noGrp="1"/>
          </p:cNvSpPr>
          <p:nvPr>
            <p:ph type="title"/>
          </p:nvPr>
        </p:nvSpPr>
        <p:spPr/>
        <p:txBody>
          <a:bodyPr/>
          <a:lstStyle/>
          <a:p>
            <a:r>
              <a:rPr lang="en-US" dirty="0"/>
              <a:t>The keys to reinforcing your goal</a:t>
            </a:r>
          </a:p>
        </p:txBody>
      </p:sp>
      <p:sp>
        <p:nvSpPr>
          <p:cNvPr id="5" name="Content Placeholder 4">
            <a:extLst>
              <a:ext uri="{FF2B5EF4-FFF2-40B4-BE49-F238E27FC236}">
                <a16:creationId xmlns:a16="http://schemas.microsoft.com/office/drawing/2014/main" id="{0AA3903A-0319-8F42-93E5-EE0F294DE191}"/>
              </a:ext>
            </a:extLst>
          </p:cNvPr>
          <p:cNvSpPr>
            <a:spLocks noGrp="1"/>
          </p:cNvSpPr>
          <p:nvPr>
            <p:ph idx="1"/>
          </p:nvPr>
        </p:nvSpPr>
        <p:spPr/>
        <p:txBody>
          <a:bodyPr>
            <a:normAutofit/>
          </a:bodyPr>
          <a:lstStyle/>
          <a:p>
            <a:pPr marL="514350" indent="-514350">
              <a:buFont typeface="+mj-lt"/>
              <a:buAutoNum type="arabicPeriod"/>
            </a:pPr>
            <a:r>
              <a:rPr lang="en-US" dirty="0"/>
              <a:t>Start writing with “I”.</a:t>
            </a:r>
          </a:p>
          <a:p>
            <a:pPr marL="514350" indent="-514350">
              <a:buFont typeface="+mj-lt"/>
              <a:buAutoNum type="arabicPeriod"/>
            </a:pPr>
            <a:r>
              <a:rPr lang="en-US" dirty="0"/>
              <a:t>Clarify the desired complete on date.</a:t>
            </a:r>
          </a:p>
          <a:p>
            <a:pPr marL="514350" indent="-514350">
              <a:buFont typeface="+mj-lt"/>
              <a:buAutoNum type="arabicPeriod"/>
            </a:pPr>
            <a:r>
              <a:rPr lang="en-US" dirty="0"/>
              <a:t>Choose a few goals from your “4 perspective” and relate  them.</a:t>
            </a:r>
          </a:p>
          <a:p>
            <a:pPr marL="514350" indent="-514350">
              <a:buFont typeface="+mj-lt"/>
              <a:buAutoNum type="arabicPeriod"/>
            </a:pPr>
            <a:r>
              <a:rPr lang="en-US" dirty="0"/>
              <a:t>Write in a positive tone.</a:t>
            </a:r>
          </a:p>
          <a:p>
            <a:pPr marL="514350" indent="-514350">
              <a:buFont typeface="+mj-lt"/>
              <a:buAutoNum type="arabicPeriod"/>
            </a:pPr>
            <a:r>
              <a:rPr lang="en-US" dirty="0"/>
              <a:t>Use the present perfect tense to mean that you have  already achieved the targeted goals, and you feel like as if  it is happening NOW.</a:t>
            </a:r>
          </a:p>
          <a:p>
            <a:pPr marL="514350" indent="-514350">
              <a:buFont typeface="+mj-lt"/>
              <a:buAutoNum type="arabicPeriod"/>
            </a:pPr>
            <a:r>
              <a:rPr lang="en-US" dirty="0"/>
              <a:t>Make NO comparison with others.</a:t>
            </a:r>
          </a:p>
          <a:p>
            <a:pPr marL="514350" indent="-514350">
              <a:buFont typeface="+mj-lt"/>
              <a:buAutoNum type="arabicPeriod"/>
            </a:pPr>
            <a:r>
              <a:rPr lang="en-US" dirty="0"/>
              <a:t>Include expressions to thank others for opportunities.</a:t>
            </a:r>
          </a:p>
          <a:p>
            <a:endParaRPr lang="en-US" dirty="0"/>
          </a:p>
          <a:p>
            <a:endParaRPr lang="en-US" dirty="0"/>
          </a:p>
        </p:txBody>
      </p:sp>
    </p:spTree>
    <p:extLst>
      <p:ext uri="{BB962C8B-B14F-4D97-AF65-F5344CB8AC3E}">
        <p14:creationId xmlns:p14="http://schemas.microsoft.com/office/powerpoint/2010/main" val="153077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676F75-6485-F740-993E-DF7D9BA277FA}"/>
              </a:ext>
            </a:extLst>
          </p:cNvPr>
          <p:cNvSpPr>
            <a:spLocks noGrp="1"/>
          </p:cNvSpPr>
          <p:nvPr>
            <p:ph type="title"/>
          </p:nvPr>
        </p:nvSpPr>
        <p:spPr/>
        <p:txBody>
          <a:bodyPr/>
          <a:lstStyle/>
          <a:p>
            <a:r>
              <a:rPr lang="en-US" dirty="0"/>
              <a:t>Open Window 64 by Norman </a:t>
            </a:r>
            <a:r>
              <a:rPr lang="en-US" dirty="0" err="1"/>
              <a:t>Bodek</a:t>
            </a:r>
            <a:endParaRPr lang="en-US" dirty="0"/>
          </a:p>
        </p:txBody>
      </p:sp>
      <p:graphicFrame>
        <p:nvGraphicFramePr>
          <p:cNvPr id="6" name="object 8">
            <a:extLst>
              <a:ext uri="{FF2B5EF4-FFF2-40B4-BE49-F238E27FC236}">
                <a16:creationId xmlns:a16="http://schemas.microsoft.com/office/drawing/2014/main" id="{836906BB-B4AE-314B-B38C-7CE8A141ACD6}"/>
              </a:ext>
            </a:extLst>
          </p:cNvPr>
          <p:cNvGraphicFramePr>
            <a:graphicFrameLocks noGrp="1"/>
          </p:cNvGraphicFramePr>
          <p:nvPr>
            <p:extLst>
              <p:ext uri="{D42A27DB-BD31-4B8C-83A1-F6EECF244321}">
                <p14:modId xmlns:p14="http://schemas.microsoft.com/office/powerpoint/2010/main" val="988753990"/>
              </p:ext>
            </p:extLst>
          </p:nvPr>
        </p:nvGraphicFramePr>
        <p:xfrm>
          <a:off x="2224088" y="1484182"/>
          <a:ext cx="7743824" cy="5186680"/>
        </p:xfrm>
        <a:graphic>
          <a:graphicData uri="http://schemas.openxmlformats.org/drawingml/2006/table">
            <a:tbl>
              <a:tblPr firstRow="1" bandRow="1">
                <a:tableStyleId>{2D5ABB26-0587-4C30-8999-92F81FD0307C}</a:tableStyleId>
              </a:tblPr>
              <a:tblGrid>
                <a:gridCol w="861060">
                  <a:extLst>
                    <a:ext uri="{9D8B030D-6E8A-4147-A177-3AD203B41FA5}">
                      <a16:colId xmlns:a16="http://schemas.microsoft.com/office/drawing/2014/main" val="20000"/>
                    </a:ext>
                  </a:extLst>
                </a:gridCol>
                <a:gridCol w="861060">
                  <a:extLst>
                    <a:ext uri="{9D8B030D-6E8A-4147-A177-3AD203B41FA5}">
                      <a16:colId xmlns:a16="http://schemas.microsoft.com/office/drawing/2014/main" val="20001"/>
                    </a:ext>
                  </a:extLst>
                </a:gridCol>
                <a:gridCol w="859155">
                  <a:extLst>
                    <a:ext uri="{9D8B030D-6E8A-4147-A177-3AD203B41FA5}">
                      <a16:colId xmlns:a16="http://schemas.microsoft.com/office/drawing/2014/main" val="20002"/>
                    </a:ext>
                  </a:extLst>
                </a:gridCol>
                <a:gridCol w="862329">
                  <a:extLst>
                    <a:ext uri="{9D8B030D-6E8A-4147-A177-3AD203B41FA5}">
                      <a16:colId xmlns:a16="http://schemas.microsoft.com/office/drawing/2014/main" val="20003"/>
                    </a:ext>
                  </a:extLst>
                </a:gridCol>
                <a:gridCol w="860425">
                  <a:extLst>
                    <a:ext uri="{9D8B030D-6E8A-4147-A177-3AD203B41FA5}">
                      <a16:colId xmlns:a16="http://schemas.microsoft.com/office/drawing/2014/main" val="20004"/>
                    </a:ext>
                  </a:extLst>
                </a:gridCol>
                <a:gridCol w="858520">
                  <a:extLst>
                    <a:ext uri="{9D8B030D-6E8A-4147-A177-3AD203B41FA5}">
                      <a16:colId xmlns:a16="http://schemas.microsoft.com/office/drawing/2014/main" val="20005"/>
                    </a:ext>
                  </a:extLst>
                </a:gridCol>
                <a:gridCol w="861695">
                  <a:extLst>
                    <a:ext uri="{9D8B030D-6E8A-4147-A177-3AD203B41FA5}">
                      <a16:colId xmlns:a16="http://schemas.microsoft.com/office/drawing/2014/main" val="20006"/>
                    </a:ext>
                  </a:extLst>
                </a:gridCol>
                <a:gridCol w="859790">
                  <a:extLst>
                    <a:ext uri="{9D8B030D-6E8A-4147-A177-3AD203B41FA5}">
                      <a16:colId xmlns:a16="http://schemas.microsoft.com/office/drawing/2014/main" val="20007"/>
                    </a:ext>
                  </a:extLst>
                </a:gridCol>
                <a:gridCol w="859790">
                  <a:extLst>
                    <a:ext uri="{9D8B030D-6E8A-4147-A177-3AD203B41FA5}">
                      <a16:colId xmlns:a16="http://schemas.microsoft.com/office/drawing/2014/main" val="20008"/>
                    </a:ext>
                  </a:extLst>
                </a:gridCol>
              </a:tblGrid>
              <a:tr h="572770">
                <a:tc>
                  <a:txBody>
                    <a:bodyPr/>
                    <a:lstStyle/>
                    <a:p>
                      <a:pPr marL="47625" marR="20320" indent="-635" algn="ctr">
                        <a:lnSpc>
                          <a:spcPts val="1460"/>
                        </a:lnSpc>
                        <a:spcBef>
                          <a:spcPts val="60"/>
                        </a:spcBef>
                      </a:pPr>
                      <a:r>
                        <a:rPr sz="900" spc="-15" dirty="0">
                          <a:latin typeface="Noteworthy-Light"/>
                          <a:cs typeface="Noteworthy-Light"/>
                        </a:rPr>
                        <a:t>Improve  </a:t>
                      </a:r>
                      <a:r>
                        <a:rPr sz="900" spc="-10" dirty="0">
                          <a:latin typeface="Noteworthy-Light"/>
                          <a:cs typeface="Noteworthy-Light"/>
                        </a:rPr>
                        <a:t>PowerPoint slides  by </a:t>
                      </a:r>
                      <a:r>
                        <a:rPr sz="900" spc="-5" dirty="0">
                          <a:latin typeface="Noteworthy-Light"/>
                          <a:cs typeface="Noteworthy-Light"/>
                        </a:rPr>
                        <a:t>9/21</a:t>
                      </a:r>
                      <a:endParaRPr sz="900">
                        <a:latin typeface="Noteworthy-Light"/>
                        <a:cs typeface="Noteworthy-Light"/>
                      </a:endParaRPr>
                    </a:p>
                  </a:txBody>
                  <a:tcPr marL="0" marR="0" marT="7620" marB="0">
                    <a:lnL w="19050">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tcPr>
                </a:tc>
                <a:tc>
                  <a:txBody>
                    <a:bodyPr/>
                    <a:lstStyle/>
                    <a:p>
                      <a:pPr>
                        <a:lnSpc>
                          <a:spcPct val="100000"/>
                        </a:lnSpc>
                        <a:spcBef>
                          <a:spcPts val="5"/>
                        </a:spcBef>
                      </a:pPr>
                      <a:endParaRPr sz="1550">
                        <a:latin typeface="Times New Roman"/>
                        <a:cs typeface="Times New Roman"/>
                      </a:endParaRPr>
                    </a:p>
                    <a:p>
                      <a:pPr marL="19050" algn="ctr">
                        <a:lnSpc>
                          <a:spcPct val="100000"/>
                        </a:lnSpc>
                      </a:pPr>
                      <a:r>
                        <a:rPr sz="900" spc="-10" dirty="0">
                          <a:latin typeface="Noteworthy-Light"/>
                          <a:cs typeface="Noteworthy-Light"/>
                        </a:rPr>
                        <a:t>Deliver </a:t>
                      </a:r>
                      <a:r>
                        <a:rPr sz="900" spc="-30" dirty="0">
                          <a:latin typeface="Noteworthy-Light"/>
                          <a:cs typeface="Noteworthy-Light"/>
                        </a:rPr>
                        <a:t>keynotes</a:t>
                      </a:r>
                      <a:endParaRPr sz="900">
                        <a:latin typeface="Noteworthy-Light"/>
                        <a:cs typeface="Noteworthy-Light"/>
                      </a:endParaRPr>
                    </a:p>
                  </a:txBody>
                  <a:tcPr marL="0" marR="0" marT="635" marB="0">
                    <a:lnL w="9525">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tcPr>
                </a:tc>
                <a:tc>
                  <a:txBody>
                    <a:bodyPr/>
                    <a:lstStyle/>
                    <a:p>
                      <a:pPr marL="127635" marR="100330" algn="ctr">
                        <a:lnSpc>
                          <a:spcPts val="1460"/>
                        </a:lnSpc>
                        <a:spcBef>
                          <a:spcPts val="60"/>
                        </a:spcBef>
                      </a:pPr>
                      <a:r>
                        <a:rPr sz="900" spc="-20" dirty="0">
                          <a:latin typeface="Noteworthy-Light"/>
                          <a:cs typeface="Noteworthy-Light"/>
                        </a:rPr>
                        <a:t>Practice</a:t>
                      </a:r>
                      <a:r>
                        <a:rPr sz="900" spc="-80" dirty="0">
                          <a:latin typeface="Noteworthy-Light"/>
                          <a:cs typeface="Noteworthy-Light"/>
                        </a:rPr>
                        <a:t> </a:t>
                      </a:r>
                      <a:r>
                        <a:rPr sz="900" spc="-5" dirty="0">
                          <a:latin typeface="Noteworthy-Light"/>
                          <a:cs typeface="Noteworthy-Light"/>
                        </a:rPr>
                        <a:t>Q&amp;E  </a:t>
                      </a:r>
                      <a:r>
                        <a:rPr sz="900" spc="-20" dirty="0">
                          <a:latin typeface="Noteworthy-Light"/>
                          <a:cs typeface="Noteworthy-Light"/>
                        </a:rPr>
                        <a:t>with </a:t>
                      </a:r>
                      <a:r>
                        <a:rPr sz="900" dirty="0">
                          <a:latin typeface="Noteworthy-Light"/>
                          <a:cs typeface="Noteworthy-Light"/>
                        </a:rPr>
                        <a:t>local  </a:t>
                      </a:r>
                      <a:r>
                        <a:rPr sz="900" spc="-5" dirty="0">
                          <a:latin typeface="Noteworthy-Light"/>
                          <a:cs typeface="Noteworthy-Light"/>
                        </a:rPr>
                        <a:t>companies</a:t>
                      </a:r>
                      <a:endParaRPr sz="900">
                        <a:latin typeface="Noteworthy-Light"/>
                        <a:cs typeface="Noteworthy-Light"/>
                      </a:endParaRPr>
                    </a:p>
                  </a:txBody>
                  <a:tcPr marL="0" marR="0" marT="7620" marB="0">
                    <a:lnL w="9525">
                      <a:solidFill>
                        <a:srgbClr val="000000"/>
                      </a:solidFill>
                      <a:prstDash val="solid"/>
                    </a:lnL>
                    <a:lnR w="19050">
                      <a:solidFill>
                        <a:srgbClr val="000000"/>
                      </a:solidFill>
                      <a:prstDash val="solid"/>
                    </a:lnR>
                    <a:lnT w="19050">
                      <a:solidFill>
                        <a:srgbClr val="000000"/>
                      </a:solidFill>
                      <a:prstDash val="solid"/>
                    </a:lnT>
                    <a:lnB w="9525">
                      <a:solidFill>
                        <a:srgbClr val="000000"/>
                      </a:solidFill>
                      <a:prstDash val="solid"/>
                    </a:lnB>
                  </a:tcPr>
                </a:tc>
                <a:tc>
                  <a:txBody>
                    <a:bodyPr/>
                    <a:lstStyle/>
                    <a:p>
                      <a:pPr marL="108585" marR="80010" indent="43180">
                        <a:lnSpc>
                          <a:spcPct val="135200"/>
                        </a:lnSpc>
                        <a:spcBef>
                          <a:spcPts val="675"/>
                        </a:spcBef>
                      </a:pPr>
                      <a:r>
                        <a:rPr sz="900" spc="-5" dirty="0">
                          <a:latin typeface="Noteworthy-Light"/>
                          <a:cs typeface="Noteworthy-Light"/>
                        </a:rPr>
                        <a:t>Emails </a:t>
                      </a:r>
                      <a:r>
                        <a:rPr sz="900" spc="-20" dirty="0">
                          <a:latin typeface="Noteworthy-Light"/>
                          <a:cs typeface="Noteworthy-Light"/>
                        </a:rPr>
                        <a:t>to past  attendees</a:t>
                      </a:r>
                      <a:r>
                        <a:rPr sz="900" spc="180" dirty="0">
                          <a:latin typeface="Noteworthy-Light"/>
                          <a:cs typeface="Noteworthy-Light"/>
                        </a:rPr>
                        <a:t> </a:t>
                      </a:r>
                      <a:r>
                        <a:rPr sz="900" spc="-30" dirty="0">
                          <a:latin typeface="Noteworthy-Light"/>
                          <a:cs typeface="Noteworthy-Light"/>
                        </a:rPr>
                        <a:t>lists</a:t>
                      </a:r>
                      <a:endParaRPr sz="900">
                        <a:latin typeface="Noteworthy-Light"/>
                        <a:cs typeface="Noteworthy-Light"/>
                      </a:endParaRPr>
                    </a:p>
                  </a:txBody>
                  <a:tcPr marL="0" marR="0" marT="85725" marB="0">
                    <a:lnL w="19050">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tcPr>
                </a:tc>
                <a:tc>
                  <a:txBody>
                    <a:bodyPr/>
                    <a:lstStyle/>
                    <a:p>
                      <a:pPr>
                        <a:lnSpc>
                          <a:spcPct val="100000"/>
                        </a:lnSpc>
                        <a:spcBef>
                          <a:spcPts val="5"/>
                        </a:spcBef>
                      </a:pPr>
                      <a:endParaRPr sz="1550">
                        <a:latin typeface="Times New Roman"/>
                        <a:cs typeface="Times New Roman"/>
                      </a:endParaRPr>
                    </a:p>
                    <a:p>
                      <a:pPr marL="20320" algn="ctr">
                        <a:lnSpc>
                          <a:spcPct val="100000"/>
                        </a:lnSpc>
                      </a:pPr>
                      <a:r>
                        <a:rPr sz="900" spc="-10" dirty="0">
                          <a:latin typeface="Noteworthy-Light"/>
                          <a:cs typeface="Noteworthy-Light"/>
                        </a:rPr>
                        <a:t>Develop</a:t>
                      </a:r>
                      <a:r>
                        <a:rPr sz="900" spc="-15" dirty="0">
                          <a:latin typeface="Noteworthy-Light"/>
                          <a:cs typeface="Noteworthy-Light"/>
                        </a:rPr>
                        <a:t> </a:t>
                      </a:r>
                      <a:r>
                        <a:rPr sz="900" spc="-20" dirty="0">
                          <a:latin typeface="Noteworthy-Light"/>
                          <a:cs typeface="Noteworthy-Light"/>
                        </a:rPr>
                        <a:t>website</a:t>
                      </a:r>
                      <a:endParaRPr sz="900">
                        <a:latin typeface="Noteworthy-Light"/>
                        <a:cs typeface="Noteworthy-Light"/>
                      </a:endParaRPr>
                    </a:p>
                  </a:txBody>
                  <a:tcPr marL="0" marR="0" marT="635" marB="0">
                    <a:lnL w="9525">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tcPr>
                </a:tc>
                <a:tc>
                  <a:txBody>
                    <a:bodyPr/>
                    <a:lstStyle/>
                    <a:p>
                      <a:pPr marL="44450" marR="13335" indent="-635" algn="ctr">
                        <a:lnSpc>
                          <a:spcPts val="1460"/>
                        </a:lnSpc>
                        <a:spcBef>
                          <a:spcPts val="60"/>
                        </a:spcBef>
                      </a:pPr>
                      <a:r>
                        <a:rPr sz="900" spc="-20" dirty="0">
                          <a:latin typeface="Noteworthy-Light"/>
                          <a:cs typeface="Noteworthy-Light"/>
                        </a:rPr>
                        <a:t>Promote </a:t>
                      </a:r>
                      <a:r>
                        <a:rPr sz="900" spc="-15" dirty="0">
                          <a:latin typeface="Noteworthy-Light"/>
                          <a:cs typeface="Noteworthy-Light"/>
                        </a:rPr>
                        <a:t>Harada  Workshop </a:t>
                      </a:r>
                      <a:r>
                        <a:rPr sz="900" spc="-5" dirty="0">
                          <a:latin typeface="Noteworthy-Light"/>
                          <a:cs typeface="Noteworthy-Light"/>
                        </a:rPr>
                        <a:t>Aug</a:t>
                      </a:r>
                      <a:r>
                        <a:rPr sz="900" spc="-40" dirty="0">
                          <a:latin typeface="Noteworthy-Light"/>
                          <a:cs typeface="Noteworthy-Light"/>
                        </a:rPr>
                        <a:t> </a:t>
                      </a:r>
                      <a:r>
                        <a:rPr sz="900" spc="-5" dirty="0">
                          <a:latin typeface="Noteworthy-Light"/>
                          <a:cs typeface="Noteworthy-Light"/>
                        </a:rPr>
                        <a:t>12-</a:t>
                      </a:r>
                      <a:endParaRPr sz="900">
                        <a:latin typeface="Noteworthy-Light"/>
                        <a:cs typeface="Noteworthy-Light"/>
                      </a:endParaRPr>
                    </a:p>
                    <a:p>
                      <a:pPr marL="25400" algn="ctr">
                        <a:lnSpc>
                          <a:spcPct val="100000"/>
                        </a:lnSpc>
                        <a:spcBef>
                          <a:spcPts val="265"/>
                        </a:spcBef>
                      </a:pPr>
                      <a:r>
                        <a:rPr sz="900" dirty="0">
                          <a:latin typeface="Noteworthy-Light"/>
                          <a:cs typeface="Noteworthy-Light"/>
                        </a:rPr>
                        <a:t>31</a:t>
                      </a:r>
                      <a:endParaRPr sz="900">
                        <a:latin typeface="Noteworthy-Light"/>
                        <a:cs typeface="Noteworthy-Light"/>
                      </a:endParaRPr>
                    </a:p>
                  </a:txBody>
                  <a:tcPr marL="0" marR="0" marT="7620" marB="0">
                    <a:lnL w="9525">
                      <a:solidFill>
                        <a:srgbClr val="000000"/>
                      </a:solidFill>
                      <a:prstDash val="solid"/>
                    </a:lnL>
                    <a:lnR w="19050">
                      <a:solidFill>
                        <a:srgbClr val="000000"/>
                      </a:solidFill>
                      <a:prstDash val="solid"/>
                    </a:lnR>
                    <a:lnT w="19050">
                      <a:solidFill>
                        <a:srgbClr val="000000"/>
                      </a:solidFill>
                      <a:prstDash val="solid"/>
                    </a:lnT>
                    <a:lnB w="9525">
                      <a:solidFill>
                        <a:srgbClr val="000000"/>
                      </a:solidFill>
                      <a:prstDash val="solid"/>
                    </a:lnB>
                  </a:tcPr>
                </a:tc>
                <a:tc>
                  <a:txBody>
                    <a:bodyPr/>
                    <a:lstStyle/>
                    <a:p>
                      <a:pPr marL="96520" marR="62865" indent="107950">
                        <a:lnSpc>
                          <a:spcPct val="135200"/>
                        </a:lnSpc>
                        <a:spcBef>
                          <a:spcPts val="675"/>
                        </a:spcBef>
                      </a:pPr>
                      <a:r>
                        <a:rPr sz="900" spc="-30" dirty="0">
                          <a:latin typeface="Noteworthy-Light"/>
                          <a:cs typeface="Noteworthy-Light"/>
                        </a:rPr>
                        <a:t>Perfect </a:t>
                      </a:r>
                      <a:r>
                        <a:rPr sz="900" spc="-10" dirty="0">
                          <a:latin typeface="Noteworthy-Light"/>
                          <a:cs typeface="Noteworthy-Light"/>
                        </a:rPr>
                        <a:t>the  </a:t>
                      </a:r>
                      <a:r>
                        <a:rPr sz="900" spc="-30" dirty="0">
                          <a:latin typeface="Noteworthy-Light"/>
                          <a:cs typeface="Noteworthy-Light"/>
                        </a:rPr>
                        <a:t>keynote</a:t>
                      </a:r>
                      <a:r>
                        <a:rPr sz="900" spc="-40" dirty="0">
                          <a:latin typeface="Noteworthy-Light"/>
                          <a:cs typeface="Noteworthy-Light"/>
                        </a:rPr>
                        <a:t> </a:t>
                      </a:r>
                      <a:r>
                        <a:rPr sz="900" spc="-15" dirty="0">
                          <a:latin typeface="Noteworthy-Light"/>
                          <a:cs typeface="Noteworthy-Light"/>
                        </a:rPr>
                        <a:t>address</a:t>
                      </a:r>
                      <a:endParaRPr sz="900">
                        <a:latin typeface="Noteworthy-Light"/>
                        <a:cs typeface="Noteworthy-Light"/>
                      </a:endParaRPr>
                    </a:p>
                  </a:txBody>
                  <a:tcPr marL="0" marR="0" marT="85725" marB="0">
                    <a:lnL w="19050">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tcPr>
                </a:tc>
                <a:tc>
                  <a:txBody>
                    <a:bodyPr/>
                    <a:lstStyle/>
                    <a:p>
                      <a:pPr marL="184785" marR="6985" indent="-144145">
                        <a:lnSpc>
                          <a:spcPts val="1460"/>
                        </a:lnSpc>
                        <a:spcBef>
                          <a:spcPts val="60"/>
                        </a:spcBef>
                      </a:pPr>
                      <a:r>
                        <a:rPr sz="900" dirty="0">
                          <a:latin typeface="Noteworthy-Light"/>
                          <a:cs typeface="Noteworthy-Light"/>
                        </a:rPr>
                        <a:t>The </a:t>
                      </a:r>
                      <a:r>
                        <a:rPr sz="900" spc="-15" dirty="0">
                          <a:latin typeface="Noteworthy-Light"/>
                          <a:cs typeface="Noteworthy-Light"/>
                        </a:rPr>
                        <a:t>Harada </a:t>
                      </a:r>
                      <a:r>
                        <a:rPr sz="900" dirty="0">
                          <a:latin typeface="Noteworthy-Light"/>
                          <a:cs typeface="Noteworthy-Light"/>
                        </a:rPr>
                        <a:t>5</a:t>
                      </a:r>
                      <a:r>
                        <a:rPr sz="900" spc="-45" dirty="0">
                          <a:latin typeface="Noteworthy-Light"/>
                          <a:cs typeface="Noteworthy-Light"/>
                        </a:rPr>
                        <a:t> </a:t>
                      </a:r>
                      <a:r>
                        <a:rPr sz="900" spc="-10" dirty="0">
                          <a:latin typeface="Noteworthy-Light"/>
                          <a:cs typeface="Noteworthy-Light"/>
                        </a:rPr>
                        <a:t>day  </a:t>
                      </a:r>
                      <a:r>
                        <a:rPr sz="900" spc="-20" dirty="0">
                          <a:latin typeface="Noteworthy-Light"/>
                          <a:cs typeface="Noteworthy-Light"/>
                        </a:rPr>
                        <a:t>certification  </a:t>
                      </a:r>
                      <a:r>
                        <a:rPr sz="900" spc="-15" dirty="0">
                          <a:latin typeface="Noteworthy-Light"/>
                          <a:cs typeface="Noteworthy-Light"/>
                        </a:rPr>
                        <a:t>course</a:t>
                      </a:r>
                      <a:r>
                        <a:rPr sz="900" spc="-10" dirty="0">
                          <a:latin typeface="Noteworthy-Light"/>
                          <a:cs typeface="Noteworthy-Light"/>
                        </a:rPr>
                        <a:t> </a:t>
                      </a:r>
                      <a:r>
                        <a:rPr sz="900" spc="-25" dirty="0">
                          <a:latin typeface="Noteworthy-Light"/>
                          <a:cs typeface="Noteworthy-Light"/>
                        </a:rPr>
                        <a:t>Oct.1</a:t>
                      </a:r>
                      <a:endParaRPr sz="900">
                        <a:latin typeface="Noteworthy-Light"/>
                        <a:cs typeface="Noteworthy-Light"/>
                      </a:endParaRPr>
                    </a:p>
                  </a:txBody>
                  <a:tcPr marL="0" marR="0" marT="7620" marB="0">
                    <a:lnL w="9525">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tcPr>
                </a:tc>
                <a:tc>
                  <a:txBody>
                    <a:bodyPr/>
                    <a:lstStyle/>
                    <a:p>
                      <a:pPr>
                        <a:lnSpc>
                          <a:spcPct val="100000"/>
                        </a:lnSpc>
                        <a:spcBef>
                          <a:spcPts val="5"/>
                        </a:spcBef>
                      </a:pPr>
                      <a:endParaRPr sz="1550">
                        <a:latin typeface="Times New Roman"/>
                        <a:cs typeface="Times New Roman"/>
                      </a:endParaRPr>
                    </a:p>
                    <a:p>
                      <a:pPr marL="29845" algn="ctr">
                        <a:lnSpc>
                          <a:spcPct val="100000"/>
                        </a:lnSpc>
                      </a:pPr>
                      <a:r>
                        <a:rPr sz="900" spc="-5" dirty="0">
                          <a:latin typeface="Noteworthy-Light"/>
                          <a:cs typeface="Noteworthy-Light"/>
                        </a:rPr>
                        <a:t>The </a:t>
                      </a:r>
                      <a:r>
                        <a:rPr sz="900" spc="-10" dirty="0">
                          <a:latin typeface="Noteworthy-Light"/>
                          <a:cs typeface="Noteworthy-Light"/>
                        </a:rPr>
                        <a:t>3-day</a:t>
                      </a:r>
                      <a:r>
                        <a:rPr sz="900" spc="-20" dirty="0">
                          <a:latin typeface="Noteworthy-Light"/>
                          <a:cs typeface="Noteworthy-Light"/>
                        </a:rPr>
                        <a:t> </a:t>
                      </a:r>
                      <a:r>
                        <a:rPr sz="900" spc="-15" dirty="0">
                          <a:latin typeface="Noteworthy-Light"/>
                          <a:cs typeface="Noteworthy-Light"/>
                        </a:rPr>
                        <a:t>course</a:t>
                      </a:r>
                      <a:endParaRPr sz="900">
                        <a:latin typeface="Noteworthy-Light"/>
                        <a:cs typeface="Noteworthy-Light"/>
                      </a:endParaRPr>
                    </a:p>
                  </a:txBody>
                  <a:tcPr marL="0" marR="0" marT="635" marB="0">
                    <a:lnL w="9525">
                      <a:solidFill>
                        <a:srgbClr val="000000"/>
                      </a:solidFill>
                      <a:prstDash val="solid"/>
                    </a:lnL>
                    <a:lnR w="19050">
                      <a:solidFill>
                        <a:srgbClr val="000000"/>
                      </a:solidFill>
                      <a:prstDash val="solid"/>
                    </a:lnR>
                    <a:lnT w="19050">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582930">
                <a:tc>
                  <a:txBody>
                    <a:bodyPr/>
                    <a:lstStyle/>
                    <a:p>
                      <a:pPr>
                        <a:lnSpc>
                          <a:spcPct val="100000"/>
                        </a:lnSpc>
                        <a:spcBef>
                          <a:spcPts val="30"/>
                        </a:spcBef>
                      </a:pPr>
                      <a:endParaRPr sz="1550">
                        <a:latin typeface="Times New Roman"/>
                        <a:cs typeface="Times New Roman"/>
                      </a:endParaRPr>
                    </a:p>
                    <a:p>
                      <a:pPr marL="18415" algn="ctr">
                        <a:lnSpc>
                          <a:spcPct val="100000"/>
                        </a:lnSpc>
                      </a:pPr>
                      <a:r>
                        <a:rPr sz="900" spc="-5" dirty="0">
                          <a:latin typeface="Noteworthy-Light"/>
                          <a:cs typeface="Noteworthy-Light"/>
                        </a:rPr>
                        <a:t>Do videos </a:t>
                      </a:r>
                      <a:r>
                        <a:rPr sz="900" dirty="0">
                          <a:latin typeface="Noteworthy-Light"/>
                          <a:cs typeface="Noteworthy-Light"/>
                        </a:rPr>
                        <a:t>Jan.</a:t>
                      </a:r>
                      <a:r>
                        <a:rPr sz="900" spc="-25" dirty="0">
                          <a:latin typeface="Noteworthy-Light"/>
                          <a:cs typeface="Noteworthy-Light"/>
                        </a:rPr>
                        <a:t> </a:t>
                      </a:r>
                      <a:r>
                        <a:rPr sz="900" dirty="0">
                          <a:latin typeface="Noteworthy-Light"/>
                          <a:cs typeface="Noteworthy-Light"/>
                        </a:rPr>
                        <a:t>15</a:t>
                      </a:r>
                      <a:endParaRPr sz="900">
                        <a:latin typeface="Noteworthy-Light"/>
                        <a:cs typeface="Noteworthy-Light"/>
                      </a:endParaRPr>
                    </a:p>
                  </a:txBody>
                  <a:tcPr marL="0" marR="0" marT="3810" marB="0">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8415" algn="ctr">
                        <a:lnSpc>
                          <a:spcPct val="100000"/>
                        </a:lnSpc>
                        <a:spcBef>
                          <a:spcPts val="1680"/>
                        </a:spcBef>
                      </a:pPr>
                      <a:r>
                        <a:rPr sz="1200" b="1" spc="10" dirty="0">
                          <a:solidFill>
                            <a:srgbClr val="FFFFFF"/>
                          </a:solidFill>
                          <a:latin typeface="Noteworthy"/>
                          <a:cs typeface="Noteworthy"/>
                        </a:rPr>
                        <a:t>Build</a:t>
                      </a:r>
                      <a:r>
                        <a:rPr sz="1200" b="1" spc="-20" dirty="0">
                          <a:solidFill>
                            <a:srgbClr val="FFFFFF"/>
                          </a:solidFill>
                          <a:latin typeface="Noteworthy"/>
                          <a:cs typeface="Noteworthy"/>
                        </a:rPr>
                        <a:t> </a:t>
                      </a:r>
                      <a:r>
                        <a:rPr sz="1200" b="1" spc="0" dirty="0">
                          <a:solidFill>
                            <a:srgbClr val="FFFFFF"/>
                          </a:solidFill>
                          <a:latin typeface="Noteworthy"/>
                          <a:cs typeface="Noteworthy"/>
                        </a:rPr>
                        <a:t>Skills</a:t>
                      </a:r>
                      <a:endParaRPr sz="1200">
                        <a:latin typeface="Noteworthy"/>
                        <a:cs typeface="Noteworthy"/>
                      </a:endParaRPr>
                    </a:p>
                  </a:txBody>
                  <a:tcPr marL="0" marR="0" marT="213360" marB="0">
                    <a:lnL w="9525" cap="flat" cmpd="sng" algn="ctr">
                      <a:solidFill>
                        <a:srgbClr val="000000"/>
                      </a:solidFill>
                      <a:prstDash val="solid"/>
                      <a:round/>
                      <a:headEnd type="none" w="med" len="med"/>
                      <a:tailEnd type="none" w="med" len="med"/>
                    </a:lnL>
                    <a:lnT w="9525" cap="flat" cmpd="sng" algn="ctr">
                      <a:solidFill>
                        <a:srgbClr val="000000"/>
                      </a:solidFill>
                      <a:prstDash val="solid"/>
                      <a:round/>
                      <a:headEnd type="none" w="med" len="med"/>
                      <a:tailEnd type="none" w="med" len="med"/>
                    </a:lnT>
                    <a:solidFill>
                      <a:srgbClr val="000000"/>
                    </a:solidFill>
                  </a:tcPr>
                </a:tc>
                <a:tc>
                  <a:txBody>
                    <a:bodyPr/>
                    <a:lstStyle/>
                    <a:p>
                      <a:pPr>
                        <a:lnSpc>
                          <a:spcPct val="100000"/>
                        </a:lnSpc>
                        <a:spcBef>
                          <a:spcPts val="30"/>
                        </a:spcBef>
                      </a:pPr>
                      <a:endParaRPr sz="1550">
                        <a:latin typeface="Times New Roman"/>
                        <a:cs typeface="Times New Roman"/>
                      </a:endParaRPr>
                    </a:p>
                    <a:p>
                      <a:pPr marL="83185">
                        <a:lnSpc>
                          <a:spcPct val="100000"/>
                        </a:lnSpc>
                      </a:pPr>
                      <a:r>
                        <a:rPr sz="900" spc="-5" dirty="0">
                          <a:latin typeface="Noteworthy-Light"/>
                          <a:cs typeface="Noteworthy-Light"/>
                        </a:rPr>
                        <a:t>Work on</a:t>
                      </a:r>
                      <a:r>
                        <a:rPr sz="900" spc="-20" dirty="0">
                          <a:latin typeface="Noteworthy-Light"/>
                          <a:cs typeface="Noteworthy-Light"/>
                        </a:rPr>
                        <a:t> website</a:t>
                      </a:r>
                      <a:endParaRPr sz="900">
                        <a:latin typeface="Noteworthy-Light"/>
                        <a:cs typeface="Noteworthy-Light"/>
                      </a:endParaRPr>
                    </a:p>
                  </a:txBody>
                  <a:tcPr marL="0" marR="0" marT="3810" marB="0">
                    <a:lnR w="19050">
                      <a:solidFill>
                        <a:srgbClr val="000000"/>
                      </a:solidFill>
                      <a:prstDash val="solid"/>
                    </a:lnR>
                    <a:lnT w="9525">
                      <a:solidFill>
                        <a:srgbClr val="000000"/>
                      </a:solidFill>
                      <a:prstDash val="solid"/>
                    </a:lnT>
                    <a:lnB w="9525">
                      <a:solidFill>
                        <a:srgbClr val="000000"/>
                      </a:solidFill>
                      <a:prstDash val="solid"/>
                    </a:lnB>
                  </a:tcPr>
                </a:tc>
                <a:tc>
                  <a:txBody>
                    <a:bodyPr/>
                    <a:lstStyle/>
                    <a:p>
                      <a:pPr marL="71120" marR="42545" indent="12065" algn="just">
                        <a:lnSpc>
                          <a:spcPts val="1460"/>
                        </a:lnSpc>
                        <a:spcBef>
                          <a:spcPts val="85"/>
                        </a:spcBef>
                      </a:pPr>
                      <a:r>
                        <a:rPr sz="900" spc="-20" dirty="0">
                          <a:latin typeface="Noteworthy-Light"/>
                          <a:cs typeface="Noteworthy-Light"/>
                        </a:rPr>
                        <a:t>Create </a:t>
                      </a:r>
                      <a:r>
                        <a:rPr sz="900" spc="0" dirty="0">
                          <a:latin typeface="Noteworthy-Light"/>
                          <a:cs typeface="Noteworthy-Light"/>
                        </a:rPr>
                        <a:t>ann </a:t>
                      </a:r>
                      <a:r>
                        <a:rPr sz="900" dirty="0">
                          <a:latin typeface="Noteworthy-Light"/>
                          <a:cs typeface="Noteworthy-Light"/>
                        </a:rPr>
                        <a:t>email  </a:t>
                      </a:r>
                      <a:r>
                        <a:rPr sz="900" spc="-10" dirty="0">
                          <a:latin typeface="Noteworthy-Light"/>
                          <a:cs typeface="Noteworthy-Light"/>
                        </a:rPr>
                        <a:t>promotional</a:t>
                      </a:r>
                      <a:r>
                        <a:rPr sz="900" spc="-55" dirty="0">
                          <a:latin typeface="Noteworthy-Light"/>
                          <a:cs typeface="Noteworthy-Light"/>
                        </a:rPr>
                        <a:t> </a:t>
                      </a:r>
                      <a:r>
                        <a:rPr sz="900" spc="-5" dirty="0">
                          <a:latin typeface="Noteworthy-Light"/>
                          <a:cs typeface="Noteworthy-Light"/>
                        </a:rPr>
                        <a:t>piece  </a:t>
                      </a:r>
                      <a:r>
                        <a:rPr sz="900" spc="-30" dirty="0">
                          <a:latin typeface="Noteworthy-Light"/>
                          <a:cs typeface="Noteworthy-Light"/>
                        </a:rPr>
                        <a:t>for</a:t>
                      </a:r>
                      <a:r>
                        <a:rPr sz="900" spc="-20" dirty="0">
                          <a:latin typeface="Noteworthy-Light"/>
                          <a:cs typeface="Noteworthy-Light"/>
                        </a:rPr>
                        <a:t> </a:t>
                      </a:r>
                      <a:r>
                        <a:rPr sz="900" spc="-15" dirty="0">
                          <a:latin typeface="Noteworthy-Light"/>
                          <a:cs typeface="Noteworthy-Light"/>
                        </a:rPr>
                        <a:t>workshops</a:t>
                      </a:r>
                      <a:endParaRPr sz="900">
                        <a:latin typeface="Noteworthy-Light"/>
                        <a:cs typeface="Noteworthy-Light"/>
                      </a:endParaRPr>
                    </a:p>
                  </a:txBody>
                  <a:tcPr marL="0" marR="0" marT="10795" marB="0">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9685" algn="ctr">
                        <a:lnSpc>
                          <a:spcPct val="100000"/>
                        </a:lnSpc>
                        <a:spcBef>
                          <a:spcPts val="1680"/>
                        </a:spcBef>
                      </a:pPr>
                      <a:r>
                        <a:rPr sz="1200" b="1" dirty="0">
                          <a:solidFill>
                            <a:srgbClr val="FFFFFF"/>
                          </a:solidFill>
                          <a:latin typeface="Noteworthy"/>
                          <a:cs typeface="Noteworthy"/>
                        </a:rPr>
                        <a:t>Marketing</a:t>
                      </a:r>
                      <a:endParaRPr sz="1200">
                        <a:latin typeface="Noteworthy"/>
                        <a:cs typeface="Noteworthy"/>
                      </a:endParaRPr>
                    </a:p>
                  </a:txBody>
                  <a:tcPr marL="0" marR="0" marT="213360" marB="0">
                    <a:lnL w="9525" cap="flat" cmpd="sng" algn="ctr">
                      <a:solidFill>
                        <a:srgbClr val="000000"/>
                      </a:solidFill>
                      <a:prstDash val="solid"/>
                      <a:round/>
                      <a:headEnd type="none" w="med" len="med"/>
                      <a:tailEnd type="none" w="med" len="med"/>
                    </a:lnL>
                    <a:lnT w="9525" cap="flat" cmpd="sng" algn="ctr">
                      <a:solidFill>
                        <a:srgbClr val="000000"/>
                      </a:solidFill>
                      <a:prstDash val="solid"/>
                      <a:round/>
                      <a:headEnd type="none" w="med" len="med"/>
                      <a:tailEnd type="none" w="med" len="med"/>
                    </a:lnT>
                    <a:solidFill>
                      <a:srgbClr val="000000"/>
                    </a:solidFill>
                  </a:tcPr>
                </a:tc>
                <a:tc>
                  <a:txBody>
                    <a:bodyPr/>
                    <a:lstStyle/>
                    <a:p>
                      <a:pPr marL="88265" marR="50800" indent="-5715">
                        <a:lnSpc>
                          <a:spcPct val="135200"/>
                        </a:lnSpc>
                        <a:spcBef>
                          <a:spcPts val="700"/>
                        </a:spcBef>
                      </a:pPr>
                      <a:r>
                        <a:rPr sz="900" b="1" spc="-20" dirty="0">
                          <a:latin typeface="Noteworthy"/>
                          <a:cs typeface="Noteworthy"/>
                        </a:rPr>
                        <a:t>Promote</a:t>
                      </a:r>
                      <a:r>
                        <a:rPr sz="900" b="1" spc="-60" dirty="0">
                          <a:latin typeface="Noteworthy"/>
                          <a:cs typeface="Noteworthy"/>
                        </a:rPr>
                        <a:t> </a:t>
                      </a:r>
                      <a:r>
                        <a:rPr sz="900" b="1" spc="-20" dirty="0">
                          <a:latin typeface="Noteworthy"/>
                          <a:cs typeface="Noteworthy"/>
                        </a:rPr>
                        <a:t>books  </a:t>
                      </a:r>
                      <a:r>
                        <a:rPr sz="900" b="1" spc="-10" dirty="0">
                          <a:latin typeface="Noteworthy"/>
                          <a:cs typeface="Noteworthy"/>
                        </a:rPr>
                        <a:t>Sptember</a:t>
                      </a:r>
                      <a:r>
                        <a:rPr sz="900" b="1" spc="-55" dirty="0">
                          <a:latin typeface="Noteworthy"/>
                          <a:cs typeface="Noteworthy"/>
                        </a:rPr>
                        <a:t> </a:t>
                      </a:r>
                      <a:r>
                        <a:rPr sz="900" b="1" spc="-5" dirty="0">
                          <a:latin typeface="Noteworthy"/>
                          <a:cs typeface="Noteworthy"/>
                        </a:rPr>
                        <a:t>10th</a:t>
                      </a:r>
                      <a:endParaRPr sz="900">
                        <a:latin typeface="Noteworthy"/>
                        <a:cs typeface="Noteworthy"/>
                      </a:endParaRPr>
                    </a:p>
                  </a:txBody>
                  <a:tcPr marL="0" marR="0" marT="88900" marB="0">
                    <a:lnR w="19050">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0"/>
                        </a:spcBef>
                      </a:pPr>
                      <a:endParaRPr sz="1550">
                        <a:latin typeface="Times New Roman"/>
                        <a:cs typeface="Times New Roman"/>
                      </a:endParaRPr>
                    </a:p>
                    <a:p>
                      <a:pPr marR="46355" algn="r">
                        <a:lnSpc>
                          <a:spcPct val="100000"/>
                        </a:lnSpc>
                      </a:pPr>
                      <a:r>
                        <a:rPr sz="900" spc="-10" dirty="0">
                          <a:latin typeface="Noteworthy-Light"/>
                          <a:cs typeface="Noteworthy-Light"/>
                        </a:rPr>
                        <a:t>Produce</a:t>
                      </a:r>
                      <a:r>
                        <a:rPr sz="900" spc="-65" dirty="0">
                          <a:latin typeface="Noteworthy-Light"/>
                          <a:cs typeface="Noteworthy-Light"/>
                        </a:rPr>
                        <a:t> </a:t>
                      </a:r>
                      <a:r>
                        <a:rPr sz="900" dirty="0">
                          <a:latin typeface="Noteworthy-Light"/>
                          <a:cs typeface="Noteworthy-Light"/>
                        </a:rPr>
                        <a:t>webinar</a:t>
                      </a:r>
                      <a:endParaRPr sz="900">
                        <a:latin typeface="Noteworthy-Light"/>
                        <a:cs typeface="Noteworthy-Light"/>
                      </a:endParaRPr>
                    </a:p>
                  </a:txBody>
                  <a:tcPr marL="0" marR="0" marT="3810" marB="0">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67640" marR="133350" indent="14604">
                        <a:lnSpc>
                          <a:spcPct val="139700"/>
                        </a:lnSpc>
                        <a:spcBef>
                          <a:spcPts val="100"/>
                        </a:spcBef>
                      </a:pPr>
                      <a:r>
                        <a:rPr sz="1200" b="1" spc="0" dirty="0">
                          <a:solidFill>
                            <a:srgbClr val="FFFFFF"/>
                          </a:solidFill>
                          <a:latin typeface="Noteworthy"/>
                          <a:cs typeface="Noteworthy"/>
                        </a:rPr>
                        <a:t>Develop  </a:t>
                      </a:r>
                      <a:r>
                        <a:rPr sz="1200" b="1" dirty="0">
                          <a:solidFill>
                            <a:srgbClr val="FFFFFF"/>
                          </a:solidFill>
                          <a:latin typeface="Noteworthy"/>
                          <a:cs typeface="Noteworthy"/>
                        </a:rPr>
                        <a:t>C</a:t>
                      </a:r>
                      <a:r>
                        <a:rPr sz="1200" b="1" spc="25" dirty="0">
                          <a:solidFill>
                            <a:srgbClr val="FFFFFF"/>
                          </a:solidFill>
                          <a:latin typeface="Noteworthy"/>
                          <a:cs typeface="Noteworthy"/>
                        </a:rPr>
                        <a:t>o</a:t>
                      </a:r>
                      <a:r>
                        <a:rPr sz="1200" b="1" spc="30" dirty="0">
                          <a:solidFill>
                            <a:srgbClr val="FFFFFF"/>
                          </a:solidFill>
                          <a:latin typeface="Noteworthy"/>
                          <a:cs typeface="Noteworthy"/>
                        </a:rPr>
                        <a:t>u</a:t>
                      </a:r>
                      <a:r>
                        <a:rPr sz="1200" b="1" spc="-70" dirty="0">
                          <a:solidFill>
                            <a:srgbClr val="FFFFFF"/>
                          </a:solidFill>
                          <a:latin typeface="Noteworthy"/>
                          <a:cs typeface="Noteworthy"/>
                        </a:rPr>
                        <a:t>r</a:t>
                      </a:r>
                      <a:r>
                        <a:rPr sz="1200" b="1" spc="-25" dirty="0">
                          <a:solidFill>
                            <a:srgbClr val="FFFFFF"/>
                          </a:solidFill>
                          <a:latin typeface="Noteworthy"/>
                          <a:cs typeface="Noteworthy"/>
                        </a:rPr>
                        <a:t>s</a:t>
                      </a:r>
                      <a:r>
                        <a:rPr sz="1200" b="1" spc="-30" dirty="0">
                          <a:solidFill>
                            <a:srgbClr val="FFFFFF"/>
                          </a:solidFill>
                          <a:latin typeface="Noteworthy"/>
                          <a:cs typeface="Noteworthy"/>
                        </a:rPr>
                        <a:t>e</a:t>
                      </a:r>
                      <a:r>
                        <a:rPr sz="1200" b="1" dirty="0">
                          <a:solidFill>
                            <a:srgbClr val="FFFFFF"/>
                          </a:solidFill>
                          <a:latin typeface="Noteworthy"/>
                          <a:cs typeface="Noteworthy"/>
                        </a:rPr>
                        <a:t>s</a:t>
                      </a:r>
                      <a:endParaRPr sz="1200">
                        <a:latin typeface="Noteworthy"/>
                        <a:cs typeface="Noteworthy"/>
                      </a:endParaRPr>
                    </a:p>
                  </a:txBody>
                  <a:tcPr marL="0" marR="0" marT="12700" marB="0">
                    <a:lnL w="9525" cap="flat" cmpd="sng" algn="ctr">
                      <a:solidFill>
                        <a:srgbClr val="000000"/>
                      </a:solidFill>
                      <a:prstDash val="solid"/>
                      <a:round/>
                      <a:headEnd type="none" w="med" len="med"/>
                      <a:tailEnd type="none" w="med" len="med"/>
                    </a:lnL>
                    <a:lnT w="9525" cap="flat" cmpd="sng" algn="ctr">
                      <a:solidFill>
                        <a:srgbClr val="000000"/>
                      </a:solidFill>
                      <a:prstDash val="solid"/>
                      <a:round/>
                      <a:headEnd type="none" w="med" len="med"/>
                      <a:tailEnd type="none" w="med" len="med"/>
                    </a:lnT>
                    <a:solidFill>
                      <a:srgbClr val="000000"/>
                    </a:solidFill>
                  </a:tcPr>
                </a:tc>
                <a:tc>
                  <a:txBody>
                    <a:bodyPr/>
                    <a:lstStyle/>
                    <a:p>
                      <a:pPr marL="302895" marR="132080" indent="-133985">
                        <a:lnSpc>
                          <a:spcPct val="135200"/>
                        </a:lnSpc>
                        <a:spcBef>
                          <a:spcPts val="700"/>
                        </a:spcBef>
                      </a:pPr>
                      <a:r>
                        <a:rPr sz="900" spc="-5" dirty="0">
                          <a:latin typeface="Noteworthy-Light"/>
                          <a:cs typeface="Noteworthy-Light"/>
                        </a:rPr>
                        <a:t>The</a:t>
                      </a:r>
                      <a:r>
                        <a:rPr sz="900" spc="-60" dirty="0">
                          <a:latin typeface="Noteworthy-Light"/>
                          <a:cs typeface="Noteworthy-Light"/>
                        </a:rPr>
                        <a:t> </a:t>
                      </a:r>
                      <a:r>
                        <a:rPr sz="900" spc="-10" dirty="0">
                          <a:latin typeface="Noteworthy-Light"/>
                          <a:cs typeface="Noteworthy-Light"/>
                        </a:rPr>
                        <a:t>two-day  </a:t>
                      </a:r>
                      <a:r>
                        <a:rPr sz="900" spc="-15" dirty="0">
                          <a:latin typeface="Noteworthy-Light"/>
                          <a:cs typeface="Noteworthy-Light"/>
                        </a:rPr>
                        <a:t>course</a:t>
                      </a:r>
                      <a:endParaRPr sz="900">
                        <a:latin typeface="Noteworthy-Light"/>
                        <a:cs typeface="Noteworthy-Light"/>
                      </a:endParaRPr>
                    </a:p>
                  </a:txBody>
                  <a:tcPr marL="0" marR="0" marT="88900" marB="0">
                    <a:lnR w="190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571500">
                <a:tc>
                  <a:txBody>
                    <a:bodyPr/>
                    <a:lstStyle/>
                    <a:p>
                      <a:pPr marL="60960" marR="34290" indent="213995">
                        <a:lnSpc>
                          <a:spcPct val="135200"/>
                        </a:lnSpc>
                        <a:spcBef>
                          <a:spcPts val="645"/>
                        </a:spcBef>
                      </a:pPr>
                      <a:r>
                        <a:rPr sz="900" spc="-15" dirty="0">
                          <a:latin typeface="Noteworthy-Light"/>
                          <a:cs typeface="Noteworthy-Light"/>
                        </a:rPr>
                        <a:t>Improve  </a:t>
                      </a:r>
                      <a:r>
                        <a:rPr sz="900" spc="-20" dirty="0">
                          <a:latin typeface="Noteworthy-Light"/>
                          <a:cs typeface="Noteworthy-Light"/>
                        </a:rPr>
                        <a:t>presentation</a:t>
                      </a:r>
                      <a:r>
                        <a:rPr sz="900" spc="-60" dirty="0">
                          <a:latin typeface="Noteworthy-Light"/>
                          <a:cs typeface="Noteworthy-Light"/>
                        </a:rPr>
                        <a:t> </a:t>
                      </a:r>
                      <a:r>
                        <a:rPr sz="900" spc="-10" dirty="0">
                          <a:latin typeface="Noteworthy-Light"/>
                          <a:cs typeface="Noteworthy-Light"/>
                        </a:rPr>
                        <a:t>skills</a:t>
                      </a:r>
                      <a:endParaRPr sz="900">
                        <a:latin typeface="Noteworthy-Light"/>
                        <a:cs typeface="Noteworthy-Light"/>
                      </a:endParaRPr>
                    </a:p>
                  </a:txBody>
                  <a:tcPr marL="0" marR="0" marT="81915" marB="0">
                    <a:lnL w="19050">
                      <a:solidFill>
                        <a:srgbClr val="000000"/>
                      </a:solidFill>
                      <a:prstDash val="solid"/>
                    </a:lnL>
                    <a:lnR w="9525">
                      <a:solidFill>
                        <a:srgbClr val="000000"/>
                      </a:solidFill>
                      <a:prstDash val="solid"/>
                    </a:lnR>
                    <a:lnT w="9525">
                      <a:solidFill>
                        <a:srgbClr val="000000"/>
                      </a:solidFill>
                      <a:prstDash val="solid"/>
                    </a:lnT>
                    <a:lnB w="19050">
                      <a:solidFill>
                        <a:srgbClr val="000000"/>
                      </a:solidFill>
                      <a:prstDash val="solid"/>
                    </a:lnB>
                  </a:tcPr>
                </a:tc>
                <a:tc>
                  <a:txBody>
                    <a:bodyPr/>
                    <a:lstStyle/>
                    <a:p>
                      <a:pPr marL="191135" marR="144145" indent="-20955">
                        <a:lnSpc>
                          <a:spcPct val="135200"/>
                        </a:lnSpc>
                        <a:spcBef>
                          <a:spcPts val="645"/>
                        </a:spcBef>
                      </a:pPr>
                      <a:r>
                        <a:rPr sz="900" dirty="0">
                          <a:latin typeface="Noteworthy-Light"/>
                          <a:cs typeface="Noteworthy-Light"/>
                        </a:rPr>
                        <a:t>Learn </a:t>
                      </a:r>
                      <a:r>
                        <a:rPr sz="900" spc="-20" dirty="0">
                          <a:latin typeface="Noteworthy-Light"/>
                          <a:cs typeface="Noteworthy-Light"/>
                        </a:rPr>
                        <a:t>to</a:t>
                      </a:r>
                      <a:r>
                        <a:rPr sz="900" spc="-85" dirty="0">
                          <a:latin typeface="Noteworthy-Light"/>
                          <a:cs typeface="Noteworthy-Light"/>
                        </a:rPr>
                        <a:t> </a:t>
                      </a:r>
                      <a:r>
                        <a:rPr sz="900" spc="-10" dirty="0">
                          <a:latin typeface="Noteworthy-Light"/>
                          <a:cs typeface="Noteworthy-Light"/>
                        </a:rPr>
                        <a:t>use  </a:t>
                      </a:r>
                      <a:r>
                        <a:rPr sz="900" spc="-15" dirty="0">
                          <a:latin typeface="Noteworthy-Light"/>
                          <a:cs typeface="Noteworthy-Light"/>
                        </a:rPr>
                        <a:t>pages</a:t>
                      </a:r>
                      <a:r>
                        <a:rPr sz="900" spc="-40" dirty="0">
                          <a:latin typeface="Noteworthy-Light"/>
                          <a:cs typeface="Noteworthy-Light"/>
                        </a:rPr>
                        <a:t> </a:t>
                      </a:r>
                      <a:r>
                        <a:rPr sz="900" dirty="0">
                          <a:latin typeface="Noteworthy-Light"/>
                          <a:cs typeface="Noteworthy-Light"/>
                        </a:rPr>
                        <a:t>8-15</a:t>
                      </a:r>
                      <a:endParaRPr sz="900">
                        <a:latin typeface="Noteworthy-Light"/>
                        <a:cs typeface="Noteworthy-Light"/>
                      </a:endParaRPr>
                    </a:p>
                  </a:txBody>
                  <a:tcPr marL="0" marR="0" marT="81915" marB="0">
                    <a:lnL w="9525">
                      <a:solidFill>
                        <a:srgbClr val="000000"/>
                      </a:solidFill>
                      <a:prstDash val="solid"/>
                    </a:lnL>
                    <a:lnR w="9525">
                      <a:solidFill>
                        <a:srgbClr val="000000"/>
                      </a:solidFill>
                      <a:prstDash val="solid"/>
                    </a:lnR>
                    <a:lnB w="19050">
                      <a:solidFill>
                        <a:srgbClr val="000000"/>
                      </a:solidFill>
                      <a:prstDash val="solid"/>
                    </a:lnB>
                  </a:tcPr>
                </a:tc>
                <a:tc>
                  <a:txBody>
                    <a:bodyPr/>
                    <a:lstStyle/>
                    <a:p>
                      <a:pPr marL="320040" marR="66675" indent="-225425">
                        <a:lnSpc>
                          <a:spcPct val="135200"/>
                        </a:lnSpc>
                        <a:spcBef>
                          <a:spcPts val="645"/>
                        </a:spcBef>
                      </a:pPr>
                      <a:r>
                        <a:rPr sz="900" dirty="0">
                          <a:latin typeface="Noteworthy-Light"/>
                          <a:cs typeface="Noteworthy-Light"/>
                        </a:rPr>
                        <a:t>Learn</a:t>
                      </a:r>
                      <a:r>
                        <a:rPr sz="900" spc="-70" dirty="0">
                          <a:latin typeface="Noteworthy-Light"/>
                          <a:cs typeface="Noteworthy-Light"/>
                        </a:rPr>
                        <a:t> </a:t>
                      </a:r>
                      <a:r>
                        <a:rPr sz="900" spc="-5" dirty="0">
                          <a:latin typeface="Noteworthy-Light"/>
                          <a:cs typeface="Noteworthy-Light"/>
                        </a:rPr>
                        <a:t>Japanese  </a:t>
                      </a:r>
                      <a:r>
                        <a:rPr sz="900" dirty="0">
                          <a:latin typeface="Noteworthy-Light"/>
                          <a:cs typeface="Noteworthy-Light"/>
                        </a:rPr>
                        <a:t>Jan.</a:t>
                      </a:r>
                      <a:r>
                        <a:rPr sz="900" spc="-10" dirty="0">
                          <a:latin typeface="Noteworthy-Light"/>
                          <a:cs typeface="Noteworthy-Light"/>
                        </a:rPr>
                        <a:t> </a:t>
                      </a:r>
                      <a:r>
                        <a:rPr sz="900" dirty="0">
                          <a:latin typeface="Noteworthy-Light"/>
                          <a:cs typeface="Noteworthy-Light"/>
                        </a:rPr>
                        <a:t>1</a:t>
                      </a:r>
                      <a:endParaRPr sz="900">
                        <a:latin typeface="Noteworthy-Light"/>
                        <a:cs typeface="Noteworthy-Light"/>
                      </a:endParaRPr>
                    </a:p>
                  </a:txBody>
                  <a:tcPr marL="0" marR="0" marT="81915" marB="0">
                    <a:lnL w="9525">
                      <a:solidFill>
                        <a:srgbClr val="000000"/>
                      </a:solidFill>
                      <a:prstDash val="solid"/>
                    </a:lnL>
                    <a:lnR w="19050">
                      <a:solidFill>
                        <a:srgbClr val="000000"/>
                      </a:solidFill>
                      <a:prstDash val="solid"/>
                    </a:lnR>
                    <a:lnT w="9525">
                      <a:solidFill>
                        <a:srgbClr val="000000"/>
                      </a:solidFill>
                      <a:prstDash val="solid"/>
                    </a:lnT>
                    <a:lnB w="19050">
                      <a:solidFill>
                        <a:srgbClr val="000000"/>
                      </a:solidFill>
                      <a:prstDash val="solid"/>
                    </a:lnB>
                  </a:tcPr>
                </a:tc>
                <a:tc>
                  <a:txBody>
                    <a:bodyPr/>
                    <a:lstStyle/>
                    <a:p>
                      <a:pPr marL="152400" marR="124460" indent="635" algn="ctr">
                        <a:lnSpc>
                          <a:spcPts val="1460"/>
                        </a:lnSpc>
                        <a:spcBef>
                          <a:spcPts val="30"/>
                        </a:spcBef>
                      </a:pPr>
                      <a:r>
                        <a:rPr sz="900" spc="-20" dirty="0">
                          <a:latin typeface="Noteworthy-Light"/>
                          <a:cs typeface="Noteworthy-Light"/>
                        </a:rPr>
                        <a:t>Articls </a:t>
                      </a:r>
                      <a:r>
                        <a:rPr sz="900" spc="-5" dirty="0">
                          <a:latin typeface="Noteworthy-Light"/>
                          <a:cs typeface="Noteworthy-Light"/>
                        </a:rPr>
                        <a:t>news  </a:t>
                      </a:r>
                      <a:r>
                        <a:rPr sz="900" spc="-35" dirty="0">
                          <a:latin typeface="Noteworthy-Light"/>
                          <a:cs typeface="Noteworthy-Light"/>
                        </a:rPr>
                        <a:t>letters </a:t>
                      </a:r>
                      <a:r>
                        <a:rPr sz="900" spc="-5" dirty="0">
                          <a:latin typeface="Noteworthy-Light"/>
                          <a:cs typeface="Noteworthy-Light"/>
                        </a:rPr>
                        <a:t>once</a:t>
                      </a:r>
                      <a:r>
                        <a:rPr sz="900" spc="-40" dirty="0">
                          <a:latin typeface="Noteworthy-Light"/>
                          <a:cs typeface="Noteworthy-Light"/>
                        </a:rPr>
                        <a:t> </a:t>
                      </a:r>
                      <a:r>
                        <a:rPr sz="900" dirty="0">
                          <a:latin typeface="Noteworthy-Light"/>
                          <a:cs typeface="Noteworthy-Light"/>
                        </a:rPr>
                        <a:t>/  week</a:t>
                      </a:r>
                      <a:endParaRPr sz="900">
                        <a:latin typeface="Noteworthy-Light"/>
                        <a:cs typeface="Noteworthy-Light"/>
                      </a:endParaRPr>
                    </a:p>
                  </a:txBody>
                  <a:tcPr marL="0" marR="0" marT="3810" marB="0">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55"/>
                        </a:spcBef>
                      </a:pPr>
                      <a:endParaRPr sz="1600">
                        <a:latin typeface="Times New Roman"/>
                        <a:cs typeface="Times New Roman"/>
                      </a:endParaRPr>
                    </a:p>
                    <a:p>
                      <a:pPr marL="20320" algn="ctr">
                        <a:lnSpc>
                          <a:spcPct val="100000"/>
                        </a:lnSpc>
                      </a:pPr>
                      <a:r>
                        <a:rPr sz="650" dirty="0">
                          <a:latin typeface="Noteworthy-Light"/>
                          <a:cs typeface="Noteworthy-Light"/>
                        </a:rPr>
                        <a:t>Collect </a:t>
                      </a:r>
                      <a:r>
                        <a:rPr sz="650" spc="0" dirty="0">
                          <a:latin typeface="Noteworthy-Light"/>
                          <a:cs typeface="Noteworthy-Light"/>
                        </a:rPr>
                        <a:t>email</a:t>
                      </a:r>
                      <a:r>
                        <a:rPr sz="650" spc="-15" dirty="0">
                          <a:latin typeface="Noteworthy-Light"/>
                          <a:cs typeface="Noteworthy-Light"/>
                        </a:rPr>
                        <a:t> </a:t>
                      </a:r>
                      <a:r>
                        <a:rPr sz="650" spc="-5" dirty="0">
                          <a:latin typeface="Noteworthy-Light"/>
                          <a:cs typeface="Noteworthy-Light"/>
                        </a:rPr>
                        <a:t>Addresses</a:t>
                      </a:r>
                      <a:endParaRPr sz="650">
                        <a:latin typeface="Noteworthy-Light"/>
                        <a:cs typeface="Noteworthy-Light"/>
                      </a:endParaRPr>
                    </a:p>
                  </a:txBody>
                  <a:tcPr marL="0" marR="0" marT="6985" marB="0">
                    <a:lnL w="9525">
                      <a:solidFill>
                        <a:srgbClr val="000000"/>
                      </a:solidFill>
                      <a:prstDash val="solid"/>
                    </a:lnL>
                    <a:lnR w="9525">
                      <a:solidFill>
                        <a:srgbClr val="000000"/>
                      </a:solidFill>
                      <a:prstDash val="solid"/>
                    </a:lnR>
                    <a:lnB w="9525">
                      <a:solidFill>
                        <a:srgbClr val="000000"/>
                      </a:solidFill>
                      <a:prstDash val="solid"/>
                    </a:lnB>
                  </a:tcPr>
                </a:tc>
                <a:tc>
                  <a:txBody>
                    <a:bodyPr/>
                    <a:lstStyle/>
                    <a:p>
                      <a:pPr>
                        <a:lnSpc>
                          <a:spcPct val="100000"/>
                        </a:lnSpc>
                        <a:spcBef>
                          <a:spcPts val="35"/>
                        </a:spcBef>
                      </a:pPr>
                      <a:endParaRPr sz="1500">
                        <a:latin typeface="Times New Roman"/>
                        <a:cs typeface="Times New Roman"/>
                      </a:endParaRPr>
                    </a:p>
                    <a:p>
                      <a:pPr marL="23495" algn="ctr">
                        <a:lnSpc>
                          <a:spcPct val="100000"/>
                        </a:lnSpc>
                      </a:pPr>
                      <a:r>
                        <a:rPr sz="900" spc="-15" dirty="0">
                          <a:latin typeface="Noteworthy-Light"/>
                          <a:cs typeface="Noteworthy-Light"/>
                        </a:rPr>
                        <a:t>Get</a:t>
                      </a:r>
                      <a:r>
                        <a:rPr sz="900" spc="-10" dirty="0">
                          <a:latin typeface="Noteworthy-Light"/>
                          <a:cs typeface="Noteworthy-Light"/>
                        </a:rPr>
                        <a:t> </a:t>
                      </a:r>
                      <a:r>
                        <a:rPr sz="900" spc="-30" dirty="0">
                          <a:latin typeface="Noteworthy-Light"/>
                          <a:cs typeface="Noteworthy-Light"/>
                        </a:rPr>
                        <a:t>keynotes</a:t>
                      </a:r>
                      <a:endParaRPr sz="900">
                        <a:latin typeface="Noteworthy-Light"/>
                        <a:cs typeface="Noteworthy-Light"/>
                      </a:endParaRPr>
                    </a:p>
                  </a:txBody>
                  <a:tcPr marL="0" marR="0" marT="4445" marB="0">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1500">
                        <a:latin typeface="Times New Roman"/>
                        <a:cs typeface="Times New Roman"/>
                      </a:endParaRPr>
                    </a:p>
                    <a:p>
                      <a:pPr marR="6985" algn="r">
                        <a:lnSpc>
                          <a:spcPct val="100000"/>
                        </a:lnSpc>
                      </a:pPr>
                      <a:r>
                        <a:rPr sz="900" spc="-20" dirty="0">
                          <a:latin typeface="Noteworthy-Light"/>
                          <a:cs typeface="Noteworthy-Light"/>
                        </a:rPr>
                        <a:t>Respect </a:t>
                      </a:r>
                      <a:r>
                        <a:rPr sz="900" spc="-30" dirty="0">
                          <a:latin typeface="Noteworthy-Light"/>
                          <a:cs typeface="Noteworthy-Light"/>
                        </a:rPr>
                        <a:t>for</a:t>
                      </a:r>
                      <a:r>
                        <a:rPr sz="900" spc="-20" dirty="0">
                          <a:latin typeface="Noteworthy-Light"/>
                          <a:cs typeface="Noteworthy-Light"/>
                        </a:rPr>
                        <a:t> </a:t>
                      </a:r>
                      <a:r>
                        <a:rPr sz="900" spc="-5" dirty="0">
                          <a:latin typeface="Noteworthy-Light"/>
                          <a:cs typeface="Noteworthy-Light"/>
                        </a:rPr>
                        <a:t>people</a:t>
                      </a:r>
                      <a:endParaRPr sz="900">
                        <a:latin typeface="Noteworthy-Light"/>
                        <a:cs typeface="Noteworthy-Light"/>
                      </a:endParaRPr>
                    </a:p>
                  </a:txBody>
                  <a:tcPr marL="0" marR="0" marT="4445" marB="0">
                    <a:lnL w="19050">
                      <a:solidFill>
                        <a:srgbClr val="000000"/>
                      </a:solidFill>
                      <a:prstDash val="solid"/>
                    </a:lnL>
                    <a:lnR w="9525">
                      <a:solidFill>
                        <a:srgbClr val="000000"/>
                      </a:solidFill>
                      <a:prstDash val="solid"/>
                    </a:lnR>
                    <a:lnT w="9525">
                      <a:solidFill>
                        <a:srgbClr val="000000"/>
                      </a:solidFill>
                      <a:prstDash val="solid"/>
                    </a:lnT>
                    <a:lnB w="19050">
                      <a:solidFill>
                        <a:srgbClr val="000000"/>
                      </a:solidFill>
                      <a:prstDash val="solid"/>
                    </a:lnB>
                  </a:tcPr>
                </a:tc>
                <a:tc>
                  <a:txBody>
                    <a:bodyPr/>
                    <a:lstStyle/>
                    <a:p>
                      <a:pPr marL="127000" marR="92075" algn="ctr">
                        <a:lnSpc>
                          <a:spcPct val="143200"/>
                        </a:lnSpc>
                        <a:spcBef>
                          <a:spcPts val="440"/>
                        </a:spcBef>
                      </a:pPr>
                      <a:r>
                        <a:rPr sz="650" dirty="0">
                          <a:latin typeface="Noteworthy-Light"/>
                          <a:cs typeface="Noteworthy-Light"/>
                        </a:rPr>
                        <a:t>Senior</a:t>
                      </a:r>
                      <a:r>
                        <a:rPr sz="650" spc="-20" dirty="0">
                          <a:latin typeface="Noteworthy-Light"/>
                          <a:cs typeface="Noteworthy-Light"/>
                        </a:rPr>
                        <a:t> </a:t>
                      </a:r>
                      <a:r>
                        <a:rPr sz="650" spc="0" dirty="0">
                          <a:latin typeface="Noteworthy-Light"/>
                          <a:cs typeface="Noteworthy-Light"/>
                        </a:rPr>
                        <a:t>management  </a:t>
                      </a:r>
                      <a:r>
                        <a:rPr sz="650" spc="-10" dirty="0">
                          <a:latin typeface="Noteworthy-Light"/>
                          <a:cs typeface="Noteworthy-Light"/>
                        </a:rPr>
                        <a:t>presentation</a:t>
                      </a:r>
                      <a:endParaRPr sz="650">
                        <a:latin typeface="Noteworthy-Light"/>
                        <a:cs typeface="Noteworthy-Light"/>
                      </a:endParaRPr>
                    </a:p>
                    <a:p>
                      <a:pPr marL="26034" algn="ctr">
                        <a:lnSpc>
                          <a:spcPct val="100000"/>
                        </a:lnSpc>
                        <a:spcBef>
                          <a:spcPts val="340"/>
                        </a:spcBef>
                      </a:pPr>
                      <a:r>
                        <a:rPr sz="650" spc="0" dirty="0">
                          <a:latin typeface="Noteworthy-Light"/>
                          <a:cs typeface="Noteworthy-Light"/>
                        </a:rPr>
                        <a:t>9-27</a:t>
                      </a:r>
                      <a:endParaRPr sz="650">
                        <a:latin typeface="Noteworthy-Light"/>
                        <a:cs typeface="Noteworthy-Light"/>
                      </a:endParaRPr>
                    </a:p>
                  </a:txBody>
                  <a:tcPr marL="0" marR="0" marT="55880" marB="0">
                    <a:lnL w="9525">
                      <a:solidFill>
                        <a:srgbClr val="000000"/>
                      </a:solidFill>
                      <a:prstDash val="solid"/>
                    </a:lnL>
                    <a:lnR w="9525">
                      <a:solidFill>
                        <a:srgbClr val="000000"/>
                      </a:solidFill>
                      <a:prstDash val="solid"/>
                    </a:lnR>
                    <a:lnB w="19050">
                      <a:solidFill>
                        <a:srgbClr val="000000"/>
                      </a:solidFill>
                      <a:prstDash val="solid"/>
                    </a:lnB>
                  </a:tcPr>
                </a:tc>
                <a:tc>
                  <a:txBody>
                    <a:bodyPr/>
                    <a:lstStyle/>
                    <a:p>
                      <a:pPr>
                        <a:lnSpc>
                          <a:spcPct val="100000"/>
                        </a:lnSpc>
                        <a:spcBef>
                          <a:spcPts val="35"/>
                        </a:spcBef>
                      </a:pPr>
                      <a:endParaRPr sz="1500">
                        <a:latin typeface="Times New Roman"/>
                        <a:cs typeface="Times New Roman"/>
                      </a:endParaRPr>
                    </a:p>
                    <a:p>
                      <a:pPr marL="28575" algn="ctr">
                        <a:lnSpc>
                          <a:spcPct val="100000"/>
                        </a:lnSpc>
                      </a:pPr>
                      <a:r>
                        <a:rPr sz="900" spc="-5" dirty="0">
                          <a:latin typeface="Noteworthy-Light"/>
                          <a:cs typeface="Noteworthy-Light"/>
                        </a:rPr>
                        <a:t>Q&amp;E</a:t>
                      </a:r>
                      <a:r>
                        <a:rPr sz="900" spc="-30" dirty="0">
                          <a:latin typeface="Noteworthy-Light"/>
                          <a:cs typeface="Noteworthy-Light"/>
                        </a:rPr>
                        <a:t> </a:t>
                      </a:r>
                      <a:r>
                        <a:rPr sz="900" spc="-20" dirty="0">
                          <a:latin typeface="Noteworthy-Light"/>
                          <a:cs typeface="Noteworthy-Light"/>
                        </a:rPr>
                        <a:t>certification</a:t>
                      </a:r>
                      <a:endParaRPr sz="900">
                        <a:latin typeface="Noteworthy-Light"/>
                        <a:cs typeface="Noteworthy-Light"/>
                      </a:endParaRPr>
                    </a:p>
                  </a:txBody>
                  <a:tcPr marL="0" marR="0" marT="4445" marB="0">
                    <a:lnL w="9525">
                      <a:solidFill>
                        <a:srgbClr val="000000"/>
                      </a:solidFill>
                      <a:prstDash val="solid"/>
                    </a:lnL>
                    <a:lnR w="19050">
                      <a:solidFill>
                        <a:srgbClr val="000000"/>
                      </a:solidFill>
                      <a:prstDash val="solid"/>
                    </a:lnR>
                    <a:lnT w="9525">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574675">
                <a:tc>
                  <a:txBody>
                    <a:bodyPr/>
                    <a:lstStyle/>
                    <a:p>
                      <a:pPr marL="66040" marR="40005" indent="-635" algn="ctr">
                        <a:lnSpc>
                          <a:spcPts val="1460"/>
                        </a:lnSpc>
                        <a:spcBef>
                          <a:spcPts val="70"/>
                        </a:spcBef>
                      </a:pPr>
                      <a:r>
                        <a:rPr sz="900" spc="-15" dirty="0">
                          <a:latin typeface="Noteworthy-Light"/>
                          <a:cs typeface="Noteworthy-Light"/>
                        </a:rPr>
                        <a:t>Sduty </a:t>
                      </a:r>
                      <a:r>
                        <a:rPr sz="900" spc="0" dirty="0">
                          <a:latin typeface="Noteworthy-Light"/>
                          <a:cs typeface="Noteworthy-Light"/>
                        </a:rPr>
                        <a:t>all </a:t>
                      </a:r>
                      <a:r>
                        <a:rPr sz="900" spc="-15" dirty="0">
                          <a:latin typeface="Noteworthy-Light"/>
                          <a:cs typeface="Noteworthy-Light"/>
                        </a:rPr>
                        <a:t>of  Harada's material  </a:t>
                      </a:r>
                      <a:r>
                        <a:rPr sz="900" spc="-10" dirty="0">
                          <a:latin typeface="Noteworthy-Light"/>
                          <a:cs typeface="Noteworthy-Light"/>
                        </a:rPr>
                        <a:t>daily</a:t>
                      </a:r>
                      <a:endParaRPr sz="900">
                        <a:latin typeface="Noteworthy-Light"/>
                        <a:cs typeface="Noteworthy-Light"/>
                      </a:endParaRPr>
                    </a:p>
                  </a:txBody>
                  <a:tcPr marL="0" marR="0" marT="8890" marB="0">
                    <a:lnL w="19050">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tcPr>
                </a:tc>
                <a:tc>
                  <a:txBody>
                    <a:bodyPr/>
                    <a:lstStyle/>
                    <a:p>
                      <a:pPr marL="82550" marR="57150" algn="ctr">
                        <a:lnSpc>
                          <a:spcPts val="1460"/>
                        </a:lnSpc>
                        <a:spcBef>
                          <a:spcPts val="70"/>
                        </a:spcBef>
                      </a:pPr>
                      <a:r>
                        <a:rPr sz="900" spc="-10" dirty="0">
                          <a:latin typeface="Noteworthy-Light"/>
                          <a:cs typeface="Noteworthy-Light"/>
                        </a:rPr>
                        <a:t>Read </a:t>
                      </a:r>
                      <a:r>
                        <a:rPr sz="900" spc="-15" dirty="0">
                          <a:latin typeface="Noteworthy-Light"/>
                          <a:cs typeface="Noteworthy-Light"/>
                        </a:rPr>
                        <a:t>Covey</a:t>
                      </a:r>
                      <a:r>
                        <a:rPr sz="900" spc="-65" dirty="0">
                          <a:latin typeface="Noteworthy-Light"/>
                          <a:cs typeface="Noteworthy-Light"/>
                        </a:rPr>
                        <a:t> </a:t>
                      </a:r>
                      <a:r>
                        <a:rPr sz="900" spc="0" dirty="0">
                          <a:latin typeface="Noteworthy-Light"/>
                          <a:cs typeface="Noteworthy-Light"/>
                        </a:rPr>
                        <a:t>and  </a:t>
                      </a:r>
                      <a:r>
                        <a:rPr sz="900" spc="-15" dirty="0">
                          <a:latin typeface="Noteworthy-Light"/>
                          <a:cs typeface="Noteworthy-Light"/>
                        </a:rPr>
                        <a:t>other success  </a:t>
                      </a:r>
                      <a:r>
                        <a:rPr sz="900" spc="-25" dirty="0">
                          <a:latin typeface="Noteworthy-Light"/>
                          <a:cs typeface="Noteworthy-Light"/>
                        </a:rPr>
                        <a:t>writers</a:t>
                      </a:r>
                      <a:endParaRPr sz="900">
                        <a:latin typeface="Noteworthy-Light"/>
                        <a:cs typeface="Noteworthy-Light"/>
                      </a:endParaRPr>
                    </a:p>
                  </a:txBody>
                  <a:tcPr marL="0" marR="0" marT="8890" marB="0">
                    <a:lnL w="9525">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tcPr>
                </a:tc>
                <a:tc>
                  <a:txBody>
                    <a:bodyPr/>
                    <a:lstStyle/>
                    <a:p>
                      <a:pPr marL="82550" marR="53340" algn="ctr">
                        <a:lnSpc>
                          <a:spcPts val="1460"/>
                        </a:lnSpc>
                        <a:spcBef>
                          <a:spcPts val="70"/>
                        </a:spcBef>
                      </a:pPr>
                      <a:r>
                        <a:rPr sz="900" spc="-15" dirty="0">
                          <a:latin typeface="Noteworthy-Light"/>
                          <a:cs typeface="Noteworthy-Light"/>
                        </a:rPr>
                        <a:t>Prepare </a:t>
                      </a:r>
                      <a:r>
                        <a:rPr sz="900" spc="-30" dirty="0">
                          <a:latin typeface="Noteworthy-Light"/>
                          <a:cs typeface="Noteworthy-Light"/>
                        </a:rPr>
                        <a:t>for </a:t>
                      </a:r>
                      <a:r>
                        <a:rPr sz="900" spc="-10" dirty="0">
                          <a:latin typeface="Noteworthy-Light"/>
                          <a:cs typeface="Noteworthy-Light"/>
                        </a:rPr>
                        <a:t>daily  diary publication  </a:t>
                      </a:r>
                      <a:r>
                        <a:rPr sz="900" spc="-5" dirty="0">
                          <a:latin typeface="Noteworthy-Light"/>
                          <a:cs typeface="Noteworthy-Light"/>
                        </a:rPr>
                        <a:t>Aug</a:t>
                      </a:r>
                      <a:r>
                        <a:rPr sz="900" spc="-15" dirty="0">
                          <a:latin typeface="Noteworthy-Light"/>
                          <a:cs typeface="Noteworthy-Light"/>
                        </a:rPr>
                        <a:t> </a:t>
                      </a:r>
                      <a:r>
                        <a:rPr sz="900" dirty="0">
                          <a:latin typeface="Noteworthy-Light"/>
                          <a:cs typeface="Noteworthy-Light"/>
                        </a:rPr>
                        <a:t>15</a:t>
                      </a:r>
                      <a:endParaRPr sz="900">
                        <a:latin typeface="Noteworthy-Light"/>
                        <a:cs typeface="Noteworthy-Light"/>
                      </a:endParaRPr>
                    </a:p>
                  </a:txBody>
                  <a:tcPr marL="0" marR="0" marT="8890" marB="0">
                    <a:lnL w="9525">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tcPr>
                </a:tc>
                <a:tc>
                  <a:txBody>
                    <a:bodyPr/>
                    <a:lstStyle/>
                    <a:p>
                      <a:pPr marL="83820">
                        <a:lnSpc>
                          <a:spcPct val="100000"/>
                        </a:lnSpc>
                        <a:spcBef>
                          <a:spcPts val="1670"/>
                        </a:spcBef>
                      </a:pPr>
                      <a:r>
                        <a:rPr sz="1200" b="1" spc="10" dirty="0">
                          <a:latin typeface="Noteworthy"/>
                          <a:cs typeface="Noteworthy"/>
                        </a:rPr>
                        <a:t>Build</a:t>
                      </a:r>
                      <a:r>
                        <a:rPr sz="1200" b="1" spc="-20" dirty="0">
                          <a:latin typeface="Noteworthy"/>
                          <a:cs typeface="Noteworthy"/>
                        </a:rPr>
                        <a:t> </a:t>
                      </a:r>
                      <a:r>
                        <a:rPr sz="1200" b="1" spc="0" dirty="0">
                          <a:latin typeface="Noteworthy"/>
                          <a:cs typeface="Noteworthy"/>
                        </a:rPr>
                        <a:t>Skills</a:t>
                      </a:r>
                      <a:endParaRPr sz="1200">
                        <a:latin typeface="Noteworthy"/>
                        <a:cs typeface="Noteworthy"/>
                      </a:endParaRPr>
                    </a:p>
                  </a:txBody>
                  <a:tcPr marL="0" marR="0" marT="2120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9685" algn="ctr">
                        <a:lnSpc>
                          <a:spcPct val="100000"/>
                        </a:lnSpc>
                        <a:spcBef>
                          <a:spcPts val="1670"/>
                        </a:spcBef>
                      </a:pPr>
                      <a:r>
                        <a:rPr sz="1200" b="1" dirty="0">
                          <a:latin typeface="Noteworthy"/>
                          <a:cs typeface="Noteworthy"/>
                        </a:rPr>
                        <a:t>Marketing</a:t>
                      </a:r>
                      <a:endParaRPr sz="1200">
                        <a:latin typeface="Noteworthy"/>
                        <a:cs typeface="Noteworthy"/>
                      </a:endParaRPr>
                    </a:p>
                  </a:txBody>
                  <a:tcPr marL="0" marR="0" marT="21209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165735" marR="133985" indent="14604">
                        <a:lnSpc>
                          <a:spcPct val="139700"/>
                        </a:lnSpc>
                        <a:spcBef>
                          <a:spcPts val="85"/>
                        </a:spcBef>
                      </a:pPr>
                      <a:r>
                        <a:rPr sz="1200" b="1" spc="0" dirty="0">
                          <a:latin typeface="Noteworthy"/>
                          <a:cs typeface="Noteworthy"/>
                        </a:rPr>
                        <a:t>Develop  </a:t>
                      </a:r>
                      <a:r>
                        <a:rPr sz="1200" b="1" dirty="0">
                          <a:latin typeface="Noteworthy"/>
                          <a:cs typeface="Noteworthy"/>
                        </a:rPr>
                        <a:t>C</a:t>
                      </a:r>
                      <a:r>
                        <a:rPr sz="1200" b="1" spc="25" dirty="0">
                          <a:latin typeface="Noteworthy"/>
                          <a:cs typeface="Noteworthy"/>
                        </a:rPr>
                        <a:t>o</a:t>
                      </a:r>
                      <a:r>
                        <a:rPr sz="1200" b="1" spc="30" dirty="0">
                          <a:latin typeface="Noteworthy"/>
                          <a:cs typeface="Noteworthy"/>
                        </a:rPr>
                        <a:t>u</a:t>
                      </a:r>
                      <a:r>
                        <a:rPr sz="1200" b="1" spc="-70" dirty="0">
                          <a:latin typeface="Noteworthy"/>
                          <a:cs typeface="Noteworthy"/>
                        </a:rPr>
                        <a:t>r</a:t>
                      </a:r>
                      <a:r>
                        <a:rPr sz="1200" b="1" spc="-25" dirty="0">
                          <a:latin typeface="Noteworthy"/>
                          <a:cs typeface="Noteworthy"/>
                        </a:rPr>
                        <a:t>s</a:t>
                      </a:r>
                      <a:r>
                        <a:rPr sz="1200" b="1" spc="-30" dirty="0">
                          <a:latin typeface="Noteworthy"/>
                          <a:cs typeface="Noteworthy"/>
                        </a:rPr>
                        <a:t>e</a:t>
                      </a:r>
                      <a:r>
                        <a:rPr sz="1200" b="1" dirty="0">
                          <a:latin typeface="Noteworthy"/>
                          <a:cs typeface="Noteworthy"/>
                        </a:rPr>
                        <a:t>s</a:t>
                      </a:r>
                      <a:endParaRPr sz="1200">
                        <a:latin typeface="Noteworthy"/>
                        <a:cs typeface="Noteworthy"/>
                      </a:endParaRPr>
                    </a:p>
                  </a:txBody>
                  <a:tcPr marL="0" marR="0" marT="1079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03505" marR="69215" indent="86995">
                        <a:lnSpc>
                          <a:spcPct val="139700"/>
                        </a:lnSpc>
                        <a:spcBef>
                          <a:spcPts val="85"/>
                        </a:spcBef>
                      </a:pPr>
                      <a:r>
                        <a:rPr sz="1200" spc="-5" dirty="0">
                          <a:latin typeface="Noteworthy-Light"/>
                          <a:cs typeface="Noteworthy-Light"/>
                        </a:rPr>
                        <a:t>Exercise  </a:t>
                      </a:r>
                      <a:r>
                        <a:rPr sz="1200" spc="0" dirty="0">
                          <a:latin typeface="Noteworthy-Light"/>
                          <a:cs typeface="Noteworthy-Light"/>
                        </a:rPr>
                        <a:t>twice </a:t>
                      </a:r>
                      <a:r>
                        <a:rPr sz="1200" spc="10" dirty="0">
                          <a:latin typeface="Noteworthy-Light"/>
                          <a:cs typeface="Noteworthy-Light"/>
                        </a:rPr>
                        <a:t>a</a:t>
                      </a:r>
                      <a:r>
                        <a:rPr sz="1200" spc="-65" dirty="0">
                          <a:latin typeface="Noteworthy-Light"/>
                          <a:cs typeface="Noteworthy-Light"/>
                        </a:rPr>
                        <a:t> </a:t>
                      </a:r>
                      <a:r>
                        <a:rPr sz="1200" dirty="0">
                          <a:latin typeface="Noteworthy-Light"/>
                          <a:cs typeface="Noteworthy-Light"/>
                        </a:rPr>
                        <a:t>day</a:t>
                      </a:r>
                      <a:endParaRPr sz="1200">
                        <a:latin typeface="Noteworthy-Light"/>
                        <a:cs typeface="Noteworthy-Light"/>
                      </a:endParaRPr>
                    </a:p>
                  </a:txBody>
                  <a:tcPr marL="0" marR="0" marT="10795" marB="0">
                    <a:lnL w="9525">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tcPr>
                </a:tc>
                <a:tc>
                  <a:txBody>
                    <a:bodyPr/>
                    <a:lstStyle/>
                    <a:p>
                      <a:pPr marL="295910" marR="17780" indent="-244475">
                        <a:lnSpc>
                          <a:spcPct val="140200"/>
                        </a:lnSpc>
                        <a:spcBef>
                          <a:spcPts val="280"/>
                        </a:spcBef>
                      </a:pPr>
                      <a:r>
                        <a:rPr sz="1100" spc="-25" dirty="0">
                          <a:latin typeface="Noteworthy-Light"/>
                          <a:cs typeface="Noteworthy-Light"/>
                        </a:rPr>
                        <a:t>Meditate </a:t>
                      </a:r>
                      <a:r>
                        <a:rPr sz="1100" spc="-5" dirty="0">
                          <a:latin typeface="Noteworthy-Light"/>
                          <a:cs typeface="Noteworthy-Light"/>
                        </a:rPr>
                        <a:t>twice  </a:t>
                      </a:r>
                      <a:r>
                        <a:rPr sz="1100" spc="0" dirty="0">
                          <a:latin typeface="Noteworthy-Light"/>
                          <a:cs typeface="Noteworthy-Light"/>
                        </a:rPr>
                        <a:t>a</a:t>
                      </a:r>
                      <a:r>
                        <a:rPr sz="1100" spc="-15" dirty="0">
                          <a:latin typeface="Noteworthy-Light"/>
                          <a:cs typeface="Noteworthy-Light"/>
                        </a:rPr>
                        <a:t> </a:t>
                      </a:r>
                      <a:r>
                        <a:rPr sz="1100" spc="-5" dirty="0">
                          <a:latin typeface="Noteworthy-Light"/>
                          <a:cs typeface="Noteworthy-Light"/>
                        </a:rPr>
                        <a:t>day</a:t>
                      </a:r>
                      <a:endParaRPr sz="1100">
                        <a:latin typeface="Noteworthy-Light"/>
                        <a:cs typeface="Noteworthy-Light"/>
                      </a:endParaRPr>
                    </a:p>
                  </a:txBody>
                  <a:tcPr marL="0" marR="0" marT="35560" marB="0">
                    <a:lnL w="9525">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tcPr>
                </a:tc>
                <a:tc>
                  <a:txBody>
                    <a:bodyPr/>
                    <a:lstStyle/>
                    <a:p>
                      <a:pPr marL="248285" marR="107314" indent="-103505">
                        <a:lnSpc>
                          <a:spcPct val="140200"/>
                        </a:lnSpc>
                        <a:spcBef>
                          <a:spcPts val="280"/>
                        </a:spcBef>
                      </a:pPr>
                      <a:r>
                        <a:rPr sz="1100" spc="-10" dirty="0">
                          <a:latin typeface="Noteworthy-Light"/>
                          <a:cs typeface="Noteworthy-Light"/>
                        </a:rPr>
                        <a:t>Improve</a:t>
                      </a:r>
                      <a:r>
                        <a:rPr sz="1100" spc="-70" dirty="0">
                          <a:latin typeface="Noteworthy-Light"/>
                          <a:cs typeface="Noteworthy-Light"/>
                        </a:rPr>
                        <a:t> </a:t>
                      </a:r>
                      <a:r>
                        <a:rPr sz="1100" dirty="0">
                          <a:latin typeface="Noteworthy-Light"/>
                          <a:cs typeface="Noteworthy-Light"/>
                        </a:rPr>
                        <a:t>my  </a:t>
                      </a:r>
                      <a:r>
                        <a:rPr sz="1100" spc="-15" dirty="0">
                          <a:latin typeface="Noteworthy-Light"/>
                          <a:cs typeface="Noteworthy-Light"/>
                        </a:rPr>
                        <a:t>posture</a:t>
                      </a:r>
                      <a:endParaRPr sz="1100">
                        <a:latin typeface="Noteworthy-Light"/>
                        <a:cs typeface="Noteworthy-Light"/>
                      </a:endParaRPr>
                    </a:p>
                  </a:txBody>
                  <a:tcPr marL="0" marR="0" marT="35560" marB="0">
                    <a:lnL w="9525">
                      <a:solidFill>
                        <a:srgbClr val="000000"/>
                      </a:solidFill>
                      <a:prstDash val="solid"/>
                    </a:lnL>
                    <a:lnR w="19050">
                      <a:solidFill>
                        <a:srgbClr val="000000"/>
                      </a:solidFill>
                      <a:prstDash val="solid"/>
                    </a:lnR>
                    <a:lnT w="19050">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582930">
                <a:tc>
                  <a:txBody>
                    <a:bodyPr/>
                    <a:lstStyle/>
                    <a:p>
                      <a:pPr marL="173355" marR="146050" indent="111125">
                        <a:lnSpc>
                          <a:spcPct val="140200"/>
                        </a:lnSpc>
                        <a:spcBef>
                          <a:spcPts val="295"/>
                        </a:spcBef>
                      </a:pPr>
                      <a:r>
                        <a:rPr sz="1100" spc="-10" dirty="0">
                          <a:latin typeface="Noteworthy-Light"/>
                          <a:cs typeface="Noteworthy-Light"/>
                        </a:rPr>
                        <a:t>Study  </a:t>
                      </a:r>
                      <a:r>
                        <a:rPr sz="1100" spc="-5" dirty="0">
                          <a:latin typeface="Noteworthy-Light"/>
                          <a:cs typeface="Noteworthy-Light"/>
                        </a:rPr>
                        <a:t>i</a:t>
                      </a:r>
                      <a:r>
                        <a:rPr sz="1100" spc="5" dirty="0">
                          <a:latin typeface="Noteworthy-Light"/>
                          <a:cs typeface="Noteworthy-Light"/>
                        </a:rPr>
                        <a:t>n</a:t>
                      </a:r>
                      <a:r>
                        <a:rPr sz="1100" spc="-5" dirty="0">
                          <a:latin typeface="Noteworthy-Light"/>
                          <a:cs typeface="Noteworthy-Light"/>
                        </a:rPr>
                        <a:t>n</a:t>
                      </a:r>
                      <a:r>
                        <a:rPr sz="1100" spc="-25" dirty="0">
                          <a:latin typeface="Noteworthy-Light"/>
                          <a:cs typeface="Noteworthy-Light"/>
                        </a:rPr>
                        <a:t>o</a:t>
                      </a:r>
                      <a:r>
                        <a:rPr sz="1100" spc="-65" dirty="0">
                          <a:latin typeface="Noteworthy-Light"/>
                          <a:cs typeface="Noteworthy-Light"/>
                        </a:rPr>
                        <a:t>v</a:t>
                      </a:r>
                      <a:r>
                        <a:rPr sz="1100" spc="-30" dirty="0">
                          <a:latin typeface="Noteworthy-Light"/>
                          <a:cs typeface="Noteworthy-Light"/>
                        </a:rPr>
                        <a:t>a</a:t>
                      </a:r>
                      <a:r>
                        <a:rPr sz="1100" dirty="0">
                          <a:latin typeface="Noteworthy-Light"/>
                          <a:cs typeface="Noteworthy-Light"/>
                        </a:rPr>
                        <a:t>t</a:t>
                      </a:r>
                      <a:r>
                        <a:rPr sz="1100" spc="-35" dirty="0">
                          <a:latin typeface="Noteworthy-Light"/>
                          <a:cs typeface="Noteworthy-Light"/>
                        </a:rPr>
                        <a:t>i</a:t>
                      </a:r>
                      <a:r>
                        <a:rPr sz="1100" spc="-5" dirty="0">
                          <a:latin typeface="Noteworthy-Light"/>
                          <a:cs typeface="Noteworthy-Light"/>
                        </a:rPr>
                        <a:t>o</a:t>
                      </a:r>
                      <a:r>
                        <a:rPr sz="1100" dirty="0">
                          <a:latin typeface="Noteworthy-Light"/>
                          <a:cs typeface="Noteworthy-Light"/>
                        </a:rPr>
                        <a:t>n</a:t>
                      </a:r>
                      <a:endParaRPr sz="1100">
                        <a:latin typeface="Noteworthy-Light"/>
                        <a:cs typeface="Noteworthy-Light"/>
                      </a:endParaRPr>
                    </a:p>
                  </a:txBody>
                  <a:tcPr marL="0" marR="0" marT="37465" marB="0">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61290" marR="79375" indent="-55244">
                        <a:lnSpc>
                          <a:spcPct val="139700"/>
                        </a:lnSpc>
                        <a:spcBef>
                          <a:spcPts val="100"/>
                        </a:spcBef>
                      </a:pPr>
                      <a:r>
                        <a:rPr sz="1200" b="1" spc="0" dirty="0">
                          <a:solidFill>
                            <a:srgbClr val="FFFFFF"/>
                          </a:solidFill>
                          <a:latin typeface="Noteworthy"/>
                          <a:cs typeface="Noteworthy"/>
                        </a:rPr>
                        <a:t>Study</a:t>
                      </a:r>
                      <a:r>
                        <a:rPr sz="1200" b="1" spc="-55" dirty="0">
                          <a:solidFill>
                            <a:srgbClr val="FFFFFF"/>
                          </a:solidFill>
                          <a:latin typeface="Noteworthy"/>
                          <a:cs typeface="Noteworthy"/>
                        </a:rPr>
                        <a:t> </a:t>
                      </a:r>
                      <a:r>
                        <a:rPr sz="1200" b="1" spc="15" dirty="0">
                          <a:solidFill>
                            <a:srgbClr val="FFFFFF"/>
                          </a:solidFill>
                          <a:latin typeface="Noteworthy"/>
                          <a:cs typeface="Noteworthy"/>
                        </a:rPr>
                        <a:t>and  </a:t>
                      </a:r>
                      <a:r>
                        <a:rPr sz="1200" b="1" spc="0" dirty="0">
                          <a:solidFill>
                            <a:srgbClr val="FFFFFF"/>
                          </a:solidFill>
                          <a:latin typeface="Noteworthy"/>
                          <a:cs typeface="Noteworthy"/>
                        </a:rPr>
                        <a:t>Reserch</a:t>
                      </a:r>
                      <a:endParaRPr sz="1200">
                        <a:latin typeface="Noteworthy"/>
                        <a:cs typeface="Noteworthy"/>
                      </a:endParaRPr>
                    </a:p>
                  </a:txBody>
                  <a:tcPr marL="0" marR="0" marT="12700" marB="0">
                    <a:lnL w="9525" cap="flat" cmpd="sng" algn="ctr">
                      <a:solidFill>
                        <a:srgbClr val="000000"/>
                      </a:solidFill>
                      <a:prstDash val="solid"/>
                      <a:round/>
                      <a:headEnd type="none" w="med" len="med"/>
                      <a:tailEnd type="none" w="med" len="med"/>
                    </a:lnL>
                    <a:lnT w="9525" cap="flat" cmpd="sng" algn="ctr">
                      <a:solidFill>
                        <a:srgbClr val="000000"/>
                      </a:solidFill>
                      <a:prstDash val="solid"/>
                      <a:round/>
                      <a:headEnd type="none" w="med" len="med"/>
                      <a:tailEnd type="none" w="med" len="med"/>
                    </a:lnT>
                    <a:solidFill>
                      <a:srgbClr val="000000"/>
                    </a:solidFill>
                  </a:tcPr>
                </a:tc>
                <a:tc>
                  <a:txBody>
                    <a:bodyPr/>
                    <a:lstStyle/>
                    <a:p>
                      <a:pPr marL="265430" marR="45085" indent="-191770">
                        <a:lnSpc>
                          <a:spcPct val="140200"/>
                        </a:lnSpc>
                        <a:spcBef>
                          <a:spcPts val="445"/>
                        </a:spcBef>
                      </a:pPr>
                      <a:r>
                        <a:rPr sz="1000" spc="-15" dirty="0">
                          <a:latin typeface="Noteworthy-Light"/>
                          <a:cs typeface="Noteworthy-Light"/>
                        </a:rPr>
                        <a:t>Master</a:t>
                      </a:r>
                      <a:r>
                        <a:rPr sz="1000" spc="-85" dirty="0">
                          <a:latin typeface="Noteworthy-Light"/>
                          <a:cs typeface="Noteworthy-Light"/>
                        </a:rPr>
                        <a:t> </a:t>
                      </a:r>
                      <a:r>
                        <a:rPr sz="1000" spc="-20" dirty="0">
                          <a:latin typeface="Noteworthy-Light"/>
                          <a:cs typeface="Noteworthy-Light"/>
                        </a:rPr>
                        <a:t>System  </a:t>
                      </a:r>
                      <a:r>
                        <a:rPr sz="1000" spc="-30" dirty="0">
                          <a:latin typeface="Noteworthy-Light"/>
                          <a:cs typeface="Noteworthy-Light"/>
                        </a:rPr>
                        <a:t>Oct.</a:t>
                      </a:r>
                      <a:r>
                        <a:rPr sz="1000" spc="-15" dirty="0">
                          <a:latin typeface="Noteworthy-Light"/>
                          <a:cs typeface="Noteworthy-Light"/>
                        </a:rPr>
                        <a:t> </a:t>
                      </a:r>
                      <a:r>
                        <a:rPr sz="1000" dirty="0">
                          <a:latin typeface="Noteworthy-Light"/>
                          <a:cs typeface="Noteworthy-Light"/>
                        </a:rPr>
                        <a:t>15</a:t>
                      </a:r>
                      <a:endParaRPr sz="1000">
                        <a:latin typeface="Noteworthy-Light"/>
                        <a:cs typeface="Noteworthy-Light"/>
                      </a:endParaRPr>
                    </a:p>
                  </a:txBody>
                  <a:tcPr marL="0" marR="0" marT="56515" marB="0">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63195" marR="78740" indent="-55244">
                        <a:lnSpc>
                          <a:spcPct val="139700"/>
                        </a:lnSpc>
                        <a:spcBef>
                          <a:spcPts val="100"/>
                        </a:spcBef>
                      </a:pPr>
                      <a:r>
                        <a:rPr sz="1200" b="1" spc="0" dirty="0">
                          <a:latin typeface="Noteworthy"/>
                          <a:cs typeface="Noteworthy"/>
                        </a:rPr>
                        <a:t>Study</a:t>
                      </a:r>
                      <a:r>
                        <a:rPr sz="1200" b="1" spc="-55" dirty="0">
                          <a:latin typeface="Noteworthy"/>
                          <a:cs typeface="Noteworthy"/>
                        </a:rPr>
                        <a:t> </a:t>
                      </a:r>
                      <a:r>
                        <a:rPr sz="1200" b="1" spc="15" dirty="0">
                          <a:latin typeface="Noteworthy"/>
                          <a:cs typeface="Noteworthy"/>
                        </a:rPr>
                        <a:t>and  </a:t>
                      </a:r>
                      <a:r>
                        <a:rPr sz="1200" b="1" spc="0" dirty="0">
                          <a:latin typeface="Noteworthy"/>
                          <a:cs typeface="Noteworthy"/>
                        </a:rPr>
                        <a:t>Reserch</a:t>
                      </a:r>
                      <a:endParaRPr sz="1200">
                        <a:latin typeface="Noteworthy"/>
                        <a:cs typeface="Noteworthy"/>
                      </a:endParaRPr>
                    </a:p>
                  </a:txBody>
                  <a:tcPr marL="0" marR="0" marT="12700" marB="0">
                    <a:lnL w="9525">
                      <a:solidFill>
                        <a:srgbClr val="000000"/>
                      </a:solidFill>
                      <a:prstDash val="solid"/>
                    </a:lnL>
                    <a:lnT w="9525">
                      <a:solidFill>
                        <a:srgbClr val="000000"/>
                      </a:solidFill>
                      <a:prstDash val="solid"/>
                    </a:lnT>
                    <a:lnB w="9525">
                      <a:solidFill>
                        <a:srgbClr val="000000"/>
                      </a:solidFill>
                      <a:prstDash val="solid"/>
                    </a:lnB>
                  </a:tcPr>
                </a:tc>
                <a:tc>
                  <a:txBody>
                    <a:bodyPr/>
                    <a:lstStyle/>
                    <a:p>
                      <a:pPr marL="42545" marR="15875" indent="1270" algn="ctr">
                        <a:lnSpc>
                          <a:spcPct val="142800"/>
                        </a:lnSpc>
                        <a:spcBef>
                          <a:spcPts val="265"/>
                        </a:spcBef>
                      </a:pPr>
                      <a:r>
                        <a:rPr sz="750" b="1" spc="-60" dirty="0">
                          <a:solidFill>
                            <a:srgbClr val="FFFFFF"/>
                          </a:solidFill>
                          <a:latin typeface="Noteworthy"/>
                          <a:cs typeface="Noteworthy"/>
                        </a:rPr>
                        <a:t>To </a:t>
                      </a:r>
                      <a:r>
                        <a:rPr sz="750" b="1" spc="5" dirty="0">
                          <a:solidFill>
                            <a:srgbClr val="FFFFFF"/>
                          </a:solidFill>
                          <a:latin typeface="Noteworthy"/>
                          <a:cs typeface="Noteworthy"/>
                        </a:rPr>
                        <a:t>be </a:t>
                      </a:r>
                      <a:r>
                        <a:rPr sz="750" b="1" dirty="0">
                          <a:solidFill>
                            <a:srgbClr val="FFFFFF"/>
                          </a:solidFill>
                          <a:latin typeface="Noteworthy"/>
                          <a:cs typeface="Noteworthy"/>
                        </a:rPr>
                        <a:t>the </a:t>
                      </a:r>
                      <a:r>
                        <a:rPr sz="750" b="1" spc="0" dirty="0">
                          <a:solidFill>
                            <a:srgbClr val="FFFFFF"/>
                          </a:solidFill>
                          <a:latin typeface="Noteworthy"/>
                          <a:cs typeface="Noteworthy"/>
                        </a:rPr>
                        <a:t>Best  </a:t>
                      </a:r>
                      <a:r>
                        <a:rPr sz="750" b="1" dirty="0">
                          <a:solidFill>
                            <a:srgbClr val="FFFFFF"/>
                          </a:solidFill>
                          <a:latin typeface="Noteworthy"/>
                          <a:cs typeface="Noteworthy"/>
                        </a:rPr>
                        <a:t>Harada Method  </a:t>
                      </a:r>
                      <a:r>
                        <a:rPr sz="750" b="1" spc="0" dirty="0">
                          <a:solidFill>
                            <a:srgbClr val="FFFFFF"/>
                          </a:solidFill>
                          <a:latin typeface="Noteworthy"/>
                          <a:cs typeface="Noteworthy"/>
                        </a:rPr>
                        <a:t>teacher in </a:t>
                      </a:r>
                      <a:r>
                        <a:rPr sz="750" b="1" dirty="0">
                          <a:solidFill>
                            <a:srgbClr val="FFFFFF"/>
                          </a:solidFill>
                          <a:latin typeface="Noteworthy"/>
                          <a:cs typeface="Noteworthy"/>
                        </a:rPr>
                        <a:t>the</a:t>
                      </a:r>
                      <a:r>
                        <a:rPr sz="750" b="1" spc="-55" dirty="0">
                          <a:solidFill>
                            <a:srgbClr val="FFFFFF"/>
                          </a:solidFill>
                          <a:latin typeface="Noteworthy"/>
                          <a:cs typeface="Noteworthy"/>
                        </a:rPr>
                        <a:t> </a:t>
                      </a:r>
                      <a:r>
                        <a:rPr sz="750" b="1" spc="5" dirty="0">
                          <a:solidFill>
                            <a:srgbClr val="FFFFFF"/>
                          </a:solidFill>
                          <a:latin typeface="Noteworthy"/>
                          <a:cs typeface="Noteworthy"/>
                        </a:rPr>
                        <a:t>West</a:t>
                      </a:r>
                      <a:endParaRPr sz="750">
                        <a:latin typeface="Noteworthy"/>
                        <a:cs typeface="Noteworthy"/>
                      </a:endParaRPr>
                    </a:p>
                  </a:txBody>
                  <a:tcPr marL="0" marR="0" marT="33655" marB="0">
                    <a:solidFill>
                      <a:srgbClr val="000000"/>
                    </a:solidFill>
                  </a:tcPr>
                </a:tc>
                <a:tc>
                  <a:txBody>
                    <a:bodyPr/>
                    <a:lstStyle/>
                    <a:p>
                      <a:pPr marL="274955" marR="50165" indent="-194310">
                        <a:lnSpc>
                          <a:spcPct val="139700"/>
                        </a:lnSpc>
                        <a:spcBef>
                          <a:spcPts val="100"/>
                        </a:spcBef>
                      </a:pPr>
                      <a:r>
                        <a:rPr sz="1200" b="1" dirty="0">
                          <a:latin typeface="Noteworthy"/>
                          <a:cs typeface="Noteworthy"/>
                        </a:rPr>
                        <a:t>Health</a:t>
                      </a:r>
                      <a:r>
                        <a:rPr sz="1200" b="1" spc="-50" dirty="0">
                          <a:latin typeface="Noteworthy"/>
                          <a:cs typeface="Noteworthy"/>
                        </a:rPr>
                        <a:t> </a:t>
                      </a:r>
                      <a:r>
                        <a:rPr sz="1200" b="1" spc="15" dirty="0">
                          <a:latin typeface="Noteworthy"/>
                          <a:cs typeface="Noteworthy"/>
                        </a:rPr>
                        <a:t>and  </a:t>
                      </a:r>
                      <a:r>
                        <a:rPr sz="1200" b="1" spc="5" dirty="0">
                          <a:latin typeface="Noteworthy"/>
                          <a:cs typeface="Noteworthy"/>
                        </a:rPr>
                        <a:t>Mind</a:t>
                      </a:r>
                      <a:endParaRPr sz="1200" dirty="0">
                        <a:latin typeface="Noteworthy"/>
                        <a:cs typeface="Noteworthy"/>
                      </a:endParaRPr>
                    </a:p>
                  </a:txBody>
                  <a:tcPr marL="0" marR="0" marT="12700" marB="0">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44780" marR="111125" indent="74930">
                        <a:lnSpc>
                          <a:spcPct val="140200"/>
                        </a:lnSpc>
                        <a:spcBef>
                          <a:spcPts val="295"/>
                        </a:spcBef>
                      </a:pPr>
                      <a:r>
                        <a:rPr sz="1100" spc="-10" dirty="0">
                          <a:latin typeface="Noteworthy-Light"/>
                          <a:cs typeface="Noteworthy-Light"/>
                        </a:rPr>
                        <a:t>Set </a:t>
                      </a:r>
                      <a:r>
                        <a:rPr sz="1100" spc="10" dirty="0">
                          <a:latin typeface="Noteworthy-Light"/>
                          <a:cs typeface="Noteworthy-Light"/>
                        </a:rPr>
                        <a:t>up </a:t>
                      </a:r>
                      <a:r>
                        <a:rPr sz="1100" spc="0" dirty="0">
                          <a:latin typeface="Noteworthy-Light"/>
                          <a:cs typeface="Noteworthy-Light"/>
                        </a:rPr>
                        <a:t>a  </a:t>
                      </a:r>
                      <a:r>
                        <a:rPr sz="1100" spc="-15" dirty="0">
                          <a:latin typeface="Noteworthy-Light"/>
                          <a:cs typeface="Noteworthy-Light"/>
                        </a:rPr>
                        <a:t>precise</a:t>
                      </a:r>
                      <a:r>
                        <a:rPr sz="1100" spc="-40" dirty="0">
                          <a:latin typeface="Noteworthy-Light"/>
                          <a:cs typeface="Noteworthy-Light"/>
                        </a:rPr>
                        <a:t> </a:t>
                      </a:r>
                      <a:r>
                        <a:rPr sz="1100" spc="-15" dirty="0">
                          <a:latin typeface="Noteworthy-Light"/>
                          <a:cs typeface="Noteworthy-Light"/>
                        </a:rPr>
                        <a:t>diet</a:t>
                      </a:r>
                      <a:endParaRPr sz="1100">
                        <a:latin typeface="Noteworthy-Light"/>
                        <a:cs typeface="Noteworthy-Light"/>
                      </a:endParaRPr>
                    </a:p>
                  </a:txBody>
                  <a:tcPr marL="0" marR="0" marT="374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76860" marR="49530" indent="-194310">
                        <a:lnSpc>
                          <a:spcPct val="139700"/>
                        </a:lnSpc>
                        <a:spcBef>
                          <a:spcPts val="100"/>
                        </a:spcBef>
                      </a:pPr>
                      <a:r>
                        <a:rPr sz="1200" b="1" dirty="0">
                          <a:solidFill>
                            <a:srgbClr val="FFFFFF"/>
                          </a:solidFill>
                          <a:latin typeface="Noteworthy"/>
                          <a:cs typeface="Noteworthy"/>
                        </a:rPr>
                        <a:t>Health</a:t>
                      </a:r>
                      <a:r>
                        <a:rPr sz="1200" b="1" spc="-50" dirty="0">
                          <a:solidFill>
                            <a:srgbClr val="FFFFFF"/>
                          </a:solidFill>
                          <a:latin typeface="Noteworthy"/>
                          <a:cs typeface="Noteworthy"/>
                        </a:rPr>
                        <a:t> </a:t>
                      </a:r>
                      <a:r>
                        <a:rPr sz="1200" b="1" spc="15" dirty="0">
                          <a:solidFill>
                            <a:srgbClr val="FFFFFF"/>
                          </a:solidFill>
                          <a:latin typeface="Noteworthy"/>
                          <a:cs typeface="Noteworthy"/>
                        </a:rPr>
                        <a:t>and  </a:t>
                      </a:r>
                      <a:r>
                        <a:rPr sz="1200" b="1" spc="5" dirty="0">
                          <a:solidFill>
                            <a:srgbClr val="FFFFFF"/>
                          </a:solidFill>
                          <a:latin typeface="Noteworthy"/>
                          <a:cs typeface="Noteworthy"/>
                        </a:rPr>
                        <a:t>Mind</a:t>
                      </a:r>
                      <a:endParaRPr sz="1200">
                        <a:latin typeface="Noteworthy"/>
                        <a:cs typeface="Noteworthy"/>
                      </a:endParaRPr>
                    </a:p>
                  </a:txBody>
                  <a:tcPr marL="0" marR="0" marT="12700" marB="0">
                    <a:lnL w="9525" cap="flat" cmpd="sng" algn="ctr">
                      <a:solidFill>
                        <a:srgbClr val="000000"/>
                      </a:solidFill>
                      <a:prstDash val="solid"/>
                      <a:round/>
                      <a:headEnd type="none" w="med" len="med"/>
                      <a:tailEnd type="none" w="med" len="med"/>
                    </a:lnL>
                    <a:lnT w="9525" cap="flat" cmpd="sng" algn="ctr">
                      <a:solidFill>
                        <a:srgbClr val="000000"/>
                      </a:solidFill>
                      <a:prstDash val="solid"/>
                      <a:round/>
                      <a:headEnd type="none" w="med" len="med"/>
                      <a:tailEnd type="none" w="med" len="med"/>
                    </a:lnT>
                    <a:solidFill>
                      <a:srgbClr val="000000"/>
                    </a:solidFill>
                  </a:tcPr>
                </a:tc>
                <a:tc>
                  <a:txBody>
                    <a:bodyPr/>
                    <a:lstStyle/>
                    <a:p>
                      <a:pPr marL="107314" marR="71755" algn="ctr">
                        <a:lnSpc>
                          <a:spcPts val="1460"/>
                        </a:lnSpc>
                        <a:spcBef>
                          <a:spcPts val="85"/>
                        </a:spcBef>
                      </a:pPr>
                      <a:r>
                        <a:rPr sz="900" spc="-10" dirty="0">
                          <a:latin typeface="Noteworthy-Light"/>
                          <a:cs typeface="Noteworthy-Light"/>
                        </a:rPr>
                        <a:t>Shizeng twice</a:t>
                      </a:r>
                      <a:r>
                        <a:rPr sz="900" spc="-35" dirty="0">
                          <a:latin typeface="Noteworthy-Light"/>
                          <a:cs typeface="Noteworthy-Light"/>
                        </a:rPr>
                        <a:t> </a:t>
                      </a:r>
                      <a:r>
                        <a:rPr sz="900" dirty="0">
                          <a:latin typeface="Noteworthy-Light"/>
                          <a:cs typeface="Noteworthy-Light"/>
                        </a:rPr>
                        <a:t>a  </a:t>
                      </a:r>
                      <a:r>
                        <a:rPr sz="900" spc="-15" dirty="0">
                          <a:latin typeface="Noteworthy-Light"/>
                          <a:cs typeface="Noteworthy-Light"/>
                        </a:rPr>
                        <a:t>month(1st </a:t>
                      </a:r>
                      <a:r>
                        <a:rPr sz="900" spc="0" dirty="0">
                          <a:latin typeface="Noteworthy-Light"/>
                          <a:cs typeface="Noteworthy-Light"/>
                        </a:rPr>
                        <a:t>and  </a:t>
                      </a:r>
                      <a:r>
                        <a:rPr sz="900" spc="-10" dirty="0">
                          <a:latin typeface="Noteworthy-Light"/>
                          <a:cs typeface="Noteworthy-Light"/>
                        </a:rPr>
                        <a:t>15th)</a:t>
                      </a:r>
                      <a:endParaRPr sz="900">
                        <a:latin typeface="Noteworthy-Light"/>
                        <a:cs typeface="Noteworthy-Light"/>
                      </a:endParaRPr>
                    </a:p>
                  </a:txBody>
                  <a:tcPr marL="0" marR="0" marT="10795" marB="0">
                    <a:lnR w="190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571500">
                <a:tc>
                  <a:txBody>
                    <a:bodyPr/>
                    <a:lstStyle/>
                    <a:p>
                      <a:pPr>
                        <a:lnSpc>
                          <a:spcPct val="100000"/>
                        </a:lnSpc>
                        <a:spcBef>
                          <a:spcPts val="30"/>
                        </a:spcBef>
                      </a:pPr>
                      <a:endParaRPr sz="1450">
                        <a:latin typeface="Times New Roman"/>
                        <a:cs typeface="Times New Roman"/>
                      </a:endParaRPr>
                    </a:p>
                    <a:p>
                      <a:pPr marL="17780" algn="ctr">
                        <a:lnSpc>
                          <a:spcPct val="100000"/>
                        </a:lnSpc>
                        <a:spcBef>
                          <a:spcPts val="5"/>
                        </a:spcBef>
                      </a:pPr>
                      <a:r>
                        <a:rPr sz="1100" spc="-10" dirty="0">
                          <a:latin typeface="Noteworthy-Light"/>
                          <a:cs typeface="Noteworthy-Light"/>
                        </a:rPr>
                        <a:t>Study</a:t>
                      </a:r>
                      <a:r>
                        <a:rPr sz="1100" spc="-20" dirty="0">
                          <a:latin typeface="Noteworthy-Light"/>
                          <a:cs typeface="Noteworthy-Light"/>
                        </a:rPr>
                        <a:t> </a:t>
                      </a:r>
                      <a:r>
                        <a:rPr sz="1100" dirty="0">
                          <a:latin typeface="Noteworthy-Light"/>
                          <a:cs typeface="Noteworthy-Light"/>
                        </a:rPr>
                        <a:t>MAP</a:t>
                      </a:r>
                      <a:endParaRPr sz="1100">
                        <a:latin typeface="Noteworthy-Light"/>
                        <a:cs typeface="Noteworthy-Light"/>
                      </a:endParaRPr>
                    </a:p>
                  </a:txBody>
                  <a:tcPr marL="0" marR="0" marT="3810" marB="0">
                    <a:lnL w="19050">
                      <a:solidFill>
                        <a:srgbClr val="000000"/>
                      </a:solidFill>
                      <a:prstDash val="solid"/>
                    </a:lnL>
                    <a:lnR w="9525">
                      <a:solidFill>
                        <a:srgbClr val="000000"/>
                      </a:solidFill>
                      <a:prstDash val="solid"/>
                    </a:lnR>
                    <a:lnT w="9525">
                      <a:solidFill>
                        <a:srgbClr val="000000"/>
                      </a:solidFill>
                      <a:prstDash val="solid"/>
                    </a:lnT>
                    <a:lnB w="19050">
                      <a:solidFill>
                        <a:srgbClr val="000000"/>
                      </a:solidFill>
                      <a:prstDash val="solid"/>
                    </a:lnB>
                  </a:tcPr>
                </a:tc>
                <a:tc>
                  <a:txBody>
                    <a:bodyPr/>
                    <a:lstStyle/>
                    <a:p>
                      <a:pPr marL="72390" marR="46990" indent="635" algn="ctr">
                        <a:lnSpc>
                          <a:spcPts val="1460"/>
                        </a:lnSpc>
                        <a:spcBef>
                          <a:spcPts val="30"/>
                        </a:spcBef>
                      </a:pPr>
                      <a:r>
                        <a:rPr sz="900" spc="-35" dirty="0">
                          <a:latin typeface="Noteworthy-Light"/>
                          <a:cs typeface="Noteworthy-Light"/>
                        </a:rPr>
                        <a:t>Intefrate </a:t>
                      </a:r>
                      <a:r>
                        <a:rPr sz="900" spc="-5" dirty="0">
                          <a:latin typeface="Noteworthy-Light"/>
                          <a:cs typeface="Noteworthy-Light"/>
                        </a:rPr>
                        <a:t>Q&amp;E  </a:t>
                      </a:r>
                      <a:r>
                        <a:rPr sz="900" spc="-20" dirty="0">
                          <a:latin typeface="Noteworthy-Light"/>
                          <a:cs typeface="Noteworthy-Light"/>
                        </a:rPr>
                        <a:t>kaizen to </a:t>
                      </a:r>
                      <a:r>
                        <a:rPr sz="900" spc="-15" dirty="0">
                          <a:latin typeface="Noteworthy-Light"/>
                          <a:cs typeface="Noteworthy-Light"/>
                        </a:rPr>
                        <a:t>Harada  </a:t>
                      </a:r>
                      <a:r>
                        <a:rPr sz="900" spc="-20" dirty="0">
                          <a:latin typeface="Noteworthy-Light"/>
                          <a:cs typeface="Noteworthy-Light"/>
                        </a:rPr>
                        <a:t>Sept.</a:t>
                      </a:r>
                      <a:r>
                        <a:rPr sz="900" spc="-15" dirty="0">
                          <a:latin typeface="Noteworthy-Light"/>
                          <a:cs typeface="Noteworthy-Light"/>
                        </a:rPr>
                        <a:t> </a:t>
                      </a:r>
                      <a:r>
                        <a:rPr sz="900" dirty="0">
                          <a:latin typeface="Noteworthy-Light"/>
                          <a:cs typeface="Noteworthy-Light"/>
                        </a:rPr>
                        <a:t>15</a:t>
                      </a:r>
                    </a:p>
                  </a:txBody>
                  <a:tcPr marL="0" marR="0" marT="3810" marB="0">
                    <a:lnL w="9525">
                      <a:solidFill>
                        <a:srgbClr val="000000"/>
                      </a:solidFill>
                      <a:prstDash val="solid"/>
                    </a:lnL>
                    <a:lnR w="9525">
                      <a:solidFill>
                        <a:srgbClr val="000000"/>
                      </a:solidFill>
                      <a:prstDash val="solid"/>
                    </a:lnR>
                    <a:lnB w="19050">
                      <a:solidFill>
                        <a:srgbClr val="000000"/>
                      </a:solidFill>
                      <a:prstDash val="solid"/>
                    </a:lnB>
                  </a:tcPr>
                </a:tc>
                <a:tc>
                  <a:txBody>
                    <a:bodyPr/>
                    <a:lstStyle/>
                    <a:p>
                      <a:pPr marL="205740" marR="69215" indent="-109220">
                        <a:lnSpc>
                          <a:spcPct val="140200"/>
                        </a:lnSpc>
                        <a:spcBef>
                          <a:spcPts val="240"/>
                        </a:spcBef>
                      </a:pPr>
                      <a:r>
                        <a:rPr sz="1100" spc="0" dirty="0">
                          <a:latin typeface="Noteworthy-Light"/>
                          <a:cs typeface="Noteworthy-Light"/>
                        </a:rPr>
                        <a:t>Learn</a:t>
                      </a:r>
                      <a:r>
                        <a:rPr sz="1100" spc="-70" dirty="0">
                          <a:latin typeface="Noteworthy-Light"/>
                          <a:cs typeface="Noteworthy-Light"/>
                        </a:rPr>
                        <a:t> </a:t>
                      </a:r>
                      <a:r>
                        <a:rPr sz="1100" spc="0" dirty="0">
                          <a:latin typeface="Noteworthy-Light"/>
                          <a:cs typeface="Noteworthy-Light"/>
                        </a:rPr>
                        <a:t>Adobe  </a:t>
                      </a:r>
                      <a:r>
                        <a:rPr sz="1100" spc="-20" dirty="0">
                          <a:latin typeface="Noteworthy-Light"/>
                          <a:cs typeface="Noteworthy-Light"/>
                        </a:rPr>
                        <a:t>software</a:t>
                      </a:r>
                      <a:endParaRPr sz="1100">
                        <a:latin typeface="Noteworthy-Light"/>
                        <a:cs typeface="Noteworthy-Light"/>
                      </a:endParaRPr>
                    </a:p>
                  </a:txBody>
                  <a:tcPr marL="0" marR="0" marT="30480" marB="0">
                    <a:lnL w="9525">
                      <a:solidFill>
                        <a:srgbClr val="000000"/>
                      </a:solidFill>
                      <a:prstDash val="solid"/>
                    </a:lnL>
                    <a:lnR w="9525">
                      <a:solidFill>
                        <a:srgbClr val="000000"/>
                      </a:solidFill>
                      <a:prstDash val="solid"/>
                    </a:lnR>
                    <a:lnT w="9525">
                      <a:solidFill>
                        <a:srgbClr val="000000"/>
                      </a:solidFill>
                      <a:prstDash val="solid"/>
                    </a:lnT>
                    <a:lnB w="19050">
                      <a:solidFill>
                        <a:srgbClr val="000000"/>
                      </a:solidFill>
                      <a:prstDash val="solid"/>
                    </a:lnB>
                  </a:tcPr>
                </a:tc>
                <a:tc>
                  <a:txBody>
                    <a:bodyPr/>
                    <a:lstStyle/>
                    <a:p>
                      <a:pPr marL="90805" marR="41910" indent="-19050">
                        <a:lnSpc>
                          <a:spcPct val="139700"/>
                        </a:lnSpc>
                        <a:spcBef>
                          <a:spcPts val="45"/>
                        </a:spcBef>
                      </a:pPr>
                      <a:r>
                        <a:rPr sz="1200" b="1" dirty="0">
                          <a:latin typeface="Noteworthy"/>
                          <a:cs typeface="Noteworthy"/>
                        </a:rPr>
                        <a:t>Co</a:t>
                      </a:r>
                      <a:r>
                        <a:rPr sz="1200" b="1" spc="25" dirty="0">
                          <a:latin typeface="Noteworthy"/>
                          <a:cs typeface="Noteworthy"/>
                        </a:rPr>
                        <a:t>m</a:t>
                      </a:r>
                      <a:r>
                        <a:rPr sz="1200" b="1" dirty="0">
                          <a:latin typeface="Noteworthy"/>
                          <a:cs typeface="Noteworthy"/>
                        </a:rPr>
                        <a:t>m</a:t>
                      </a:r>
                      <a:r>
                        <a:rPr sz="1200" b="1" spc="15" dirty="0">
                          <a:latin typeface="Noteworthy"/>
                          <a:cs typeface="Noteworthy"/>
                        </a:rPr>
                        <a:t>un</a:t>
                      </a:r>
                      <a:r>
                        <a:rPr sz="1200" b="1" spc="-65" dirty="0">
                          <a:latin typeface="Noteworthy"/>
                          <a:cs typeface="Noteworthy"/>
                        </a:rPr>
                        <a:t>i</a:t>
                      </a:r>
                      <a:r>
                        <a:rPr sz="1200" b="1" spc="-40" dirty="0">
                          <a:latin typeface="Noteworthy"/>
                          <a:cs typeface="Noteworthy"/>
                        </a:rPr>
                        <a:t>t</a:t>
                      </a:r>
                      <a:r>
                        <a:rPr sz="1200" b="1" dirty="0">
                          <a:latin typeface="Noteworthy"/>
                          <a:cs typeface="Noteworthy"/>
                        </a:rPr>
                        <a:t>y  </a:t>
                      </a:r>
                      <a:r>
                        <a:rPr sz="1200" b="1" spc="15" dirty="0">
                          <a:latin typeface="Noteworthy"/>
                          <a:cs typeface="Noteworthy"/>
                        </a:rPr>
                        <a:t>and</a:t>
                      </a:r>
                      <a:r>
                        <a:rPr sz="1200" b="1" spc="-30" dirty="0">
                          <a:latin typeface="Noteworthy"/>
                          <a:cs typeface="Noteworthy"/>
                        </a:rPr>
                        <a:t> </a:t>
                      </a:r>
                      <a:r>
                        <a:rPr sz="1200" b="1" spc="-15" dirty="0">
                          <a:latin typeface="Noteworthy"/>
                          <a:cs typeface="Noteworthy"/>
                        </a:rPr>
                        <a:t>Family</a:t>
                      </a:r>
                      <a:endParaRPr sz="1200">
                        <a:latin typeface="Noteworthy"/>
                        <a:cs typeface="Noteworthy"/>
                      </a:endParaRPr>
                    </a:p>
                  </a:txBody>
                  <a:tcPr marL="0" marR="0" marT="57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0320" algn="ctr">
                        <a:lnSpc>
                          <a:spcPct val="100000"/>
                        </a:lnSpc>
                        <a:spcBef>
                          <a:spcPts val="1625"/>
                        </a:spcBef>
                      </a:pPr>
                      <a:r>
                        <a:rPr sz="1200" b="1" dirty="0">
                          <a:latin typeface="Noteworthy"/>
                          <a:cs typeface="Noteworthy"/>
                        </a:rPr>
                        <a:t>Spirit</a:t>
                      </a:r>
                      <a:endParaRPr sz="1200">
                        <a:latin typeface="Noteworthy"/>
                        <a:cs typeface="Noteworthy"/>
                      </a:endParaRPr>
                    </a:p>
                  </a:txBody>
                  <a:tcPr marL="0" marR="0" marT="206375" marB="0">
                    <a:lnL w="9525">
                      <a:solidFill>
                        <a:srgbClr val="000000"/>
                      </a:solidFill>
                      <a:prstDash val="solid"/>
                    </a:lnL>
                    <a:lnR w="9525">
                      <a:solidFill>
                        <a:srgbClr val="000000"/>
                      </a:solidFill>
                      <a:prstDash val="solid"/>
                    </a:lnR>
                    <a:lnB w="9525">
                      <a:solidFill>
                        <a:srgbClr val="000000"/>
                      </a:solidFill>
                      <a:prstDash val="solid"/>
                    </a:lnB>
                  </a:tcPr>
                </a:tc>
                <a:tc>
                  <a:txBody>
                    <a:bodyPr/>
                    <a:lstStyle/>
                    <a:p>
                      <a:pPr marL="23495" algn="ctr">
                        <a:lnSpc>
                          <a:spcPct val="100000"/>
                        </a:lnSpc>
                        <a:spcBef>
                          <a:spcPts val="1625"/>
                        </a:spcBef>
                      </a:pPr>
                      <a:r>
                        <a:rPr sz="1200" b="1" spc="-5" dirty="0">
                          <a:latin typeface="Noteworthy"/>
                          <a:cs typeface="Noteworthy"/>
                        </a:rPr>
                        <a:t>Write</a:t>
                      </a:r>
                      <a:endParaRPr sz="1200" dirty="0">
                        <a:latin typeface="Noteworthy"/>
                        <a:cs typeface="Noteworthy"/>
                      </a:endParaRPr>
                    </a:p>
                  </a:txBody>
                  <a:tcPr marL="0" marR="0" marT="2063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57785" marR="24765" indent="22860">
                        <a:lnSpc>
                          <a:spcPct val="135200"/>
                        </a:lnSpc>
                        <a:spcBef>
                          <a:spcPts val="645"/>
                        </a:spcBef>
                      </a:pPr>
                      <a:r>
                        <a:rPr sz="900" spc="-15" dirty="0">
                          <a:latin typeface="Noteworthy-Light"/>
                          <a:cs typeface="Noteworthy-Light"/>
                        </a:rPr>
                        <a:t>Carefully monitor  </a:t>
                      </a:r>
                      <a:r>
                        <a:rPr sz="900" spc="-5" dirty="0">
                          <a:latin typeface="Noteworthy-Light"/>
                          <a:cs typeface="Noteworthy-Light"/>
                        </a:rPr>
                        <a:t>my </a:t>
                      </a:r>
                      <a:r>
                        <a:rPr sz="900" dirty="0">
                          <a:latin typeface="Noteworthy-Light"/>
                          <a:cs typeface="Noteworthy-Light"/>
                        </a:rPr>
                        <a:t>blood</a:t>
                      </a:r>
                      <a:r>
                        <a:rPr sz="900" spc="-55" dirty="0">
                          <a:latin typeface="Noteworthy-Light"/>
                          <a:cs typeface="Noteworthy-Light"/>
                        </a:rPr>
                        <a:t> </a:t>
                      </a:r>
                      <a:r>
                        <a:rPr sz="900" spc="-20" dirty="0">
                          <a:latin typeface="Noteworthy-Light"/>
                          <a:cs typeface="Noteworthy-Light"/>
                        </a:rPr>
                        <a:t>pressure</a:t>
                      </a:r>
                      <a:endParaRPr sz="900">
                        <a:latin typeface="Noteworthy-Light"/>
                        <a:cs typeface="Noteworthy-Light"/>
                      </a:endParaRPr>
                    </a:p>
                  </a:txBody>
                  <a:tcPr marL="0" marR="0" marT="81915" marB="0">
                    <a:lnL w="9525">
                      <a:solidFill>
                        <a:srgbClr val="000000"/>
                      </a:solidFill>
                      <a:prstDash val="solid"/>
                    </a:lnL>
                    <a:lnR w="9525">
                      <a:solidFill>
                        <a:srgbClr val="000000"/>
                      </a:solidFill>
                      <a:prstDash val="solid"/>
                    </a:lnR>
                    <a:lnT w="9525">
                      <a:solidFill>
                        <a:srgbClr val="000000"/>
                      </a:solidFill>
                      <a:prstDash val="solid"/>
                    </a:lnT>
                    <a:lnB w="19050">
                      <a:solidFill>
                        <a:srgbClr val="000000"/>
                      </a:solidFill>
                      <a:prstDash val="solid"/>
                    </a:lnB>
                  </a:tcPr>
                </a:tc>
                <a:tc>
                  <a:txBody>
                    <a:bodyPr/>
                    <a:lstStyle/>
                    <a:p>
                      <a:pPr marL="188595" marR="3810" indent="-151130">
                        <a:lnSpc>
                          <a:spcPct val="135200"/>
                        </a:lnSpc>
                        <a:spcBef>
                          <a:spcPts val="645"/>
                        </a:spcBef>
                      </a:pPr>
                      <a:r>
                        <a:rPr sz="900" dirty="0">
                          <a:latin typeface="Noteworthy-Light"/>
                          <a:cs typeface="Noteworthy-Light"/>
                        </a:rPr>
                        <a:t>Drink 6 </a:t>
                      </a:r>
                      <a:r>
                        <a:rPr sz="900" spc="-15" dirty="0">
                          <a:latin typeface="Noteworthy-Light"/>
                          <a:cs typeface="Noteworthy-Light"/>
                        </a:rPr>
                        <a:t>glasses</a:t>
                      </a:r>
                      <a:r>
                        <a:rPr sz="900" spc="-65" dirty="0">
                          <a:latin typeface="Noteworthy-Light"/>
                          <a:cs typeface="Noteworthy-Light"/>
                        </a:rPr>
                        <a:t> </a:t>
                      </a:r>
                      <a:r>
                        <a:rPr sz="900" spc="-15" dirty="0">
                          <a:latin typeface="Noteworthy-Light"/>
                          <a:cs typeface="Noteworthy-Light"/>
                        </a:rPr>
                        <a:t>of  </a:t>
                      </a:r>
                      <a:r>
                        <a:rPr sz="900" spc="-20" dirty="0">
                          <a:latin typeface="Noteworthy-Light"/>
                          <a:cs typeface="Noteworthy-Light"/>
                        </a:rPr>
                        <a:t>water </a:t>
                      </a:r>
                      <a:r>
                        <a:rPr sz="900" dirty="0">
                          <a:latin typeface="Noteworthy-Light"/>
                          <a:cs typeface="Noteworthy-Light"/>
                        </a:rPr>
                        <a:t>a</a:t>
                      </a:r>
                      <a:r>
                        <a:rPr sz="900" spc="-5" dirty="0">
                          <a:latin typeface="Noteworthy-Light"/>
                          <a:cs typeface="Noteworthy-Light"/>
                        </a:rPr>
                        <a:t> </a:t>
                      </a:r>
                      <a:r>
                        <a:rPr sz="900" spc="-10" dirty="0">
                          <a:latin typeface="Noteworthy-Light"/>
                          <a:cs typeface="Noteworthy-Light"/>
                        </a:rPr>
                        <a:t>day</a:t>
                      </a:r>
                      <a:endParaRPr sz="900">
                        <a:latin typeface="Noteworthy-Light"/>
                        <a:cs typeface="Noteworthy-Light"/>
                      </a:endParaRPr>
                    </a:p>
                  </a:txBody>
                  <a:tcPr marL="0" marR="0" marT="81915" marB="0">
                    <a:lnL w="9525">
                      <a:solidFill>
                        <a:srgbClr val="000000"/>
                      </a:solidFill>
                      <a:prstDash val="solid"/>
                    </a:lnL>
                    <a:lnR w="9525">
                      <a:solidFill>
                        <a:srgbClr val="000000"/>
                      </a:solidFill>
                      <a:prstDash val="solid"/>
                    </a:lnR>
                    <a:lnB w="19050">
                      <a:solidFill>
                        <a:srgbClr val="000000"/>
                      </a:solidFill>
                      <a:prstDash val="solid"/>
                    </a:lnB>
                  </a:tcPr>
                </a:tc>
                <a:tc>
                  <a:txBody>
                    <a:bodyPr/>
                    <a:lstStyle/>
                    <a:p>
                      <a:pPr marL="253365" marR="182880" indent="-34925">
                        <a:lnSpc>
                          <a:spcPct val="140200"/>
                        </a:lnSpc>
                        <a:spcBef>
                          <a:spcPts val="240"/>
                        </a:spcBef>
                      </a:pPr>
                      <a:r>
                        <a:rPr sz="1100" spc="-10" dirty="0">
                          <a:latin typeface="Noteworthy-Light"/>
                          <a:cs typeface="Noteworthy-Light"/>
                        </a:rPr>
                        <a:t>Sake</a:t>
                      </a:r>
                      <a:r>
                        <a:rPr sz="1100" spc="-75" dirty="0">
                          <a:latin typeface="Noteworthy-Light"/>
                          <a:cs typeface="Noteworthy-Light"/>
                        </a:rPr>
                        <a:t> </a:t>
                      </a:r>
                      <a:r>
                        <a:rPr sz="1100" spc="-50" dirty="0">
                          <a:latin typeface="Noteworthy-Light"/>
                          <a:cs typeface="Noteworthy-Light"/>
                        </a:rPr>
                        <a:t>off  </a:t>
                      </a:r>
                      <a:r>
                        <a:rPr sz="1100" spc="-10" dirty="0">
                          <a:latin typeface="Noteworthy-Light"/>
                          <a:cs typeface="Noteworthy-Light"/>
                        </a:rPr>
                        <a:t>tension</a:t>
                      </a:r>
                      <a:endParaRPr sz="1100">
                        <a:latin typeface="Noteworthy-Light"/>
                        <a:cs typeface="Noteworthy-Light"/>
                      </a:endParaRPr>
                    </a:p>
                  </a:txBody>
                  <a:tcPr marL="0" marR="0" marT="30480" marB="0">
                    <a:lnL w="9525">
                      <a:solidFill>
                        <a:srgbClr val="000000"/>
                      </a:solidFill>
                      <a:prstDash val="solid"/>
                    </a:lnL>
                    <a:lnR w="19050">
                      <a:solidFill>
                        <a:srgbClr val="000000"/>
                      </a:solidFill>
                      <a:prstDash val="solid"/>
                    </a:lnR>
                    <a:lnT w="9525">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574675">
                <a:tc>
                  <a:txBody>
                    <a:bodyPr/>
                    <a:lstStyle/>
                    <a:p>
                      <a:pPr marL="203200" marR="41910" indent="-134620">
                        <a:lnSpc>
                          <a:spcPct val="140200"/>
                        </a:lnSpc>
                        <a:spcBef>
                          <a:spcPts val="280"/>
                        </a:spcBef>
                      </a:pPr>
                      <a:r>
                        <a:rPr sz="1100" spc="-40" dirty="0">
                          <a:latin typeface="Noteworthy-Light"/>
                          <a:cs typeface="Noteworthy-Light"/>
                        </a:rPr>
                        <a:t>Teach </a:t>
                      </a:r>
                      <a:r>
                        <a:rPr sz="1100" spc="-10" dirty="0">
                          <a:latin typeface="Noteworthy-Light"/>
                          <a:cs typeface="Noteworthy-Light"/>
                        </a:rPr>
                        <a:t>at </a:t>
                      </a:r>
                      <a:r>
                        <a:rPr sz="1100" spc="10" dirty="0">
                          <a:latin typeface="Noteworthy-Light"/>
                          <a:cs typeface="Noteworthy-Light"/>
                        </a:rPr>
                        <a:t>PSU  </a:t>
                      </a:r>
                      <a:r>
                        <a:rPr sz="1100" spc="-15" dirty="0">
                          <a:latin typeface="Noteworthy-Light"/>
                          <a:cs typeface="Noteworthy-Light"/>
                        </a:rPr>
                        <a:t>Sept.</a:t>
                      </a:r>
                      <a:r>
                        <a:rPr sz="1100" spc="-20" dirty="0">
                          <a:latin typeface="Noteworthy-Light"/>
                          <a:cs typeface="Noteworthy-Light"/>
                        </a:rPr>
                        <a:t> </a:t>
                      </a:r>
                      <a:r>
                        <a:rPr sz="1100" spc="0" dirty="0">
                          <a:latin typeface="Noteworthy-Light"/>
                          <a:cs typeface="Noteworthy-Light"/>
                        </a:rPr>
                        <a:t>27</a:t>
                      </a:r>
                      <a:endParaRPr sz="1100">
                        <a:latin typeface="Noteworthy-Light"/>
                        <a:cs typeface="Noteworthy-Light"/>
                      </a:endParaRPr>
                    </a:p>
                  </a:txBody>
                  <a:tcPr marL="0" marR="0" marT="35560" marB="0">
                    <a:lnL w="19050">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tcPr>
                </a:tc>
                <a:tc>
                  <a:txBody>
                    <a:bodyPr/>
                    <a:lstStyle/>
                    <a:p>
                      <a:pPr marL="83185" marR="57150" algn="ctr">
                        <a:lnSpc>
                          <a:spcPts val="1460"/>
                        </a:lnSpc>
                        <a:spcBef>
                          <a:spcPts val="70"/>
                        </a:spcBef>
                      </a:pPr>
                      <a:r>
                        <a:rPr sz="900" spc="-35" dirty="0">
                          <a:latin typeface="Noteworthy-Light"/>
                          <a:cs typeface="Noteworthy-Light"/>
                        </a:rPr>
                        <a:t>Teach </a:t>
                      </a:r>
                      <a:r>
                        <a:rPr sz="900" spc="-15" dirty="0">
                          <a:latin typeface="Noteworthy-Light"/>
                          <a:cs typeface="Noteworthy-Light"/>
                        </a:rPr>
                        <a:t>Harada</a:t>
                      </a:r>
                      <a:r>
                        <a:rPr sz="900" spc="-25" dirty="0">
                          <a:latin typeface="Noteworthy-Light"/>
                          <a:cs typeface="Noteworthy-Light"/>
                        </a:rPr>
                        <a:t> </a:t>
                      </a:r>
                      <a:r>
                        <a:rPr sz="900" spc="-20" dirty="0">
                          <a:latin typeface="Noteworthy-Light"/>
                          <a:cs typeface="Noteworthy-Light"/>
                        </a:rPr>
                        <a:t>to  </a:t>
                      </a:r>
                      <a:r>
                        <a:rPr sz="900" spc="-15" dirty="0">
                          <a:latin typeface="Noteworthy-Light"/>
                          <a:cs typeface="Noteworthy-Light"/>
                        </a:rPr>
                        <a:t>other teachers  </a:t>
                      </a:r>
                      <a:r>
                        <a:rPr sz="900" dirty="0">
                          <a:latin typeface="Noteworthy-Light"/>
                          <a:cs typeface="Noteworthy-Light"/>
                        </a:rPr>
                        <a:t>Jan.</a:t>
                      </a:r>
                      <a:r>
                        <a:rPr sz="900" spc="-10" dirty="0">
                          <a:latin typeface="Noteworthy-Light"/>
                          <a:cs typeface="Noteworthy-Light"/>
                        </a:rPr>
                        <a:t> </a:t>
                      </a:r>
                      <a:r>
                        <a:rPr sz="900" dirty="0">
                          <a:latin typeface="Noteworthy-Light"/>
                          <a:cs typeface="Noteworthy-Light"/>
                        </a:rPr>
                        <a:t>1</a:t>
                      </a:r>
                      <a:endParaRPr sz="900">
                        <a:latin typeface="Noteworthy-Light"/>
                        <a:cs typeface="Noteworthy-Light"/>
                      </a:endParaRPr>
                    </a:p>
                  </a:txBody>
                  <a:tcPr marL="0" marR="0" marT="8890" marB="0">
                    <a:lnL w="9525">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tcPr>
                </a:tc>
                <a:tc>
                  <a:txBody>
                    <a:bodyPr/>
                    <a:lstStyle/>
                    <a:p>
                      <a:pPr marL="78740" marR="43815" indent="-5715">
                        <a:lnSpc>
                          <a:spcPct val="140200"/>
                        </a:lnSpc>
                        <a:spcBef>
                          <a:spcPts val="430"/>
                        </a:spcBef>
                      </a:pPr>
                      <a:r>
                        <a:rPr sz="1000" dirty="0">
                          <a:latin typeface="Noteworthy-Light"/>
                          <a:cs typeface="Noteworthy-Light"/>
                        </a:rPr>
                        <a:t>Work </a:t>
                      </a:r>
                      <a:r>
                        <a:rPr sz="1000" spc="-10" dirty="0">
                          <a:latin typeface="Noteworthy-Light"/>
                          <a:cs typeface="Noteworthy-Light"/>
                        </a:rPr>
                        <a:t>at </a:t>
                      </a:r>
                      <a:r>
                        <a:rPr sz="1000" dirty="0">
                          <a:latin typeface="Noteworthy-Light"/>
                          <a:cs typeface="Noteworthy-Light"/>
                        </a:rPr>
                        <a:t>a</a:t>
                      </a:r>
                      <a:r>
                        <a:rPr sz="1000" spc="-55" dirty="0">
                          <a:latin typeface="Noteworthy-Light"/>
                          <a:cs typeface="Noteworthy-Light"/>
                        </a:rPr>
                        <a:t> </a:t>
                      </a:r>
                      <a:r>
                        <a:rPr sz="1000" dirty="0">
                          <a:latin typeface="Noteworthy-Light"/>
                          <a:cs typeface="Noteworthy-Light"/>
                        </a:rPr>
                        <a:t>local  </a:t>
                      </a:r>
                      <a:r>
                        <a:rPr sz="1000" spc="-15" dirty="0">
                          <a:latin typeface="Noteworthy-Light"/>
                          <a:cs typeface="Noteworthy-Light"/>
                        </a:rPr>
                        <a:t>charity </a:t>
                      </a:r>
                      <a:r>
                        <a:rPr sz="1000" dirty="0">
                          <a:latin typeface="Noteworthy-Light"/>
                          <a:cs typeface="Noteworthy-Light"/>
                        </a:rPr>
                        <a:t>Dec.</a:t>
                      </a:r>
                      <a:r>
                        <a:rPr sz="1000" spc="-30" dirty="0">
                          <a:latin typeface="Noteworthy-Light"/>
                          <a:cs typeface="Noteworthy-Light"/>
                        </a:rPr>
                        <a:t> </a:t>
                      </a:r>
                      <a:r>
                        <a:rPr sz="1000" dirty="0">
                          <a:latin typeface="Noteworthy-Light"/>
                          <a:cs typeface="Noteworthy-Light"/>
                        </a:rPr>
                        <a:t>15</a:t>
                      </a:r>
                      <a:endParaRPr sz="1000">
                        <a:latin typeface="Noteworthy-Light"/>
                        <a:cs typeface="Noteworthy-Light"/>
                      </a:endParaRPr>
                    </a:p>
                  </a:txBody>
                  <a:tcPr marL="0" marR="0" marT="54610" marB="0">
                    <a:lnL w="9525">
                      <a:solidFill>
                        <a:srgbClr val="000000"/>
                      </a:solidFill>
                      <a:prstDash val="solid"/>
                    </a:lnL>
                    <a:lnR w="19050">
                      <a:solidFill>
                        <a:srgbClr val="000000"/>
                      </a:solidFill>
                      <a:prstDash val="solid"/>
                    </a:lnR>
                    <a:lnT w="19050">
                      <a:solidFill>
                        <a:srgbClr val="000000"/>
                      </a:solidFill>
                      <a:prstDash val="solid"/>
                    </a:lnT>
                    <a:lnB w="9525">
                      <a:solidFill>
                        <a:srgbClr val="000000"/>
                      </a:solidFill>
                      <a:prstDash val="solid"/>
                    </a:lnB>
                  </a:tcPr>
                </a:tc>
                <a:tc>
                  <a:txBody>
                    <a:bodyPr/>
                    <a:lstStyle/>
                    <a:p>
                      <a:pPr marL="294640" marR="22225" indent="-244475">
                        <a:lnSpc>
                          <a:spcPct val="140200"/>
                        </a:lnSpc>
                        <a:spcBef>
                          <a:spcPts val="280"/>
                        </a:spcBef>
                      </a:pPr>
                      <a:r>
                        <a:rPr sz="1100" spc="-25" dirty="0">
                          <a:latin typeface="Noteworthy-Light"/>
                          <a:cs typeface="Noteworthy-Light"/>
                        </a:rPr>
                        <a:t>Meditate </a:t>
                      </a:r>
                      <a:r>
                        <a:rPr sz="1100" spc="-5" dirty="0">
                          <a:latin typeface="Noteworthy-Light"/>
                          <a:cs typeface="Noteworthy-Light"/>
                        </a:rPr>
                        <a:t>twice  </a:t>
                      </a:r>
                      <a:r>
                        <a:rPr sz="1100" spc="0" dirty="0">
                          <a:latin typeface="Noteworthy-Light"/>
                          <a:cs typeface="Noteworthy-Light"/>
                        </a:rPr>
                        <a:t>a</a:t>
                      </a:r>
                      <a:r>
                        <a:rPr sz="1100" spc="-15" dirty="0">
                          <a:latin typeface="Noteworthy-Light"/>
                          <a:cs typeface="Noteworthy-Light"/>
                        </a:rPr>
                        <a:t> </a:t>
                      </a:r>
                      <a:r>
                        <a:rPr sz="1100" spc="-5" dirty="0">
                          <a:latin typeface="Noteworthy-Light"/>
                          <a:cs typeface="Noteworthy-Light"/>
                        </a:rPr>
                        <a:t>day</a:t>
                      </a:r>
                      <a:endParaRPr sz="1100">
                        <a:latin typeface="Noteworthy-Light"/>
                        <a:cs typeface="Noteworthy-Light"/>
                      </a:endParaRPr>
                    </a:p>
                  </a:txBody>
                  <a:tcPr marL="0" marR="0" marT="35560" marB="0">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15"/>
                        </a:spcBef>
                      </a:pPr>
                      <a:endParaRPr sz="1550">
                        <a:latin typeface="Times New Roman"/>
                        <a:cs typeface="Times New Roman"/>
                      </a:endParaRPr>
                    </a:p>
                    <a:p>
                      <a:pPr marL="20955" algn="ctr">
                        <a:lnSpc>
                          <a:spcPct val="100000"/>
                        </a:lnSpc>
                      </a:pPr>
                      <a:r>
                        <a:rPr sz="900" spc="-10" dirty="0">
                          <a:latin typeface="Noteworthy-Light"/>
                          <a:cs typeface="Noteworthy-Light"/>
                        </a:rPr>
                        <a:t>Friday </a:t>
                      </a:r>
                      <a:r>
                        <a:rPr sz="900" spc="-20" dirty="0">
                          <a:latin typeface="Noteworthy-Light"/>
                          <a:cs typeface="Noteworthy-Light"/>
                        </a:rPr>
                        <a:t>with</a:t>
                      </a:r>
                      <a:r>
                        <a:rPr sz="900" spc="-15" dirty="0">
                          <a:latin typeface="Noteworthy-Light"/>
                          <a:cs typeface="Noteworthy-Light"/>
                        </a:rPr>
                        <a:t> </a:t>
                      </a:r>
                      <a:r>
                        <a:rPr sz="900" spc="-20" dirty="0">
                          <a:latin typeface="Noteworthy-Light"/>
                          <a:cs typeface="Noteworthy-Light"/>
                        </a:rPr>
                        <a:t>Alfred</a:t>
                      </a:r>
                      <a:endParaRPr sz="900">
                        <a:latin typeface="Noteworthy-Light"/>
                        <a:cs typeface="Noteworthy-Light"/>
                      </a:endParaRPr>
                    </a:p>
                  </a:txBody>
                  <a:tcPr marL="0" marR="0" marT="190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71450" marR="60960" indent="-79375">
                        <a:lnSpc>
                          <a:spcPct val="140200"/>
                        </a:lnSpc>
                        <a:spcBef>
                          <a:spcPts val="280"/>
                        </a:spcBef>
                      </a:pPr>
                      <a:r>
                        <a:rPr sz="1100" spc="0" dirty="0">
                          <a:latin typeface="Noteworthy-Light"/>
                          <a:cs typeface="Noteworthy-Light"/>
                        </a:rPr>
                        <a:t>Imagine</a:t>
                      </a:r>
                      <a:r>
                        <a:rPr sz="1100" spc="-50" dirty="0">
                          <a:latin typeface="Noteworthy-Light"/>
                          <a:cs typeface="Noteworthy-Light"/>
                        </a:rPr>
                        <a:t> </a:t>
                      </a:r>
                      <a:r>
                        <a:rPr sz="1100" spc="-5" dirty="0">
                          <a:latin typeface="Noteworthy-Light"/>
                          <a:cs typeface="Noteworthy-Light"/>
                        </a:rPr>
                        <a:t>what  </a:t>
                      </a:r>
                      <a:r>
                        <a:rPr sz="1100" spc="-20" dirty="0">
                          <a:latin typeface="Noteworthy-Light"/>
                          <a:cs typeface="Noteworthy-Light"/>
                        </a:rPr>
                        <a:t>is</a:t>
                      </a:r>
                      <a:r>
                        <a:rPr sz="1100" spc="-25" dirty="0">
                          <a:latin typeface="Noteworthy-Light"/>
                          <a:cs typeface="Noteworthy-Light"/>
                        </a:rPr>
                        <a:t> </a:t>
                      </a:r>
                      <a:r>
                        <a:rPr sz="1100" dirty="0">
                          <a:latin typeface="Noteworthy-Light"/>
                          <a:cs typeface="Noteworthy-Light"/>
                        </a:rPr>
                        <a:t>possible</a:t>
                      </a:r>
                      <a:endParaRPr sz="1100">
                        <a:latin typeface="Noteworthy-Light"/>
                        <a:cs typeface="Noteworthy-Light"/>
                      </a:endParaRPr>
                    </a:p>
                  </a:txBody>
                  <a:tcPr marL="0" marR="0" marT="35560" marB="0">
                    <a:lnL w="9525">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tc>
                  <a:txBody>
                    <a:bodyPr/>
                    <a:lstStyle/>
                    <a:p>
                      <a:pPr marL="156845" marR="69850" indent="-54610">
                        <a:lnSpc>
                          <a:spcPct val="140200"/>
                        </a:lnSpc>
                        <a:spcBef>
                          <a:spcPts val="280"/>
                        </a:spcBef>
                      </a:pPr>
                      <a:r>
                        <a:rPr sz="1100" spc="-10" dirty="0">
                          <a:latin typeface="Noteworthy-Light"/>
                          <a:cs typeface="Noteworthy-Light"/>
                        </a:rPr>
                        <a:t>Story </a:t>
                      </a:r>
                      <a:r>
                        <a:rPr sz="1100" dirty="0">
                          <a:latin typeface="Noteworthy-Light"/>
                          <a:cs typeface="Noteworthy-Light"/>
                        </a:rPr>
                        <a:t>book</a:t>
                      </a:r>
                      <a:r>
                        <a:rPr sz="1100" spc="-65" dirty="0">
                          <a:latin typeface="Noteworthy-Light"/>
                          <a:cs typeface="Noteworthy-Light"/>
                        </a:rPr>
                        <a:t> </a:t>
                      </a:r>
                      <a:r>
                        <a:rPr sz="1100" spc="0" dirty="0">
                          <a:latin typeface="Noteworthy-Light"/>
                          <a:cs typeface="Noteworthy-Light"/>
                        </a:rPr>
                        <a:t>-  </a:t>
                      </a:r>
                      <a:r>
                        <a:rPr sz="1100" spc="-20" dirty="0">
                          <a:latin typeface="Noteworthy-Light"/>
                          <a:cs typeface="Noteworthy-Light"/>
                        </a:rPr>
                        <a:t>Start</a:t>
                      </a:r>
                      <a:r>
                        <a:rPr sz="1100" spc="-30" dirty="0">
                          <a:latin typeface="Noteworthy-Light"/>
                          <a:cs typeface="Noteworthy-Light"/>
                        </a:rPr>
                        <a:t> </a:t>
                      </a:r>
                      <a:r>
                        <a:rPr sz="1100" spc="0" dirty="0">
                          <a:latin typeface="Noteworthy-Light"/>
                          <a:cs typeface="Noteworthy-Light"/>
                        </a:rPr>
                        <a:t>Jan.1</a:t>
                      </a:r>
                      <a:endParaRPr sz="1100">
                        <a:latin typeface="Noteworthy-Light"/>
                        <a:cs typeface="Noteworthy-Light"/>
                      </a:endParaRPr>
                    </a:p>
                  </a:txBody>
                  <a:tcPr marL="0" marR="0" marT="35560" marB="0">
                    <a:lnL w="19050">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tcPr>
                </a:tc>
                <a:tc>
                  <a:txBody>
                    <a:bodyPr/>
                    <a:lstStyle/>
                    <a:p>
                      <a:pPr marL="97155" marR="62865" indent="28575" algn="just">
                        <a:lnSpc>
                          <a:spcPct val="142800"/>
                        </a:lnSpc>
                        <a:spcBef>
                          <a:spcPts val="254"/>
                        </a:spcBef>
                      </a:pPr>
                      <a:r>
                        <a:rPr sz="750" spc="-5" dirty="0">
                          <a:latin typeface="Noteworthy-Light"/>
                          <a:cs typeface="Noteworthy-Light"/>
                        </a:rPr>
                        <a:t>Write </a:t>
                      </a:r>
                      <a:r>
                        <a:rPr sz="750" dirty="0">
                          <a:latin typeface="Noteworthy-Light"/>
                          <a:cs typeface="Noteworthy-Light"/>
                        </a:rPr>
                        <a:t>the Harada  </a:t>
                      </a:r>
                      <a:r>
                        <a:rPr sz="750" spc="5" dirty="0">
                          <a:latin typeface="Noteworthy-Light"/>
                          <a:cs typeface="Noteworthy-Light"/>
                        </a:rPr>
                        <a:t>book </a:t>
                      </a:r>
                      <a:r>
                        <a:rPr sz="750" dirty="0">
                          <a:latin typeface="Noteworthy-Light"/>
                          <a:cs typeface="Noteworthy-Light"/>
                        </a:rPr>
                        <a:t>-evryday </a:t>
                      </a:r>
                      <a:r>
                        <a:rPr sz="750" spc="5" dirty="0">
                          <a:latin typeface="Noteworthy-Light"/>
                          <a:cs typeface="Noteworthy-Light"/>
                        </a:rPr>
                        <a:t>-  </a:t>
                      </a:r>
                      <a:r>
                        <a:rPr sz="750" spc="0" dirty="0">
                          <a:latin typeface="Noteworthy-Light"/>
                          <a:cs typeface="Noteworthy-Light"/>
                        </a:rPr>
                        <a:t>complete </a:t>
                      </a:r>
                      <a:r>
                        <a:rPr sz="750" dirty="0">
                          <a:latin typeface="Noteworthy-Light"/>
                          <a:cs typeface="Noteworthy-Light"/>
                        </a:rPr>
                        <a:t>by</a:t>
                      </a:r>
                      <a:r>
                        <a:rPr sz="750" spc="-60" dirty="0">
                          <a:latin typeface="Noteworthy-Light"/>
                          <a:cs typeface="Noteworthy-Light"/>
                        </a:rPr>
                        <a:t> </a:t>
                      </a:r>
                      <a:r>
                        <a:rPr sz="750" spc="5" dirty="0">
                          <a:latin typeface="Noteworthy-Light"/>
                          <a:cs typeface="Noteworthy-Light"/>
                        </a:rPr>
                        <a:t>12/31</a:t>
                      </a:r>
                      <a:endParaRPr sz="750">
                        <a:latin typeface="Noteworthy-Light"/>
                        <a:cs typeface="Noteworthy-Light"/>
                      </a:endParaRPr>
                    </a:p>
                  </a:txBody>
                  <a:tcPr marL="0" marR="0" marT="32384" marB="0">
                    <a:lnL w="9525">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tcPr>
                </a:tc>
                <a:tc>
                  <a:txBody>
                    <a:bodyPr/>
                    <a:lstStyle/>
                    <a:p>
                      <a:pPr marL="86995" marR="50165" algn="ctr">
                        <a:lnSpc>
                          <a:spcPts val="1460"/>
                        </a:lnSpc>
                        <a:spcBef>
                          <a:spcPts val="70"/>
                        </a:spcBef>
                      </a:pPr>
                      <a:r>
                        <a:rPr sz="900" spc="-5" dirty="0">
                          <a:latin typeface="Noteworthy-Light"/>
                          <a:cs typeface="Noteworthy-Light"/>
                        </a:rPr>
                        <a:t>The </a:t>
                      </a:r>
                      <a:r>
                        <a:rPr sz="900" spc="-10" dirty="0">
                          <a:latin typeface="Noteworthy-Light"/>
                          <a:cs typeface="Noteworthy-Light"/>
                        </a:rPr>
                        <a:t>training  m</a:t>
                      </a:r>
                      <a:r>
                        <a:rPr sz="900" spc="25" dirty="0">
                          <a:latin typeface="Noteworthy-Light"/>
                          <a:cs typeface="Noteworthy-Light"/>
                        </a:rPr>
                        <a:t>a</a:t>
                      </a:r>
                      <a:r>
                        <a:rPr sz="900" spc="-5" dirty="0">
                          <a:latin typeface="Noteworthy-Light"/>
                          <a:cs typeface="Noteworthy-Light"/>
                        </a:rPr>
                        <a:t>n</a:t>
                      </a:r>
                      <a:r>
                        <a:rPr sz="900" spc="-10" dirty="0">
                          <a:latin typeface="Noteworthy-Light"/>
                          <a:cs typeface="Noteworthy-Light"/>
                        </a:rPr>
                        <a:t>u</a:t>
                      </a:r>
                      <a:r>
                        <a:rPr sz="900" spc="15" dirty="0">
                          <a:latin typeface="Noteworthy-Light"/>
                          <a:cs typeface="Noteworthy-Light"/>
                        </a:rPr>
                        <a:t>a</a:t>
                      </a:r>
                      <a:r>
                        <a:rPr sz="900" dirty="0">
                          <a:latin typeface="Noteworthy-Light"/>
                          <a:cs typeface="Noteworthy-Light"/>
                        </a:rPr>
                        <a:t>l-c</a:t>
                      </a:r>
                      <a:r>
                        <a:rPr sz="900" spc="10" dirty="0">
                          <a:latin typeface="Noteworthy-Light"/>
                          <a:cs typeface="Noteworthy-Light"/>
                        </a:rPr>
                        <a:t>om</a:t>
                      </a:r>
                      <a:r>
                        <a:rPr sz="900" spc="0" dirty="0">
                          <a:latin typeface="Noteworthy-Light"/>
                          <a:cs typeface="Noteworthy-Light"/>
                        </a:rPr>
                        <a:t>p</a:t>
                      </a:r>
                      <a:r>
                        <a:rPr sz="900" dirty="0">
                          <a:latin typeface="Noteworthy-Light"/>
                          <a:cs typeface="Noteworthy-Light"/>
                        </a:rPr>
                        <a:t>l</a:t>
                      </a:r>
                      <a:r>
                        <a:rPr sz="900" spc="-40" dirty="0">
                          <a:latin typeface="Noteworthy-Light"/>
                          <a:cs typeface="Noteworthy-Light"/>
                        </a:rPr>
                        <a:t>e</a:t>
                      </a:r>
                      <a:r>
                        <a:rPr sz="900" spc="-45" dirty="0">
                          <a:latin typeface="Noteworthy-Light"/>
                          <a:cs typeface="Noteworthy-Light"/>
                        </a:rPr>
                        <a:t>t</a:t>
                      </a:r>
                      <a:r>
                        <a:rPr sz="900" dirty="0">
                          <a:latin typeface="Noteworthy-Light"/>
                          <a:cs typeface="Noteworthy-Light"/>
                        </a:rPr>
                        <a:t>e  </a:t>
                      </a:r>
                      <a:r>
                        <a:rPr sz="900" spc="-10" dirty="0">
                          <a:latin typeface="Noteworthy-Light"/>
                          <a:cs typeface="Noteworthy-Light"/>
                        </a:rPr>
                        <a:t>by </a:t>
                      </a:r>
                      <a:r>
                        <a:rPr sz="900" spc="-20" dirty="0">
                          <a:latin typeface="Noteworthy-Light"/>
                          <a:cs typeface="Noteworthy-Light"/>
                        </a:rPr>
                        <a:t>October 1st</a:t>
                      </a:r>
                      <a:endParaRPr sz="900">
                        <a:latin typeface="Noteworthy-Light"/>
                        <a:cs typeface="Noteworthy-Light"/>
                      </a:endParaRPr>
                    </a:p>
                  </a:txBody>
                  <a:tcPr marL="0" marR="0" marT="8890" marB="0">
                    <a:lnL w="9525">
                      <a:solidFill>
                        <a:srgbClr val="000000"/>
                      </a:solidFill>
                      <a:prstDash val="solid"/>
                    </a:lnL>
                    <a:lnR w="19050">
                      <a:solidFill>
                        <a:srgbClr val="000000"/>
                      </a:solidFill>
                      <a:prstDash val="solid"/>
                    </a:lnR>
                    <a:lnT w="19050">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r h="582930">
                <a:tc>
                  <a:txBody>
                    <a:bodyPr/>
                    <a:lstStyle/>
                    <a:p>
                      <a:pPr marL="54610" marR="27940" algn="ctr">
                        <a:lnSpc>
                          <a:spcPts val="1460"/>
                        </a:lnSpc>
                        <a:spcBef>
                          <a:spcPts val="85"/>
                        </a:spcBef>
                      </a:pPr>
                      <a:r>
                        <a:rPr sz="900" dirty="0">
                          <a:latin typeface="Noteworthy-Light"/>
                          <a:cs typeface="Noteworthy-Light"/>
                        </a:rPr>
                        <a:t>Do </a:t>
                      </a:r>
                      <a:r>
                        <a:rPr sz="900" spc="-10" dirty="0">
                          <a:latin typeface="Noteworthy-Light"/>
                          <a:cs typeface="Noteworthy-Light"/>
                        </a:rPr>
                        <a:t>the </a:t>
                      </a:r>
                      <a:r>
                        <a:rPr sz="900" spc="-15" dirty="0">
                          <a:latin typeface="Noteworthy-Light"/>
                          <a:cs typeface="Noteworthy-Light"/>
                        </a:rPr>
                        <a:t>dishes</a:t>
                      </a:r>
                      <a:r>
                        <a:rPr sz="900" spc="-45" dirty="0">
                          <a:latin typeface="Noteworthy-Light"/>
                          <a:cs typeface="Noteworthy-Light"/>
                        </a:rPr>
                        <a:t> </a:t>
                      </a:r>
                      <a:r>
                        <a:rPr sz="900" spc="0" dirty="0">
                          <a:latin typeface="Noteworthy-Light"/>
                          <a:cs typeface="Noteworthy-Light"/>
                        </a:rPr>
                        <a:t>and  </a:t>
                      </a:r>
                      <a:r>
                        <a:rPr sz="900" spc="-20" dirty="0">
                          <a:latin typeface="Noteworthy-Light"/>
                          <a:cs typeface="Noteworthy-Light"/>
                        </a:rPr>
                        <a:t>keep </a:t>
                      </a:r>
                      <a:r>
                        <a:rPr sz="900" spc="-10" dirty="0">
                          <a:latin typeface="Noteworthy-Light"/>
                          <a:cs typeface="Noteworthy-Light"/>
                        </a:rPr>
                        <a:t>house </a:t>
                      </a:r>
                      <a:r>
                        <a:rPr sz="900" dirty="0">
                          <a:latin typeface="Noteworthy-Light"/>
                          <a:cs typeface="Noteworthy-Light"/>
                        </a:rPr>
                        <a:t>clean  </a:t>
                      </a:r>
                      <a:r>
                        <a:rPr sz="900" spc="-10" dirty="0">
                          <a:latin typeface="Noteworthy-Light"/>
                          <a:cs typeface="Noteworthy-Light"/>
                        </a:rPr>
                        <a:t>daily</a:t>
                      </a:r>
                      <a:endParaRPr sz="900">
                        <a:latin typeface="Noteworthy-Light"/>
                        <a:cs typeface="Noteworthy-Light"/>
                      </a:endParaRPr>
                    </a:p>
                  </a:txBody>
                  <a:tcPr marL="0" marR="0" marT="10795" marB="0">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8265" marR="42545" indent="-19050">
                        <a:lnSpc>
                          <a:spcPct val="139700"/>
                        </a:lnSpc>
                        <a:spcBef>
                          <a:spcPts val="100"/>
                        </a:spcBef>
                      </a:pPr>
                      <a:r>
                        <a:rPr sz="1200" b="1" dirty="0">
                          <a:solidFill>
                            <a:srgbClr val="FFFFFF"/>
                          </a:solidFill>
                          <a:latin typeface="Noteworthy"/>
                          <a:cs typeface="Noteworthy"/>
                        </a:rPr>
                        <a:t>Co</a:t>
                      </a:r>
                      <a:r>
                        <a:rPr sz="1200" b="1" spc="25" dirty="0">
                          <a:solidFill>
                            <a:srgbClr val="FFFFFF"/>
                          </a:solidFill>
                          <a:latin typeface="Noteworthy"/>
                          <a:cs typeface="Noteworthy"/>
                        </a:rPr>
                        <a:t>m</a:t>
                      </a:r>
                      <a:r>
                        <a:rPr sz="1200" b="1" dirty="0">
                          <a:solidFill>
                            <a:srgbClr val="FFFFFF"/>
                          </a:solidFill>
                          <a:latin typeface="Noteworthy"/>
                          <a:cs typeface="Noteworthy"/>
                        </a:rPr>
                        <a:t>m</a:t>
                      </a:r>
                      <a:r>
                        <a:rPr sz="1200" b="1" spc="15" dirty="0">
                          <a:solidFill>
                            <a:srgbClr val="FFFFFF"/>
                          </a:solidFill>
                          <a:latin typeface="Noteworthy"/>
                          <a:cs typeface="Noteworthy"/>
                        </a:rPr>
                        <a:t>un</a:t>
                      </a:r>
                      <a:r>
                        <a:rPr sz="1200" b="1" spc="-65" dirty="0">
                          <a:solidFill>
                            <a:srgbClr val="FFFFFF"/>
                          </a:solidFill>
                          <a:latin typeface="Noteworthy"/>
                          <a:cs typeface="Noteworthy"/>
                        </a:rPr>
                        <a:t>i</a:t>
                      </a:r>
                      <a:r>
                        <a:rPr sz="1200" b="1" spc="-40" dirty="0">
                          <a:solidFill>
                            <a:srgbClr val="FFFFFF"/>
                          </a:solidFill>
                          <a:latin typeface="Noteworthy"/>
                          <a:cs typeface="Noteworthy"/>
                        </a:rPr>
                        <a:t>t</a:t>
                      </a:r>
                      <a:r>
                        <a:rPr sz="1200" b="1" dirty="0">
                          <a:solidFill>
                            <a:srgbClr val="FFFFFF"/>
                          </a:solidFill>
                          <a:latin typeface="Noteworthy"/>
                          <a:cs typeface="Noteworthy"/>
                        </a:rPr>
                        <a:t>y  </a:t>
                      </a:r>
                      <a:r>
                        <a:rPr sz="1200" b="1" spc="15" dirty="0">
                          <a:solidFill>
                            <a:srgbClr val="FFFFFF"/>
                          </a:solidFill>
                          <a:latin typeface="Noteworthy"/>
                          <a:cs typeface="Noteworthy"/>
                        </a:rPr>
                        <a:t>and</a:t>
                      </a:r>
                      <a:r>
                        <a:rPr sz="1200" b="1" spc="-30" dirty="0">
                          <a:solidFill>
                            <a:srgbClr val="FFFFFF"/>
                          </a:solidFill>
                          <a:latin typeface="Noteworthy"/>
                          <a:cs typeface="Noteworthy"/>
                        </a:rPr>
                        <a:t> </a:t>
                      </a:r>
                      <a:r>
                        <a:rPr sz="1200" b="1" spc="-15" dirty="0">
                          <a:solidFill>
                            <a:srgbClr val="FFFFFF"/>
                          </a:solidFill>
                          <a:latin typeface="Noteworthy"/>
                          <a:cs typeface="Noteworthy"/>
                        </a:rPr>
                        <a:t>Family</a:t>
                      </a:r>
                      <a:endParaRPr sz="1200">
                        <a:latin typeface="Noteworthy"/>
                        <a:cs typeface="Noteworthy"/>
                      </a:endParaRPr>
                    </a:p>
                  </a:txBody>
                  <a:tcPr marL="0" marR="0" marT="12700" marB="0">
                    <a:lnL w="9525" cap="flat" cmpd="sng" algn="ctr">
                      <a:solidFill>
                        <a:srgbClr val="000000"/>
                      </a:solidFill>
                      <a:prstDash val="solid"/>
                      <a:round/>
                      <a:headEnd type="none" w="med" len="med"/>
                      <a:tailEnd type="none" w="med" len="med"/>
                    </a:lnL>
                    <a:lnT w="9525" cap="flat" cmpd="sng" algn="ctr">
                      <a:solidFill>
                        <a:srgbClr val="000000"/>
                      </a:solidFill>
                      <a:prstDash val="solid"/>
                      <a:round/>
                      <a:headEnd type="none" w="med" len="med"/>
                      <a:tailEnd type="none" w="med" len="med"/>
                    </a:lnT>
                    <a:solidFill>
                      <a:srgbClr val="000000"/>
                    </a:solidFill>
                  </a:tcPr>
                </a:tc>
                <a:tc>
                  <a:txBody>
                    <a:bodyPr/>
                    <a:lstStyle/>
                    <a:p>
                      <a:pPr marL="133985" marR="43815" indent="-61594">
                        <a:lnSpc>
                          <a:spcPct val="140200"/>
                        </a:lnSpc>
                        <a:spcBef>
                          <a:spcPts val="445"/>
                        </a:spcBef>
                      </a:pPr>
                      <a:r>
                        <a:rPr sz="1000" dirty="0">
                          <a:latin typeface="Noteworthy-Light"/>
                          <a:cs typeface="Noteworthy-Light"/>
                        </a:rPr>
                        <a:t>Do 5s-</a:t>
                      </a:r>
                      <a:r>
                        <a:rPr sz="1000" spc="-70" dirty="0">
                          <a:latin typeface="Noteworthy-Light"/>
                          <a:cs typeface="Noteworthy-Light"/>
                        </a:rPr>
                        <a:t> </a:t>
                      </a:r>
                      <a:r>
                        <a:rPr sz="1000" spc="-15" dirty="0">
                          <a:latin typeface="Noteworthy-Light"/>
                          <a:cs typeface="Noteworthy-Light"/>
                        </a:rPr>
                        <a:t>remove  books Sept.</a:t>
                      </a:r>
                      <a:r>
                        <a:rPr sz="1000" spc="-35" dirty="0">
                          <a:latin typeface="Noteworthy-Light"/>
                          <a:cs typeface="Noteworthy-Light"/>
                        </a:rPr>
                        <a:t> </a:t>
                      </a:r>
                      <a:r>
                        <a:rPr sz="1000" dirty="0">
                          <a:latin typeface="Noteworthy-Light"/>
                          <a:cs typeface="Noteworthy-Light"/>
                        </a:rPr>
                        <a:t>1</a:t>
                      </a:r>
                      <a:endParaRPr sz="1000">
                        <a:latin typeface="Noteworthy-Light"/>
                        <a:cs typeface="Noteworthy-Light"/>
                      </a:endParaRPr>
                    </a:p>
                  </a:txBody>
                  <a:tcPr marL="0" marR="0" marT="56515" marB="0">
                    <a:lnR w="19050">
                      <a:solidFill>
                        <a:srgbClr val="000000"/>
                      </a:solidFill>
                      <a:prstDash val="solid"/>
                    </a:lnR>
                    <a:lnT w="9525">
                      <a:solidFill>
                        <a:srgbClr val="000000"/>
                      </a:solidFill>
                      <a:prstDash val="solid"/>
                    </a:lnT>
                    <a:lnB w="9525">
                      <a:solidFill>
                        <a:srgbClr val="000000"/>
                      </a:solidFill>
                      <a:prstDash val="solid"/>
                    </a:lnB>
                  </a:tcPr>
                </a:tc>
                <a:tc>
                  <a:txBody>
                    <a:bodyPr/>
                    <a:lstStyle/>
                    <a:p>
                      <a:pPr marL="240665" marR="35560" indent="-175895">
                        <a:lnSpc>
                          <a:spcPct val="140200"/>
                        </a:lnSpc>
                        <a:spcBef>
                          <a:spcPts val="445"/>
                        </a:spcBef>
                      </a:pPr>
                      <a:r>
                        <a:rPr sz="1000" spc="-10" dirty="0">
                          <a:latin typeface="Noteworthy-Light"/>
                          <a:cs typeface="Noteworthy-Light"/>
                        </a:rPr>
                        <a:t>Stop</a:t>
                      </a:r>
                      <a:r>
                        <a:rPr sz="1000" spc="-70" dirty="0">
                          <a:latin typeface="Noteworthy-Light"/>
                          <a:cs typeface="Noteworthy-Light"/>
                        </a:rPr>
                        <a:t> </a:t>
                      </a:r>
                      <a:r>
                        <a:rPr sz="1000" dirty="0">
                          <a:latin typeface="Noteworthy-Light"/>
                          <a:cs typeface="Noteworthy-Light"/>
                        </a:rPr>
                        <a:t>wandering  </a:t>
                      </a:r>
                      <a:r>
                        <a:rPr sz="1000" spc="-15" dirty="0">
                          <a:latin typeface="Noteworthy-Light"/>
                          <a:cs typeface="Noteworthy-Light"/>
                        </a:rPr>
                        <a:t>thoughts</a:t>
                      </a:r>
                      <a:endParaRPr sz="1000">
                        <a:latin typeface="Noteworthy-Light"/>
                        <a:cs typeface="Noteworthy-Light"/>
                      </a:endParaRPr>
                    </a:p>
                  </a:txBody>
                  <a:tcPr marL="0" marR="0" marT="56515" marB="0">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0320" algn="ctr">
                        <a:lnSpc>
                          <a:spcPct val="100000"/>
                        </a:lnSpc>
                        <a:spcBef>
                          <a:spcPts val="1680"/>
                        </a:spcBef>
                      </a:pPr>
                      <a:r>
                        <a:rPr sz="1200" b="1" dirty="0">
                          <a:solidFill>
                            <a:srgbClr val="FFFFFF"/>
                          </a:solidFill>
                          <a:latin typeface="Noteworthy"/>
                          <a:cs typeface="Noteworthy"/>
                        </a:rPr>
                        <a:t>Spirit</a:t>
                      </a:r>
                      <a:endParaRPr sz="1200">
                        <a:latin typeface="Noteworthy"/>
                        <a:cs typeface="Noteworthy"/>
                      </a:endParaRPr>
                    </a:p>
                  </a:txBody>
                  <a:tcPr marL="0" marR="0" marT="213360" marB="0">
                    <a:lnL w="9525" cap="flat" cmpd="sng" algn="ctr">
                      <a:solidFill>
                        <a:srgbClr val="000000"/>
                      </a:solidFill>
                      <a:prstDash val="solid"/>
                      <a:round/>
                      <a:headEnd type="none" w="med" len="med"/>
                      <a:tailEnd type="none" w="med" len="med"/>
                    </a:lnL>
                    <a:lnT w="9525" cap="flat" cmpd="sng" algn="ctr">
                      <a:solidFill>
                        <a:srgbClr val="000000"/>
                      </a:solidFill>
                      <a:prstDash val="solid"/>
                      <a:round/>
                      <a:headEnd type="none" w="med" len="med"/>
                      <a:tailEnd type="none" w="med" len="med"/>
                    </a:lnT>
                    <a:solidFill>
                      <a:srgbClr val="000000"/>
                    </a:solidFill>
                  </a:tcPr>
                </a:tc>
                <a:tc>
                  <a:txBody>
                    <a:bodyPr/>
                    <a:lstStyle/>
                    <a:p>
                      <a:pPr marL="48895" marR="17145" indent="-1270" algn="ctr">
                        <a:lnSpc>
                          <a:spcPts val="1460"/>
                        </a:lnSpc>
                        <a:spcBef>
                          <a:spcPts val="85"/>
                        </a:spcBef>
                      </a:pPr>
                      <a:r>
                        <a:rPr sz="900" dirty="0">
                          <a:latin typeface="Noteworthy-Light"/>
                          <a:cs typeface="Noteworthy-Light"/>
                        </a:rPr>
                        <a:t>Summarize  </a:t>
                      </a:r>
                      <a:r>
                        <a:rPr sz="900" spc="-5" dirty="0">
                          <a:latin typeface="Noteworthy-Light"/>
                          <a:cs typeface="Noteworthy-Light"/>
                        </a:rPr>
                        <a:t>Ponlon, </a:t>
                      </a:r>
                      <a:r>
                        <a:rPr sz="900" spc="-15" dirty="0">
                          <a:latin typeface="Noteworthy-Light"/>
                          <a:cs typeface="Noteworthy-Light"/>
                        </a:rPr>
                        <a:t>Kukai</a:t>
                      </a:r>
                      <a:r>
                        <a:rPr sz="900" spc="-35" dirty="0">
                          <a:latin typeface="Noteworthy-Light"/>
                          <a:cs typeface="Noteworthy-Light"/>
                        </a:rPr>
                        <a:t> </a:t>
                      </a:r>
                      <a:r>
                        <a:rPr sz="900" spc="0" dirty="0">
                          <a:latin typeface="Noteworthy-Light"/>
                          <a:cs typeface="Noteworthy-Light"/>
                        </a:rPr>
                        <a:t>and  </a:t>
                      </a:r>
                      <a:r>
                        <a:rPr sz="900" dirty="0">
                          <a:latin typeface="Noteworthy-Light"/>
                          <a:cs typeface="Noteworthy-Light"/>
                        </a:rPr>
                        <a:t>Inamori</a:t>
                      </a:r>
                      <a:endParaRPr sz="900">
                        <a:latin typeface="Noteworthy-Light"/>
                        <a:cs typeface="Noteworthy-Light"/>
                      </a:endParaRPr>
                    </a:p>
                  </a:txBody>
                  <a:tcPr marL="0" marR="0" marT="10795" marB="0">
                    <a:lnR w="19050">
                      <a:solidFill>
                        <a:srgbClr val="000000"/>
                      </a:solidFill>
                      <a:prstDash val="solid"/>
                    </a:lnR>
                    <a:lnT w="9525">
                      <a:solidFill>
                        <a:srgbClr val="000000"/>
                      </a:solidFill>
                      <a:prstDash val="solid"/>
                    </a:lnT>
                    <a:lnB w="9525">
                      <a:solidFill>
                        <a:srgbClr val="000000"/>
                      </a:solidFill>
                      <a:prstDash val="solid"/>
                    </a:lnB>
                  </a:tcPr>
                </a:tc>
                <a:tc>
                  <a:txBody>
                    <a:bodyPr/>
                    <a:lstStyle/>
                    <a:p>
                      <a:pPr marL="38735" marR="4445" algn="ctr">
                        <a:lnSpc>
                          <a:spcPct val="142800"/>
                        </a:lnSpc>
                        <a:spcBef>
                          <a:spcPts val="265"/>
                        </a:spcBef>
                      </a:pPr>
                      <a:r>
                        <a:rPr sz="750" spc="-60" dirty="0">
                          <a:latin typeface="Noteworthy-Light"/>
                          <a:cs typeface="Noteworthy-Light"/>
                        </a:rPr>
                        <a:t>To </a:t>
                      </a:r>
                      <a:r>
                        <a:rPr sz="750" dirty="0">
                          <a:latin typeface="Noteworthy-Light"/>
                          <a:cs typeface="Noteworthy-Light"/>
                        </a:rPr>
                        <a:t>major </a:t>
                      </a:r>
                      <a:r>
                        <a:rPr sz="750" spc="5" dirty="0">
                          <a:latin typeface="Noteworthy-Light"/>
                          <a:cs typeface="Noteworthy-Light"/>
                        </a:rPr>
                        <a:t>management  </a:t>
                      </a:r>
                      <a:r>
                        <a:rPr sz="750" dirty="0">
                          <a:latin typeface="Noteworthy-Light"/>
                          <a:cs typeface="Noteworthy-Light"/>
                        </a:rPr>
                        <a:t>media-every </a:t>
                      </a:r>
                      <a:r>
                        <a:rPr sz="750" spc="-5" dirty="0">
                          <a:latin typeface="Noteworthy-Light"/>
                          <a:cs typeface="Noteworthy-Light"/>
                        </a:rPr>
                        <a:t>other  </a:t>
                      </a:r>
                      <a:r>
                        <a:rPr sz="750" spc="5" dirty="0">
                          <a:latin typeface="Noteworthy-Light"/>
                          <a:cs typeface="Noteworthy-Light"/>
                        </a:rPr>
                        <a:t>week</a:t>
                      </a:r>
                      <a:endParaRPr sz="750">
                        <a:latin typeface="Noteworthy-Light"/>
                        <a:cs typeface="Noteworthy-Light"/>
                      </a:endParaRPr>
                    </a:p>
                  </a:txBody>
                  <a:tcPr marL="0" marR="0" marT="33655" marB="0">
                    <a:lnL w="190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68605">
                        <a:lnSpc>
                          <a:spcPct val="100000"/>
                        </a:lnSpc>
                        <a:spcBef>
                          <a:spcPts val="1680"/>
                        </a:spcBef>
                      </a:pPr>
                      <a:r>
                        <a:rPr sz="1200" b="1" spc="-5" dirty="0">
                          <a:solidFill>
                            <a:srgbClr val="FFFFFF"/>
                          </a:solidFill>
                          <a:latin typeface="Noteworthy"/>
                          <a:cs typeface="Noteworthy"/>
                        </a:rPr>
                        <a:t>Write</a:t>
                      </a:r>
                      <a:endParaRPr sz="1200">
                        <a:latin typeface="Noteworthy"/>
                        <a:cs typeface="Noteworthy"/>
                      </a:endParaRPr>
                    </a:p>
                  </a:txBody>
                  <a:tcPr marL="0" marR="0" marT="213360" marB="0">
                    <a:lnL w="9525" cap="flat" cmpd="sng" algn="ctr">
                      <a:solidFill>
                        <a:srgbClr val="000000"/>
                      </a:solidFill>
                      <a:prstDash val="solid"/>
                      <a:round/>
                      <a:headEnd type="none" w="med" len="med"/>
                      <a:tailEnd type="none" w="med" len="med"/>
                    </a:lnL>
                    <a:lnT w="9525" cap="flat" cmpd="sng" algn="ctr">
                      <a:solidFill>
                        <a:srgbClr val="000000"/>
                      </a:solidFill>
                      <a:prstDash val="solid"/>
                      <a:round/>
                      <a:headEnd type="none" w="med" len="med"/>
                      <a:tailEnd type="none" w="med" len="med"/>
                    </a:lnT>
                    <a:solidFill>
                      <a:srgbClr val="000000"/>
                    </a:solidFill>
                  </a:tcPr>
                </a:tc>
                <a:tc>
                  <a:txBody>
                    <a:bodyPr/>
                    <a:lstStyle/>
                    <a:p>
                      <a:pPr marL="95885" marR="59690" indent="635" algn="ctr">
                        <a:lnSpc>
                          <a:spcPts val="1460"/>
                        </a:lnSpc>
                        <a:spcBef>
                          <a:spcPts val="85"/>
                        </a:spcBef>
                      </a:pPr>
                      <a:r>
                        <a:rPr sz="900" spc="-20" dirty="0">
                          <a:latin typeface="Noteworthy-Light"/>
                          <a:cs typeface="Noteworthy-Light"/>
                        </a:rPr>
                        <a:t>Write </a:t>
                      </a:r>
                      <a:r>
                        <a:rPr sz="900" spc="-15" dirty="0">
                          <a:latin typeface="Noteworthy-Light"/>
                          <a:cs typeface="Noteworthy-Light"/>
                        </a:rPr>
                        <a:t>monthly  </a:t>
                      </a:r>
                      <a:r>
                        <a:rPr sz="900" spc="-20" dirty="0">
                          <a:latin typeface="Noteworthy-Light"/>
                          <a:cs typeface="Noteworthy-Light"/>
                        </a:rPr>
                        <a:t>newsletter 1st</a:t>
                      </a:r>
                      <a:r>
                        <a:rPr sz="900" spc="-40" dirty="0">
                          <a:latin typeface="Noteworthy-Light"/>
                          <a:cs typeface="Noteworthy-Light"/>
                        </a:rPr>
                        <a:t> </a:t>
                      </a:r>
                      <a:r>
                        <a:rPr sz="900" spc="-15" dirty="0">
                          <a:latin typeface="Noteworthy-Light"/>
                          <a:cs typeface="Noteworthy-Light"/>
                        </a:rPr>
                        <a:t>of  month</a:t>
                      </a:r>
                      <a:endParaRPr sz="900">
                        <a:latin typeface="Noteworthy-Light"/>
                        <a:cs typeface="Noteworthy-Light"/>
                      </a:endParaRPr>
                    </a:p>
                  </a:txBody>
                  <a:tcPr marL="0" marR="0" marT="10795" marB="0">
                    <a:lnR w="1905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7"/>
                  </a:ext>
                </a:extLst>
              </a:tr>
              <a:tr h="572770">
                <a:tc>
                  <a:txBody>
                    <a:bodyPr/>
                    <a:lstStyle/>
                    <a:p>
                      <a:pPr marL="94615" marR="67310" indent="1905" algn="just">
                        <a:lnSpc>
                          <a:spcPct val="142800"/>
                        </a:lnSpc>
                        <a:spcBef>
                          <a:spcPts val="210"/>
                        </a:spcBef>
                      </a:pPr>
                      <a:r>
                        <a:rPr sz="750" spc="5" dirty="0">
                          <a:latin typeface="Noteworthy-Light"/>
                          <a:cs typeface="Noteworthy-Light"/>
                        </a:rPr>
                        <a:t>Help </a:t>
                      </a:r>
                      <a:r>
                        <a:rPr sz="750" spc="-10" dirty="0">
                          <a:latin typeface="Noteworthy-Light"/>
                          <a:cs typeface="Noteworthy-Light"/>
                        </a:rPr>
                        <a:t>students </a:t>
                      </a:r>
                      <a:r>
                        <a:rPr sz="750" spc="-5" dirty="0">
                          <a:latin typeface="Noteworthy-Light"/>
                          <a:cs typeface="Noteworthy-Light"/>
                        </a:rPr>
                        <a:t>with  </a:t>
                      </a:r>
                      <a:r>
                        <a:rPr sz="750" spc="0" dirty="0">
                          <a:latin typeface="Noteworthy-Light"/>
                          <a:cs typeface="Noteworthy-Light"/>
                        </a:rPr>
                        <a:t>their </a:t>
                      </a:r>
                      <a:r>
                        <a:rPr sz="750" dirty="0">
                          <a:latin typeface="Noteworthy-Light"/>
                          <a:cs typeface="Noteworthy-Light"/>
                        </a:rPr>
                        <a:t>resumes </a:t>
                      </a:r>
                      <a:r>
                        <a:rPr sz="750" spc="10" dirty="0">
                          <a:latin typeface="Noteworthy-Light"/>
                          <a:cs typeface="Noteworthy-Light"/>
                        </a:rPr>
                        <a:t>and  </a:t>
                      </a:r>
                      <a:r>
                        <a:rPr sz="750" dirty="0">
                          <a:latin typeface="Noteworthy-Light"/>
                          <a:cs typeface="Noteworthy-Light"/>
                        </a:rPr>
                        <a:t>interviews at</a:t>
                      </a:r>
                      <a:r>
                        <a:rPr sz="750" spc="-50" dirty="0">
                          <a:latin typeface="Noteworthy-Light"/>
                          <a:cs typeface="Noteworthy-Light"/>
                        </a:rPr>
                        <a:t> </a:t>
                      </a:r>
                      <a:r>
                        <a:rPr sz="750" dirty="0">
                          <a:latin typeface="Noteworthy-Light"/>
                          <a:cs typeface="Noteworthy-Light"/>
                        </a:rPr>
                        <a:t>class</a:t>
                      </a:r>
                      <a:endParaRPr sz="750">
                        <a:latin typeface="Noteworthy-Light"/>
                        <a:cs typeface="Noteworthy-Light"/>
                      </a:endParaRPr>
                    </a:p>
                  </a:txBody>
                  <a:tcPr marL="0" marR="0" marT="26670" marB="0">
                    <a:lnL w="19050">
                      <a:solidFill>
                        <a:srgbClr val="000000"/>
                      </a:solidFill>
                      <a:prstDash val="solid"/>
                    </a:lnL>
                    <a:lnR w="9525">
                      <a:solidFill>
                        <a:srgbClr val="000000"/>
                      </a:solidFill>
                      <a:prstDash val="solid"/>
                    </a:lnR>
                    <a:lnT w="9525">
                      <a:solidFill>
                        <a:srgbClr val="000000"/>
                      </a:solidFill>
                      <a:prstDash val="solid"/>
                    </a:lnT>
                    <a:lnB w="19050">
                      <a:solidFill>
                        <a:srgbClr val="000000"/>
                      </a:solidFill>
                      <a:prstDash val="solid"/>
                    </a:lnB>
                  </a:tcPr>
                </a:tc>
                <a:tc>
                  <a:txBody>
                    <a:bodyPr/>
                    <a:lstStyle/>
                    <a:p>
                      <a:pPr marL="260985" marR="34290" indent="-200025">
                        <a:lnSpc>
                          <a:spcPct val="140200"/>
                        </a:lnSpc>
                        <a:spcBef>
                          <a:spcPts val="240"/>
                        </a:spcBef>
                      </a:pPr>
                      <a:r>
                        <a:rPr sz="1100" spc="0" dirty="0">
                          <a:latin typeface="Noteworthy-Light"/>
                          <a:cs typeface="Noteworthy-Light"/>
                        </a:rPr>
                        <a:t>Speak </a:t>
                      </a:r>
                      <a:r>
                        <a:rPr sz="1100" spc="-20" dirty="0">
                          <a:latin typeface="Noteworthy-Light"/>
                          <a:cs typeface="Noteworthy-Light"/>
                        </a:rPr>
                        <a:t>to</a:t>
                      </a:r>
                      <a:r>
                        <a:rPr sz="1100" spc="-65" dirty="0">
                          <a:latin typeface="Noteworthy-Light"/>
                          <a:cs typeface="Noteworthy-Light"/>
                        </a:rPr>
                        <a:t> </a:t>
                      </a:r>
                      <a:r>
                        <a:rPr sz="1100" spc="0" dirty="0">
                          <a:latin typeface="Noteworthy-Light"/>
                          <a:cs typeface="Noteworthy-Light"/>
                        </a:rPr>
                        <a:t>local  </a:t>
                      </a:r>
                      <a:r>
                        <a:rPr sz="1100" spc="-5" dirty="0">
                          <a:latin typeface="Noteworthy-Light"/>
                          <a:cs typeface="Noteworthy-Light"/>
                        </a:rPr>
                        <a:t>groups</a:t>
                      </a:r>
                      <a:endParaRPr sz="1100">
                        <a:latin typeface="Noteworthy-Light"/>
                        <a:cs typeface="Noteworthy-Light"/>
                      </a:endParaRPr>
                    </a:p>
                  </a:txBody>
                  <a:tcPr marL="0" marR="0" marT="30480" marB="0">
                    <a:lnL w="9525">
                      <a:solidFill>
                        <a:srgbClr val="000000"/>
                      </a:solidFill>
                      <a:prstDash val="solid"/>
                    </a:lnL>
                    <a:lnR w="9525">
                      <a:solidFill>
                        <a:srgbClr val="000000"/>
                      </a:solidFill>
                      <a:prstDash val="solid"/>
                    </a:lnR>
                    <a:lnB w="19050">
                      <a:solidFill>
                        <a:srgbClr val="000000"/>
                      </a:solidFill>
                      <a:prstDash val="solid"/>
                    </a:lnB>
                  </a:tcPr>
                </a:tc>
                <a:tc>
                  <a:txBody>
                    <a:bodyPr/>
                    <a:lstStyle/>
                    <a:p>
                      <a:pPr marL="20955" algn="ctr">
                        <a:lnSpc>
                          <a:spcPct val="100000"/>
                        </a:lnSpc>
                        <a:spcBef>
                          <a:spcPts val="40"/>
                        </a:spcBef>
                      </a:pPr>
                      <a:r>
                        <a:rPr sz="1000" spc="-10" dirty="0">
                          <a:latin typeface="Noteworthy-Light"/>
                          <a:cs typeface="Noteworthy-Light"/>
                        </a:rPr>
                        <a:t>Noriko</a:t>
                      </a:r>
                      <a:endParaRPr sz="1000">
                        <a:latin typeface="Noteworthy-Light"/>
                        <a:cs typeface="Noteworthy-Light"/>
                      </a:endParaRPr>
                    </a:p>
                    <a:p>
                      <a:pPr marL="20955" algn="ctr">
                        <a:lnSpc>
                          <a:spcPct val="100000"/>
                        </a:lnSpc>
                        <a:spcBef>
                          <a:spcPts val="480"/>
                        </a:spcBef>
                      </a:pPr>
                      <a:r>
                        <a:rPr sz="1000" dirty="0">
                          <a:latin typeface="Noteworthy-Light"/>
                          <a:cs typeface="Noteworthy-Light"/>
                        </a:rPr>
                        <a:t>accounting</a:t>
                      </a:r>
                      <a:r>
                        <a:rPr sz="1000" spc="-25" dirty="0">
                          <a:latin typeface="Noteworthy-Light"/>
                          <a:cs typeface="Noteworthy-Light"/>
                        </a:rPr>
                        <a:t> </a:t>
                      </a:r>
                      <a:r>
                        <a:rPr sz="1000" dirty="0">
                          <a:latin typeface="Noteworthy-Light"/>
                          <a:cs typeface="Noteworthy-Light"/>
                        </a:rPr>
                        <a:t>8-</a:t>
                      </a:r>
                      <a:endParaRPr sz="1000">
                        <a:latin typeface="Noteworthy-Light"/>
                        <a:cs typeface="Noteworthy-Light"/>
                      </a:endParaRPr>
                    </a:p>
                    <a:p>
                      <a:pPr marL="20320" algn="ctr">
                        <a:lnSpc>
                          <a:spcPts val="1010"/>
                        </a:lnSpc>
                        <a:spcBef>
                          <a:spcPts val="480"/>
                        </a:spcBef>
                      </a:pPr>
                      <a:r>
                        <a:rPr sz="1000" dirty="0">
                          <a:latin typeface="Noteworthy-Light"/>
                          <a:cs typeface="Noteworthy-Light"/>
                        </a:rPr>
                        <a:t>14</a:t>
                      </a:r>
                      <a:endParaRPr sz="1000">
                        <a:latin typeface="Noteworthy-Light"/>
                        <a:cs typeface="Noteworthy-Light"/>
                      </a:endParaRPr>
                    </a:p>
                  </a:txBody>
                  <a:tcPr marL="0" marR="0" marT="5080" marB="0">
                    <a:lnL w="9525">
                      <a:solidFill>
                        <a:srgbClr val="000000"/>
                      </a:solidFill>
                      <a:prstDash val="solid"/>
                    </a:lnL>
                    <a:lnR w="19050">
                      <a:solidFill>
                        <a:srgbClr val="000000"/>
                      </a:solidFill>
                      <a:prstDash val="solid"/>
                    </a:lnR>
                    <a:lnT w="9525">
                      <a:solidFill>
                        <a:srgbClr val="000000"/>
                      </a:solidFill>
                      <a:prstDash val="solid"/>
                    </a:lnT>
                    <a:lnB w="19050">
                      <a:solidFill>
                        <a:srgbClr val="000000"/>
                      </a:solidFill>
                      <a:prstDash val="solid"/>
                    </a:lnB>
                  </a:tcPr>
                </a:tc>
                <a:tc>
                  <a:txBody>
                    <a:bodyPr/>
                    <a:lstStyle/>
                    <a:p>
                      <a:pPr marL="83820" marR="55244" algn="ctr">
                        <a:lnSpc>
                          <a:spcPts val="1460"/>
                        </a:lnSpc>
                        <a:spcBef>
                          <a:spcPts val="30"/>
                        </a:spcBef>
                      </a:pPr>
                      <a:r>
                        <a:rPr sz="900" spc="-10" dirty="0">
                          <a:latin typeface="Noteworthy-Light"/>
                          <a:cs typeface="Noteworthy-Light"/>
                        </a:rPr>
                        <a:t>Observe </a:t>
                      </a:r>
                      <a:r>
                        <a:rPr sz="900" spc="-20" dirty="0">
                          <a:latin typeface="Noteworthy-Light"/>
                          <a:cs typeface="Noteworthy-Light"/>
                        </a:rPr>
                        <a:t>-listen</a:t>
                      </a:r>
                      <a:r>
                        <a:rPr sz="900" spc="-70" dirty="0">
                          <a:latin typeface="Noteworthy-Light"/>
                          <a:cs typeface="Noteworthy-Light"/>
                        </a:rPr>
                        <a:t> </a:t>
                      </a:r>
                      <a:r>
                        <a:rPr sz="900" dirty="0">
                          <a:latin typeface="Noteworthy-Light"/>
                          <a:cs typeface="Noteworthy-Light"/>
                        </a:rPr>
                        <a:t>-  </a:t>
                      </a:r>
                      <a:r>
                        <a:rPr sz="900" spc="-15" dirty="0">
                          <a:latin typeface="Noteworthy-Light"/>
                          <a:cs typeface="Noteworthy-Light"/>
                        </a:rPr>
                        <a:t>Stop </a:t>
                      </a:r>
                      <a:r>
                        <a:rPr sz="900" spc="-10" dirty="0">
                          <a:latin typeface="Noteworthy-Light"/>
                          <a:cs typeface="Noteworthy-Light"/>
                        </a:rPr>
                        <a:t>daily </a:t>
                      </a:r>
                      <a:r>
                        <a:rPr sz="900" spc="-30" dirty="0">
                          <a:latin typeface="Noteworthy-Light"/>
                          <a:cs typeface="Noteworthy-Light"/>
                        </a:rPr>
                        <a:t>for </a:t>
                      </a:r>
                      <a:r>
                        <a:rPr sz="900" dirty="0">
                          <a:latin typeface="Noteworthy-Light"/>
                          <a:cs typeface="Noteworthy-Light"/>
                        </a:rPr>
                        <a:t>a  </a:t>
                      </a:r>
                      <a:r>
                        <a:rPr sz="900" spc="-25" dirty="0">
                          <a:latin typeface="Noteworthy-Light"/>
                          <a:cs typeface="Noteworthy-Light"/>
                        </a:rPr>
                        <a:t>few</a:t>
                      </a:r>
                      <a:r>
                        <a:rPr sz="900" spc="-20" dirty="0">
                          <a:latin typeface="Noteworthy-Light"/>
                          <a:cs typeface="Noteworthy-Light"/>
                        </a:rPr>
                        <a:t> </a:t>
                      </a:r>
                      <a:r>
                        <a:rPr sz="900" spc="-10" dirty="0">
                          <a:latin typeface="Noteworthy-Light"/>
                          <a:cs typeface="Noteworthy-Light"/>
                        </a:rPr>
                        <a:t>minutes</a:t>
                      </a:r>
                      <a:endParaRPr sz="900">
                        <a:latin typeface="Noteworthy-Light"/>
                        <a:cs typeface="Noteworthy-Light"/>
                      </a:endParaRPr>
                    </a:p>
                  </a:txBody>
                  <a:tcPr marL="0" marR="0" marT="3810" marB="0">
                    <a:lnL w="19050">
                      <a:solidFill>
                        <a:srgbClr val="000000"/>
                      </a:solidFill>
                      <a:prstDash val="solid"/>
                    </a:lnL>
                    <a:lnR w="9525">
                      <a:solidFill>
                        <a:srgbClr val="000000"/>
                      </a:solidFill>
                      <a:prstDash val="solid"/>
                    </a:lnR>
                    <a:lnT w="9525">
                      <a:solidFill>
                        <a:srgbClr val="000000"/>
                      </a:solidFill>
                      <a:prstDash val="solid"/>
                    </a:lnT>
                    <a:lnB w="19050">
                      <a:solidFill>
                        <a:srgbClr val="000000"/>
                      </a:solidFill>
                      <a:prstDash val="solid"/>
                    </a:lnB>
                  </a:tcPr>
                </a:tc>
                <a:tc>
                  <a:txBody>
                    <a:bodyPr/>
                    <a:lstStyle/>
                    <a:p>
                      <a:pPr marL="164465" marR="116839" indent="-19050">
                        <a:lnSpc>
                          <a:spcPct val="135200"/>
                        </a:lnSpc>
                        <a:spcBef>
                          <a:spcPts val="645"/>
                        </a:spcBef>
                      </a:pPr>
                      <a:r>
                        <a:rPr sz="900" spc="-10" dirty="0">
                          <a:latin typeface="Noteworthy-Light"/>
                          <a:cs typeface="Noteworthy-Light"/>
                        </a:rPr>
                        <a:t>Read</a:t>
                      </a:r>
                      <a:r>
                        <a:rPr sz="900" spc="-45" dirty="0">
                          <a:latin typeface="Noteworthy-Light"/>
                          <a:cs typeface="Noteworthy-Light"/>
                        </a:rPr>
                        <a:t> </a:t>
                      </a:r>
                      <a:r>
                        <a:rPr sz="900" spc="-10" dirty="0">
                          <a:latin typeface="Noteworthy-Light"/>
                          <a:cs typeface="Noteworthy-Light"/>
                        </a:rPr>
                        <a:t>spiritual  </a:t>
                      </a:r>
                      <a:r>
                        <a:rPr sz="900" spc="-20" dirty="0">
                          <a:latin typeface="Noteworthy-Light"/>
                          <a:cs typeface="Noteworthy-Light"/>
                        </a:rPr>
                        <a:t>works </a:t>
                      </a:r>
                      <a:r>
                        <a:rPr sz="900" dirty="0">
                          <a:latin typeface="Noteworthy-Light"/>
                          <a:cs typeface="Noteworthy-Light"/>
                        </a:rPr>
                        <a:t>-</a:t>
                      </a:r>
                      <a:r>
                        <a:rPr sz="900" spc="-35" dirty="0">
                          <a:latin typeface="Noteworthy-Light"/>
                          <a:cs typeface="Noteworthy-Light"/>
                        </a:rPr>
                        <a:t> </a:t>
                      </a:r>
                      <a:r>
                        <a:rPr sz="900" spc="-10" dirty="0">
                          <a:latin typeface="Noteworthy-Light"/>
                          <a:cs typeface="Noteworthy-Light"/>
                        </a:rPr>
                        <a:t>daily</a:t>
                      </a:r>
                      <a:endParaRPr sz="900">
                        <a:latin typeface="Noteworthy-Light"/>
                        <a:cs typeface="Noteworthy-Light"/>
                      </a:endParaRPr>
                    </a:p>
                  </a:txBody>
                  <a:tcPr marL="0" marR="0" marT="81915" marB="0">
                    <a:lnL w="9525">
                      <a:solidFill>
                        <a:srgbClr val="000000"/>
                      </a:solidFill>
                      <a:prstDash val="solid"/>
                    </a:lnL>
                    <a:lnR w="9525">
                      <a:solidFill>
                        <a:srgbClr val="000000"/>
                      </a:solidFill>
                      <a:prstDash val="solid"/>
                    </a:lnR>
                    <a:lnB w="19050">
                      <a:solidFill>
                        <a:srgbClr val="000000"/>
                      </a:solidFill>
                      <a:prstDash val="solid"/>
                    </a:lnB>
                  </a:tcPr>
                </a:tc>
                <a:tc>
                  <a:txBody>
                    <a:bodyPr/>
                    <a:lstStyle/>
                    <a:p>
                      <a:pPr marL="90805" marR="59055" algn="ctr">
                        <a:lnSpc>
                          <a:spcPts val="1460"/>
                        </a:lnSpc>
                        <a:spcBef>
                          <a:spcPts val="30"/>
                        </a:spcBef>
                      </a:pPr>
                      <a:r>
                        <a:rPr sz="900" spc="-5" dirty="0">
                          <a:latin typeface="Noteworthy-Light"/>
                          <a:cs typeface="Noteworthy-Light"/>
                        </a:rPr>
                        <a:t>Inside when  speaking </a:t>
                      </a:r>
                      <a:r>
                        <a:rPr sz="900" dirty="0">
                          <a:latin typeface="Noteworthy-Light"/>
                          <a:cs typeface="Noteworthy-Light"/>
                        </a:rPr>
                        <a:t>-</a:t>
                      </a:r>
                      <a:r>
                        <a:rPr sz="900" spc="-50" dirty="0">
                          <a:latin typeface="Noteworthy-Light"/>
                          <a:cs typeface="Noteworthy-Light"/>
                        </a:rPr>
                        <a:t> </a:t>
                      </a:r>
                      <a:r>
                        <a:rPr sz="900" spc="-5" dirty="0">
                          <a:latin typeface="Noteworthy-Light"/>
                          <a:cs typeface="Noteworthy-Light"/>
                        </a:rPr>
                        <a:t>work  </a:t>
                      </a:r>
                      <a:r>
                        <a:rPr sz="900" dirty="0">
                          <a:latin typeface="Noteworthy-Light"/>
                          <a:cs typeface="Noteworthy-Light"/>
                        </a:rPr>
                        <a:t>on</a:t>
                      </a:r>
                      <a:r>
                        <a:rPr sz="900" spc="-15" dirty="0">
                          <a:latin typeface="Noteworthy-Light"/>
                          <a:cs typeface="Noteworthy-Light"/>
                        </a:rPr>
                        <a:t> this</a:t>
                      </a:r>
                      <a:endParaRPr sz="900">
                        <a:latin typeface="Noteworthy-Light"/>
                        <a:cs typeface="Noteworthy-Light"/>
                      </a:endParaRPr>
                    </a:p>
                  </a:txBody>
                  <a:tcPr marL="0" marR="0" marT="3810" marB="0">
                    <a:lnL w="9525">
                      <a:solidFill>
                        <a:srgbClr val="000000"/>
                      </a:solidFill>
                      <a:prstDash val="solid"/>
                    </a:lnL>
                    <a:lnR w="19050">
                      <a:solidFill>
                        <a:srgbClr val="000000"/>
                      </a:solidFill>
                      <a:prstDash val="solid"/>
                    </a:lnR>
                    <a:lnT w="9525">
                      <a:solidFill>
                        <a:srgbClr val="000000"/>
                      </a:solidFill>
                      <a:prstDash val="solid"/>
                    </a:lnT>
                    <a:lnB w="19050">
                      <a:solidFill>
                        <a:srgbClr val="000000"/>
                      </a:solidFill>
                      <a:prstDash val="solid"/>
                    </a:lnB>
                  </a:tcPr>
                </a:tc>
                <a:tc>
                  <a:txBody>
                    <a:bodyPr/>
                    <a:lstStyle/>
                    <a:p>
                      <a:pPr marL="151130" marR="49530" indent="-67945">
                        <a:lnSpc>
                          <a:spcPct val="135200"/>
                        </a:lnSpc>
                        <a:spcBef>
                          <a:spcPts val="645"/>
                        </a:spcBef>
                      </a:pPr>
                      <a:r>
                        <a:rPr sz="900" spc="-90" dirty="0">
                          <a:latin typeface="Noteworthy-Light"/>
                          <a:cs typeface="Noteworthy-Light"/>
                        </a:rPr>
                        <a:t>To </a:t>
                      </a:r>
                      <a:r>
                        <a:rPr sz="900" spc="-10" dirty="0">
                          <a:latin typeface="Noteworthy-Light"/>
                          <a:cs typeface="Noteworthy-Light"/>
                        </a:rPr>
                        <a:t>senior </a:t>
                      </a:r>
                      <a:r>
                        <a:rPr sz="900" spc="-15" dirty="0">
                          <a:latin typeface="Noteworthy-Light"/>
                          <a:cs typeface="Noteworthy-Light"/>
                        </a:rPr>
                        <a:t>leaders  </a:t>
                      </a:r>
                      <a:r>
                        <a:rPr sz="900" spc="-10" dirty="0">
                          <a:latin typeface="Noteworthy-Light"/>
                          <a:cs typeface="Noteworthy-Light"/>
                        </a:rPr>
                        <a:t>two </a:t>
                      </a:r>
                      <a:r>
                        <a:rPr sz="900" dirty="0">
                          <a:latin typeface="Noteworthy-Light"/>
                          <a:cs typeface="Noteworthy-Light"/>
                        </a:rPr>
                        <a:t>per</a:t>
                      </a:r>
                      <a:r>
                        <a:rPr sz="900" spc="-30" dirty="0">
                          <a:latin typeface="Noteworthy-Light"/>
                          <a:cs typeface="Noteworthy-Light"/>
                        </a:rPr>
                        <a:t> </a:t>
                      </a:r>
                      <a:r>
                        <a:rPr sz="900" dirty="0">
                          <a:latin typeface="Noteworthy-Light"/>
                          <a:cs typeface="Noteworthy-Light"/>
                        </a:rPr>
                        <a:t>week</a:t>
                      </a:r>
                      <a:endParaRPr sz="900">
                        <a:latin typeface="Noteworthy-Light"/>
                        <a:cs typeface="Noteworthy-Light"/>
                      </a:endParaRPr>
                    </a:p>
                  </a:txBody>
                  <a:tcPr marL="0" marR="0" marT="81915" marB="0">
                    <a:lnL w="19050">
                      <a:solidFill>
                        <a:srgbClr val="000000"/>
                      </a:solidFill>
                      <a:prstDash val="solid"/>
                    </a:lnL>
                    <a:lnR w="9525">
                      <a:solidFill>
                        <a:srgbClr val="000000"/>
                      </a:solidFill>
                      <a:prstDash val="solid"/>
                    </a:lnR>
                    <a:lnT w="9525">
                      <a:solidFill>
                        <a:srgbClr val="000000"/>
                      </a:solidFill>
                      <a:prstDash val="solid"/>
                    </a:lnT>
                    <a:lnB w="19050">
                      <a:solidFill>
                        <a:srgbClr val="000000"/>
                      </a:solidFill>
                      <a:prstDash val="solid"/>
                    </a:lnB>
                  </a:tcPr>
                </a:tc>
                <a:tc>
                  <a:txBody>
                    <a:bodyPr/>
                    <a:lstStyle/>
                    <a:p>
                      <a:pPr marL="365125" marR="59055" indent="-273050">
                        <a:lnSpc>
                          <a:spcPct val="135200"/>
                        </a:lnSpc>
                        <a:spcBef>
                          <a:spcPts val="645"/>
                        </a:spcBef>
                      </a:pPr>
                      <a:r>
                        <a:rPr sz="900" dirty="0">
                          <a:latin typeface="Noteworthy-Light"/>
                          <a:cs typeface="Noteworthy-Light"/>
                        </a:rPr>
                        <a:t>Daily </a:t>
                      </a:r>
                      <a:r>
                        <a:rPr sz="900" spc="-10" dirty="0">
                          <a:latin typeface="Noteworthy-Light"/>
                          <a:cs typeface="Noteworthy-Light"/>
                        </a:rPr>
                        <a:t>dialy</a:t>
                      </a:r>
                      <a:r>
                        <a:rPr sz="900" spc="-65" dirty="0">
                          <a:latin typeface="Noteworthy-Light"/>
                          <a:cs typeface="Noteworthy-Light"/>
                        </a:rPr>
                        <a:t> </a:t>
                      </a:r>
                      <a:r>
                        <a:rPr sz="900" spc="-15" dirty="0">
                          <a:latin typeface="Noteworthy-Light"/>
                          <a:cs typeface="Noteworthy-Light"/>
                        </a:rPr>
                        <a:t>every  </a:t>
                      </a:r>
                      <a:r>
                        <a:rPr sz="900" spc="-10" dirty="0">
                          <a:latin typeface="Noteworthy-Light"/>
                          <a:cs typeface="Noteworthy-Light"/>
                        </a:rPr>
                        <a:t>day</a:t>
                      </a:r>
                      <a:endParaRPr sz="900">
                        <a:latin typeface="Noteworthy-Light"/>
                        <a:cs typeface="Noteworthy-Light"/>
                      </a:endParaRPr>
                    </a:p>
                  </a:txBody>
                  <a:tcPr marL="0" marR="0" marT="81915" marB="0">
                    <a:lnL w="9525">
                      <a:solidFill>
                        <a:srgbClr val="000000"/>
                      </a:solidFill>
                      <a:prstDash val="solid"/>
                    </a:lnL>
                    <a:lnR w="9525">
                      <a:solidFill>
                        <a:srgbClr val="000000"/>
                      </a:solidFill>
                      <a:prstDash val="solid"/>
                    </a:lnR>
                    <a:lnB w="19050">
                      <a:solidFill>
                        <a:srgbClr val="000000"/>
                      </a:solidFill>
                      <a:prstDash val="solid"/>
                    </a:lnB>
                  </a:tcPr>
                </a:tc>
                <a:tc>
                  <a:txBody>
                    <a:bodyPr/>
                    <a:lstStyle/>
                    <a:p>
                      <a:pPr marL="312420" marR="28575" indent="-248285">
                        <a:lnSpc>
                          <a:spcPct val="140200"/>
                        </a:lnSpc>
                        <a:spcBef>
                          <a:spcPts val="390"/>
                        </a:spcBef>
                      </a:pPr>
                      <a:r>
                        <a:rPr sz="1000" spc="-15" dirty="0">
                          <a:latin typeface="Noteworthy-Light"/>
                          <a:cs typeface="Noteworthy-Light"/>
                        </a:rPr>
                        <a:t>CEO</a:t>
                      </a:r>
                      <a:r>
                        <a:rPr sz="1000" spc="-50" dirty="0">
                          <a:latin typeface="Noteworthy-Light"/>
                          <a:cs typeface="Noteworthy-Light"/>
                        </a:rPr>
                        <a:t> </a:t>
                      </a:r>
                      <a:r>
                        <a:rPr sz="1000" spc="-20" dirty="0">
                          <a:latin typeface="Noteworthy-Light"/>
                          <a:cs typeface="Noteworthy-Light"/>
                        </a:rPr>
                        <a:t>newsletter  </a:t>
                      </a:r>
                      <a:r>
                        <a:rPr sz="1000" spc="-15" dirty="0">
                          <a:latin typeface="Noteworthy-Light"/>
                          <a:cs typeface="Noteworthy-Light"/>
                        </a:rPr>
                        <a:t>Nov.</a:t>
                      </a:r>
                      <a:r>
                        <a:rPr sz="1000" spc="-10" dirty="0">
                          <a:latin typeface="Noteworthy-Light"/>
                          <a:cs typeface="Noteworthy-Light"/>
                        </a:rPr>
                        <a:t> </a:t>
                      </a:r>
                      <a:r>
                        <a:rPr sz="1000" dirty="0">
                          <a:latin typeface="Noteworthy-Light"/>
                          <a:cs typeface="Noteworthy-Light"/>
                        </a:rPr>
                        <a:t>1</a:t>
                      </a:r>
                    </a:p>
                  </a:txBody>
                  <a:tcPr marL="0" marR="0" marT="49530" marB="0">
                    <a:lnL w="9525">
                      <a:solidFill>
                        <a:srgbClr val="000000"/>
                      </a:solidFill>
                      <a:prstDash val="solid"/>
                    </a:lnL>
                    <a:lnR w="19050">
                      <a:solidFill>
                        <a:srgbClr val="000000"/>
                      </a:solidFill>
                      <a:prstDash val="solid"/>
                    </a:lnR>
                    <a:lnT w="9525">
                      <a:solidFill>
                        <a:srgbClr val="000000"/>
                      </a:solidFill>
                      <a:prstDash val="solid"/>
                    </a:lnT>
                    <a:lnB w="19050">
                      <a:solidFill>
                        <a:srgbClr val="000000"/>
                      </a:solidFill>
                      <a:prstDash val="soli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543550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676F75-6485-F740-993E-DF7D9BA277FA}"/>
              </a:ext>
            </a:extLst>
          </p:cNvPr>
          <p:cNvSpPr>
            <a:spLocks noGrp="1"/>
          </p:cNvSpPr>
          <p:nvPr>
            <p:ph type="title"/>
          </p:nvPr>
        </p:nvSpPr>
        <p:spPr/>
        <p:txBody>
          <a:bodyPr/>
          <a:lstStyle/>
          <a:p>
            <a:r>
              <a:rPr lang="en-US" dirty="0"/>
              <a:t>Endorsements</a:t>
            </a:r>
          </a:p>
        </p:txBody>
      </p:sp>
      <p:sp>
        <p:nvSpPr>
          <p:cNvPr id="5" name="Content Placeholder 4">
            <a:extLst>
              <a:ext uri="{FF2B5EF4-FFF2-40B4-BE49-F238E27FC236}">
                <a16:creationId xmlns:a16="http://schemas.microsoft.com/office/drawing/2014/main" id="{0AA3903A-0319-8F42-93E5-EE0F294DE191}"/>
              </a:ext>
            </a:extLst>
          </p:cNvPr>
          <p:cNvSpPr>
            <a:spLocks noGrp="1"/>
          </p:cNvSpPr>
          <p:nvPr>
            <p:ph idx="1"/>
          </p:nvPr>
        </p:nvSpPr>
        <p:spPr/>
        <p:txBody>
          <a:bodyPr>
            <a:normAutofit fontScale="92500" lnSpcReduction="20000"/>
          </a:bodyPr>
          <a:lstStyle/>
          <a:p>
            <a:pPr marL="0" indent="0">
              <a:buNone/>
            </a:pPr>
            <a:r>
              <a:rPr lang="en-US" dirty="0"/>
              <a:t>“My experience with you was so great. As a lean practitioner, we strive  for continuous improvement everyday in our business and client's  businesses. The Harada method is the missing link between continuous  improvement, yourself and your mentees. It's comprehensive system  allows oneself to take an honest assessment of their life and strive for  excellence as wells as fulfillment of dreams. Norman's approach is  accessible and well suited to individuals of all learning styles. This is a  course well worth the time and investment, with returns far beyond what  one would have previously thought possible. Thank you Norman and Will  for wonderful experience that has forever changed my approach to  developing myself and truly defined my purpose in life.”</a:t>
            </a:r>
          </a:p>
          <a:p>
            <a:endParaRPr lang="en-US" dirty="0"/>
          </a:p>
          <a:p>
            <a:pPr marL="0" indent="0">
              <a:buNone/>
            </a:pPr>
            <a:r>
              <a:rPr lang="en-US" dirty="0"/>
              <a:t>– Ryan Allen, Total Systems Development</a:t>
            </a:r>
          </a:p>
          <a:p>
            <a:endParaRPr lang="en-US" dirty="0"/>
          </a:p>
          <a:p>
            <a:endParaRPr lang="en-US" dirty="0"/>
          </a:p>
        </p:txBody>
      </p:sp>
    </p:spTree>
    <p:extLst>
      <p:ext uri="{BB962C8B-B14F-4D97-AF65-F5344CB8AC3E}">
        <p14:creationId xmlns:p14="http://schemas.microsoft.com/office/powerpoint/2010/main" val="549618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676F75-6485-F740-993E-DF7D9BA277FA}"/>
              </a:ext>
            </a:extLst>
          </p:cNvPr>
          <p:cNvSpPr>
            <a:spLocks noGrp="1"/>
          </p:cNvSpPr>
          <p:nvPr>
            <p:ph type="title"/>
          </p:nvPr>
        </p:nvSpPr>
        <p:spPr/>
        <p:txBody>
          <a:bodyPr/>
          <a:lstStyle/>
          <a:p>
            <a:r>
              <a:rPr lang="en-US" dirty="0"/>
              <a:t>Resources</a:t>
            </a:r>
          </a:p>
        </p:txBody>
      </p:sp>
      <p:sp>
        <p:nvSpPr>
          <p:cNvPr id="5" name="Content Placeholder 4">
            <a:extLst>
              <a:ext uri="{FF2B5EF4-FFF2-40B4-BE49-F238E27FC236}">
                <a16:creationId xmlns:a16="http://schemas.microsoft.com/office/drawing/2014/main" id="{0AA3903A-0319-8F42-93E5-EE0F294DE191}"/>
              </a:ext>
            </a:extLst>
          </p:cNvPr>
          <p:cNvSpPr>
            <a:spLocks noGrp="1"/>
          </p:cNvSpPr>
          <p:nvPr>
            <p:ph idx="1"/>
          </p:nvPr>
        </p:nvSpPr>
        <p:spPr/>
        <p:txBody>
          <a:bodyPr/>
          <a:lstStyle/>
          <a:p>
            <a:r>
              <a:rPr lang="en-US" dirty="0">
                <a:hlinkClick r:id="rId2"/>
              </a:rPr>
              <a:t>http://www.pcspress.com/</a:t>
            </a:r>
            <a:endParaRPr lang="en-US" dirty="0"/>
          </a:p>
          <a:p>
            <a:endParaRPr lang="en-US" dirty="0"/>
          </a:p>
        </p:txBody>
      </p:sp>
    </p:spTree>
    <p:extLst>
      <p:ext uri="{BB962C8B-B14F-4D97-AF65-F5344CB8AC3E}">
        <p14:creationId xmlns:p14="http://schemas.microsoft.com/office/powerpoint/2010/main" val="2909607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481" name="标题 6"/>
          <p:cNvSpPr>
            <a:spLocks noGrp="1"/>
          </p:cNvSpPr>
          <p:nvPr>
            <p:ph type="ctrTitle" idx="4294967295"/>
          </p:nvPr>
        </p:nvSpPr>
        <p:spPr>
          <a:xfrm>
            <a:off x="0" y="5449887"/>
            <a:ext cx="12192000" cy="1408113"/>
          </a:xfrm>
          <a:solidFill>
            <a:srgbClr val="FFFFFF">
              <a:alpha val="75294"/>
            </a:srgbClr>
          </a:solidFill>
        </p:spPr>
        <p:txBody>
          <a:bodyPr anchorCtr="1">
            <a:noAutofit/>
          </a:bodyPr>
          <a:lstStyle/>
          <a:p>
            <a:r>
              <a:rPr lang="en-US" altLang="zh-CN" sz="5333" b="1" dirty="0">
                <a:solidFill>
                  <a:srgbClr val="C00000"/>
                </a:solidFill>
                <a:latin typeface="Rockwell Extra Bold" panose="02060903040505020403" pitchFamily="18" charset="0"/>
              </a:rPr>
              <a:t>Questions?</a:t>
            </a:r>
            <a:endParaRPr lang="zh-CN" altLang="en-US" sz="1455" dirty="0">
              <a:solidFill>
                <a:srgbClr val="C00000"/>
              </a:solidFill>
              <a:latin typeface="Rockwell" panose="02060603020205020403" pitchFamily="18" charset="0"/>
            </a:endParaRPr>
          </a:p>
        </p:txBody>
      </p:sp>
    </p:spTree>
    <p:extLst>
      <p:ext uri="{BB962C8B-B14F-4D97-AF65-F5344CB8AC3E}">
        <p14:creationId xmlns:p14="http://schemas.microsoft.com/office/powerpoint/2010/main" val="3791588084"/>
      </p:ext>
    </p:extLst>
  </p:cSld>
  <p:clrMapOvr>
    <a:masterClrMapping/>
  </p:clrMapOvr>
  <mc:AlternateContent xmlns:mc="http://schemas.openxmlformats.org/markup-compatibility/2006" xmlns:p14="http://schemas.microsoft.com/office/powerpoint/2010/main">
    <mc:Choice Requires="p14">
      <p:transition spd="slow" p14:dur="2000" advClick="0" advTm="12000"/>
    </mc:Choice>
    <mc:Fallback xmlns="">
      <p:transition spd="slow" advClick="0" advTm="1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a:extLst>
              <a:ext uri="{FF2B5EF4-FFF2-40B4-BE49-F238E27FC236}">
                <a16:creationId xmlns:a16="http://schemas.microsoft.com/office/drawing/2014/main" id="{C9670A45-F0A4-C843-BF2B-22AB7082F597}"/>
              </a:ext>
            </a:extLst>
          </p:cNvPr>
          <p:cNvSpPr txBox="1">
            <a:spLocks/>
          </p:cNvSpPr>
          <p:nvPr/>
        </p:nvSpPr>
        <p:spPr>
          <a:xfrm>
            <a:off x="3584611" y="0"/>
            <a:ext cx="4652312" cy="692497"/>
          </a:xfrm>
          <a:prstGeom prst="rect">
            <a:avLst/>
          </a:prstGeom>
        </p:spPr>
        <p:txBody>
          <a:bodyPr vert="horz" wrap="square" lIns="0" tIns="1524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20"/>
              </a:spcBef>
            </a:pPr>
            <a:r>
              <a:rPr lang="en-US" spc="5" dirty="0"/>
              <a:t>The </a:t>
            </a:r>
            <a:r>
              <a:rPr lang="en-US" spc="-5" dirty="0"/>
              <a:t>Harada</a:t>
            </a:r>
            <a:r>
              <a:rPr lang="en-US" spc="-70" dirty="0"/>
              <a:t> </a:t>
            </a:r>
            <a:r>
              <a:rPr lang="en-US" dirty="0"/>
              <a:t>Method</a:t>
            </a:r>
          </a:p>
        </p:txBody>
      </p:sp>
      <p:sp>
        <p:nvSpPr>
          <p:cNvPr id="14" name="object 3">
            <a:extLst>
              <a:ext uri="{FF2B5EF4-FFF2-40B4-BE49-F238E27FC236}">
                <a16:creationId xmlns:a16="http://schemas.microsoft.com/office/drawing/2014/main" id="{515DD5D3-36BC-2541-B074-DED8D4C20A25}"/>
              </a:ext>
            </a:extLst>
          </p:cNvPr>
          <p:cNvSpPr txBox="1"/>
          <p:nvPr/>
        </p:nvSpPr>
        <p:spPr>
          <a:xfrm>
            <a:off x="5154295" y="4746836"/>
            <a:ext cx="1883410" cy="391795"/>
          </a:xfrm>
          <a:prstGeom prst="rect">
            <a:avLst/>
          </a:prstGeom>
        </p:spPr>
        <p:txBody>
          <a:bodyPr vert="horz" wrap="square" lIns="0" tIns="12700" rIns="0" bIns="0" rtlCol="0">
            <a:spAutoFit/>
          </a:bodyPr>
          <a:lstStyle/>
          <a:p>
            <a:pPr marL="12700">
              <a:lnSpc>
                <a:spcPct val="100000"/>
              </a:lnSpc>
              <a:spcBef>
                <a:spcPts val="100"/>
              </a:spcBef>
            </a:pPr>
            <a:r>
              <a:rPr sz="2400" spc="-35" dirty="0">
                <a:latin typeface="Calibri"/>
                <a:cs typeface="Calibri"/>
              </a:rPr>
              <a:t>Takashi</a:t>
            </a:r>
            <a:r>
              <a:rPr sz="2400" spc="-45" dirty="0">
                <a:latin typeface="Calibri"/>
                <a:cs typeface="Calibri"/>
              </a:rPr>
              <a:t> </a:t>
            </a:r>
            <a:r>
              <a:rPr sz="2400" spc="-15" dirty="0">
                <a:latin typeface="Calibri"/>
                <a:cs typeface="Calibri"/>
              </a:rPr>
              <a:t>Harada</a:t>
            </a:r>
            <a:endParaRPr sz="2400" dirty="0">
              <a:latin typeface="Calibri"/>
              <a:cs typeface="Calibri"/>
            </a:endParaRPr>
          </a:p>
        </p:txBody>
      </p:sp>
      <p:sp>
        <p:nvSpPr>
          <p:cNvPr id="15" name="object 4">
            <a:extLst>
              <a:ext uri="{FF2B5EF4-FFF2-40B4-BE49-F238E27FC236}">
                <a16:creationId xmlns:a16="http://schemas.microsoft.com/office/drawing/2014/main" id="{5BB69638-AC81-8148-AC96-A09C78D8F142}"/>
              </a:ext>
            </a:extLst>
          </p:cNvPr>
          <p:cNvSpPr/>
          <p:nvPr/>
        </p:nvSpPr>
        <p:spPr>
          <a:xfrm>
            <a:off x="5082939" y="2111164"/>
            <a:ext cx="2026122" cy="2635672"/>
          </a:xfrm>
          <a:prstGeom prst="rect">
            <a:avLst/>
          </a:prstGeom>
          <a:blipFill>
            <a:blip r:embed="rId2" cstate="print"/>
            <a:stretch>
              <a:fillRect/>
            </a:stretch>
          </a:blipFill>
        </p:spPr>
        <p:txBody>
          <a:bodyPr wrap="square" lIns="0" tIns="0" rIns="0" bIns="0" rtlCol="0"/>
          <a:lstStyle/>
          <a:p>
            <a:endParaRPr/>
          </a:p>
        </p:txBody>
      </p:sp>
      <p:sp>
        <p:nvSpPr>
          <p:cNvPr id="16" name="object 5">
            <a:extLst>
              <a:ext uri="{FF2B5EF4-FFF2-40B4-BE49-F238E27FC236}">
                <a16:creationId xmlns:a16="http://schemas.microsoft.com/office/drawing/2014/main" id="{49E348C1-7877-2A44-892E-F335919B3DFE}"/>
              </a:ext>
            </a:extLst>
          </p:cNvPr>
          <p:cNvSpPr/>
          <p:nvPr/>
        </p:nvSpPr>
        <p:spPr>
          <a:xfrm>
            <a:off x="1117570" y="987328"/>
            <a:ext cx="1089313" cy="1263380"/>
          </a:xfrm>
          <a:prstGeom prst="rect">
            <a:avLst/>
          </a:prstGeom>
          <a:blipFill>
            <a:blip r:embed="rId3" cstate="print"/>
            <a:stretch>
              <a:fillRect/>
            </a:stretch>
          </a:blipFill>
        </p:spPr>
        <p:txBody>
          <a:bodyPr wrap="square" lIns="0" tIns="0" rIns="0" bIns="0" rtlCol="0"/>
          <a:lstStyle/>
          <a:p>
            <a:endParaRPr/>
          </a:p>
        </p:txBody>
      </p:sp>
      <p:sp>
        <p:nvSpPr>
          <p:cNvPr id="17" name="object 6">
            <a:extLst>
              <a:ext uri="{FF2B5EF4-FFF2-40B4-BE49-F238E27FC236}">
                <a16:creationId xmlns:a16="http://schemas.microsoft.com/office/drawing/2014/main" id="{4732E842-989B-0E41-9BDC-5A9699791F52}"/>
              </a:ext>
            </a:extLst>
          </p:cNvPr>
          <p:cNvSpPr/>
          <p:nvPr/>
        </p:nvSpPr>
        <p:spPr>
          <a:xfrm>
            <a:off x="583805" y="4418450"/>
            <a:ext cx="2156841" cy="1437639"/>
          </a:xfrm>
          <a:prstGeom prst="rect">
            <a:avLst/>
          </a:prstGeom>
          <a:blipFill>
            <a:blip r:embed="rId4" cstate="print"/>
            <a:stretch>
              <a:fillRect/>
            </a:stretch>
          </a:blipFill>
        </p:spPr>
        <p:txBody>
          <a:bodyPr wrap="square" lIns="0" tIns="0" rIns="0" bIns="0" rtlCol="0"/>
          <a:lstStyle/>
          <a:p>
            <a:endParaRPr/>
          </a:p>
        </p:txBody>
      </p:sp>
      <p:sp>
        <p:nvSpPr>
          <p:cNvPr id="18" name="object 7">
            <a:extLst>
              <a:ext uri="{FF2B5EF4-FFF2-40B4-BE49-F238E27FC236}">
                <a16:creationId xmlns:a16="http://schemas.microsoft.com/office/drawing/2014/main" id="{02F41D83-3538-304F-9CC1-4AD12A75AFD6}"/>
              </a:ext>
            </a:extLst>
          </p:cNvPr>
          <p:cNvSpPr/>
          <p:nvPr/>
        </p:nvSpPr>
        <p:spPr>
          <a:xfrm>
            <a:off x="8920912" y="1156142"/>
            <a:ext cx="1971657" cy="925752"/>
          </a:xfrm>
          <a:prstGeom prst="rect">
            <a:avLst/>
          </a:prstGeom>
          <a:blipFill>
            <a:blip r:embed="rId5" cstate="print"/>
            <a:stretch>
              <a:fillRect/>
            </a:stretch>
          </a:blipFill>
        </p:spPr>
        <p:txBody>
          <a:bodyPr wrap="square" lIns="0" tIns="0" rIns="0" bIns="0" rtlCol="0"/>
          <a:lstStyle/>
          <a:p>
            <a:endParaRPr/>
          </a:p>
        </p:txBody>
      </p:sp>
      <p:sp>
        <p:nvSpPr>
          <p:cNvPr id="19" name="object 8">
            <a:extLst>
              <a:ext uri="{FF2B5EF4-FFF2-40B4-BE49-F238E27FC236}">
                <a16:creationId xmlns:a16="http://schemas.microsoft.com/office/drawing/2014/main" id="{A74CBB49-B9FC-F24A-9F02-6BC3AE1A2402}"/>
              </a:ext>
            </a:extLst>
          </p:cNvPr>
          <p:cNvSpPr/>
          <p:nvPr/>
        </p:nvSpPr>
        <p:spPr>
          <a:xfrm>
            <a:off x="8998473" y="4421172"/>
            <a:ext cx="2101014" cy="1434917"/>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6977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64C831-F222-A24B-BC6A-7A278AF31B80}"/>
              </a:ext>
            </a:extLst>
          </p:cNvPr>
          <p:cNvSpPr>
            <a:spLocks noGrp="1"/>
          </p:cNvSpPr>
          <p:nvPr>
            <p:ph type="title"/>
          </p:nvPr>
        </p:nvSpPr>
        <p:spPr/>
        <p:txBody>
          <a:bodyPr/>
          <a:lstStyle/>
          <a:p>
            <a:r>
              <a:rPr lang="en-US" dirty="0"/>
              <a:t>The Harada Method</a:t>
            </a:r>
          </a:p>
        </p:txBody>
      </p:sp>
      <p:sp>
        <p:nvSpPr>
          <p:cNvPr id="5" name="Content Placeholder 4">
            <a:extLst>
              <a:ext uri="{FF2B5EF4-FFF2-40B4-BE49-F238E27FC236}">
                <a16:creationId xmlns:a16="http://schemas.microsoft.com/office/drawing/2014/main" id="{E643D09E-A3C0-B74B-AE97-F2327FB545DA}"/>
              </a:ext>
            </a:extLst>
          </p:cNvPr>
          <p:cNvSpPr>
            <a:spLocks noGrp="1"/>
          </p:cNvSpPr>
          <p:nvPr>
            <p:ph idx="1"/>
          </p:nvPr>
        </p:nvSpPr>
        <p:spPr/>
        <p:txBody>
          <a:bodyPr>
            <a:normAutofit/>
          </a:bodyPr>
          <a:lstStyle/>
          <a:p>
            <a:r>
              <a:rPr lang="en-US" dirty="0"/>
              <a:t>Takashi Harada!</a:t>
            </a:r>
          </a:p>
          <a:p>
            <a:r>
              <a:rPr lang="en-US" dirty="0"/>
              <a:t>  Junior High School teacher – worst school  in Osaka!</a:t>
            </a:r>
          </a:p>
          <a:p>
            <a:r>
              <a:rPr lang="en-US" dirty="0"/>
              <a:t>  13 Students became number one!</a:t>
            </a:r>
          </a:p>
          <a:p>
            <a:r>
              <a:rPr lang="en-US" dirty="0"/>
              <a:t>  School number one five years in a row!</a:t>
            </a:r>
          </a:p>
          <a:p>
            <a:r>
              <a:rPr lang="en-US" dirty="0"/>
              <a:t>  Industry 55,000 people in 280 companies!</a:t>
            </a:r>
          </a:p>
        </p:txBody>
      </p:sp>
    </p:spTree>
    <p:extLst>
      <p:ext uri="{BB962C8B-B14F-4D97-AF65-F5344CB8AC3E}">
        <p14:creationId xmlns:p14="http://schemas.microsoft.com/office/powerpoint/2010/main" val="3884365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3944F8-C716-854C-BF61-F6C647913536}"/>
              </a:ext>
            </a:extLst>
          </p:cNvPr>
          <p:cNvSpPr>
            <a:spLocks noGrp="1"/>
          </p:cNvSpPr>
          <p:nvPr>
            <p:ph type="title"/>
          </p:nvPr>
        </p:nvSpPr>
        <p:spPr/>
        <p:txBody>
          <a:bodyPr/>
          <a:lstStyle/>
          <a:p>
            <a:r>
              <a:rPr lang="en-US" dirty="0"/>
              <a:t>Principles of the Harada Method</a:t>
            </a:r>
          </a:p>
        </p:txBody>
      </p:sp>
      <p:sp>
        <p:nvSpPr>
          <p:cNvPr id="5" name="Content Placeholder 4">
            <a:extLst>
              <a:ext uri="{FF2B5EF4-FFF2-40B4-BE49-F238E27FC236}">
                <a16:creationId xmlns:a16="http://schemas.microsoft.com/office/drawing/2014/main" id="{D870D00E-9861-FF49-97A1-D1DD31FDE798}"/>
              </a:ext>
            </a:extLst>
          </p:cNvPr>
          <p:cNvSpPr>
            <a:spLocks noGrp="1"/>
          </p:cNvSpPr>
          <p:nvPr>
            <p:ph idx="1"/>
          </p:nvPr>
        </p:nvSpPr>
        <p:spPr/>
        <p:txBody>
          <a:bodyPr/>
          <a:lstStyle/>
          <a:p>
            <a:r>
              <a:rPr lang="en-US" dirty="0"/>
              <a:t>Self‐Reliance</a:t>
            </a:r>
          </a:p>
          <a:p>
            <a:r>
              <a:rPr lang="en-US" dirty="0"/>
              <a:t>Goal­‐oriented</a:t>
            </a:r>
          </a:p>
          <a:p>
            <a:r>
              <a:rPr lang="en-US" dirty="0"/>
              <a:t>Develop people to their fullest potential</a:t>
            </a:r>
          </a:p>
          <a:p>
            <a:r>
              <a:rPr lang="en-US" dirty="0"/>
              <a:t>Everyone can be successful</a:t>
            </a:r>
          </a:p>
          <a:p>
            <a:endParaRPr lang="en-US" dirty="0"/>
          </a:p>
        </p:txBody>
      </p:sp>
    </p:spTree>
    <p:extLst>
      <p:ext uri="{BB962C8B-B14F-4D97-AF65-F5344CB8AC3E}">
        <p14:creationId xmlns:p14="http://schemas.microsoft.com/office/powerpoint/2010/main" val="2461544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B5ED28-1119-644C-8F0C-9A33390FFDFD}"/>
              </a:ext>
            </a:extLst>
          </p:cNvPr>
          <p:cNvSpPr>
            <a:spLocks noGrp="1"/>
          </p:cNvSpPr>
          <p:nvPr>
            <p:ph type="title"/>
          </p:nvPr>
        </p:nvSpPr>
        <p:spPr/>
        <p:txBody>
          <a:bodyPr/>
          <a:lstStyle/>
          <a:p>
            <a:r>
              <a:rPr lang="en-US" dirty="0"/>
              <a:t>Harada Method  Steps to Self Reliance</a:t>
            </a:r>
          </a:p>
        </p:txBody>
      </p:sp>
      <p:sp>
        <p:nvSpPr>
          <p:cNvPr id="6" name="object 3">
            <a:extLst>
              <a:ext uri="{FF2B5EF4-FFF2-40B4-BE49-F238E27FC236}">
                <a16:creationId xmlns:a16="http://schemas.microsoft.com/office/drawing/2014/main" id="{389615D4-64F2-4B42-AD79-31E3377CB009}"/>
              </a:ext>
            </a:extLst>
          </p:cNvPr>
          <p:cNvSpPr/>
          <p:nvPr/>
        </p:nvSpPr>
        <p:spPr>
          <a:xfrm>
            <a:off x="2461952" y="1979132"/>
            <a:ext cx="1928552" cy="756458"/>
          </a:xfrm>
          <a:prstGeom prst="rect">
            <a:avLst/>
          </a:prstGeom>
          <a:blipFill>
            <a:blip r:embed="rId2" cstate="print"/>
            <a:stretch>
              <a:fillRect/>
            </a:stretch>
          </a:blipFill>
        </p:spPr>
        <p:txBody>
          <a:bodyPr wrap="square" lIns="0" tIns="0" rIns="0" bIns="0" rtlCol="0"/>
          <a:lstStyle/>
          <a:p>
            <a:endParaRPr/>
          </a:p>
        </p:txBody>
      </p:sp>
      <p:sp>
        <p:nvSpPr>
          <p:cNvPr id="7" name="object 4">
            <a:extLst>
              <a:ext uri="{FF2B5EF4-FFF2-40B4-BE49-F238E27FC236}">
                <a16:creationId xmlns:a16="http://schemas.microsoft.com/office/drawing/2014/main" id="{6FE58DD5-A19F-5447-A35C-5FCBE4865923}"/>
              </a:ext>
            </a:extLst>
          </p:cNvPr>
          <p:cNvSpPr/>
          <p:nvPr/>
        </p:nvSpPr>
        <p:spPr>
          <a:xfrm>
            <a:off x="3018905" y="2095511"/>
            <a:ext cx="810490" cy="527858"/>
          </a:xfrm>
          <a:prstGeom prst="rect">
            <a:avLst/>
          </a:prstGeom>
          <a:blipFill>
            <a:blip r:embed="rId3" cstate="print"/>
            <a:stretch>
              <a:fillRect/>
            </a:stretch>
          </a:blipFill>
        </p:spPr>
        <p:txBody>
          <a:bodyPr wrap="square" lIns="0" tIns="0" rIns="0" bIns="0" rtlCol="0"/>
          <a:lstStyle/>
          <a:p>
            <a:endParaRPr/>
          </a:p>
        </p:txBody>
      </p:sp>
      <p:sp>
        <p:nvSpPr>
          <p:cNvPr id="8" name="object 5">
            <a:extLst>
              <a:ext uri="{FF2B5EF4-FFF2-40B4-BE49-F238E27FC236}">
                <a16:creationId xmlns:a16="http://schemas.microsoft.com/office/drawing/2014/main" id="{E3C5F89D-8B36-D44B-B66C-4FCD0BAFA102}"/>
              </a:ext>
            </a:extLst>
          </p:cNvPr>
          <p:cNvSpPr/>
          <p:nvPr/>
        </p:nvSpPr>
        <p:spPr>
          <a:xfrm>
            <a:off x="2502685" y="2016385"/>
            <a:ext cx="1803400" cy="631825"/>
          </a:xfrm>
          <a:custGeom>
            <a:avLst/>
            <a:gdLst/>
            <a:ahLst/>
            <a:cxnLst/>
            <a:rect l="l" t="t" r="r" b="b"/>
            <a:pathLst>
              <a:path w="1803400" h="631825">
                <a:moveTo>
                  <a:pt x="1697512" y="0"/>
                </a:moveTo>
                <a:lnTo>
                  <a:pt x="105302" y="0"/>
                </a:lnTo>
                <a:lnTo>
                  <a:pt x="64313" y="8273"/>
                </a:lnTo>
                <a:lnTo>
                  <a:pt x="30842" y="30837"/>
                </a:lnTo>
                <a:lnTo>
                  <a:pt x="8275" y="64302"/>
                </a:lnTo>
                <a:lnTo>
                  <a:pt x="0" y="105284"/>
                </a:lnTo>
                <a:lnTo>
                  <a:pt x="0" y="526406"/>
                </a:lnTo>
                <a:lnTo>
                  <a:pt x="8275" y="567387"/>
                </a:lnTo>
                <a:lnTo>
                  <a:pt x="30842" y="600853"/>
                </a:lnTo>
                <a:lnTo>
                  <a:pt x="64313" y="623416"/>
                </a:lnTo>
                <a:lnTo>
                  <a:pt x="105302" y="631690"/>
                </a:lnTo>
                <a:lnTo>
                  <a:pt x="1697512" y="631690"/>
                </a:lnTo>
                <a:lnTo>
                  <a:pt x="1738500" y="623416"/>
                </a:lnTo>
                <a:lnTo>
                  <a:pt x="1771971" y="600853"/>
                </a:lnTo>
                <a:lnTo>
                  <a:pt x="1794538" y="567387"/>
                </a:lnTo>
                <a:lnTo>
                  <a:pt x="1802814" y="526406"/>
                </a:lnTo>
                <a:lnTo>
                  <a:pt x="1802814" y="105284"/>
                </a:lnTo>
                <a:lnTo>
                  <a:pt x="1794538" y="64302"/>
                </a:lnTo>
                <a:lnTo>
                  <a:pt x="1771971" y="30837"/>
                </a:lnTo>
                <a:lnTo>
                  <a:pt x="1738500" y="8273"/>
                </a:lnTo>
                <a:lnTo>
                  <a:pt x="1697512" y="0"/>
                </a:lnTo>
                <a:close/>
              </a:path>
            </a:pathLst>
          </a:custGeom>
          <a:solidFill>
            <a:srgbClr val="941100"/>
          </a:solidFill>
        </p:spPr>
        <p:txBody>
          <a:bodyPr wrap="square" lIns="0" tIns="0" rIns="0" bIns="0" rtlCol="0"/>
          <a:lstStyle/>
          <a:p>
            <a:endParaRPr/>
          </a:p>
        </p:txBody>
      </p:sp>
      <p:sp>
        <p:nvSpPr>
          <p:cNvPr id="9" name="object 6">
            <a:extLst>
              <a:ext uri="{FF2B5EF4-FFF2-40B4-BE49-F238E27FC236}">
                <a16:creationId xmlns:a16="http://schemas.microsoft.com/office/drawing/2014/main" id="{C13DB138-A856-4947-9F06-E6214A03B2E2}"/>
              </a:ext>
            </a:extLst>
          </p:cNvPr>
          <p:cNvSpPr/>
          <p:nvPr/>
        </p:nvSpPr>
        <p:spPr>
          <a:xfrm>
            <a:off x="3672335" y="2898573"/>
            <a:ext cx="1803400" cy="631825"/>
          </a:xfrm>
          <a:custGeom>
            <a:avLst/>
            <a:gdLst/>
            <a:ahLst/>
            <a:cxnLst/>
            <a:rect l="l" t="t" r="r" b="b"/>
            <a:pathLst>
              <a:path w="1803400" h="631825">
                <a:moveTo>
                  <a:pt x="1697511" y="0"/>
                </a:moveTo>
                <a:lnTo>
                  <a:pt x="105302" y="0"/>
                </a:lnTo>
                <a:lnTo>
                  <a:pt x="64313" y="8273"/>
                </a:lnTo>
                <a:lnTo>
                  <a:pt x="30842" y="30837"/>
                </a:lnTo>
                <a:lnTo>
                  <a:pt x="8275" y="64302"/>
                </a:lnTo>
                <a:lnTo>
                  <a:pt x="0" y="105284"/>
                </a:lnTo>
                <a:lnTo>
                  <a:pt x="0" y="526407"/>
                </a:lnTo>
                <a:lnTo>
                  <a:pt x="8275" y="567388"/>
                </a:lnTo>
                <a:lnTo>
                  <a:pt x="30842" y="600853"/>
                </a:lnTo>
                <a:lnTo>
                  <a:pt x="64313" y="623416"/>
                </a:lnTo>
                <a:lnTo>
                  <a:pt x="105302" y="631690"/>
                </a:lnTo>
                <a:lnTo>
                  <a:pt x="1697511" y="631690"/>
                </a:lnTo>
                <a:lnTo>
                  <a:pt x="1738499" y="623416"/>
                </a:lnTo>
                <a:lnTo>
                  <a:pt x="1771971" y="600853"/>
                </a:lnTo>
                <a:lnTo>
                  <a:pt x="1794539" y="567388"/>
                </a:lnTo>
                <a:lnTo>
                  <a:pt x="1802814" y="526407"/>
                </a:lnTo>
                <a:lnTo>
                  <a:pt x="1802814" y="105284"/>
                </a:lnTo>
                <a:lnTo>
                  <a:pt x="1794539" y="64302"/>
                </a:lnTo>
                <a:lnTo>
                  <a:pt x="1771971" y="30837"/>
                </a:lnTo>
                <a:lnTo>
                  <a:pt x="1738499" y="8273"/>
                </a:lnTo>
                <a:lnTo>
                  <a:pt x="1697511" y="0"/>
                </a:lnTo>
                <a:close/>
              </a:path>
            </a:pathLst>
          </a:custGeom>
          <a:solidFill>
            <a:srgbClr val="941100"/>
          </a:solidFill>
        </p:spPr>
        <p:txBody>
          <a:bodyPr wrap="square" lIns="0" tIns="0" rIns="0" bIns="0" rtlCol="0"/>
          <a:lstStyle/>
          <a:p>
            <a:endParaRPr/>
          </a:p>
        </p:txBody>
      </p:sp>
      <p:sp>
        <p:nvSpPr>
          <p:cNvPr id="10" name="object 7">
            <a:extLst>
              <a:ext uri="{FF2B5EF4-FFF2-40B4-BE49-F238E27FC236}">
                <a16:creationId xmlns:a16="http://schemas.microsoft.com/office/drawing/2014/main" id="{67DD1EE1-AB4B-5A46-95E8-1300FA73AB1A}"/>
              </a:ext>
            </a:extLst>
          </p:cNvPr>
          <p:cNvSpPr/>
          <p:nvPr/>
        </p:nvSpPr>
        <p:spPr>
          <a:xfrm>
            <a:off x="4843348" y="3780762"/>
            <a:ext cx="1801495" cy="631825"/>
          </a:xfrm>
          <a:custGeom>
            <a:avLst/>
            <a:gdLst/>
            <a:ahLst/>
            <a:cxnLst/>
            <a:rect l="l" t="t" r="r" b="b"/>
            <a:pathLst>
              <a:path w="1801495" h="631825">
                <a:moveTo>
                  <a:pt x="1696149" y="0"/>
                </a:moveTo>
                <a:lnTo>
                  <a:pt x="105302" y="0"/>
                </a:lnTo>
                <a:lnTo>
                  <a:pt x="64313" y="8273"/>
                </a:lnTo>
                <a:lnTo>
                  <a:pt x="30842" y="30836"/>
                </a:lnTo>
                <a:lnTo>
                  <a:pt x="8275" y="64302"/>
                </a:lnTo>
                <a:lnTo>
                  <a:pt x="0" y="105282"/>
                </a:lnTo>
                <a:lnTo>
                  <a:pt x="0" y="526406"/>
                </a:lnTo>
                <a:lnTo>
                  <a:pt x="8275" y="567387"/>
                </a:lnTo>
                <a:lnTo>
                  <a:pt x="30842" y="600853"/>
                </a:lnTo>
                <a:lnTo>
                  <a:pt x="64313" y="623416"/>
                </a:lnTo>
                <a:lnTo>
                  <a:pt x="105302" y="631690"/>
                </a:lnTo>
                <a:lnTo>
                  <a:pt x="1696149" y="631690"/>
                </a:lnTo>
                <a:lnTo>
                  <a:pt x="1737138" y="623416"/>
                </a:lnTo>
                <a:lnTo>
                  <a:pt x="1770609" y="600853"/>
                </a:lnTo>
                <a:lnTo>
                  <a:pt x="1793176" y="567387"/>
                </a:lnTo>
                <a:lnTo>
                  <a:pt x="1801451" y="526406"/>
                </a:lnTo>
                <a:lnTo>
                  <a:pt x="1801451" y="105282"/>
                </a:lnTo>
                <a:lnTo>
                  <a:pt x="1793176" y="64302"/>
                </a:lnTo>
                <a:lnTo>
                  <a:pt x="1770609" y="30836"/>
                </a:lnTo>
                <a:lnTo>
                  <a:pt x="1737138" y="8273"/>
                </a:lnTo>
                <a:lnTo>
                  <a:pt x="1696149" y="0"/>
                </a:lnTo>
                <a:close/>
              </a:path>
            </a:pathLst>
          </a:custGeom>
          <a:solidFill>
            <a:srgbClr val="941100"/>
          </a:solidFill>
        </p:spPr>
        <p:txBody>
          <a:bodyPr wrap="square" lIns="0" tIns="0" rIns="0" bIns="0" rtlCol="0"/>
          <a:lstStyle/>
          <a:p>
            <a:endParaRPr/>
          </a:p>
        </p:txBody>
      </p:sp>
      <p:sp>
        <p:nvSpPr>
          <p:cNvPr id="11" name="object 8">
            <a:extLst>
              <a:ext uri="{FF2B5EF4-FFF2-40B4-BE49-F238E27FC236}">
                <a16:creationId xmlns:a16="http://schemas.microsoft.com/office/drawing/2014/main" id="{D28D5311-1FDE-0D4A-84C6-4507F06F818D}"/>
              </a:ext>
            </a:extLst>
          </p:cNvPr>
          <p:cNvSpPr/>
          <p:nvPr/>
        </p:nvSpPr>
        <p:spPr>
          <a:xfrm>
            <a:off x="3039686" y="2664932"/>
            <a:ext cx="685800" cy="743988"/>
          </a:xfrm>
          <a:prstGeom prst="rect">
            <a:avLst/>
          </a:prstGeom>
          <a:blipFill>
            <a:blip r:embed="rId4" cstate="print"/>
            <a:stretch>
              <a:fillRect/>
            </a:stretch>
          </a:blipFill>
        </p:spPr>
        <p:txBody>
          <a:bodyPr wrap="square" lIns="0" tIns="0" rIns="0" bIns="0" rtlCol="0"/>
          <a:lstStyle/>
          <a:p>
            <a:endParaRPr/>
          </a:p>
        </p:txBody>
      </p:sp>
      <p:sp>
        <p:nvSpPr>
          <p:cNvPr id="12" name="object 9">
            <a:extLst>
              <a:ext uri="{FF2B5EF4-FFF2-40B4-BE49-F238E27FC236}">
                <a16:creationId xmlns:a16="http://schemas.microsoft.com/office/drawing/2014/main" id="{FC7331E7-565D-F04D-903E-9DE95C8E1A8B}"/>
              </a:ext>
            </a:extLst>
          </p:cNvPr>
          <p:cNvSpPr/>
          <p:nvPr/>
        </p:nvSpPr>
        <p:spPr>
          <a:xfrm>
            <a:off x="3447011" y="2972503"/>
            <a:ext cx="124690" cy="124690"/>
          </a:xfrm>
          <a:prstGeom prst="rect">
            <a:avLst/>
          </a:prstGeom>
          <a:blipFill>
            <a:blip r:embed="rId5" cstate="print"/>
            <a:stretch>
              <a:fillRect/>
            </a:stretch>
          </a:blipFill>
        </p:spPr>
        <p:txBody>
          <a:bodyPr wrap="square" lIns="0" tIns="0" rIns="0" bIns="0" rtlCol="0"/>
          <a:lstStyle/>
          <a:p>
            <a:endParaRPr/>
          </a:p>
        </p:txBody>
      </p:sp>
      <p:sp>
        <p:nvSpPr>
          <p:cNvPr id="13" name="object 10">
            <a:extLst>
              <a:ext uri="{FF2B5EF4-FFF2-40B4-BE49-F238E27FC236}">
                <a16:creationId xmlns:a16="http://schemas.microsoft.com/office/drawing/2014/main" id="{4AEF94BE-F568-2742-9EA8-AD7556C31011}"/>
              </a:ext>
            </a:extLst>
          </p:cNvPr>
          <p:cNvSpPr/>
          <p:nvPr/>
        </p:nvSpPr>
        <p:spPr>
          <a:xfrm>
            <a:off x="3090913" y="2713422"/>
            <a:ext cx="538480" cy="598170"/>
          </a:xfrm>
          <a:custGeom>
            <a:avLst/>
            <a:gdLst/>
            <a:ahLst/>
            <a:cxnLst/>
            <a:rect l="l" t="t" r="r" b="b"/>
            <a:pathLst>
              <a:path w="538480" h="598169">
                <a:moveTo>
                  <a:pt x="497259" y="503817"/>
                </a:moveTo>
                <a:lnTo>
                  <a:pt x="403387" y="503817"/>
                </a:lnTo>
                <a:lnTo>
                  <a:pt x="403387" y="597656"/>
                </a:lnTo>
                <a:lnTo>
                  <a:pt x="497259" y="503817"/>
                </a:lnTo>
                <a:close/>
              </a:path>
              <a:path w="538480" h="598169">
                <a:moveTo>
                  <a:pt x="81183" y="0"/>
                </a:moveTo>
                <a:lnTo>
                  <a:pt x="1" y="0"/>
                </a:lnTo>
                <a:lnTo>
                  <a:pt x="0" y="268593"/>
                </a:lnTo>
                <a:lnTo>
                  <a:pt x="4780" y="315999"/>
                </a:lnTo>
                <a:lnTo>
                  <a:pt x="18491" y="360153"/>
                </a:lnTo>
                <a:lnTo>
                  <a:pt x="40187" y="400110"/>
                </a:lnTo>
                <a:lnTo>
                  <a:pt x="68920" y="434922"/>
                </a:lnTo>
                <a:lnTo>
                  <a:pt x="103745" y="463646"/>
                </a:lnTo>
                <a:lnTo>
                  <a:pt x="143716" y="485333"/>
                </a:lnTo>
                <a:lnTo>
                  <a:pt x="187886" y="499040"/>
                </a:lnTo>
                <a:lnTo>
                  <a:pt x="235309" y="503819"/>
                </a:lnTo>
                <a:lnTo>
                  <a:pt x="497259" y="503817"/>
                </a:lnTo>
                <a:lnTo>
                  <a:pt x="537850" y="463241"/>
                </a:lnTo>
                <a:lnTo>
                  <a:pt x="497259" y="422664"/>
                </a:lnTo>
                <a:lnTo>
                  <a:pt x="235309" y="422664"/>
                </a:lnTo>
                <a:lnTo>
                  <a:pt x="186593" y="414810"/>
                </a:lnTo>
                <a:lnTo>
                  <a:pt x="144284" y="392937"/>
                </a:lnTo>
                <a:lnTo>
                  <a:pt x="110920" y="359585"/>
                </a:lnTo>
                <a:lnTo>
                  <a:pt x="89040" y="317291"/>
                </a:lnTo>
                <a:lnTo>
                  <a:pt x="81183" y="268593"/>
                </a:lnTo>
                <a:lnTo>
                  <a:pt x="81183" y="0"/>
                </a:lnTo>
                <a:close/>
              </a:path>
              <a:path w="538480" h="598169">
                <a:moveTo>
                  <a:pt x="403387" y="328825"/>
                </a:moveTo>
                <a:lnTo>
                  <a:pt x="403387" y="422664"/>
                </a:lnTo>
                <a:lnTo>
                  <a:pt x="497259" y="422664"/>
                </a:lnTo>
                <a:lnTo>
                  <a:pt x="403387" y="328825"/>
                </a:lnTo>
                <a:close/>
              </a:path>
            </a:pathLst>
          </a:custGeom>
          <a:solidFill>
            <a:srgbClr val="CBCBCB"/>
          </a:solidFill>
        </p:spPr>
        <p:txBody>
          <a:bodyPr wrap="square" lIns="0" tIns="0" rIns="0" bIns="0" rtlCol="0"/>
          <a:lstStyle/>
          <a:p>
            <a:endParaRPr/>
          </a:p>
        </p:txBody>
      </p:sp>
      <p:sp>
        <p:nvSpPr>
          <p:cNvPr id="14" name="object 11">
            <a:extLst>
              <a:ext uri="{FF2B5EF4-FFF2-40B4-BE49-F238E27FC236}">
                <a16:creationId xmlns:a16="http://schemas.microsoft.com/office/drawing/2014/main" id="{1D657C81-396F-C740-A902-8E628C261B2E}"/>
              </a:ext>
            </a:extLst>
          </p:cNvPr>
          <p:cNvSpPr/>
          <p:nvPr/>
        </p:nvSpPr>
        <p:spPr>
          <a:xfrm>
            <a:off x="3090913" y="2713423"/>
            <a:ext cx="538480" cy="598170"/>
          </a:xfrm>
          <a:custGeom>
            <a:avLst/>
            <a:gdLst/>
            <a:ahLst/>
            <a:cxnLst/>
            <a:rect l="l" t="t" r="r" b="b"/>
            <a:pathLst>
              <a:path w="538480" h="598169">
                <a:moveTo>
                  <a:pt x="0" y="0"/>
                </a:moveTo>
                <a:lnTo>
                  <a:pt x="0" y="268591"/>
                </a:lnTo>
                <a:lnTo>
                  <a:pt x="4780" y="315998"/>
                </a:lnTo>
                <a:lnTo>
                  <a:pt x="18491" y="360152"/>
                </a:lnTo>
                <a:lnTo>
                  <a:pt x="40187" y="400109"/>
                </a:lnTo>
                <a:lnTo>
                  <a:pt x="68920" y="434922"/>
                </a:lnTo>
                <a:lnTo>
                  <a:pt x="103745" y="463645"/>
                </a:lnTo>
                <a:lnTo>
                  <a:pt x="143716" y="485333"/>
                </a:lnTo>
                <a:lnTo>
                  <a:pt x="187886" y="499039"/>
                </a:lnTo>
                <a:lnTo>
                  <a:pt x="235309" y="503818"/>
                </a:lnTo>
                <a:lnTo>
                  <a:pt x="403387" y="503817"/>
                </a:lnTo>
                <a:lnTo>
                  <a:pt x="403387" y="597655"/>
                </a:lnTo>
                <a:lnTo>
                  <a:pt x="537849" y="463240"/>
                </a:lnTo>
                <a:lnTo>
                  <a:pt x="403387" y="328824"/>
                </a:lnTo>
                <a:lnTo>
                  <a:pt x="403387" y="422663"/>
                </a:lnTo>
                <a:lnTo>
                  <a:pt x="235309" y="422663"/>
                </a:lnTo>
                <a:lnTo>
                  <a:pt x="186593" y="414809"/>
                </a:lnTo>
                <a:lnTo>
                  <a:pt x="144284" y="392937"/>
                </a:lnTo>
                <a:lnTo>
                  <a:pt x="110920" y="359585"/>
                </a:lnTo>
                <a:lnTo>
                  <a:pt x="89040" y="317290"/>
                </a:lnTo>
                <a:lnTo>
                  <a:pt x="81183" y="268592"/>
                </a:lnTo>
                <a:lnTo>
                  <a:pt x="81183" y="0"/>
                </a:lnTo>
                <a:lnTo>
                  <a:pt x="0" y="0"/>
                </a:lnTo>
                <a:close/>
              </a:path>
            </a:pathLst>
          </a:custGeom>
          <a:ln w="21784">
            <a:solidFill>
              <a:srgbClr val="919191"/>
            </a:solidFill>
          </a:ln>
        </p:spPr>
        <p:txBody>
          <a:bodyPr wrap="square" lIns="0" tIns="0" rIns="0" bIns="0" rtlCol="0"/>
          <a:lstStyle/>
          <a:p>
            <a:endParaRPr/>
          </a:p>
        </p:txBody>
      </p:sp>
      <p:sp>
        <p:nvSpPr>
          <p:cNvPr id="15" name="object 12">
            <a:extLst>
              <a:ext uri="{FF2B5EF4-FFF2-40B4-BE49-F238E27FC236}">
                <a16:creationId xmlns:a16="http://schemas.microsoft.com/office/drawing/2014/main" id="{31228B40-31A3-4749-B2BE-0A8A7366A38A}"/>
              </a:ext>
            </a:extLst>
          </p:cNvPr>
          <p:cNvSpPr/>
          <p:nvPr/>
        </p:nvSpPr>
        <p:spPr>
          <a:xfrm>
            <a:off x="6012997" y="4662950"/>
            <a:ext cx="1803400" cy="631825"/>
          </a:xfrm>
          <a:custGeom>
            <a:avLst/>
            <a:gdLst/>
            <a:ahLst/>
            <a:cxnLst/>
            <a:rect l="l" t="t" r="r" b="b"/>
            <a:pathLst>
              <a:path w="1803400" h="631825">
                <a:moveTo>
                  <a:pt x="1697511" y="0"/>
                </a:moveTo>
                <a:lnTo>
                  <a:pt x="105302" y="0"/>
                </a:lnTo>
                <a:lnTo>
                  <a:pt x="64313" y="8273"/>
                </a:lnTo>
                <a:lnTo>
                  <a:pt x="30842" y="30837"/>
                </a:lnTo>
                <a:lnTo>
                  <a:pt x="8275" y="64302"/>
                </a:lnTo>
                <a:lnTo>
                  <a:pt x="0" y="105284"/>
                </a:lnTo>
                <a:lnTo>
                  <a:pt x="0" y="526406"/>
                </a:lnTo>
                <a:lnTo>
                  <a:pt x="8275" y="567387"/>
                </a:lnTo>
                <a:lnTo>
                  <a:pt x="30842" y="600853"/>
                </a:lnTo>
                <a:lnTo>
                  <a:pt x="64313" y="623416"/>
                </a:lnTo>
                <a:lnTo>
                  <a:pt x="105302" y="631690"/>
                </a:lnTo>
                <a:lnTo>
                  <a:pt x="1697511" y="631690"/>
                </a:lnTo>
                <a:lnTo>
                  <a:pt x="1738499" y="623416"/>
                </a:lnTo>
                <a:lnTo>
                  <a:pt x="1771971" y="600853"/>
                </a:lnTo>
                <a:lnTo>
                  <a:pt x="1794539" y="567387"/>
                </a:lnTo>
                <a:lnTo>
                  <a:pt x="1802814" y="526406"/>
                </a:lnTo>
                <a:lnTo>
                  <a:pt x="1802814" y="105284"/>
                </a:lnTo>
                <a:lnTo>
                  <a:pt x="1794539" y="64302"/>
                </a:lnTo>
                <a:lnTo>
                  <a:pt x="1771971" y="30837"/>
                </a:lnTo>
                <a:lnTo>
                  <a:pt x="1738499" y="8273"/>
                </a:lnTo>
                <a:lnTo>
                  <a:pt x="1697511" y="0"/>
                </a:lnTo>
                <a:close/>
              </a:path>
            </a:pathLst>
          </a:custGeom>
          <a:solidFill>
            <a:srgbClr val="941100"/>
          </a:solidFill>
        </p:spPr>
        <p:txBody>
          <a:bodyPr wrap="square" lIns="0" tIns="0" rIns="0" bIns="0" rtlCol="0"/>
          <a:lstStyle/>
          <a:p>
            <a:endParaRPr/>
          </a:p>
        </p:txBody>
      </p:sp>
      <p:sp>
        <p:nvSpPr>
          <p:cNvPr id="16" name="object 13">
            <a:extLst>
              <a:ext uri="{FF2B5EF4-FFF2-40B4-BE49-F238E27FC236}">
                <a16:creationId xmlns:a16="http://schemas.microsoft.com/office/drawing/2014/main" id="{C3DD4704-7F02-F642-BEAC-A3AE0EE14BC3}"/>
              </a:ext>
            </a:extLst>
          </p:cNvPr>
          <p:cNvSpPr/>
          <p:nvPr/>
        </p:nvSpPr>
        <p:spPr>
          <a:xfrm>
            <a:off x="7182648" y="5545138"/>
            <a:ext cx="1803400" cy="631825"/>
          </a:xfrm>
          <a:custGeom>
            <a:avLst/>
            <a:gdLst/>
            <a:ahLst/>
            <a:cxnLst/>
            <a:rect l="l" t="t" r="r" b="b"/>
            <a:pathLst>
              <a:path w="1803400" h="631825">
                <a:moveTo>
                  <a:pt x="1697512" y="0"/>
                </a:moveTo>
                <a:lnTo>
                  <a:pt x="105302" y="0"/>
                </a:lnTo>
                <a:lnTo>
                  <a:pt x="64314" y="8273"/>
                </a:lnTo>
                <a:lnTo>
                  <a:pt x="30842" y="30837"/>
                </a:lnTo>
                <a:lnTo>
                  <a:pt x="8275" y="64302"/>
                </a:lnTo>
                <a:lnTo>
                  <a:pt x="0" y="105284"/>
                </a:lnTo>
                <a:lnTo>
                  <a:pt x="0" y="526406"/>
                </a:lnTo>
                <a:lnTo>
                  <a:pt x="8275" y="567388"/>
                </a:lnTo>
                <a:lnTo>
                  <a:pt x="30842" y="600853"/>
                </a:lnTo>
                <a:lnTo>
                  <a:pt x="64314" y="623417"/>
                </a:lnTo>
                <a:lnTo>
                  <a:pt x="105302" y="631690"/>
                </a:lnTo>
                <a:lnTo>
                  <a:pt x="1697512" y="631690"/>
                </a:lnTo>
                <a:lnTo>
                  <a:pt x="1738500" y="623417"/>
                </a:lnTo>
                <a:lnTo>
                  <a:pt x="1771971" y="600853"/>
                </a:lnTo>
                <a:lnTo>
                  <a:pt x="1794539" y="567388"/>
                </a:lnTo>
                <a:lnTo>
                  <a:pt x="1802814" y="526406"/>
                </a:lnTo>
                <a:lnTo>
                  <a:pt x="1802814" y="105284"/>
                </a:lnTo>
                <a:lnTo>
                  <a:pt x="1794539" y="64302"/>
                </a:lnTo>
                <a:lnTo>
                  <a:pt x="1771971" y="30837"/>
                </a:lnTo>
                <a:lnTo>
                  <a:pt x="1738500" y="8273"/>
                </a:lnTo>
                <a:lnTo>
                  <a:pt x="1697512" y="0"/>
                </a:lnTo>
                <a:close/>
              </a:path>
            </a:pathLst>
          </a:custGeom>
          <a:solidFill>
            <a:srgbClr val="941100"/>
          </a:solidFill>
        </p:spPr>
        <p:txBody>
          <a:bodyPr wrap="square" lIns="0" tIns="0" rIns="0" bIns="0" rtlCol="0"/>
          <a:lstStyle/>
          <a:p>
            <a:endParaRPr/>
          </a:p>
        </p:txBody>
      </p:sp>
      <p:sp>
        <p:nvSpPr>
          <p:cNvPr id="17" name="object 14">
            <a:extLst>
              <a:ext uri="{FF2B5EF4-FFF2-40B4-BE49-F238E27FC236}">
                <a16:creationId xmlns:a16="http://schemas.microsoft.com/office/drawing/2014/main" id="{AE940957-695E-744F-8750-E03925FE6ACB}"/>
              </a:ext>
            </a:extLst>
          </p:cNvPr>
          <p:cNvSpPr txBox="1"/>
          <p:nvPr/>
        </p:nvSpPr>
        <p:spPr>
          <a:xfrm>
            <a:off x="3048631" y="2123488"/>
            <a:ext cx="5695950" cy="3946525"/>
          </a:xfrm>
          <a:prstGeom prst="rect">
            <a:avLst/>
          </a:prstGeom>
        </p:spPr>
        <p:txBody>
          <a:bodyPr vert="horz" wrap="square" lIns="0" tIns="15240" rIns="0" bIns="0" rtlCol="0">
            <a:spAutoFit/>
          </a:bodyPr>
          <a:lstStyle/>
          <a:p>
            <a:pPr marL="12700">
              <a:lnSpc>
                <a:spcPct val="100000"/>
              </a:lnSpc>
              <a:spcBef>
                <a:spcPts val="120"/>
              </a:spcBef>
            </a:pPr>
            <a:r>
              <a:rPr sz="2550" spc="5" dirty="0">
                <a:solidFill>
                  <a:srgbClr val="FFFFFF"/>
                </a:solidFill>
                <a:latin typeface="Arial"/>
                <a:cs typeface="Arial"/>
              </a:rPr>
              <a:t>Goal</a:t>
            </a:r>
            <a:endParaRPr sz="2550" dirty="0">
              <a:latin typeface="Arial"/>
              <a:cs typeface="Arial"/>
            </a:endParaRPr>
          </a:p>
          <a:p>
            <a:pPr>
              <a:lnSpc>
                <a:spcPct val="100000"/>
              </a:lnSpc>
              <a:spcBef>
                <a:spcPts val="35"/>
              </a:spcBef>
            </a:pPr>
            <a:endParaRPr sz="3350" dirty="0">
              <a:latin typeface="Times New Roman"/>
              <a:cs typeface="Times New Roman"/>
            </a:endParaRPr>
          </a:p>
          <a:p>
            <a:pPr marL="918844">
              <a:lnSpc>
                <a:spcPct val="100000"/>
              </a:lnSpc>
            </a:pPr>
            <a:r>
              <a:rPr sz="2550" spc="5" dirty="0">
                <a:solidFill>
                  <a:srgbClr val="FFFFFF"/>
                </a:solidFill>
                <a:latin typeface="Arial"/>
                <a:cs typeface="Arial"/>
              </a:rPr>
              <a:t>Purpose</a:t>
            </a:r>
            <a:endParaRPr sz="2550" dirty="0">
              <a:latin typeface="Arial"/>
              <a:cs typeface="Arial"/>
            </a:endParaRPr>
          </a:p>
          <a:p>
            <a:pPr>
              <a:lnSpc>
                <a:spcPct val="100000"/>
              </a:lnSpc>
              <a:spcBef>
                <a:spcPts val="35"/>
              </a:spcBef>
            </a:pPr>
            <a:endParaRPr sz="3350" dirty="0">
              <a:latin typeface="Times New Roman"/>
              <a:cs typeface="Times New Roman"/>
            </a:endParaRPr>
          </a:p>
          <a:p>
            <a:pPr marR="291465" algn="ctr">
              <a:lnSpc>
                <a:spcPct val="100000"/>
              </a:lnSpc>
            </a:pPr>
            <a:r>
              <a:rPr sz="2550" spc="5" dirty="0">
                <a:solidFill>
                  <a:srgbClr val="FFFFFF"/>
                </a:solidFill>
                <a:latin typeface="Arial"/>
                <a:cs typeface="Arial"/>
              </a:rPr>
              <a:t>Analysis</a:t>
            </a:r>
            <a:endParaRPr sz="2550" dirty="0">
              <a:latin typeface="Arial"/>
              <a:cs typeface="Arial"/>
            </a:endParaRPr>
          </a:p>
          <a:p>
            <a:pPr>
              <a:lnSpc>
                <a:spcPct val="100000"/>
              </a:lnSpc>
              <a:spcBef>
                <a:spcPts val="35"/>
              </a:spcBef>
            </a:pPr>
            <a:endParaRPr sz="3350" dirty="0">
              <a:latin typeface="Times New Roman"/>
              <a:cs typeface="Times New Roman"/>
            </a:endParaRPr>
          </a:p>
          <a:p>
            <a:pPr marL="3413760">
              <a:lnSpc>
                <a:spcPct val="100000"/>
              </a:lnSpc>
            </a:pPr>
            <a:r>
              <a:rPr sz="2550" spc="0" dirty="0">
                <a:solidFill>
                  <a:srgbClr val="FFFFFF"/>
                </a:solidFill>
                <a:latin typeface="Arial"/>
                <a:cs typeface="Arial"/>
              </a:rPr>
              <a:t>Action</a:t>
            </a:r>
            <a:endParaRPr sz="2550" dirty="0">
              <a:latin typeface="Arial"/>
              <a:cs typeface="Arial"/>
            </a:endParaRPr>
          </a:p>
          <a:p>
            <a:pPr>
              <a:lnSpc>
                <a:spcPct val="100000"/>
              </a:lnSpc>
              <a:spcBef>
                <a:spcPts val="30"/>
              </a:spcBef>
            </a:pPr>
            <a:endParaRPr sz="3350" dirty="0">
              <a:latin typeface="Times New Roman"/>
              <a:cs typeface="Times New Roman"/>
            </a:endParaRPr>
          </a:p>
          <a:p>
            <a:pPr marR="5080" algn="r">
              <a:lnSpc>
                <a:spcPct val="100000"/>
              </a:lnSpc>
              <a:spcBef>
                <a:spcPts val="5"/>
              </a:spcBef>
            </a:pPr>
            <a:r>
              <a:rPr sz="2550" spc="5" dirty="0">
                <a:solidFill>
                  <a:srgbClr val="FFFFFF"/>
                </a:solidFill>
                <a:latin typeface="Arial"/>
                <a:cs typeface="Arial"/>
              </a:rPr>
              <a:t>Rou</a:t>
            </a:r>
            <a:r>
              <a:rPr sz="2550" dirty="0">
                <a:solidFill>
                  <a:srgbClr val="FFFFFF"/>
                </a:solidFill>
                <a:latin typeface="Arial"/>
                <a:cs typeface="Arial"/>
              </a:rPr>
              <a:t>t</a:t>
            </a:r>
            <a:r>
              <a:rPr sz="2550" spc="5" dirty="0">
                <a:solidFill>
                  <a:srgbClr val="FFFFFF"/>
                </a:solidFill>
                <a:latin typeface="Arial"/>
                <a:cs typeface="Arial"/>
              </a:rPr>
              <a:t>ines</a:t>
            </a:r>
            <a:endParaRPr sz="2550" dirty="0">
              <a:latin typeface="Arial"/>
              <a:cs typeface="Arial"/>
            </a:endParaRPr>
          </a:p>
        </p:txBody>
      </p:sp>
      <p:sp>
        <p:nvSpPr>
          <p:cNvPr id="18" name="object 15">
            <a:extLst>
              <a:ext uri="{FF2B5EF4-FFF2-40B4-BE49-F238E27FC236}">
                <a16:creationId xmlns:a16="http://schemas.microsoft.com/office/drawing/2014/main" id="{25A8A17A-AF7A-2249-8823-9E2D5FEE3954}"/>
              </a:ext>
            </a:extLst>
          </p:cNvPr>
          <p:cNvSpPr/>
          <p:nvPr/>
        </p:nvSpPr>
        <p:spPr>
          <a:xfrm>
            <a:off x="6555971" y="5341630"/>
            <a:ext cx="681643" cy="743988"/>
          </a:xfrm>
          <a:prstGeom prst="rect">
            <a:avLst/>
          </a:prstGeom>
          <a:blipFill>
            <a:blip r:embed="rId6" cstate="print"/>
            <a:stretch>
              <a:fillRect/>
            </a:stretch>
          </a:blipFill>
        </p:spPr>
        <p:txBody>
          <a:bodyPr wrap="square" lIns="0" tIns="0" rIns="0" bIns="0" rtlCol="0"/>
          <a:lstStyle/>
          <a:p>
            <a:endParaRPr/>
          </a:p>
        </p:txBody>
      </p:sp>
      <p:sp>
        <p:nvSpPr>
          <p:cNvPr id="19" name="object 16">
            <a:extLst>
              <a:ext uri="{FF2B5EF4-FFF2-40B4-BE49-F238E27FC236}">
                <a16:creationId xmlns:a16="http://schemas.microsoft.com/office/drawing/2014/main" id="{0369407E-373B-8A4C-880C-FD3437FF694E}"/>
              </a:ext>
            </a:extLst>
          </p:cNvPr>
          <p:cNvSpPr/>
          <p:nvPr/>
        </p:nvSpPr>
        <p:spPr>
          <a:xfrm>
            <a:off x="6959137" y="5653358"/>
            <a:ext cx="124690" cy="124690"/>
          </a:xfrm>
          <a:prstGeom prst="rect">
            <a:avLst/>
          </a:prstGeom>
          <a:blipFill>
            <a:blip r:embed="rId5" cstate="print"/>
            <a:stretch>
              <a:fillRect/>
            </a:stretch>
          </a:blipFill>
        </p:spPr>
        <p:txBody>
          <a:bodyPr wrap="square" lIns="0" tIns="0" rIns="0" bIns="0" rtlCol="0"/>
          <a:lstStyle/>
          <a:p>
            <a:endParaRPr/>
          </a:p>
        </p:txBody>
      </p:sp>
      <p:sp>
        <p:nvSpPr>
          <p:cNvPr id="20" name="object 17">
            <a:extLst>
              <a:ext uri="{FF2B5EF4-FFF2-40B4-BE49-F238E27FC236}">
                <a16:creationId xmlns:a16="http://schemas.microsoft.com/office/drawing/2014/main" id="{96A5DE4E-E36C-ED41-98BA-830F4BF7EE46}"/>
              </a:ext>
            </a:extLst>
          </p:cNvPr>
          <p:cNvSpPr/>
          <p:nvPr/>
        </p:nvSpPr>
        <p:spPr>
          <a:xfrm>
            <a:off x="6606673" y="5392661"/>
            <a:ext cx="536575" cy="598170"/>
          </a:xfrm>
          <a:custGeom>
            <a:avLst/>
            <a:gdLst/>
            <a:ahLst/>
            <a:cxnLst/>
            <a:rect l="l" t="t" r="r" b="b"/>
            <a:pathLst>
              <a:path w="536575" h="598170">
                <a:moveTo>
                  <a:pt x="495998" y="504055"/>
                </a:moveTo>
                <a:lnTo>
                  <a:pt x="402365" y="504055"/>
                </a:lnTo>
                <a:lnTo>
                  <a:pt x="402365" y="597655"/>
                </a:lnTo>
                <a:lnTo>
                  <a:pt x="495998" y="504055"/>
                </a:lnTo>
                <a:close/>
              </a:path>
              <a:path w="536575" h="598170">
                <a:moveTo>
                  <a:pt x="80977" y="0"/>
                </a:moveTo>
                <a:lnTo>
                  <a:pt x="0" y="0"/>
                </a:lnTo>
                <a:lnTo>
                  <a:pt x="0" y="269425"/>
                </a:lnTo>
                <a:lnTo>
                  <a:pt x="4768" y="316711"/>
                </a:lnTo>
                <a:lnTo>
                  <a:pt x="18444" y="360754"/>
                </a:lnTo>
                <a:lnTo>
                  <a:pt x="40085" y="400609"/>
                </a:lnTo>
                <a:lnTo>
                  <a:pt x="68746" y="435334"/>
                </a:lnTo>
                <a:lnTo>
                  <a:pt x="103483" y="463984"/>
                </a:lnTo>
                <a:lnTo>
                  <a:pt x="143352" y="485617"/>
                </a:lnTo>
                <a:lnTo>
                  <a:pt x="187410" y="499289"/>
                </a:lnTo>
                <a:lnTo>
                  <a:pt x="234713" y="504056"/>
                </a:lnTo>
                <a:lnTo>
                  <a:pt x="495998" y="504055"/>
                </a:lnTo>
                <a:lnTo>
                  <a:pt x="536487" y="463580"/>
                </a:lnTo>
                <a:lnTo>
                  <a:pt x="495999" y="423106"/>
                </a:lnTo>
                <a:lnTo>
                  <a:pt x="234708" y="423105"/>
                </a:lnTo>
                <a:lnTo>
                  <a:pt x="186120" y="415271"/>
                </a:lnTo>
                <a:lnTo>
                  <a:pt x="143918" y="393454"/>
                </a:lnTo>
                <a:lnTo>
                  <a:pt x="110638" y="360187"/>
                </a:lnTo>
                <a:lnTo>
                  <a:pt x="88814" y="317999"/>
                </a:lnTo>
                <a:lnTo>
                  <a:pt x="80976" y="269425"/>
                </a:lnTo>
                <a:lnTo>
                  <a:pt x="80977" y="0"/>
                </a:lnTo>
                <a:close/>
              </a:path>
              <a:path w="536575" h="598170">
                <a:moveTo>
                  <a:pt x="402365" y="329505"/>
                </a:moveTo>
                <a:lnTo>
                  <a:pt x="402365" y="423105"/>
                </a:lnTo>
                <a:lnTo>
                  <a:pt x="234713" y="423105"/>
                </a:lnTo>
                <a:lnTo>
                  <a:pt x="495999" y="423106"/>
                </a:lnTo>
                <a:lnTo>
                  <a:pt x="402365" y="329505"/>
                </a:lnTo>
                <a:close/>
              </a:path>
            </a:pathLst>
          </a:custGeom>
          <a:solidFill>
            <a:srgbClr val="CBCBCB"/>
          </a:solidFill>
        </p:spPr>
        <p:txBody>
          <a:bodyPr wrap="square" lIns="0" tIns="0" rIns="0" bIns="0" rtlCol="0"/>
          <a:lstStyle/>
          <a:p>
            <a:endParaRPr/>
          </a:p>
        </p:txBody>
      </p:sp>
      <p:sp>
        <p:nvSpPr>
          <p:cNvPr id="21" name="object 18">
            <a:extLst>
              <a:ext uri="{FF2B5EF4-FFF2-40B4-BE49-F238E27FC236}">
                <a16:creationId xmlns:a16="http://schemas.microsoft.com/office/drawing/2014/main" id="{AC55168C-A6E5-084F-9516-B1503B91E768}"/>
              </a:ext>
            </a:extLst>
          </p:cNvPr>
          <p:cNvSpPr/>
          <p:nvPr/>
        </p:nvSpPr>
        <p:spPr>
          <a:xfrm>
            <a:off x="6606673" y="5392661"/>
            <a:ext cx="536575" cy="598170"/>
          </a:xfrm>
          <a:custGeom>
            <a:avLst/>
            <a:gdLst/>
            <a:ahLst/>
            <a:cxnLst/>
            <a:rect l="l" t="t" r="r" b="b"/>
            <a:pathLst>
              <a:path w="536575" h="598170">
                <a:moveTo>
                  <a:pt x="0" y="0"/>
                </a:moveTo>
                <a:lnTo>
                  <a:pt x="0" y="269424"/>
                </a:lnTo>
                <a:lnTo>
                  <a:pt x="4768" y="316712"/>
                </a:lnTo>
                <a:lnTo>
                  <a:pt x="18445" y="360754"/>
                </a:lnTo>
                <a:lnTo>
                  <a:pt x="40085" y="400609"/>
                </a:lnTo>
                <a:lnTo>
                  <a:pt x="68746" y="435334"/>
                </a:lnTo>
                <a:lnTo>
                  <a:pt x="103483" y="463984"/>
                </a:lnTo>
                <a:lnTo>
                  <a:pt x="143352" y="485617"/>
                </a:lnTo>
                <a:lnTo>
                  <a:pt x="187410" y="499289"/>
                </a:lnTo>
                <a:lnTo>
                  <a:pt x="234713" y="504056"/>
                </a:lnTo>
                <a:lnTo>
                  <a:pt x="402365" y="504055"/>
                </a:lnTo>
                <a:lnTo>
                  <a:pt x="402365" y="597655"/>
                </a:lnTo>
                <a:lnTo>
                  <a:pt x="536487" y="463580"/>
                </a:lnTo>
                <a:lnTo>
                  <a:pt x="402365" y="329506"/>
                </a:lnTo>
                <a:lnTo>
                  <a:pt x="402365" y="423105"/>
                </a:lnTo>
                <a:lnTo>
                  <a:pt x="234713" y="423105"/>
                </a:lnTo>
                <a:lnTo>
                  <a:pt x="186120" y="415272"/>
                </a:lnTo>
                <a:lnTo>
                  <a:pt x="143918" y="393455"/>
                </a:lnTo>
                <a:lnTo>
                  <a:pt x="110639" y="360187"/>
                </a:lnTo>
                <a:lnTo>
                  <a:pt x="88814" y="317999"/>
                </a:lnTo>
                <a:lnTo>
                  <a:pt x="80977" y="269424"/>
                </a:lnTo>
                <a:lnTo>
                  <a:pt x="80978" y="0"/>
                </a:lnTo>
                <a:lnTo>
                  <a:pt x="0" y="0"/>
                </a:lnTo>
                <a:close/>
              </a:path>
            </a:pathLst>
          </a:custGeom>
          <a:ln w="21784">
            <a:solidFill>
              <a:srgbClr val="919191"/>
            </a:solidFill>
          </a:ln>
        </p:spPr>
        <p:txBody>
          <a:bodyPr wrap="square" lIns="0" tIns="0" rIns="0" bIns="0" rtlCol="0"/>
          <a:lstStyle/>
          <a:p>
            <a:endParaRPr/>
          </a:p>
        </p:txBody>
      </p:sp>
      <p:sp>
        <p:nvSpPr>
          <p:cNvPr id="22" name="object 19">
            <a:extLst>
              <a:ext uri="{FF2B5EF4-FFF2-40B4-BE49-F238E27FC236}">
                <a16:creationId xmlns:a16="http://schemas.microsoft.com/office/drawing/2014/main" id="{B09E616D-5667-FB45-A1F8-7C0E524315B0}"/>
              </a:ext>
            </a:extLst>
          </p:cNvPr>
          <p:cNvSpPr/>
          <p:nvPr/>
        </p:nvSpPr>
        <p:spPr>
          <a:xfrm>
            <a:off x="4215937" y="3579332"/>
            <a:ext cx="685800" cy="743988"/>
          </a:xfrm>
          <a:prstGeom prst="rect">
            <a:avLst/>
          </a:prstGeom>
          <a:blipFill>
            <a:blip r:embed="rId7" cstate="print"/>
            <a:stretch>
              <a:fillRect/>
            </a:stretch>
          </a:blipFill>
        </p:spPr>
        <p:txBody>
          <a:bodyPr wrap="square" lIns="0" tIns="0" rIns="0" bIns="0" rtlCol="0"/>
          <a:lstStyle/>
          <a:p>
            <a:endParaRPr/>
          </a:p>
        </p:txBody>
      </p:sp>
      <p:sp>
        <p:nvSpPr>
          <p:cNvPr id="23" name="object 20">
            <a:extLst>
              <a:ext uri="{FF2B5EF4-FFF2-40B4-BE49-F238E27FC236}">
                <a16:creationId xmlns:a16="http://schemas.microsoft.com/office/drawing/2014/main" id="{1DB1BF72-AB76-CB4B-ADB0-80553C20386B}"/>
              </a:ext>
            </a:extLst>
          </p:cNvPr>
          <p:cNvSpPr/>
          <p:nvPr/>
        </p:nvSpPr>
        <p:spPr>
          <a:xfrm>
            <a:off x="4623262" y="3886902"/>
            <a:ext cx="124690" cy="124690"/>
          </a:xfrm>
          <a:prstGeom prst="rect">
            <a:avLst/>
          </a:prstGeom>
          <a:blipFill>
            <a:blip r:embed="rId5" cstate="print"/>
            <a:stretch>
              <a:fillRect/>
            </a:stretch>
          </a:blipFill>
        </p:spPr>
        <p:txBody>
          <a:bodyPr wrap="square" lIns="0" tIns="0" rIns="0" bIns="0" rtlCol="0"/>
          <a:lstStyle/>
          <a:p>
            <a:endParaRPr/>
          </a:p>
        </p:txBody>
      </p:sp>
      <p:sp>
        <p:nvSpPr>
          <p:cNvPr id="24" name="object 21">
            <a:extLst>
              <a:ext uri="{FF2B5EF4-FFF2-40B4-BE49-F238E27FC236}">
                <a16:creationId xmlns:a16="http://schemas.microsoft.com/office/drawing/2014/main" id="{2BCE9C98-E47D-654E-98FA-DEE426DE7A75}"/>
              </a:ext>
            </a:extLst>
          </p:cNvPr>
          <p:cNvSpPr/>
          <p:nvPr/>
        </p:nvSpPr>
        <p:spPr>
          <a:xfrm>
            <a:off x="4267372" y="3628284"/>
            <a:ext cx="538480" cy="598170"/>
          </a:xfrm>
          <a:custGeom>
            <a:avLst/>
            <a:gdLst/>
            <a:ahLst/>
            <a:cxnLst/>
            <a:rect l="l" t="t" r="r" b="b"/>
            <a:pathLst>
              <a:path w="538479" h="598170">
                <a:moveTo>
                  <a:pt x="497257" y="503817"/>
                </a:moveTo>
                <a:lnTo>
                  <a:pt x="403386" y="503817"/>
                </a:lnTo>
                <a:lnTo>
                  <a:pt x="403386" y="597655"/>
                </a:lnTo>
                <a:lnTo>
                  <a:pt x="497257" y="503817"/>
                </a:lnTo>
                <a:close/>
              </a:path>
              <a:path w="538479" h="598170">
                <a:moveTo>
                  <a:pt x="81183" y="0"/>
                </a:moveTo>
                <a:lnTo>
                  <a:pt x="0" y="0"/>
                </a:lnTo>
                <a:lnTo>
                  <a:pt x="0" y="268592"/>
                </a:lnTo>
                <a:lnTo>
                  <a:pt x="4780" y="315998"/>
                </a:lnTo>
                <a:lnTo>
                  <a:pt x="18491" y="360153"/>
                </a:lnTo>
                <a:lnTo>
                  <a:pt x="40187" y="400109"/>
                </a:lnTo>
                <a:lnTo>
                  <a:pt x="68920" y="434922"/>
                </a:lnTo>
                <a:lnTo>
                  <a:pt x="103745" y="463646"/>
                </a:lnTo>
                <a:lnTo>
                  <a:pt x="143716" y="485333"/>
                </a:lnTo>
                <a:lnTo>
                  <a:pt x="187886" y="499040"/>
                </a:lnTo>
                <a:lnTo>
                  <a:pt x="235309" y="503819"/>
                </a:lnTo>
                <a:lnTo>
                  <a:pt x="497257" y="503817"/>
                </a:lnTo>
                <a:lnTo>
                  <a:pt x="537850" y="463240"/>
                </a:lnTo>
                <a:lnTo>
                  <a:pt x="497260" y="422664"/>
                </a:lnTo>
                <a:lnTo>
                  <a:pt x="235301" y="422663"/>
                </a:lnTo>
                <a:lnTo>
                  <a:pt x="186593" y="414810"/>
                </a:lnTo>
                <a:lnTo>
                  <a:pt x="144284" y="392937"/>
                </a:lnTo>
                <a:lnTo>
                  <a:pt x="110919" y="359585"/>
                </a:lnTo>
                <a:lnTo>
                  <a:pt x="89039" y="317290"/>
                </a:lnTo>
                <a:lnTo>
                  <a:pt x="81182" y="268592"/>
                </a:lnTo>
                <a:lnTo>
                  <a:pt x="81183" y="0"/>
                </a:lnTo>
                <a:close/>
              </a:path>
              <a:path w="538479" h="598170">
                <a:moveTo>
                  <a:pt x="403386" y="328824"/>
                </a:moveTo>
                <a:lnTo>
                  <a:pt x="403386" y="422663"/>
                </a:lnTo>
                <a:lnTo>
                  <a:pt x="235309" y="422663"/>
                </a:lnTo>
                <a:lnTo>
                  <a:pt x="497260" y="422664"/>
                </a:lnTo>
                <a:lnTo>
                  <a:pt x="403386" y="328824"/>
                </a:lnTo>
                <a:close/>
              </a:path>
            </a:pathLst>
          </a:custGeom>
          <a:solidFill>
            <a:srgbClr val="CBCBCB"/>
          </a:solidFill>
        </p:spPr>
        <p:txBody>
          <a:bodyPr wrap="square" lIns="0" tIns="0" rIns="0" bIns="0" rtlCol="0"/>
          <a:lstStyle/>
          <a:p>
            <a:endParaRPr/>
          </a:p>
        </p:txBody>
      </p:sp>
      <p:sp>
        <p:nvSpPr>
          <p:cNvPr id="25" name="object 22">
            <a:extLst>
              <a:ext uri="{FF2B5EF4-FFF2-40B4-BE49-F238E27FC236}">
                <a16:creationId xmlns:a16="http://schemas.microsoft.com/office/drawing/2014/main" id="{A85F403E-876C-D145-B15E-989DE604FC86}"/>
              </a:ext>
            </a:extLst>
          </p:cNvPr>
          <p:cNvSpPr/>
          <p:nvPr/>
        </p:nvSpPr>
        <p:spPr>
          <a:xfrm>
            <a:off x="4267372" y="3628285"/>
            <a:ext cx="538480" cy="598170"/>
          </a:xfrm>
          <a:custGeom>
            <a:avLst/>
            <a:gdLst/>
            <a:ahLst/>
            <a:cxnLst/>
            <a:rect l="l" t="t" r="r" b="b"/>
            <a:pathLst>
              <a:path w="538479" h="598170">
                <a:moveTo>
                  <a:pt x="0" y="0"/>
                </a:moveTo>
                <a:lnTo>
                  <a:pt x="0" y="268591"/>
                </a:lnTo>
                <a:lnTo>
                  <a:pt x="4780" y="315998"/>
                </a:lnTo>
                <a:lnTo>
                  <a:pt x="18491" y="360152"/>
                </a:lnTo>
                <a:lnTo>
                  <a:pt x="40187" y="400109"/>
                </a:lnTo>
                <a:lnTo>
                  <a:pt x="68920" y="434922"/>
                </a:lnTo>
                <a:lnTo>
                  <a:pt x="103745" y="463645"/>
                </a:lnTo>
                <a:lnTo>
                  <a:pt x="143716" y="485333"/>
                </a:lnTo>
                <a:lnTo>
                  <a:pt x="187886" y="499039"/>
                </a:lnTo>
                <a:lnTo>
                  <a:pt x="235309" y="503818"/>
                </a:lnTo>
                <a:lnTo>
                  <a:pt x="403387" y="503817"/>
                </a:lnTo>
                <a:lnTo>
                  <a:pt x="403387" y="597655"/>
                </a:lnTo>
                <a:lnTo>
                  <a:pt x="537849" y="463240"/>
                </a:lnTo>
                <a:lnTo>
                  <a:pt x="403387" y="328825"/>
                </a:lnTo>
                <a:lnTo>
                  <a:pt x="403387" y="422663"/>
                </a:lnTo>
                <a:lnTo>
                  <a:pt x="235309" y="422663"/>
                </a:lnTo>
                <a:lnTo>
                  <a:pt x="186593" y="414809"/>
                </a:lnTo>
                <a:lnTo>
                  <a:pt x="144284" y="392937"/>
                </a:lnTo>
                <a:lnTo>
                  <a:pt x="110920" y="359584"/>
                </a:lnTo>
                <a:lnTo>
                  <a:pt x="89040" y="317290"/>
                </a:lnTo>
                <a:lnTo>
                  <a:pt x="81183" y="268591"/>
                </a:lnTo>
                <a:lnTo>
                  <a:pt x="81183" y="0"/>
                </a:lnTo>
                <a:lnTo>
                  <a:pt x="0" y="0"/>
                </a:lnTo>
                <a:close/>
              </a:path>
            </a:pathLst>
          </a:custGeom>
          <a:ln w="21784">
            <a:solidFill>
              <a:srgbClr val="919191"/>
            </a:solidFill>
          </a:ln>
        </p:spPr>
        <p:txBody>
          <a:bodyPr wrap="square" lIns="0" tIns="0" rIns="0" bIns="0" rtlCol="0"/>
          <a:lstStyle/>
          <a:p>
            <a:endParaRPr/>
          </a:p>
        </p:txBody>
      </p:sp>
      <p:sp>
        <p:nvSpPr>
          <p:cNvPr id="26" name="object 23">
            <a:extLst>
              <a:ext uri="{FF2B5EF4-FFF2-40B4-BE49-F238E27FC236}">
                <a16:creationId xmlns:a16="http://schemas.microsoft.com/office/drawing/2014/main" id="{9B190863-5E14-C147-A1A8-95B832BA10B2}"/>
              </a:ext>
            </a:extLst>
          </p:cNvPr>
          <p:cNvSpPr/>
          <p:nvPr/>
        </p:nvSpPr>
        <p:spPr>
          <a:xfrm>
            <a:off x="5379720" y="4485419"/>
            <a:ext cx="681643" cy="743988"/>
          </a:xfrm>
          <a:prstGeom prst="rect">
            <a:avLst/>
          </a:prstGeom>
          <a:blipFill>
            <a:blip r:embed="rId8" cstate="print"/>
            <a:stretch>
              <a:fillRect/>
            </a:stretch>
          </a:blipFill>
        </p:spPr>
        <p:txBody>
          <a:bodyPr wrap="square" lIns="0" tIns="0" rIns="0" bIns="0" rtlCol="0"/>
          <a:lstStyle/>
          <a:p>
            <a:endParaRPr/>
          </a:p>
        </p:txBody>
      </p:sp>
      <p:sp>
        <p:nvSpPr>
          <p:cNvPr id="27" name="object 24">
            <a:extLst>
              <a:ext uri="{FF2B5EF4-FFF2-40B4-BE49-F238E27FC236}">
                <a16:creationId xmlns:a16="http://schemas.microsoft.com/office/drawing/2014/main" id="{934C053F-FDD7-064C-86C4-2EFA9360FF3F}"/>
              </a:ext>
            </a:extLst>
          </p:cNvPr>
          <p:cNvSpPr/>
          <p:nvPr/>
        </p:nvSpPr>
        <p:spPr>
          <a:xfrm>
            <a:off x="5782886" y="4792990"/>
            <a:ext cx="124690" cy="124690"/>
          </a:xfrm>
          <a:prstGeom prst="rect">
            <a:avLst/>
          </a:prstGeom>
          <a:blipFill>
            <a:blip r:embed="rId5" cstate="print"/>
            <a:stretch>
              <a:fillRect/>
            </a:stretch>
          </a:blipFill>
        </p:spPr>
        <p:txBody>
          <a:bodyPr wrap="square" lIns="0" tIns="0" rIns="0" bIns="0" rtlCol="0"/>
          <a:lstStyle/>
          <a:p>
            <a:endParaRPr/>
          </a:p>
        </p:txBody>
      </p:sp>
      <p:sp>
        <p:nvSpPr>
          <p:cNvPr id="28" name="object 25">
            <a:extLst>
              <a:ext uri="{FF2B5EF4-FFF2-40B4-BE49-F238E27FC236}">
                <a16:creationId xmlns:a16="http://schemas.microsoft.com/office/drawing/2014/main" id="{371D5345-DF6E-A34C-8A86-E33652D30863}"/>
              </a:ext>
            </a:extLst>
          </p:cNvPr>
          <p:cNvSpPr/>
          <p:nvPr/>
        </p:nvSpPr>
        <p:spPr>
          <a:xfrm>
            <a:off x="5430213" y="4533617"/>
            <a:ext cx="536575" cy="598170"/>
          </a:xfrm>
          <a:custGeom>
            <a:avLst/>
            <a:gdLst/>
            <a:ahLst/>
            <a:cxnLst/>
            <a:rect l="l" t="t" r="r" b="b"/>
            <a:pathLst>
              <a:path w="536575" h="598170">
                <a:moveTo>
                  <a:pt x="80979" y="0"/>
                </a:moveTo>
                <a:lnTo>
                  <a:pt x="1" y="0"/>
                </a:lnTo>
                <a:lnTo>
                  <a:pt x="0" y="269425"/>
                </a:lnTo>
                <a:lnTo>
                  <a:pt x="4768" y="316711"/>
                </a:lnTo>
                <a:lnTo>
                  <a:pt x="18444" y="360753"/>
                </a:lnTo>
                <a:lnTo>
                  <a:pt x="40085" y="400608"/>
                </a:lnTo>
                <a:lnTo>
                  <a:pt x="68746" y="435333"/>
                </a:lnTo>
                <a:lnTo>
                  <a:pt x="103483" y="463984"/>
                </a:lnTo>
                <a:lnTo>
                  <a:pt x="143352" y="485616"/>
                </a:lnTo>
                <a:lnTo>
                  <a:pt x="187410" y="499288"/>
                </a:lnTo>
                <a:lnTo>
                  <a:pt x="234713" y="504055"/>
                </a:lnTo>
                <a:lnTo>
                  <a:pt x="402366" y="504055"/>
                </a:lnTo>
                <a:lnTo>
                  <a:pt x="402366" y="597655"/>
                </a:lnTo>
                <a:lnTo>
                  <a:pt x="536488" y="463580"/>
                </a:lnTo>
                <a:lnTo>
                  <a:pt x="496000" y="423106"/>
                </a:lnTo>
                <a:lnTo>
                  <a:pt x="234705" y="423105"/>
                </a:lnTo>
                <a:lnTo>
                  <a:pt x="186121" y="415272"/>
                </a:lnTo>
                <a:lnTo>
                  <a:pt x="143919" y="393455"/>
                </a:lnTo>
                <a:lnTo>
                  <a:pt x="110639" y="360187"/>
                </a:lnTo>
                <a:lnTo>
                  <a:pt x="88815" y="317999"/>
                </a:lnTo>
                <a:lnTo>
                  <a:pt x="80977" y="269425"/>
                </a:lnTo>
                <a:lnTo>
                  <a:pt x="80979" y="0"/>
                </a:lnTo>
                <a:close/>
              </a:path>
              <a:path w="536575" h="598170">
                <a:moveTo>
                  <a:pt x="402366" y="329505"/>
                </a:moveTo>
                <a:lnTo>
                  <a:pt x="402366" y="423105"/>
                </a:lnTo>
                <a:lnTo>
                  <a:pt x="234713" y="423105"/>
                </a:lnTo>
                <a:lnTo>
                  <a:pt x="496000" y="423106"/>
                </a:lnTo>
                <a:lnTo>
                  <a:pt x="402366" y="329505"/>
                </a:lnTo>
                <a:close/>
              </a:path>
            </a:pathLst>
          </a:custGeom>
          <a:solidFill>
            <a:srgbClr val="CBCBCB"/>
          </a:solidFill>
        </p:spPr>
        <p:txBody>
          <a:bodyPr wrap="square" lIns="0" tIns="0" rIns="0" bIns="0" rtlCol="0"/>
          <a:lstStyle/>
          <a:p>
            <a:endParaRPr/>
          </a:p>
        </p:txBody>
      </p:sp>
      <p:sp>
        <p:nvSpPr>
          <p:cNvPr id="29" name="object 26">
            <a:extLst>
              <a:ext uri="{FF2B5EF4-FFF2-40B4-BE49-F238E27FC236}">
                <a16:creationId xmlns:a16="http://schemas.microsoft.com/office/drawing/2014/main" id="{95448133-8780-2F48-A531-F8FBDD162E9F}"/>
              </a:ext>
            </a:extLst>
          </p:cNvPr>
          <p:cNvSpPr/>
          <p:nvPr/>
        </p:nvSpPr>
        <p:spPr>
          <a:xfrm>
            <a:off x="5430214" y="4533617"/>
            <a:ext cx="536575" cy="598170"/>
          </a:xfrm>
          <a:custGeom>
            <a:avLst/>
            <a:gdLst/>
            <a:ahLst/>
            <a:cxnLst/>
            <a:rect l="l" t="t" r="r" b="b"/>
            <a:pathLst>
              <a:path w="536575" h="598170">
                <a:moveTo>
                  <a:pt x="0" y="0"/>
                </a:moveTo>
                <a:lnTo>
                  <a:pt x="0" y="269424"/>
                </a:lnTo>
                <a:lnTo>
                  <a:pt x="4768" y="316710"/>
                </a:lnTo>
                <a:lnTo>
                  <a:pt x="18445" y="360753"/>
                </a:lnTo>
                <a:lnTo>
                  <a:pt x="40085" y="400609"/>
                </a:lnTo>
                <a:lnTo>
                  <a:pt x="68746" y="435333"/>
                </a:lnTo>
                <a:lnTo>
                  <a:pt x="103483" y="463984"/>
                </a:lnTo>
                <a:lnTo>
                  <a:pt x="143352" y="485617"/>
                </a:lnTo>
                <a:lnTo>
                  <a:pt x="187410" y="499288"/>
                </a:lnTo>
                <a:lnTo>
                  <a:pt x="234713" y="504055"/>
                </a:lnTo>
                <a:lnTo>
                  <a:pt x="402366" y="504053"/>
                </a:lnTo>
                <a:lnTo>
                  <a:pt x="402366" y="597654"/>
                </a:lnTo>
                <a:lnTo>
                  <a:pt x="536487" y="463579"/>
                </a:lnTo>
                <a:lnTo>
                  <a:pt x="402366" y="329504"/>
                </a:lnTo>
                <a:lnTo>
                  <a:pt x="402366" y="423105"/>
                </a:lnTo>
                <a:lnTo>
                  <a:pt x="234713" y="423105"/>
                </a:lnTo>
                <a:lnTo>
                  <a:pt x="186120" y="415270"/>
                </a:lnTo>
                <a:lnTo>
                  <a:pt x="143918" y="393454"/>
                </a:lnTo>
                <a:lnTo>
                  <a:pt x="110639" y="360186"/>
                </a:lnTo>
                <a:lnTo>
                  <a:pt x="88814" y="317999"/>
                </a:lnTo>
                <a:lnTo>
                  <a:pt x="80977" y="269424"/>
                </a:lnTo>
                <a:lnTo>
                  <a:pt x="80978" y="0"/>
                </a:lnTo>
                <a:lnTo>
                  <a:pt x="0" y="0"/>
                </a:lnTo>
                <a:close/>
              </a:path>
            </a:pathLst>
          </a:custGeom>
          <a:ln w="21784">
            <a:solidFill>
              <a:srgbClr val="919191"/>
            </a:solidFill>
          </a:ln>
        </p:spPr>
        <p:txBody>
          <a:bodyPr wrap="square" lIns="0" tIns="0" rIns="0" bIns="0" rtlCol="0"/>
          <a:lstStyle/>
          <a:p>
            <a:endParaRPr/>
          </a:p>
        </p:txBody>
      </p:sp>
    </p:spTree>
    <p:extLst>
      <p:ext uri="{BB962C8B-B14F-4D97-AF65-F5344CB8AC3E}">
        <p14:creationId xmlns:p14="http://schemas.microsoft.com/office/powerpoint/2010/main" val="1983068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EB3C4A-C988-C048-8F51-2CAB99FABBD2}"/>
              </a:ext>
            </a:extLst>
          </p:cNvPr>
          <p:cNvSpPr>
            <a:spLocks noGrp="1"/>
          </p:cNvSpPr>
          <p:nvPr>
            <p:ph type="title"/>
          </p:nvPr>
        </p:nvSpPr>
        <p:spPr/>
        <p:txBody>
          <a:bodyPr/>
          <a:lstStyle/>
          <a:p>
            <a:r>
              <a:rPr lang="en-US" dirty="0"/>
              <a:t>Harada Method takes a Sports  Analogy</a:t>
            </a:r>
          </a:p>
        </p:txBody>
      </p:sp>
      <p:sp>
        <p:nvSpPr>
          <p:cNvPr id="5" name="Content Placeholder 4">
            <a:extLst>
              <a:ext uri="{FF2B5EF4-FFF2-40B4-BE49-F238E27FC236}">
                <a16:creationId xmlns:a16="http://schemas.microsoft.com/office/drawing/2014/main" id="{B7DF04E7-028A-CA46-A8E6-A06DED67EAAD}"/>
              </a:ext>
            </a:extLst>
          </p:cNvPr>
          <p:cNvSpPr>
            <a:spLocks noGrp="1"/>
          </p:cNvSpPr>
          <p:nvPr>
            <p:ph idx="1"/>
          </p:nvPr>
        </p:nvSpPr>
        <p:spPr/>
        <p:txBody>
          <a:bodyPr>
            <a:normAutofit/>
          </a:bodyPr>
          <a:lstStyle/>
          <a:p>
            <a:r>
              <a:rPr lang="en-US" dirty="0"/>
              <a:t>Pick an activity to excel at.</a:t>
            </a:r>
          </a:p>
          <a:p>
            <a:r>
              <a:rPr lang="en-US" dirty="0"/>
              <a:t>Pick your own goal that is aligned with your  vision and your company’s success.</a:t>
            </a:r>
          </a:p>
          <a:p>
            <a:r>
              <a:rPr lang="en-US" dirty="0"/>
              <a:t>Develop your own time line.</a:t>
            </a:r>
          </a:p>
          <a:p>
            <a:r>
              <a:rPr lang="en-US" dirty="0"/>
              <a:t>Create the necessary measures to monitor  your progress.</a:t>
            </a:r>
          </a:p>
          <a:p>
            <a:r>
              <a:rPr lang="en-US" dirty="0"/>
              <a:t>Determine the real purpose and beneﬁt to  becoming a champion for yourself, your family  and others.</a:t>
            </a:r>
          </a:p>
          <a:p>
            <a:endParaRPr lang="en-US" dirty="0"/>
          </a:p>
          <a:p>
            <a:endParaRPr lang="en-US" dirty="0"/>
          </a:p>
        </p:txBody>
      </p:sp>
    </p:spTree>
    <p:extLst>
      <p:ext uri="{BB962C8B-B14F-4D97-AF65-F5344CB8AC3E}">
        <p14:creationId xmlns:p14="http://schemas.microsoft.com/office/powerpoint/2010/main" val="3234715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FBC414-03D0-F144-AA0A-CB809A0A73D9}"/>
              </a:ext>
            </a:extLst>
          </p:cNvPr>
          <p:cNvSpPr>
            <a:spLocks noGrp="1"/>
          </p:cNvSpPr>
          <p:nvPr>
            <p:ph type="title"/>
          </p:nvPr>
        </p:nvSpPr>
        <p:spPr/>
        <p:txBody>
          <a:bodyPr/>
          <a:lstStyle/>
          <a:p>
            <a:r>
              <a:rPr lang="en-US" dirty="0"/>
              <a:t>The Harada Method</a:t>
            </a:r>
          </a:p>
        </p:txBody>
      </p:sp>
      <p:sp>
        <p:nvSpPr>
          <p:cNvPr id="5" name="Content Placeholder 4">
            <a:extLst>
              <a:ext uri="{FF2B5EF4-FFF2-40B4-BE49-F238E27FC236}">
                <a16:creationId xmlns:a16="http://schemas.microsoft.com/office/drawing/2014/main" id="{CFE7FFB3-31A9-4D4B-A55A-44922FE34C09}"/>
              </a:ext>
            </a:extLst>
          </p:cNvPr>
          <p:cNvSpPr>
            <a:spLocks noGrp="1"/>
          </p:cNvSpPr>
          <p:nvPr>
            <p:ph idx="1"/>
          </p:nvPr>
        </p:nvSpPr>
        <p:spPr/>
        <p:txBody>
          <a:bodyPr/>
          <a:lstStyle/>
          <a:p>
            <a:r>
              <a:rPr lang="en-US" dirty="0"/>
              <a:t>Analyze your past successes to determine  their strengths and ensure that you can repeat  them.</a:t>
            </a:r>
          </a:p>
          <a:p>
            <a:r>
              <a:rPr lang="en-US" dirty="0"/>
              <a:t>  Analyze your past failures to determine the  weaknesses and create ways to eliminate  them.</a:t>
            </a:r>
          </a:p>
          <a:p>
            <a:r>
              <a:rPr lang="en-US" dirty="0"/>
              <a:t>  Write down 64 tasks/actions needed to reach  your goal.</a:t>
            </a:r>
          </a:p>
          <a:p>
            <a:endParaRPr lang="en-US" dirty="0"/>
          </a:p>
          <a:p>
            <a:endParaRPr lang="en-US" dirty="0"/>
          </a:p>
        </p:txBody>
      </p:sp>
    </p:spTree>
    <p:extLst>
      <p:ext uri="{BB962C8B-B14F-4D97-AF65-F5344CB8AC3E}">
        <p14:creationId xmlns:p14="http://schemas.microsoft.com/office/powerpoint/2010/main" val="4172411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676F75-6485-F740-993E-DF7D9BA277FA}"/>
              </a:ext>
            </a:extLst>
          </p:cNvPr>
          <p:cNvSpPr>
            <a:spLocks noGrp="1"/>
          </p:cNvSpPr>
          <p:nvPr>
            <p:ph type="title"/>
          </p:nvPr>
        </p:nvSpPr>
        <p:spPr/>
        <p:txBody>
          <a:bodyPr/>
          <a:lstStyle/>
          <a:p>
            <a:r>
              <a:rPr lang="en-US" dirty="0"/>
              <a:t>The Harada Method</a:t>
            </a:r>
          </a:p>
        </p:txBody>
      </p:sp>
      <p:sp>
        <p:nvSpPr>
          <p:cNvPr id="5" name="Content Placeholder 4">
            <a:extLst>
              <a:ext uri="{FF2B5EF4-FFF2-40B4-BE49-F238E27FC236}">
                <a16:creationId xmlns:a16="http://schemas.microsoft.com/office/drawing/2014/main" id="{0AA3903A-0319-8F42-93E5-EE0F294DE191}"/>
              </a:ext>
            </a:extLst>
          </p:cNvPr>
          <p:cNvSpPr>
            <a:spLocks noGrp="1"/>
          </p:cNvSpPr>
          <p:nvPr>
            <p:ph idx="1"/>
          </p:nvPr>
        </p:nvSpPr>
        <p:spPr/>
        <p:txBody>
          <a:bodyPr>
            <a:normAutofit/>
          </a:bodyPr>
          <a:lstStyle/>
          <a:p>
            <a:r>
              <a:rPr lang="en-US" dirty="0"/>
              <a:t>List 10 daily routines to establish new habits  and break those past patterns that were  limiting them.</a:t>
            </a:r>
          </a:p>
          <a:p>
            <a:r>
              <a:rPr lang="en-US" dirty="0"/>
              <a:t>Keep a daily diary to see that your tasks/actions were being done at the time  scheduled.</a:t>
            </a:r>
          </a:p>
          <a:p>
            <a:r>
              <a:rPr lang="en-US" dirty="0"/>
              <a:t>Evaluate your daily performance to motivate  yourself to stay on target.</a:t>
            </a:r>
          </a:p>
          <a:p>
            <a:r>
              <a:rPr lang="en-US" dirty="0"/>
              <a:t>Learn how to work with a coach to review and  improve your daily progress.</a:t>
            </a:r>
          </a:p>
          <a:p>
            <a:endParaRPr lang="en-US" dirty="0"/>
          </a:p>
          <a:p>
            <a:endParaRPr lang="en-US" dirty="0"/>
          </a:p>
        </p:txBody>
      </p:sp>
    </p:spTree>
    <p:extLst>
      <p:ext uri="{BB962C8B-B14F-4D97-AF65-F5344CB8AC3E}">
        <p14:creationId xmlns:p14="http://schemas.microsoft.com/office/powerpoint/2010/main" val="4067273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TotalTime>
  <Words>1240</Words>
  <Application>Microsoft Macintosh PowerPoint</Application>
  <PresentationFormat>Widescreen</PresentationFormat>
  <Paragraphs>223</Paragraphs>
  <Slides>26</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等线 Light</vt:lpstr>
      <vt:lpstr>微软雅黑</vt:lpstr>
      <vt:lpstr>ＭＳ Ｐゴシック</vt:lpstr>
      <vt:lpstr>Arial</vt:lpstr>
      <vt:lpstr>Calibri</vt:lpstr>
      <vt:lpstr>Calibri Light</vt:lpstr>
      <vt:lpstr>Noteworthy</vt:lpstr>
      <vt:lpstr>Noteworthy-Light</vt:lpstr>
      <vt:lpstr>Rockwell</vt:lpstr>
      <vt:lpstr>Rockwell Extra Bold</vt:lpstr>
      <vt:lpstr>Segoe UI</vt:lpstr>
      <vt:lpstr>Times New Roman</vt:lpstr>
      <vt:lpstr>Office Theme</vt:lpstr>
      <vt:lpstr>Connected Samurais Harada Method Overview</vt:lpstr>
      <vt:lpstr>The Harada Method</vt:lpstr>
      <vt:lpstr>PowerPoint Presentation</vt:lpstr>
      <vt:lpstr>The Harada Method</vt:lpstr>
      <vt:lpstr>Principles of the Harada Method</vt:lpstr>
      <vt:lpstr>Harada Method  Steps to Self Reliance</vt:lpstr>
      <vt:lpstr>Harada Method takes a Sports  Analogy</vt:lpstr>
      <vt:lpstr>The Harada Method</vt:lpstr>
      <vt:lpstr>The Harada Method</vt:lpstr>
      <vt:lpstr>What is a self-­reliant person?</vt:lpstr>
      <vt:lpstr>A self-reliant person:</vt:lpstr>
      <vt:lpstr>A self-reliant person:</vt:lpstr>
      <vt:lpstr>The 3 principles to “rebuild” something e.g. company, team, or one’s life</vt:lpstr>
      <vt:lpstr>Uniqlo - What should the manager do?</vt:lpstr>
      <vt:lpstr>Self-Reliance</vt:lpstr>
      <vt:lpstr>Harada’s Three distinctive tools for achieving  success</vt:lpstr>
      <vt:lpstr>Harada Method Tools</vt:lpstr>
      <vt:lpstr>Deﬁnition of success</vt:lpstr>
      <vt:lpstr>PowerPoint Presentation</vt:lpstr>
      <vt:lpstr>Harada’s 4 perspective on the values of  having a goal</vt:lpstr>
      <vt:lpstr>Harada’s 4 perspective on the values of  having a goal</vt:lpstr>
      <vt:lpstr>The keys to reinforcing your goal</vt:lpstr>
      <vt:lpstr>Open Window 64 by Norman Bodek</vt:lpstr>
      <vt:lpstr>Endorsements</vt:lpstr>
      <vt:lpstr>Resources</vt:lpstr>
      <vt:lpstr>Questions?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Connected Samurais Continuous Delivery</dc:title>
  <dc:creator>Mark Saum</dc:creator>
  <cp:lastModifiedBy>Mark Saum</cp:lastModifiedBy>
  <cp:revision>55</cp:revision>
  <dcterms:created xsi:type="dcterms:W3CDTF">2018-04-24T19:34:25Z</dcterms:created>
  <dcterms:modified xsi:type="dcterms:W3CDTF">2018-05-23T20:32:58Z</dcterms:modified>
</cp:coreProperties>
</file>