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95C3-4AEA-4EEB-A1FF-4FFEA0254719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4D3BF-8151-4EBC-B356-36B72242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4D3BF-8151-4EBC-B356-36B722426F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B04D-2E95-4912-91A9-AB67C190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56213-6138-45AE-9135-401CDEE8A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0071-1B56-4491-802D-09608233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7561-469F-4D85-8EDC-2B19A27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BB42-2FC7-4258-A185-E834205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62E-B8B1-4026-9BF2-08DA596C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1F833-38C6-45AE-BA40-AFEABEEE1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4346-8388-4CA4-B3AA-49ED030F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06EE-49A4-467F-A931-D49C0AE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F2C4-C5B1-44FC-835E-3437C937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11905-39E9-4DB5-9AB8-C4BC4DC22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76EAA-B564-4DE4-BBF4-81965DA7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28D6-5B9A-4D03-9260-D1971F7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E8F4-6EFA-4BCC-870A-F2D003F8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50A9-A33B-4777-8725-5518F947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ED4B-27CB-4B03-BEC1-DAFD3D96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D615-49D1-44F3-8DE2-04CF6979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60AA-F83D-485B-9C2A-2D8356B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BEE0-1627-4A13-99F7-429ABC8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C8BB-A559-4729-A70A-2E70304E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6D25-AC7F-4DBF-AF3E-28AA3644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0E0D-2059-488A-8717-45379F9F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7295-F490-4A12-96BB-25C1635D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15E4-206D-4D97-8E0C-4AC0E946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C40E-A640-40C6-83C4-BEA93ECB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A833-975A-492E-989B-C3179E45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DC4D-22AC-49D4-9B31-6D1D6184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D725-A9EA-4CDB-AA27-C04824F6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547A-555B-47EF-B743-9539F99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16C1-F009-4430-BDF3-0E4D1875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0A69-3D7E-4684-932B-DE61C0F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60EB-FB8F-41C7-B40E-FCE466C0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AC35-9634-44F5-964F-6DE09451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F6EF7-A43A-474C-8726-A5A8C5E8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76AD-74C6-4980-96BE-E8BFE1138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AA438-A2F0-409F-BB2D-84A0983D1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663CC-FDBC-4E7B-A35F-614970E8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8C46-0F60-43CB-861F-521FF506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92522-99F5-4716-BB13-2B1C701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8CED-0D03-4579-A21C-01A8E0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ACE4D-54C5-4268-B3CD-01D6FA38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5AA5-CECD-4288-8F43-E115E803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C7B41-53E0-4B9E-9010-16BAB689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2C7C-2E2A-4548-BE72-EC165E83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8016-65E0-45E8-822A-1F81BD67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3E886-E8DF-4603-82CD-9A9EF439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0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A712-8BFC-4247-B1BD-87C17C2D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46D-7EED-4EDC-9AAE-C10AE7FD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D115-A0B7-423B-ACBA-E47DE599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3C428-B8AD-4807-939E-57C6BBEB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E96C-3E1D-4920-A19E-B806B53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E543-E122-4D5D-A168-EE3EB80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F98-8157-46F4-BAAB-06D7A058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B0CA-8F29-414D-835C-839912F3F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D17B2-7F7B-468B-9F76-1A4E9C2E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C41A-9B5D-47E5-8658-34F29889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2EEF-73EF-4D88-8A93-D0C81608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8817-E7DF-4971-ABA4-4A708E52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E2F52-CFE8-426E-8165-071801E2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8428-F714-4B69-B549-137DC32D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BF50-0773-4789-81E7-8C046FF1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61C0-A287-4490-AAD8-CB7467D8CF42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A0C1-0FF2-44CA-AFB5-2B19DAEE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F26C-F8F2-4188-8661-210F0E89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0459-5574-4BEA-8363-41431CA02B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" descr=" ">
            <a:extLst>
              <a:ext uri="{FF2B5EF4-FFF2-40B4-BE49-F238E27FC236}">
                <a16:creationId xmlns:a16="http://schemas.microsoft.com/office/drawing/2014/main" id="{A4300C26-9A79-4412-8FB9-B2B68BF67862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hr" descr=" ">
            <a:extLst>
              <a:ext uri="{FF2B5EF4-FFF2-40B4-BE49-F238E27FC236}">
                <a16:creationId xmlns:a16="http://schemas.microsoft.com/office/drawing/2014/main" id="{70EEF795-2C5F-4C96-AE94-D8E8A6971638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fl" descr=" ">
            <a:extLst>
              <a:ext uri="{FF2B5EF4-FFF2-40B4-BE49-F238E27FC236}">
                <a16:creationId xmlns:a16="http://schemas.microsoft.com/office/drawing/2014/main" id="{516BEC21-7D72-4F8F-BA2F-56E1800BD7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1" name="fc" descr=" ">
            <a:extLst>
              <a:ext uri="{FF2B5EF4-FFF2-40B4-BE49-F238E27FC236}">
                <a16:creationId xmlns:a16="http://schemas.microsoft.com/office/drawing/2014/main" id="{114F5697-E654-4971-8EC3-8CE7087E4F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fr" descr=" ">
            <a:extLst>
              <a:ext uri="{FF2B5EF4-FFF2-40B4-BE49-F238E27FC236}">
                <a16:creationId xmlns:a16="http://schemas.microsoft.com/office/drawing/2014/main" id="{5110AAA3-1994-4028-8DA7-5457A42FB7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7" name="hl" descr="lllCONFIDENTIAL  秘">
            <a:extLst>
              <a:ext uri="{FF2B5EF4-FFF2-40B4-BE49-F238E27FC236}">
                <a16:creationId xmlns:a16="http://schemas.microsoft.com/office/drawing/2014/main" id="{AAA09C2D-DB3B-4BD3-B206-70C7F2F17DC3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1" i="0" u="none" baseline="0">
                <a:solidFill>
                  <a:srgbClr val="FFA500"/>
                </a:solidFill>
                <a:latin typeface="wingdings" panose="05000000000000000000" pitchFamily="2" charset="2"/>
              </a:rPr>
              <a:t>lll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CONFIDENTIAL 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秘</a:t>
            </a:r>
            <a:endParaRPr lang="en-US" sz="10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.sdlc.toyota.com/pages/viewpage.action?pageId=110268865" TargetMode="External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confluence.sdlc.toyota.com/pages/viewpage.action?pageId=111249454" TargetMode="External"/><Relationship Id="rId12" Type="http://schemas.openxmlformats.org/officeDocument/2006/relationships/hyperlink" Target="https://confluence.sdlc.toyota.com/display/CTP/Connected+Technology+Platform+-+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fluence.sdlc.toyota.com/display/CTP/Testing+Types+-+Standards+for+Software+Delivery" TargetMode="External"/><Relationship Id="rId11" Type="http://schemas.openxmlformats.org/officeDocument/2006/relationships/hyperlink" Target="https://jira.sdlc.toyota.com/secure/RapidBoard.jspa?rapidView=2552" TargetMode="External"/><Relationship Id="rId5" Type="http://schemas.openxmlformats.org/officeDocument/2006/relationships/hyperlink" Target="https://confluence.sdlc.toyota.com/display/CTP/How+to+Guideline+-+GOAD+for+Automated+Load+Testing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bitbucket.sdlc.toyota.com/projects/CTP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onfluence.sdlc.toyota.com/pages/viewpage.action?pageId=111248729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9307D-8501-49D2-A4A0-49D8E8D4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187" y="5400224"/>
            <a:ext cx="1214813" cy="1457776"/>
          </a:xfrm>
          <a:prstGeom prst="rect">
            <a:avLst/>
          </a:prstGeom>
        </p:spPr>
      </p:pic>
      <p:sp>
        <p:nvSpPr>
          <p:cNvPr id="5" name="SlideTitle">
            <a:extLst>
              <a:ext uri="{FF2B5EF4-FFF2-40B4-BE49-F238E27FC236}">
                <a16:creationId xmlns:a16="http://schemas.microsoft.com/office/drawing/2014/main" id="{EA01A34C-A625-48D3-84A3-9967B9E5674C}"/>
              </a:ext>
            </a:extLst>
          </p:cNvPr>
          <p:cNvSpPr txBox="1">
            <a:spLocks noChangeArrowheads="1"/>
          </p:cNvSpPr>
          <p:nvPr/>
        </p:nvSpPr>
        <p:spPr>
          <a:xfrm>
            <a:off x="2588629" y="123210"/>
            <a:ext cx="6194036" cy="525720"/>
          </a:xfrm>
          <a:prstGeom prst="rect">
            <a:avLst/>
          </a:prstGeom>
        </p:spPr>
        <p:txBody>
          <a:bodyPr vert="horz" lIns="141043" tIns="0" rIns="141043" bIns="0" rtlCol="0" anchor="ctr">
            <a:normAutofit/>
          </a:bodyPr>
          <a:lstStyle>
            <a:lvl1pPr algn="l" defTabSz="1246737" rtl="0" eaLnBrk="1" latinLnBrk="0" hangingPunct="1">
              <a:spcBef>
                <a:spcPct val="0"/>
              </a:spcBef>
              <a:buNone/>
              <a:defRPr sz="3800" b="0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Progress Update:</a:t>
            </a:r>
            <a:r>
              <a:rPr lang="en-US" sz="2400" b="1" baseline="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Connected Samurai (HXF)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BA57D-3A65-46F2-9CCF-E906638B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" y="259682"/>
            <a:ext cx="1274916" cy="1190720"/>
          </a:xfrm>
          <a:prstGeom prst="rect">
            <a:avLst/>
          </a:prstGeom>
        </p:spPr>
      </p:pic>
      <p:graphicFrame>
        <p:nvGraphicFramePr>
          <p:cNvPr id="8" name="PrimaryContactTbl">
            <a:extLst>
              <a:ext uri="{FF2B5EF4-FFF2-40B4-BE49-F238E27FC236}">
                <a16:creationId xmlns:a16="http://schemas.microsoft.com/office/drawing/2014/main" id="{F5797969-A838-49E9-A161-783FE0CD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35136"/>
              </p:ext>
            </p:extLst>
          </p:nvPr>
        </p:nvGraphicFramePr>
        <p:xfrm>
          <a:off x="8996516" y="359560"/>
          <a:ext cx="2934929" cy="88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863">
                  <a:extLst>
                    <a:ext uri="{9D8B030D-6E8A-4147-A177-3AD203B41FA5}">
                      <a16:colId xmlns:a16="http://schemas.microsoft.com/office/drawing/2014/main" val="2423614227"/>
                    </a:ext>
                  </a:extLst>
                </a:gridCol>
              </a:tblGrid>
              <a:tr h="35496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Project Lead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Primary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Status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8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Rock Mutchler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Lakshmi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 M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 pitchFamily="34" charset="0"/>
                        </a:rPr>
                        <a:t>06/12/18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0518"/>
                  </a:ext>
                </a:extLst>
              </a:tr>
            </a:tbl>
          </a:graphicData>
        </a:graphic>
      </p:graphicFrame>
      <p:sp>
        <p:nvSpPr>
          <p:cNvPr id="9" name="ProjectGoal">
            <a:extLst>
              <a:ext uri="{FF2B5EF4-FFF2-40B4-BE49-F238E27FC236}">
                <a16:creationId xmlns:a16="http://schemas.microsoft.com/office/drawing/2014/main" id="{FC4EB3C9-1464-414D-8C2D-ABF8B1BF1400}"/>
              </a:ext>
            </a:extLst>
          </p:cNvPr>
          <p:cNvSpPr/>
          <p:nvPr/>
        </p:nvSpPr>
        <p:spPr bwMode="auto">
          <a:xfrm>
            <a:off x="1297860" y="648930"/>
            <a:ext cx="7484806" cy="73196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Connected Technologies Platform - “Create awesome customer experience for connected technologies offered to Toyota and Lexus customer”  - Primarily responsible for the Cross functional activities supporting CY 17 + App teams</a:t>
            </a:r>
          </a:p>
          <a:p>
            <a:endParaRPr lang="en-US" sz="1200" dirty="0">
              <a:latin typeface="Tw Cen MT" panose="020B0602020104020603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chievements">
            <a:extLst>
              <a:ext uri="{FF2B5EF4-FFF2-40B4-BE49-F238E27FC236}">
                <a16:creationId xmlns:a16="http://schemas.microsoft.com/office/drawing/2014/main" id="{EDA1D168-F757-4E25-8906-AFF453303973}"/>
              </a:ext>
            </a:extLst>
          </p:cNvPr>
          <p:cNvSpPr/>
          <p:nvPr/>
        </p:nvSpPr>
        <p:spPr>
          <a:xfrm>
            <a:off x="200106" y="1488207"/>
            <a:ext cx="4386642" cy="178510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000" b="1" u="sng" dirty="0">
                <a:solidFill>
                  <a:schemeClr val="tx1"/>
                </a:solidFill>
                <a:latin typeface="+mj-lt"/>
              </a:rPr>
              <a:t>Top achievements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 since last status report: (</a:t>
            </a:r>
            <a:r>
              <a:rPr lang="en-US" sz="1000" b="1" u="sng" dirty="0">
                <a:latin typeface="+mj-lt"/>
              </a:rPr>
              <a:t>05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/29/18)</a:t>
            </a:r>
            <a:endParaRPr lang="en-US" sz="1000" b="1" u="sng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the Platform Infra increment – Route 53, ALB, API Gateway, NAT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Demo to store secrets in SSM and Profile from Spring Config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Demo’ed and documented POC for using GOAD to perform LOAD tests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Automated test execution on JMeter using Jenkins plugin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Modular component to perform logging on AWS Infra using EKK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XLR Set up of Tools – Completed Git hooks commit with Jenkins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DevOps Support for Subscription Repos – 4 – (DEV/ QA/ STG)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prototype for SNS Notification – Basic email notification on AWS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PoC on AWS to Demo Component testing on Microservices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Completed evaluation of Existing Log utility for reuse for CTP</a:t>
            </a:r>
          </a:p>
        </p:txBody>
      </p:sp>
      <p:sp>
        <p:nvSpPr>
          <p:cNvPr id="11" name="Achievements">
            <a:extLst>
              <a:ext uri="{FF2B5EF4-FFF2-40B4-BE49-F238E27FC236}">
                <a16:creationId xmlns:a16="http://schemas.microsoft.com/office/drawing/2014/main" id="{2EBDAFE6-8DBA-4A44-9158-245A2A798D7C}"/>
              </a:ext>
            </a:extLst>
          </p:cNvPr>
          <p:cNvSpPr/>
          <p:nvPr/>
        </p:nvSpPr>
        <p:spPr>
          <a:xfrm>
            <a:off x="4774792" y="1488207"/>
            <a:ext cx="3777537" cy="1938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000" b="1" u="sng" dirty="0">
                <a:solidFill>
                  <a:schemeClr val="tx1"/>
                </a:solidFill>
                <a:latin typeface="+mj-lt"/>
              </a:rPr>
              <a:t>Planned Pipeline for Next </a:t>
            </a:r>
            <a:r>
              <a:rPr lang="en-US" sz="1000" b="1" u="sng" dirty="0">
                <a:latin typeface="+mj-lt"/>
              </a:rPr>
              <a:t>R</a:t>
            </a:r>
            <a:r>
              <a:rPr lang="en-US" sz="1000" b="1" u="sng" baseline="0" dirty="0">
                <a:solidFill>
                  <a:schemeClr val="tx1"/>
                </a:solidFill>
                <a:latin typeface="+mj-lt"/>
              </a:rPr>
              <a:t>eport:</a:t>
            </a:r>
            <a:endParaRPr lang="en-US" sz="1000" b="1" u="sng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the MVP 1 for Platform – AWS with base infra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all the associated components for handling for applications onboard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PoC Perfecto for Mobile UI testing – Automation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Modularize code in TF for AWS Infra Components (run check)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the CTP Pipeline configuration with Tools (Sonar, Jenkins, Artifactory) – Automated with Gate checks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Integration of the AWS Platform with the CTP Pipeline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CI CD Request for Subscription Collector Repo Request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Complete unbundling of CVS Microservices from CVS ORCH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/>
              <a:t>Publish comparison for Mobile Automation testing Tools for CT</a:t>
            </a:r>
          </a:p>
        </p:txBody>
      </p:sp>
      <p:sp>
        <p:nvSpPr>
          <p:cNvPr id="12" name="ProjectGoal">
            <a:extLst>
              <a:ext uri="{FF2B5EF4-FFF2-40B4-BE49-F238E27FC236}">
                <a16:creationId xmlns:a16="http://schemas.microsoft.com/office/drawing/2014/main" id="{B5548936-E84B-40A9-85F3-205924F24F6F}"/>
              </a:ext>
            </a:extLst>
          </p:cNvPr>
          <p:cNvSpPr/>
          <p:nvPr/>
        </p:nvSpPr>
        <p:spPr bwMode="auto">
          <a:xfrm>
            <a:off x="200106" y="6253851"/>
            <a:ext cx="10698952" cy="52585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Tw Cen MT" panose="020B0602020104020603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74E5F5-E12A-424D-AF8A-19E7FD5E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4" y="6282443"/>
            <a:ext cx="1164120" cy="468672"/>
          </a:xfrm>
          <a:prstGeom prst="rect">
            <a:avLst/>
          </a:prstGeom>
        </p:spPr>
      </p:pic>
      <p:sp>
        <p:nvSpPr>
          <p:cNvPr id="16" name="Achievements">
            <a:extLst>
              <a:ext uri="{FF2B5EF4-FFF2-40B4-BE49-F238E27FC236}">
                <a16:creationId xmlns:a16="http://schemas.microsoft.com/office/drawing/2014/main" id="{81119AE3-48C1-44A3-890C-3232031EB822}"/>
              </a:ext>
            </a:extLst>
          </p:cNvPr>
          <p:cNvSpPr/>
          <p:nvPr/>
        </p:nvSpPr>
        <p:spPr>
          <a:xfrm>
            <a:off x="8580249" y="1410422"/>
            <a:ext cx="3611751" cy="1938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000" b="1" u="sng" dirty="0">
                <a:solidFill>
                  <a:schemeClr val="tx1"/>
                </a:solidFill>
                <a:latin typeface="+mj-lt"/>
              </a:rPr>
              <a:t>Quick references: Confluence/ Bit Bucket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5"/>
              </a:rPr>
              <a:t>https://confluence.sdlc.toyota.com/display/CTP/How+to+Guideline+-+GOAD+for+Automated+Load+Testing</a:t>
            </a:r>
            <a:endParaRPr lang="en-US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6"/>
              </a:rPr>
              <a:t>https://confluence.sdlc.toyota.com/pages/viewpage.action?pageId=111252419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7"/>
              </a:rPr>
              <a:t>https://confluence.sdlc.toyota.com/pages/viewpage.action?pageId=111249454</a:t>
            </a:r>
            <a:endParaRPr lang="en-US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8"/>
              </a:rPr>
              <a:t>https://confluence.sdlc.toyota.com/pages/viewpage.action?pageId=111255574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9"/>
              </a:rPr>
              <a:t>https://confluence.sdlc.toyota.com/pages/viewpage.action?pageId=111248729</a:t>
            </a:r>
            <a:r>
              <a:rPr lang="en-US" sz="1000" b="1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>
                <a:hlinkClick r:id="rId10"/>
              </a:rPr>
              <a:t>https://bitbucket.sdlc.toyota.com/projects/CTP</a:t>
            </a:r>
            <a:r>
              <a:rPr lang="en-US" sz="1000" b="1" dirty="0"/>
              <a:t>  (Code !!!)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A060B41-AE61-4733-B326-B47448ABC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5645"/>
              </p:ext>
            </p:extLst>
          </p:nvPr>
        </p:nvGraphicFramePr>
        <p:xfrm>
          <a:off x="3048823" y="3380621"/>
          <a:ext cx="9119824" cy="169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89">
                  <a:extLst>
                    <a:ext uri="{9D8B030D-6E8A-4147-A177-3AD203B41FA5}">
                      <a16:colId xmlns:a16="http://schemas.microsoft.com/office/drawing/2014/main" val="3527148894"/>
                    </a:ext>
                  </a:extLst>
                </a:gridCol>
                <a:gridCol w="1297830">
                  <a:extLst>
                    <a:ext uri="{9D8B030D-6E8A-4147-A177-3AD203B41FA5}">
                      <a16:colId xmlns:a16="http://schemas.microsoft.com/office/drawing/2014/main" val="1399707748"/>
                    </a:ext>
                  </a:extLst>
                </a:gridCol>
                <a:gridCol w="859123">
                  <a:extLst>
                    <a:ext uri="{9D8B030D-6E8A-4147-A177-3AD203B41FA5}">
                      <a16:colId xmlns:a16="http://schemas.microsoft.com/office/drawing/2014/main" val="1413074926"/>
                    </a:ext>
                  </a:extLst>
                </a:gridCol>
                <a:gridCol w="747065">
                  <a:extLst>
                    <a:ext uri="{9D8B030D-6E8A-4147-A177-3AD203B41FA5}">
                      <a16:colId xmlns:a16="http://schemas.microsoft.com/office/drawing/2014/main" val="2953515043"/>
                    </a:ext>
                  </a:extLst>
                </a:gridCol>
                <a:gridCol w="771966">
                  <a:extLst>
                    <a:ext uri="{9D8B030D-6E8A-4147-A177-3AD203B41FA5}">
                      <a16:colId xmlns:a16="http://schemas.microsoft.com/office/drawing/2014/main" val="64187333"/>
                    </a:ext>
                  </a:extLst>
                </a:gridCol>
                <a:gridCol w="628779">
                  <a:extLst>
                    <a:ext uri="{9D8B030D-6E8A-4147-A177-3AD203B41FA5}">
                      <a16:colId xmlns:a16="http://schemas.microsoft.com/office/drawing/2014/main" val="696705107"/>
                    </a:ext>
                  </a:extLst>
                </a:gridCol>
                <a:gridCol w="4056872">
                  <a:extLst>
                    <a:ext uri="{9D8B030D-6E8A-4147-A177-3AD203B41FA5}">
                      <a16:colId xmlns:a16="http://schemas.microsoft.com/office/drawing/2014/main" val="3891839737"/>
                    </a:ext>
                  </a:extLst>
                </a:gridCol>
              </a:tblGrid>
              <a:tr h="501379">
                <a:tc>
                  <a:txBody>
                    <a:bodyPr/>
                    <a:lstStyle/>
                    <a:p>
                      <a:r>
                        <a:rPr lang="en-US" sz="1000" dirty="0"/>
                        <a:t>Issue/Risk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Issue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Criticality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Issue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07443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Platform MVP –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  <a:endParaRPr lang="en-US" sz="1000" dirty="0">
                        <a:solidFill>
                          <a:srgbClr val="33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043018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061818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In Progress – Ongoing  efforts to have all the components per Roadmap aligned for Demo to Onboard application into AWS Pilot - *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00FF00"/>
                          </a:highlight>
                        </a:rPr>
                        <a:t>HIGH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*</a:t>
                      </a:r>
                      <a:endParaRPr lang="en-US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69983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Pipeline MVP –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052218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062218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 In Progress – Complete the Platform integration and Pipeline tools configured for CT Apps – Sonar, Jenkins &amp; Artifactory - *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00FF00"/>
                          </a:highlight>
                        </a:rPr>
                        <a:t>HIGH</a:t>
                      </a:r>
                      <a:r>
                        <a:rPr lang="en-US" sz="1000" b="1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*</a:t>
                      </a:r>
                      <a:endParaRPr lang="en-US" sz="1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65295"/>
                  </a:ext>
                </a:extLst>
              </a:tr>
              <a:tr h="37934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CTP Onboarding – 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062518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070218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To Do – Target the First service/ application of registration – Subscription onboard to CTP – Pipeline &amp;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6380"/>
                  </a:ext>
                </a:extLst>
              </a:tr>
            </a:tbl>
          </a:graphicData>
        </a:graphic>
      </p:graphicFrame>
      <p:sp>
        <p:nvSpPr>
          <p:cNvPr id="18" name="ProjectGoal">
            <a:extLst>
              <a:ext uri="{FF2B5EF4-FFF2-40B4-BE49-F238E27FC236}">
                <a16:creationId xmlns:a16="http://schemas.microsoft.com/office/drawing/2014/main" id="{6492E95D-8D3B-4F19-8F21-BC49CD42C373}"/>
              </a:ext>
            </a:extLst>
          </p:cNvPr>
          <p:cNvSpPr/>
          <p:nvPr/>
        </p:nvSpPr>
        <p:spPr bwMode="auto">
          <a:xfrm>
            <a:off x="3048822" y="5480739"/>
            <a:ext cx="7850235" cy="73196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Artifacts:</a:t>
            </a:r>
            <a:endParaRPr 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000" dirty="0">
                <a:latin typeface="Tw Cen MT" panose="020B0602020104020603" pitchFamily="34" charset="0"/>
              </a:rPr>
              <a:t>JIRA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  <a:hlinkClick r:id="rId11"/>
              </a:rPr>
              <a:t>https://jira.sdlc.toyota.com/secure/RapidBoard.jspa?rapidView=2552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Bitbucket 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  <a:hlinkClick r:id="rId10"/>
              </a:rPr>
              <a:t>https://bitbucket.sdlc.toyota.com/projects/CTP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Confluence  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  <a:hlinkClick r:id="rId12"/>
              </a:rPr>
              <a:t>https://confluence.sdlc.toyota.com/display/CTP/Connected+Technology+Platform+-+HOME</a:t>
            </a:r>
            <a:r>
              <a:rPr lang="en-US" sz="1000" dirty="0"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882B6-0347-4288-9845-52D085CA46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444" y="6282443"/>
            <a:ext cx="1850704" cy="37679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DA16FC-462F-49C0-A390-B4DC7757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62637"/>
              </p:ext>
            </p:extLst>
          </p:nvPr>
        </p:nvGraphicFramePr>
        <p:xfrm>
          <a:off x="3048822" y="5020024"/>
          <a:ext cx="911982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89">
                  <a:extLst>
                    <a:ext uri="{9D8B030D-6E8A-4147-A177-3AD203B41FA5}">
                      <a16:colId xmlns:a16="http://schemas.microsoft.com/office/drawing/2014/main" val="436582754"/>
                    </a:ext>
                  </a:extLst>
                </a:gridCol>
                <a:gridCol w="1297830">
                  <a:extLst>
                    <a:ext uri="{9D8B030D-6E8A-4147-A177-3AD203B41FA5}">
                      <a16:colId xmlns:a16="http://schemas.microsoft.com/office/drawing/2014/main" val="3467763705"/>
                    </a:ext>
                  </a:extLst>
                </a:gridCol>
                <a:gridCol w="859123">
                  <a:extLst>
                    <a:ext uri="{9D8B030D-6E8A-4147-A177-3AD203B41FA5}">
                      <a16:colId xmlns:a16="http://schemas.microsoft.com/office/drawing/2014/main" val="3977840209"/>
                    </a:ext>
                  </a:extLst>
                </a:gridCol>
                <a:gridCol w="747065">
                  <a:extLst>
                    <a:ext uri="{9D8B030D-6E8A-4147-A177-3AD203B41FA5}">
                      <a16:colId xmlns:a16="http://schemas.microsoft.com/office/drawing/2014/main" val="3238962376"/>
                    </a:ext>
                  </a:extLst>
                </a:gridCol>
                <a:gridCol w="771966">
                  <a:extLst>
                    <a:ext uri="{9D8B030D-6E8A-4147-A177-3AD203B41FA5}">
                      <a16:colId xmlns:a16="http://schemas.microsoft.com/office/drawing/2014/main" val="2841069265"/>
                    </a:ext>
                  </a:extLst>
                </a:gridCol>
                <a:gridCol w="628779">
                  <a:extLst>
                    <a:ext uri="{9D8B030D-6E8A-4147-A177-3AD203B41FA5}">
                      <a16:colId xmlns:a16="http://schemas.microsoft.com/office/drawing/2014/main" val="2331939559"/>
                    </a:ext>
                  </a:extLst>
                </a:gridCol>
                <a:gridCol w="4056872">
                  <a:extLst>
                    <a:ext uri="{9D8B030D-6E8A-4147-A177-3AD203B41FA5}">
                      <a16:colId xmlns:a16="http://schemas.microsoft.com/office/drawing/2014/main" val="583189886"/>
                    </a:ext>
                  </a:extLst>
                </a:gridCol>
              </a:tblGrid>
              <a:tr h="348640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339933"/>
                          </a:solidFill>
                        </a:rPr>
                        <a:t>Decision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Automation Team member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Connected Samurai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39933"/>
                          </a:solidFill>
                        </a:rPr>
                        <a:t>060818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061518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67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One of the active Automation testing contributors for HXF will depart HXF/ CT on 061518 – Mutual Decision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390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A2AAFA-5D35-4B59-8E21-70431E8675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200106" y="3372906"/>
            <a:ext cx="2849516" cy="1427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B72632-6714-4C17-8E7F-7457CA8FAA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0105" y="4779443"/>
            <a:ext cx="2771395" cy="13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589</Words>
  <Application>Microsoft Office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游ゴシック</vt:lpstr>
      <vt:lpstr>Arial</vt:lpstr>
      <vt:lpstr>Arial</vt:lpstr>
      <vt:lpstr>Calibri</vt:lpstr>
      <vt:lpstr>Calibri Light</vt:lpstr>
      <vt:lpstr>Tw Cen MT</vt:lpstr>
      <vt:lpstr>wingdings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Lakshminarayanan Mukundagiri (TMNA)</dc:creator>
  <cp:keywords>CONFIDENTIAL</cp:keywords>
  <cp:lastModifiedBy>Lakshminarayanan Mukundagiri (TMNA)</cp:lastModifiedBy>
  <cp:revision>29</cp:revision>
  <dcterms:created xsi:type="dcterms:W3CDTF">2018-04-30T16:47:26Z</dcterms:created>
  <dcterms:modified xsi:type="dcterms:W3CDTF">2018-06-12T15:18:32Z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98b04be7-eb5b-4f24-86d2-5a4ca7bb5349</vt:lpwstr>
  </property>
  <property fmtid="{D5CDD505-2E9C-101B-9397-08002B2CF9AE}" pid="3" name="ToyotaClassification">
    <vt:lpwstr>CONFIDENTIAL</vt:lpwstr>
  </property>
  <property fmtid="{D5CDD505-2E9C-101B-9397-08002B2CF9AE}" pid="4" name="ToyotaVisualMarkings">
    <vt:lpwstr>Top Left</vt:lpwstr>
  </property>
</Properties>
</file>