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55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B95C3-4AEA-4EEB-A1FF-4FFEA025471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4D3BF-8151-4EBC-B356-36B72242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14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4D3BF-8151-4EBC-B356-36B722426F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08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B04D-2E95-4912-91A9-AB67C1907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56213-6138-45AE-9135-401CDEE8A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00071-1B56-4491-802D-09608233E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61C0-A287-4490-AAD8-CB7467D8CF42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37561-469F-4D85-8EDC-2B19A274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7BB42-2FC7-4258-A185-E834205D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0459-5574-4BEA-8363-41431CA0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9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262E-B8B1-4026-9BF2-08DA596C2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1F833-38C6-45AE-BA40-AFEABEEE1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4346-8388-4CA4-B3AA-49ED030FF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61C0-A287-4490-AAD8-CB7467D8CF42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106EE-49A4-467F-A931-D49C0AEB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8F2C4-C5B1-44FC-835E-3437C937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0459-5574-4BEA-8363-41431CA0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3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411905-39E9-4DB5-9AB8-C4BC4DC22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76EAA-B564-4DE4-BBF4-81965DA7F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D28D6-5B9A-4D03-9260-D1971F78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61C0-A287-4490-AAD8-CB7467D8CF42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CE8F4-6EFA-4BCC-870A-F2D003F82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650A9-A33B-4777-8725-5518F947D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0459-5574-4BEA-8363-41431CA0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7ED4B-27CB-4B03-BEC1-DAFD3D96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2D615-49D1-44F3-8DE2-04CF69798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560AA-F83D-485B-9C2A-2D8356B3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61C0-A287-4490-AAD8-CB7467D8CF42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ABEE0-1627-4A13-99F7-429ABC85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2C8BB-A559-4729-A70A-2E70304E3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0459-5574-4BEA-8363-41431CA0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2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6D25-AC7F-4DBF-AF3E-28AA36444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30E0D-2059-488A-8717-45379F9F3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17295-F490-4A12-96BB-25C1635D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61C0-A287-4490-AAD8-CB7467D8CF42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115E4-206D-4D97-8E0C-4AC0E946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0C40E-A640-40C6-83C4-BEA93ECB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0459-5574-4BEA-8363-41431CA0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0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A833-975A-492E-989B-C3179E45B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5DC4D-22AC-49D4-9B31-6D1D61847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3D725-A9EA-4CDB-AA27-C04824F6D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C547A-555B-47EF-B743-9539F998F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61C0-A287-4490-AAD8-CB7467D8CF42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C16C1-F009-4430-BDF3-0E4D18758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00A69-3D7E-4684-932B-DE61C0FA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0459-5574-4BEA-8363-41431CA0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7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E60EB-FB8F-41C7-B40E-FCE466C0B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CAC35-9634-44F5-964F-6DE09451E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F6EF7-A43A-474C-8726-A5A8C5E80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C276AD-74C6-4980-96BE-E8BFE1138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AA438-A2F0-409F-BB2D-84A0983D1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7663CC-FDBC-4E7B-A35F-614970E8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61C0-A287-4490-AAD8-CB7467D8CF42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188C46-0F60-43CB-861F-521FF5061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E92522-99F5-4716-BB13-2B1C7018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0459-5574-4BEA-8363-41431CA0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1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8CED-0D03-4579-A21C-01A8E091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4ACE4D-54C5-4268-B3CD-01D6FA38B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61C0-A287-4490-AAD8-CB7467D8CF42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95AA5-CECD-4288-8F43-E115E803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C7B41-53E0-4B9E-9010-16BAB689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0459-5574-4BEA-8363-41431CA0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7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B52C7C-2E2A-4548-BE72-EC165E833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61C0-A287-4490-AAD8-CB7467D8CF42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418016-65E0-45E8-822A-1F81BD67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3E886-E8DF-4603-82CD-9A9EF4396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0459-5574-4BEA-8363-41431CA0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0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AA712-8BFC-4247-B1BD-87C17C2DA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DB46D-7EED-4EDC-9AAE-C10AE7FD3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4D115-A0B7-423B-ACBA-E47DE5999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3C428-B8AD-4807-939E-57C6BBEB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61C0-A287-4490-AAD8-CB7467D8CF42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3E96C-3E1D-4920-A19E-B806B53F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3E543-E122-4D5D-A168-EE3EB80A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0459-5574-4BEA-8363-41431CA0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0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3DF98-8157-46F4-BAAB-06D7A0589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DB0CA-8F29-414D-835C-839912F3F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D17B2-7F7B-468B-9F76-1A4E9C2E7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AC41A-9B5D-47E5-8658-34F29889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61C0-A287-4490-AAD8-CB7467D8CF42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F2EEF-73EF-4D88-8A93-D0C81608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F8817-E7DF-4971-ABA4-4A708E525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0459-5574-4BEA-8363-41431CA0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3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E2F52-CFE8-426E-8165-071801E29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48428-F714-4B69-B549-137DC32D4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2BF50-0773-4789-81E7-8C046FF11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261C0-A287-4490-AAD8-CB7467D8CF42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A0C1-0FF2-44CA-AFB5-2B19DAEE3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3F26C-F8F2-4188-8661-210F0E890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10459-5574-4BEA-8363-41431CA02BF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c" descr=" ">
            <a:extLst>
              <a:ext uri="{FF2B5EF4-FFF2-40B4-BE49-F238E27FC236}">
                <a16:creationId xmlns:a16="http://schemas.microsoft.com/office/drawing/2014/main" id="{A4300C26-9A79-4412-8FB9-B2B68BF67862}"/>
              </a:ext>
            </a:extLst>
          </p:cNvPr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50" b="0" i="0" u="none" baseline="0">
                <a:solidFill>
                  <a:srgbClr val="FFFFFF"/>
                </a:solidFill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9" name="hr" descr=" ">
            <a:extLst>
              <a:ext uri="{FF2B5EF4-FFF2-40B4-BE49-F238E27FC236}">
                <a16:creationId xmlns:a16="http://schemas.microsoft.com/office/drawing/2014/main" id="{70EEF795-2C5F-4C96-AE94-D8E8A6971638}"/>
              </a:ext>
            </a:extLst>
          </p:cNvPr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850" b="0" i="0" u="none" baseline="0">
                <a:solidFill>
                  <a:srgbClr val="FFFFFF"/>
                </a:solidFill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10" name="fl" descr=" ">
            <a:extLst>
              <a:ext uri="{FF2B5EF4-FFF2-40B4-BE49-F238E27FC236}">
                <a16:creationId xmlns:a16="http://schemas.microsoft.com/office/drawing/2014/main" id="{516BEC21-7D72-4F8F-BA2F-56E1800BD7C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0" i="0" u="none" baseline="0">
                <a:solidFill>
                  <a:srgbClr val="FFFFFF"/>
                </a:solidFill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11" name="fc" descr=" ">
            <a:extLst>
              <a:ext uri="{FF2B5EF4-FFF2-40B4-BE49-F238E27FC236}">
                <a16:creationId xmlns:a16="http://schemas.microsoft.com/office/drawing/2014/main" id="{114F5697-E654-4971-8EC3-8CE7087E4FE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50" b="0" i="0" u="none" baseline="0">
                <a:solidFill>
                  <a:srgbClr val="FFFFFF"/>
                </a:solidFill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12" name="fr" descr=" ">
            <a:extLst>
              <a:ext uri="{FF2B5EF4-FFF2-40B4-BE49-F238E27FC236}">
                <a16:creationId xmlns:a16="http://schemas.microsoft.com/office/drawing/2014/main" id="{5110AAA3-1994-4028-8DA7-5457A42FB7A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850" b="0" i="0" u="none" baseline="0">
                <a:solidFill>
                  <a:srgbClr val="FFFFFF"/>
                </a:solidFill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7" name="hl" descr="lllCONFIDENTIAL  秘">
            <a:extLst>
              <a:ext uri="{FF2B5EF4-FFF2-40B4-BE49-F238E27FC236}">
                <a16:creationId xmlns:a16="http://schemas.microsoft.com/office/drawing/2014/main" id="{AAA09C2D-DB3B-4BD3-B206-70C7F2F17DC3}"/>
              </a:ext>
            </a:extLst>
          </p:cNvPr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1000" b="1" i="0" u="none" baseline="0">
                <a:solidFill>
                  <a:srgbClr val="FFA500"/>
                </a:solidFill>
                <a:latin typeface="wingdings" panose="05000000000000000000" pitchFamily="2" charset="2"/>
              </a:rPr>
              <a:t>lll</a:t>
            </a:r>
            <a:r>
              <a:rPr lang="en-US" sz="100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CONFIDENTIAL  </a:t>
            </a:r>
            <a:r>
              <a:rPr lang="ja-JP" altLang="en-US" sz="100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秘</a:t>
            </a:r>
            <a:endParaRPr lang="en-US" sz="1000" b="0" i="0" u="none" baseline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46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onfluence.sdlc.toyota.com/pages/viewpage.action?pageId=111248765" TargetMode="External"/><Relationship Id="rId13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hyperlink" Target="https://confluence.sdlc.toyota.com/display/CTP/Review+and+Recommend+-+Middleware+Solution+for+CTP+integration" TargetMode="External"/><Relationship Id="rId12" Type="http://schemas.openxmlformats.org/officeDocument/2006/relationships/hyperlink" Target="https://confluence.sdlc.toyota.com/display/CTP/Connected+Technology+Platform+-+HOM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nfluence.sdlc.toyota.com/pages/viewpage.action?pageId=112929199" TargetMode="External"/><Relationship Id="rId11" Type="http://schemas.openxmlformats.org/officeDocument/2006/relationships/hyperlink" Target="https://jira.sdlc.toyota.com/secure/RapidBoard.jspa?rapidView=2552" TargetMode="External"/><Relationship Id="rId5" Type="http://schemas.openxmlformats.org/officeDocument/2006/relationships/hyperlink" Target="https://confluence.sdlc.toyota.com/display/CTP/CTP+Pipeline+-+Tools+and+Workflow+for+Onboard+-+Registration+Apps" TargetMode="External"/><Relationship Id="rId15" Type="http://schemas.openxmlformats.org/officeDocument/2006/relationships/image" Target="../media/image5.png"/><Relationship Id="rId10" Type="http://schemas.openxmlformats.org/officeDocument/2006/relationships/hyperlink" Target="https://bitbucket.sdlc.toyota.com/projects/CTP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confluence.sdlc.toyota.com/display/CTP/CTP+Subnets+and+Jump+Box+-+Bastion+hosts" TargetMode="External"/><Relationship Id="rId1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49307D-8501-49D2-A4A0-49D8E8D4E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7187" y="5400224"/>
            <a:ext cx="1214813" cy="1457776"/>
          </a:xfrm>
          <a:prstGeom prst="rect">
            <a:avLst/>
          </a:prstGeom>
        </p:spPr>
      </p:pic>
      <p:sp>
        <p:nvSpPr>
          <p:cNvPr id="5" name="SlideTitle">
            <a:extLst>
              <a:ext uri="{FF2B5EF4-FFF2-40B4-BE49-F238E27FC236}">
                <a16:creationId xmlns:a16="http://schemas.microsoft.com/office/drawing/2014/main" id="{EA01A34C-A625-48D3-84A3-9967B9E5674C}"/>
              </a:ext>
            </a:extLst>
          </p:cNvPr>
          <p:cNvSpPr txBox="1">
            <a:spLocks noChangeArrowheads="1"/>
          </p:cNvSpPr>
          <p:nvPr/>
        </p:nvSpPr>
        <p:spPr>
          <a:xfrm>
            <a:off x="2588629" y="123210"/>
            <a:ext cx="6194036" cy="525720"/>
          </a:xfrm>
          <a:prstGeom prst="rect">
            <a:avLst/>
          </a:prstGeom>
        </p:spPr>
        <p:txBody>
          <a:bodyPr vert="horz" lIns="141043" tIns="0" rIns="141043" bIns="0" rtlCol="0" anchor="ctr">
            <a:normAutofit/>
          </a:bodyPr>
          <a:lstStyle>
            <a:lvl1pPr algn="l" defTabSz="1246737" rtl="0" eaLnBrk="1" latinLnBrk="0" hangingPunct="1">
              <a:spcBef>
                <a:spcPct val="0"/>
              </a:spcBef>
              <a:buNone/>
              <a:defRPr sz="3800" b="0" kern="1200" cap="all" baseline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tx1"/>
                </a:solidFill>
                <a:highlight>
                  <a:srgbClr val="00FF00"/>
                </a:highlight>
              </a:rPr>
              <a:t>Progress Update:</a:t>
            </a:r>
            <a:r>
              <a:rPr lang="en-US" sz="2400" b="1" baseline="0" dirty="0">
                <a:solidFill>
                  <a:schemeClr val="tx1"/>
                </a:solidFill>
                <a:highlight>
                  <a:srgbClr val="00FF00"/>
                </a:highlight>
              </a:rPr>
              <a:t> </a:t>
            </a:r>
            <a:r>
              <a:rPr lang="en-US" sz="2400" b="1" dirty="0">
                <a:solidFill>
                  <a:schemeClr val="tx1"/>
                </a:solidFill>
                <a:highlight>
                  <a:srgbClr val="00FF00"/>
                </a:highlight>
              </a:rPr>
              <a:t>Connected Samurai (HXF)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BA57D-3A65-46F2-9CCF-E906638B1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3" y="259682"/>
            <a:ext cx="1274916" cy="1190720"/>
          </a:xfrm>
          <a:prstGeom prst="rect">
            <a:avLst/>
          </a:prstGeom>
        </p:spPr>
      </p:pic>
      <p:graphicFrame>
        <p:nvGraphicFramePr>
          <p:cNvPr id="8" name="PrimaryContactTbl">
            <a:extLst>
              <a:ext uri="{FF2B5EF4-FFF2-40B4-BE49-F238E27FC236}">
                <a16:creationId xmlns:a16="http://schemas.microsoft.com/office/drawing/2014/main" id="{F5797969-A838-49E9-A161-783FE0CDF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082242"/>
              </p:ext>
            </p:extLst>
          </p:nvPr>
        </p:nvGraphicFramePr>
        <p:xfrm>
          <a:off x="8918659" y="490459"/>
          <a:ext cx="2934929" cy="8877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863">
                  <a:extLst>
                    <a:ext uri="{9D8B030D-6E8A-4147-A177-3AD203B41FA5}">
                      <a16:colId xmlns:a16="http://schemas.microsoft.com/office/drawing/2014/main" val="2423614227"/>
                    </a:ext>
                  </a:extLst>
                </a:gridCol>
              </a:tblGrid>
              <a:tr h="354962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000" b="1" baseline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cs typeface="Arial" pitchFamily="34" charset="0"/>
                        </a:rPr>
                        <a:t>Project Lead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Tw Cen MT" panose="020B0602020104020603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cs typeface="Arial" pitchFamily="34" charset="0"/>
                        </a:rPr>
                        <a:t>Primary 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cs typeface="Arial" pitchFamily="34" charset="0"/>
                        </a:rPr>
                        <a:t>Status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486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cs typeface="Arial" pitchFamily="34" charset="0"/>
                        </a:rPr>
                        <a:t>Rock Mutchler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000" b="1" dirty="0">
                        <a:solidFill>
                          <a:schemeClr val="tx1"/>
                        </a:solidFill>
                        <a:latin typeface="Tw Cen MT" panose="020B0602020104020603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cs typeface="Arial" pitchFamily="34" charset="0"/>
                        </a:rPr>
                        <a:t>Lakshmi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cs typeface="Arial" pitchFamily="34" charset="0"/>
                        </a:rPr>
                        <a:t> M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Tw Cen MT" panose="020B0602020104020603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cs typeface="Arial" pitchFamily="34" charset="0"/>
                        </a:rPr>
                        <a:t>07/10/18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600518"/>
                  </a:ext>
                </a:extLst>
              </a:tr>
            </a:tbl>
          </a:graphicData>
        </a:graphic>
      </p:graphicFrame>
      <p:sp>
        <p:nvSpPr>
          <p:cNvPr id="9" name="ProjectGoal">
            <a:extLst>
              <a:ext uri="{FF2B5EF4-FFF2-40B4-BE49-F238E27FC236}">
                <a16:creationId xmlns:a16="http://schemas.microsoft.com/office/drawing/2014/main" id="{FC4EB3C9-1464-414D-8C2D-ABF8B1BF1400}"/>
              </a:ext>
            </a:extLst>
          </p:cNvPr>
          <p:cNvSpPr/>
          <p:nvPr/>
        </p:nvSpPr>
        <p:spPr bwMode="auto">
          <a:xfrm>
            <a:off x="1297860" y="648930"/>
            <a:ext cx="7484806" cy="731968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en-US" sz="12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Connected Technologies Platform - “Create awesome customer experience for connected technologies offered to Toyota and Lexus customer”  - Primarily responsible for the Cross functional activities supporting CY 17 + App teams</a:t>
            </a:r>
          </a:p>
          <a:p>
            <a:endParaRPr lang="en-US" sz="1200" dirty="0">
              <a:latin typeface="Tw Cen MT" panose="020B0602020104020603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chievements">
            <a:extLst>
              <a:ext uri="{FF2B5EF4-FFF2-40B4-BE49-F238E27FC236}">
                <a16:creationId xmlns:a16="http://schemas.microsoft.com/office/drawing/2014/main" id="{EDA1D168-F757-4E25-8906-AFF453303973}"/>
              </a:ext>
            </a:extLst>
          </p:cNvPr>
          <p:cNvSpPr/>
          <p:nvPr/>
        </p:nvSpPr>
        <p:spPr>
          <a:xfrm>
            <a:off x="132238" y="1432502"/>
            <a:ext cx="4483116" cy="1938992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1000" b="1" u="sng" dirty="0">
                <a:solidFill>
                  <a:schemeClr val="tx1"/>
                </a:solidFill>
                <a:latin typeface="+mj-lt"/>
              </a:rPr>
              <a:t>Top achievements</a:t>
            </a:r>
            <a:r>
              <a:rPr lang="en-US" sz="1000" b="1" u="sng" baseline="0" dirty="0">
                <a:solidFill>
                  <a:schemeClr val="tx1"/>
                </a:solidFill>
                <a:latin typeface="+mj-lt"/>
              </a:rPr>
              <a:t> since last status report: (</a:t>
            </a:r>
            <a:r>
              <a:rPr lang="en-US" sz="1000" b="1" u="sng" dirty="0">
                <a:latin typeface="+mj-lt"/>
              </a:rPr>
              <a:t>06</a:t>
            </a:r>
            <a:r>
              <a:rPr lang="en-US" sz="1000" b="1" u="sng" baseline="0" dirty="0">
                <a:solidFill>
                  <a:schemeClr val="tx1"/>
                </a:solidFill>
                <a:latin typeface="+mj-lt"/>
              </a:rPr>
              <a:t>/26/18) – CTP Sprints </a:t>
            </a:r>
            <a:r>
              <a:rPr lang="en-US" sz="1000" b="1" u="sng" dirty="0">
                <a:latin typeface="+mj-lt"/>
              </a:rPr>
              <a:t>11</a:t>
            </a:r>
            <a:r>
              <a:rPr lang="en-US" sz="1000" b="1" u="sng" baseline="0" dirty="0">
                <a:solidFill>
                  <a:schemeClr val="tx1"/>
                </a:solidFill>
                <a:latin typeface="+mj-lt"/>
              </a:rPr>
              <a:t>,12</a:t>
            </a:r>
            <a:endParaRPr lang="en-US" sz="1000" b="1" u="sng" dirty="0">
              <a:solidFill>
                <a:schemeClr val="tx1"/>
              </a:solidFill>
              <a:latin typeface="+mj-lt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/>
              <a:t>Completed the Pilot Onboard – Zuora, Products and OCPR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/>
              <a:t>Completed the Corresponding CTP Tools and Pipelines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/>
              <a:t>Completed the Service Decomposition and Refactoring for Pilot Services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/>
              <a:t>Completed the PoC for Geo Location and Route 53 Load Balancing for CTP DEV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/>
              <a:t>Completed Demo of ALB and Task Definitions via TF for CTP - Scaling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/>
              <a:t>Completed JWT Token Validation for S2S Only using Spring Security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/>
              <a:t>Completed JFrog X-ray Integration to CTP via Jenkins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/>
              <a:t>Completed Locust IO POC and How to Guideline for Perf Testing Automation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/>
              <a:t>Completed Sonar Rules configuration for use to CTP Onboard for Apps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/>
              <a:t>Completed Locust Integration to CTP Dev Pipeline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/>
              <a:t>Completed SSM Migration via Pipeline to Artifactory for Secrets Mgmt.</a:t>
            </a:r>
          </a:p>
        </p:txBody>
      </p:sp>
      <p:sp>
        <p:nvSpPr>
          <p:cNvPr id="11" name="Achievements">
            <a:extLst>
              <a:ext uri="{FF2B5EF4-FFF2-40B4-BE49-F238E27FC236}">
                <a16:creationId xmlns:a16="http://schemas.microsoft.com/office/drawing/2014/main" id="{2EBDAFE6-8DBA-4A44-9158-245A2A798D7C}"/>
              </a:ext>
            </a:extLst>
          </p:cNvPr>
          <p:cNvSpPr/>
          <p:nvPr/>
        </p:nvSpPr>
        <p:spPr>
          <a:xfrm>
            <a:off x="4724649" y="1432502"/>
            <a:ext cx="3777537" cy="1938992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1000" b="1" u="sng" dirty="0">
                <a:solidFill>
                  <a:schemeClr val="tx1"/>
                </a:solidFill>
                <a:latin typeface="+mj-lt"/>
              </a:rPr>
              <a:t>Planned Pipeline for Next </a:t>
            </a:r>
            <a:r>
              <a:rPr lang="en-US" sz="1000" b="1" u="sng" dirty="0">
                <a:latin typeface="+mj-lt"/>
              </a:rPr>
              <a:t>R</a:t>
            </a:r>
            <a:r>
              <a:rPr lang="en-US" sz="1000" b="1" u="sng" baseline="0" dirty="0">
                <a:solidFill>
                  <a:schemeClr val="tx1"/>
                </a:solidFill>
                <a:latin typeface="+mj-lt"/>
              </a:rPr>
              <a:t>eport:</a:t>
            </a:r>
            <a:endParaRPr lang="en-US" sz="1000" b="1" u="sng" dirty="0">
              <a:solidFill>
                <a:schemeClr val="tx1"/>
              </a:solidFill>
              <a:latin typeface="+mj-lt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/>
              <a:t>Complete Service Discovery configuration for Spring framework using Route 53 on AWS for CTP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/>
              <a:t>Complete Onboarding Subscription services – Orch Subscription, Zuora-Service, Subscription Mgmt.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/>
              <a:t>Complete Onboarding Vehicle </a:t>
            </a:r>
            <a:r>
              <a:rPr lang="en-US" sz="1000" b="1" dirty="0" err="1"/>
              <a:t>Mgmt</a:t>
            </a:r>
            <a:r>
              <a:rPr lang="en-US" sz="1000" b="1" dirty="0"/>
              <a:t> Services – Vehicle Details, ADF, FDF (Receiver)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/>
              <a:t>Complete XLR Set up for the CTP Pipeline QA with XLR inputs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/>
              <a:t>Refactor Terraform VPC for scaling services for CD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/>
              <a:t>Migrate TC Log util to CTP for Registration Apps – Decouple TC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/>
              <a:t>Create Jenkins back up snap shot for Instance Outages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/>
              <a:t>Service decomposition for App Onboarding – Sprint Efforts</a:t>
            </a:r>
          </a:p>
        </p:txBody>
      </p:sp>
      <p:sp>
        <p:nvSpPr>
          <p:cNvPr id="12" name="ProjectGoal">
            <a:extLst>
              <a:ext uri="{FF2B5EF4-FFF2-40B4-BE49-F238E27FC236}">
                <a16:creationId xmlns:a16="http://schemas.microsoft.com/office/drawing/2014/main" id="{B5548936-E84B-40A9-85F3-205924F24F6F}"/>
              </a:ext>
            </a:extLst>
          </p:cNvPr>
          <p:cNvSpPr/>
          <p:nvPr/>
        </p:nvSpPr>
        <p:spPr bwMode="auto">
          <a:xfrm>
            <a:off x="200106" y="6253851"/>
            <a:ext cx="10698952" cy="525856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200" dirty="0">
              <a:latin typeface="Tw Cen MT" panose="020B0602020104020603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74E5F5-E12A-424D-AF8A-19E7FD5E9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24" y="6282443"/>
            <a:ext cx="1164120" cy="468672"/>
          </a:xfrm>
          <a:prstGeom prst="rect">
            <a:avLst/>
          </a:prstGeom>
        </p:spPr>
      </p:pic>
      <p:sp>
        <p:nvSpPr>
          <p:cNvPr id="16" name="Achievements">
            <a:extLst>
              <a:ext uri="{FF2B5EF4-FFF2-40B4-BE49-F238E27FC236}">
                <a16:creationId xmlns:a16="http://schemas.microsoft.com/office/drawing/2014/main" id="{81119AE3-48C1-44A3-890C-3232031EB822}"/>
              </a:ext>
            </a:extLst>
          </p:cNvPr>
          <p:cNvSpPr/>
          <p:nvPr/>
        </p:nvSpPr>
        <p:spPr>
          <a:xfrm>
            <a:off x="8580249" y="1410422"/>
            <a:ext cx="3611751" cy="1938992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1000" b="1" u="sng" dirty="0">
                <a:solidFill>
                  <a:schemeClr val="tx1"/>
                </a:solidFill>
                <a:latin typeface="+mj-lt"/>
              </a:rPr>
              <a:t>Quick references: Confluence/ Bit Bucket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>
                <a:hlinkClick r:id="rId5"/>
              </a:rPr>
              <a:t>https://confluence.sdlc.toyota.com/display/CTP/CTP+Pipeline+-+Tools+and+Workflow+for+Onboard+-+Registration+Apps</a:t>
            </a:r>
            <a:endParaRPr lang="en-US" sz="1000" b="1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>
                <a:hlinkClick r:id="rId6"/>
              </a:rPr>
              <a:t>https://confluence.sdlc.toyota.com/pages/viewpage.action?pageId=112929199</a:t>
            </a:r>
            <a:endParaRPr lang="en-US" sz="1000" b="1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>
                <a:hlinkClick r:id="rId7"/>
              </a:rPr>
              <a:t>https://confluence.sdlc.toyota.com/display/CTP/How+To+Guideline+for+Performance+Automation+testing+-+Locust.IO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>
                <a:hlinkClick r:id="rId8"/>
              </a:rPr>
              <a:t>https://confluence.sdlc.toyota.com/pages/viewpage.action?pageId=111248765</a:t>
            </a:r>
            <a:endParaRPr lang="en-US" sz="1000" b="1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>
                <a:hlinkClick r:id="rId9"/>
              </a:rPr>
              <a:t>https://confluence.sdlc.toyota.com/display/CTP/CTP+Subnets+and+Jump+Box+-+Bastion+hosts</a:t>
            </a:r>
            <a:endParaRPr lang="en-US" sz="1000" b="1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>
                <a:hlinkClick r:id="rId10"/>
              </a:rPr>
              <a:t>https://bitbucket.sdlc.toyota.com/projects/CTP</a:t>
            </a:r>
            <a:r>
              <a:rPr lang="en-US" sz="1000" b="1" dirty="0"/>
              <a:t>  (Code !!!)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A060B41-AE61-4733-B326-B47448ABC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950276"/>
              </p:ext>
            </p:extLst>
          </p:nvPr>
        </p:nvGraphicFramePr>
        <p:xfrm>
          <a:off x="3048823" y="3380621"/>
          <a:ext cx="9119824" cy="1690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189">
                  <a:extLst>
                    <a:ext uri="{9D8B030D-6E8A-4147-A177-3AD203B41FA5}">
                      <a16:colId xmlns:a16="http://schemas.microsoft.com/office/drawing/2014/main" val="3527148894"/>
                    </a:ext>
                  </a:extLst>
                </a:gridCol>
                <a:gridCol w="1297830">
                  <a:extLst>
                    <a:ext uri="{9D8B030D-6E8A-4147-A177-3AD203B41FA5}">
                      <a16:colId xmlns:a16="http://schemas.microsoft.com/office/drawing/2014/main" val="1399707748"/>
                    </a:ext>
                  </a:extLst>
                </a:gridCol>
                <a:gridCol w="859123">
                  <a:extLst>
                    <a:ext uri="{9D8B030D-6E8A-4147-A177-3AD203B41FA5}">
                      <a16:colId xmlns:a16="http://schemas.microsoft.com/office/drawing/2014/main" val="1413074926"/>
                    </a:ext>
                  </a:extLst>
                </a:gridCol>
                <a:gridCol w="747065">
                  <a:extLst>
                    <a:ext uri="{9D8B030D-6E8A-4147-A177-3AD203B41FA5}">
                      <a16:colId xmlns:a16="http://schemas.microsoft.com/office/drawing/2014/main" val="2953515043"/>
                    </a:ext>
                  </a:extLst>
                </a:gridCol>
                <a:gridCol w="771966">
                  <a:extLst>
                    <a:ext uri="{9D8B030D-6E8A-4147-A177-3AD203B41FA5}">
                      <a16:colId xmlns:a16="http://schemas.microsoft.com/office/drawing/2014/main" val="64187333"/>
                    </a:ext>
                  </a:extLst>
                </a:gridCol>
                <a:gridCol w="628779">
                  <a:extLst>
                    <a:ext uri="{9D8B030D-6E8A-4147-A177-3AD203B41FA5}">
                      <a16:colId xmlns:a16="http://schemas.microsoft.com/office/drawing/2014/main" val="696705107"/>
                    </a:ext>
                  </a:extLst>
                </a:gridCol>
                <a:gridCol w="4056872">
                  <a:extLst>
                    <a:ext uri="{9D8B030D-6E8A-4147-A177-3AD203B41FA5}">
                      <a16:colId xmlns:a16="http://schemas.microsoft.com/office/drawing/2014/main" val="3891839737"/>
                    </a:ext>
                  </a:extLst>
                </a:gridCol>
              </a:tblGrid>
              <a:tr h="501379">
                <a:tc>
                  <a:txBody>
                    <a:bodyPr/>
                    <a:lstStyle/>
                    <a:p>
                      <a:r>
                        <a:rPr lang="en-US" sz="1000" dirty="0"/>
                        <a:t>Issue/Risk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467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Issue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467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Criticality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Issue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Target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707443"/>
                  </a:ext>
                </a:extLst>
              </a:tr>
              <a:tr h="379342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339933"/>
                          </a:solidFill>
                        </a:rPr>
                        <a:t>Action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CTP Pilot </a:t>
                      </a:r>
                      <a:r>
                        <a:rPr lang="en-US" sz="1000" b="1" dirty="0" err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OnBoard</a:t>
                      </a:r>
                      <a:endParaRPr lang="en-US" sz="1000" b="1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>
                          <a:solidFill>
                            <a:srgbClr val="339933"/>
                          </a:solidFill>
                        </a:rPr>
                        <a:t>Connected Samurai</a:t>
                      </a:r>
                      <a:endParaRPr lang="en-US" sz="1000" dirty="0">
                        <a:solidFill>
                          <a:srgbClr val="33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339933"/>
                          </a:solidFill>
                          <a:highlight>
                            <a:srgbClr val="FFFF00"/>
                          </a:highlight>
                        </a:rPr>
                        <a:t>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339933"/>
                          </a:solidFill>
                          <a:highlight>
                            <a:srgbClr val="FFFF00"/>
                          </a:highlight>
                        </a:rPr>
                        <a:t>062518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accent6"/>
                          </a:solidFill>
                          <a:highlight>
                            <a:srgbClr val="FFFF00"/>
                          </a:highlight>
                        </a:rPr>
                        <a:t>070218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467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339933"/>
                          </a:solidFill>
                          <a:highlight>
                            <a:srgbClr val="FFFF00"/>
                          </a:highlight>
                        </a:rPr>
                        <a:t>Completed the Pilot services CTP DEV Onboard *</a:t>
                      </a:r>
                      <a:r>
                        <a:rPr lang="en-US" sz="1000" b="1" dirty="0">
                          <a:solidFill>
                            <a:srgbClr val="339933"/>
                          </a:solidFill>
                          <a:highlight>
                            <a:srgbClr val="00FF00"/>
                          </a:highlight>
                        </a:rPr>
                        <a:t>HIGH</a:t>
                      </a:r>
                      <a:r>
                        <a:rPr lang="en-US" sz="1000" b="1" dirty="0">
                          <a:solidFill>
                            <a:srgbClr val="339933"/>
                          </a:solidFill>
                          <a:highlight>
                            <a:srgbClr val="FFFF00"/>
                          </a:highlight>
                        </a:rPr>
                        <a:t>*</a:t>
                      </a:r>
                      <a:endParaRPr lang="en-US" sz="1000" b="1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69983"/>
                  </a:ext>
                </a:extLst>
              </a:tr>
              <a:tr h="379342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339933"/>
                          </a:solidFill>
                        </a:rPr>
                        <a:t>Action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Performance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339933"/>
                          </a:solidFill>
                        </a:rPr>
                        <a:t>Connected Samurai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339933"/>
                          </a:solidFill>
                          <a:highlight>
                            <a:srgbClr val="FFFF00"/>
                          </a:highlight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339933"/>
                          </a:solidFill>
                          <a:highlight>
                            <a:srgbClr val="FFFF00"/>
                          </a:highlight>
                        </a:rPr>
                        <a:t>070218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accent6"/>
                          </a:solidFill>
                          <a:highlight>
                            <a:srgbClr val="FFFF00"/>
                          </a:highlight>
                        </a:rPr>
                        <a:t>073018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467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339933"/>
                          </a:solidFill>
                          <a:highlight>
                            <a:srgbClr val="FFFF00"/>
                          </a:highlight>
                        </a:rPr>
                        <a:t> Completed the tool analysis for Locust IO and Outreached for Automation scripting for Service API’s – </a:t>
                      </a:r>
                      <a:r>
                        <a:rPr lang="en-US" sz="1000" b="1" dirty="0">
                          <a:solidFill>
                            <a:srgbClr val="339933"/>
                          </a:solidFill>
                          <a:highlight>
                            <a:srgbClr val="00FF00"/>
                          </a:highlight>
                        </a:rPr>
                        <a:t>IN PROGRESS</a:t>
                      </a:r>
                      <a:endParaRPr lang="en-US" sz="1000" b="1" dirty="0">
                        <a:solidFill>
                          <a:srgbClr val="FF000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765295"/>
                  </a:ext>
                </a:extLst>
              </a:tr>
              <a:tr h="379342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339933"/>
                          </a:solidFill>
                        </a:rPr>
                        <a:t>Action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CTP Pipeline for Registration Apps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339933"/>
                          </a:solidFill>
                        </a:rPr>
                        <a:t>Connected Samurai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339933"/>
                          </a:solidFill>
                          <a:highlight>
                            <a:srgbClr val="FFFF00"/>
                          </a:highlight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accent6"/>
                          </a:solidFill>
                          <a:highlight>
                            <a:srgbClr val="FFFF00"/>
                          </a:highlight>
                        </a:rPr>
                        <a:t>070918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accent6"/>
                          </a:solidFill>
                          <a:highlight>
                            <a:srgbClr val="FFFF00"/>
                          </a:highlight>
                        </a:rPr>
                        <a:t>081018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467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  <a:highlight>
                            <a:srgbClr val="FFFF00"/>
                          </a:highlight>
                        </a:rPr>
                        <a:t>On Target – Onboard all the Registration App services/ Repos from TC Pipeline to CTP on CT </a:t>
                      </a:r>
                      <a:r>
                        <a:rPr lang="en-US" sz="1000" b="1" dirty="0">
                          <a:solidFill>
                            <a:srgbClr val="00B050"/>
                          </a:solidFill>
                          <a:highlight>
                            <a:srgbClr val="00FF00"/>
                          </a:highlight>
                        </a:rPr>
                        <a:t>- * High*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56380"/>
                  </a:ext>
                </a:extLst>
              </a:tr>
            </a:tbl>
          </a:graphicData>
        </a:graphic>
      </p:graphicFrame>
      <p:sp>
        <p:nvSpPr>
          <p:cNvPr id="18" name="ProjectGoal">
            <a:extLst>
              <a:ext uri="{FF2B5EF4-FFF2-40B4-BE49-F238E27FC236}">
                <a16:creationId xmlns:a16="http://schemas.microsoft.com/office/drawing/2014/main" id="{6492E95D-8D3B-4F19-8F21-BC49CD42C373}"/>
              </a:ext>
            </a:extLst>
          </p:cNvPr>
          <p:cNvSpPr/>
          <p:nvPr/>
        </p:nvSpPr>
        <p:spPr bwMode="auto">
          <a:xfrm>
            <a:off x="3048822" y="5480739"/>
            <a:ext cx="7850235" cy="731968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Artifacts:</a:t>
            </a:r>
            <a:endParaRPr lang="en-US" sz="1200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000" dirty="0">
                <a:latin typeface="Tw Cen MT" panose="020B0602020104020603" pitchFamily="34" charset="0"/>
              </a:rPr>
              <a:t>JIRA </a:t>
            </a:r>
            <a:r>
              <a:rPr lang="en-US" sz="1000" dirty="0">
                <a:latin typeface="Tw Cen MT" panose="020B0602020104020603" pitchFamily="34" charset="0"/>
                <a:sym typeface="Wingdings" panose="05000000000000000000" pitchFamily="2" charset="2"/>
              </a:rPr>
              <a:t> </a:t>
            </a:r>
            <a:r>
              <a:rPr lang="en-US" sz="1000" dirty="0">
                <a:latin typeface="Tw Cen MT" panose="020B0602020104020603" pitchFamily="34" charset="0"/>
                <a:sym typeface="Wingdings" panose="05000000000000000000" pitchFamily="2" charset="2"/>
                <a:hlinkClick r:id="rId11"/>
              </a:rPr>
              <a:t>https://jira.sdlc.toyota.com/secure/RapidBoard.jspa?rapidView=2552</a:t>
            </a:r>
            <a:r>
              <a:rPr lang="en-US" sz="1000" dirty="0">
                <a:latin typeface="Tw Cen MT" panose="020B0602020104020603" pitchFamily="34" charset="0"/>
                <a:sym typeface="Wingdings" panose="05000000000000000000" pitchFamily="2" charset="2"/>
              </a:rPr>
              <a:t> </a:t>
            </a:r>
          </a:p>
          <a:p>
            <a:r>
              <a:rPr lang="en-US" sz="1000" dirty="0">
                <a:latin typeface="Tw Cen MT" panose="020B0602020104020603" pitchFamily="34" charset="0"/>
                <a:sym typeface="Wingdings" panose="05000000000000000000" pitchFamily="2" charset="2"/>
              </a:rPr>
              <a:t>Bitbucket  </a:t>
            </a:r>
            <a:r>
              <a:rPr lang="en-US" sz="1000" dirty="0">
                <a:latin typeface="Tw Cen MT" panose="020B0602020104020603" pitchFamily="34" charset="0"/>
                <a:sym typeface="Wingdings" panose="05000000000000000000" pitchFamily="2" charset="2"/>
                <a:hlinkClick r:id="rId10"/>
              </a:rPr>
              <a:t>https://bitbucket.sdlc.toyota.com/projects/CTP</a:t>
            </a:r>
            <a:r>
              <a:rPr lang="en-US" sz="1000" dirty="0">
                <a:latin typeface="Tw Cen MT" panose="020B0602020104020603" pitchFamily="34" charset="0"/>
                <a:sym typeface="Wingdings" panose="05000000000000000000" pitchFamily="2" charset="2"/>
              </a:rPr>
              <a:t> </a:t>
            </a:r>
          </a:p>
          <a:p>
            <a:r>
              <a:rPr lang="en-US" sz="1000" dirty="0">
                <a:latin typeface="Tw Cen MT" panose="020B0602020104020603" pitchFamily="34" charset="0"/>
                <a:sym typeface="Wingdings" panose="05000000000000000000" pitchFamily="2" charset="2"/>
              </a:rPr>
              <a:t>Confluence  </a:t>
            </a:r>
            <a:r>
              <a:rPr lang="en-US" sz="1000" dirty="0">
                <a:latin typeface="Tw Cen MT" panose="020B0602020104020603" pitchFamily="34" charset="0"/>
                <a:sym typeface="Wingdings" panose="05000000000000000000" pitchFamily="2" charset="2"/>
                <a:hlinkClick r:id="rId12"/>
              </a:rPr>
              <a:t>https://confluence.sdlc.toyota.com/display/CTP/Connected+Technology+Platform+-+HOME</a:t>
            </a:r>
            <a:r>
              <a:rPr lang="en-US" sz="1000" dirty="0">
                <a:latin typeface="Tw Cen MT" panose="020B0602020104020603" pitchFamily="34" charset="0"/>
                <a:sym typeface="Wingdings" panose="05000000000000000000" pitchFamily="2" charset="2"/>
              </a:rPr>
              <a:t> </a:t>
            </a:r>
            <a:endParaRPr lang="en-US" sz="1000" dirty="0">
              <a:latin typeface="Tw Cen MT" panose="020B0602020104020603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4882B6-0347-4288-9845-52D085CA466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48444" y="6282443"/>
            <a:ext cx="1850704" cy="37679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DA16FC-462F-49C0-A390-B4DC77576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61686"/>
              </p:ext>
            </p:extLst>
          </p:nvPr>
        </p:nvGraphicFramePr>
        <p:xfrm>
          <a:off x="3048822" y="5020024"/>
          <a:ext cx="911982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189">
                  <a:extLst>
                    <a:ext uri="{9D8B030D-6E8A-4147-A177-3AD203B41FA5}">
                      <a16:colId xmlns:a16="http://schemas.microsoft.com/office/drawing/2014/main" val="436582754"/>
                    </a:ext>
                  </a:extLst>
                </a:gridCol>
                <a:gridCol w="1297830">
                  <a:extLst>
                    <a:ext uri="{9D8B030D-6E8A-4147-A177-3AD203B41FA5}">
                      <a16:colId xmlns:a16="http://schemas.microsoft.com/office/drawing/2014/main" val="3467763705"/>
                    </a:ext>
                  </a:extLst>
                </a:gridCol>
                <a:gridCol w="859123">
                  <a:extLst>
                    <a:ext uri="{9D8B030D-6E8A-4147-A177-3AD203B41FA5}">
                      <a16:colId xmlns:a16="http://schemas.microsoft.com/office/drawing/2014/main" val="3977840209"/>
                    </a:ext>
                  </a:extLst>
                </a:gridCol>
                <a:gridCol w="747065">
                  <a:extLst>
                    <a:ext uri="{9D8B030D-6E8A-4147-A177-3AD203B41FA5}">
                      <a16:colId xmlns:a16="http://schemas.microsoft.com/office/drawing/2014/main" val="3238962376"/>
                    </a:ext>
                  </a:extLst>
                </a:gridCol>
                <a:gridCol w="771966">
                  <a:extLst>
                    <a:ext uri="{9D8B030D-6E8A-4147-A177-3AD203B41FA5}">
                      <a16:colId xmlns:a16="http://schemas.microsoft.com/office/drawing/2014/main" val="2841069265"/>
                    </a:ext>
                  </a:extLst>
                </a:gridCol>
                <a:gridCol w="628779">
                  <a:extLst>
                    <a:ext uri="{9D8B030D-6E8A-4147-A177-3AD203B41FA5}">
                      <a16:colId xmlns:a16="http://schemas.microsoft.com/office/drawing/2014/main" val="2331939559"/>
                    </a:ext>
                  </a:extLst>
                </a:gridCol>
                <a:gridCol w="4056872">
                  <a:extLst>
                    <a:ext uri="{9D8B030D-6E8A-4147-A177-3AD203B41FA5}">
                      <a16:colId xmlns:a16="http://schemas.microsoft.com/office/drawing/2014/main" val="583189886"/>
                    </a:ext>
                  </a:extLst>
                </a:gridCol>
              </a:tblGrid>
              <a:tr h="348640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rgbClr val="339933"/>
                          </a:solidFill>
                        </a:rPr>
                        <a:t>Decision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Refactor Code with App Teams for CTP Onboard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339933"/>
                          </a:solidFill>
                        </a:rPr>
                        <a:t>Connected Samurai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339933"/>
                          </a:solidFill>
                          <a:highlight>
                            <a:srgbClr val="FFFF00"/>
                          </a:highlight>
                        </a:rPr>
                        <a:t>HIGH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accent6"/>
                          </a:solidFill>
                          <a:highlight>
                            <a:srgbClr val="FFFF00"/>
                          </a:highlight>
                        </a:rPr>
                        <a:t>070918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accent6"/>
                          </a:solidFill>
                          <a:highlight>
                            <a:srgbClr val="FFFF00"/>
                          </a:highlight>
                        </a:rPr>
                        <a:t>081018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467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All of Registration Apps – Need collaboration with CTP per CPO Request to Migrate all of the Services/ Repo from TC to CTP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63909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199A574-70AA-4CAC-BB7A-5879A3FA8D9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4924" y="4846373"/>
            <a:ext cx="2746532" cy="12870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8806B3-3260-46D0-8587-45E07F5CFB2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2238" y="3434555"/>
            <a:ext cx="2882922" cy="138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97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593</Words>
  <Application>Microsoft Office PowerPoint</Application>
  <PresentationFormat>Widescreen</PresentationFormat>
  <Paragraphs>81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游ゴシック</vt:lpstr>
      <vt:lpstr>Arial</vt:lpstr>
      <vt:lpstr>Arial</vt:lpstr>
      <vt:lpstr>Calibri</vt:lpstr>
      <vt:lpstr>Calibri Light</vt:lpstr>
      <vt:lpstr>Tw Cen MT</vt:lpstr>
      <vt:lpstr>Wingdings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Lakshminarayanan Mukundagiri (TMNA)</dc:creator>
  <cp:keywords>CONFIDENTIAL</cp:keywords>
  <cp:lastModifiedBy>Lakshminarayanan Mukundagiri (TMNA)</cp:lastModifiedBy>
  <cp:revision>41</cp:revision>
  <dcterms:created xsi:type="dcterms:W3CDTF">2018-04-30T16:47:26Z</dcterms:created>
  <dcterms:modified xsi:type="dcterms:W3CDTF">2018-07-10T21:16:49Z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98b04be7-eb5b-4f24-86d2-5a4ca7bb5349</vt:lpwstr>
  </property>
  <property fmtid="{D5CDD505-2E9C-101B-9397-08002B2CF9AE}" pid="3" name="ToyotaClassification">
    <vt:lpwstr>CONFIDENTIAL</vt:lpwstr>
  </property>
  <property fmtid="{D5CDD505-2E9C-101B-9397-08002B2CF9AE}" pid="4" name="ToyotaVisualMarkings">
    <vt:lpwstr>Top Left</vt:lpwstr>
  </property>
</Properties>
</file>