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Lst>
  <p:notesMasterIdLst>
    <p:notesMasterId r:id="rId6"/>
  </p:notesMasterIdLst>
  <p:handoutMasterIdLst>
    <p:handoutMasterId r:id="rId7"/>
  </p:handoutMasterIdLst>
  <p:sldIdLst>
    <p:sldId id="25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384">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D6"/>
    <a:srgbClr val="000000"/>
    <a:srgbClr val="B9B8BB"/>
    <a:srgbClr val="E5E8E8"/>
    <a:srgbClr val="822980"/>
    <a:srgbClr val="B9B9BB"/>
    <a:srgbClr val="B6B8BB"/>
    <a:srgbClr val="87898B"/>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5" autoAdjust="0"/>
    <p:restoredTop sz="95139" autoAdjust="0"/>
  </p:normalViewPr>
  <p:slideViewPr>
    <p:cSldViewPr snapToGrid="0">
      <p:cViewPr>
        <p:scale>
          <a:sx n="130" d="100"/>
          <a:sy n="130" d="100"/>
        </p:scale>
        <p:origin x="496" y="-24"/>
      </p:cViewPr>
      <p:guideLst>
        <p:guide orient="horz" pos="3083"/>
        <p:guide orient="horz" pos="743"/>
        <p:guide orient="horz" pos="893"/>
        <p:guide orient="horz" pos="384"/>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1/22/23</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1/22/23</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i="0" kern="1200" dirty="0" smtClean="0">
                <a:solidFill>
                  <a:schemeClr val="tx1"/>
                </a:solidFill>
                <a:effectLst/>
                <a:latin typeface="+mn-lt"/>
                <a:ea typeface="+mn-ea"/>
                <a:cs typeface="+mn-cs"/>
              </a:rPr>
              <a:t>A project charter is the first step in the Six Sigma methodology. It takes place in the Define step of DMAIC (Define, Measure, Analyze, Improve, Control), and the charter can make or break a successful project. It can make it by specifying necessary resources and boundaries that will in turn ensure success; it can break it by reducing team focus, effectiveness and motivation.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Necessary Project Charter Areas</a:t>
            </a:r>
          </a:p>
          <a:p>
            <a:r>
              <a:rPr lang="en-US" sz="1200" b="1" i="0" kern="1200" dirty="0" smtClean="0">
                <a:solidFill>
                  <a:schemeClr val="tx1"/>
                </a:solidFill>
                <a:effectLst/>
                <a:latin typeface="+mn-lt"/>
                <a:ea typeface="+mn-ea"/>
                <a:cs typeface="+mn-cs"/>
              </a:rPr>
              <a:t>Project Title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may not be evident at project inception, but you are going to complete the project and over time this project will hopefully serve as a best practice for other people within your business. It i’s important to name the project with a properly descriptive title that will allow others to quickly view and select your project based on the keywords and phrases. If you are increasing call center effectiveness, a possible title may be </a:t>
            </a:r>
            <a:r>
              <a:rPr lang="en-US" sz="1200" b="0" i="1" kern="1200" dirty="0" smtClean="0">
                <a:solidFill>
                  <a:schemeClr val="tx1"/>
                </a:solidFill>
                <a:effectLst/>
                <a:latin typeface="+mn-lt"/>
                <a:ea typeface="+mn-ea"/>
                <a:cs typeface="+mn-cs"/>
              </a:rPr>
              <a:t>Call Center Cycle Time</a:t>
            </a:r>
            <a:r>
              <a:rPr lang="en-US" sz="1200" b="0" i="0" kern="1200" dirty="0" smtClean="0">
                <a:solidFill>
                  <a:schemeClr val="tx1"/>
                </a:solidFill>
                <a:effectLst/>
                <a:latin typeface="+mn-lt"/>
                <a:ea typeface="+mn-ea"/>
                <a:cs typeface="+mn-cs"/>
              </a:rPr>
              <a:t> or </a:t>
            </a:r>
            <a:r>
              <a:rPr lang="en-US" sz="1200" b="0" i="1" kern="1200" dirty="0" smtClean="0">
                <a:solidFill>
                  <a:schemeClr val="tx1"/>
                </a:solidFill>
                <a:effectLst/>
                <a:latin typeface="+mn-lt"/>
                <a:ea typeface="+mn-ea"/>
                <a:cs typeface="+mn-cs"/>
              </a:rPr>
              <a:t>Call Center Variation Reduction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Black Belt/Green Belt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the person leading the process improvement project. It is important to identify the project leader so management knows who is leading the effort, and others can locate the leader for gathering further knowledge at a later date.</a:t>
            </a:r>
          </a:p>
          <a:p>
            <a:r>
              <a:rPr lang="en-US" sz="1200" b="1" i="0" kern="1200" dirty="0" smtClean="0">
                <a:solidFill>
                  <a:schemeClr val="tx1"/>
                </a:solidFill>
                <a:effectLst/>
                <a:latin typeface="+mn-lt"/>
                <a:ea typeface="+mn-ea"/>
                <a:cs typeface="+mn-cs"/>
              </a:rPr>
              <a:t>Mentor/Master Black Belt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important to identify a resource for the project leader to lean on if any project questions or issues arise (and they always do). Everyone needs a helping hand – a successful project ensures that when it’s needed, the helping hand has already been identified.</a:t>
            </a:r>
          </a:p>
          <a:p>
            <a:r>
              <a:rPr lang="en-US" sz="1200" b="1" i="0" kern="1200" dirty="0" smtClean="0">
                <a:solidFill>
                  <a:schemeClr val="tx1"/>
                </a:solidFill>
                <a:effectLst/>
                <a:latin typeface="+mn-lt"/>
                <a:ea typeface="+mn-ea"/>
                <a:cs typeface="+mn-cs"/>
              </a:rPr>
              <a:t>Project Start Date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 project can maintain momentum indefinitely. This field is mainly for documentation purposes. It is the date the project or project leader formally started working on the project.</a:t>
            </a:r>
          </a:p>
          <a:p>
            <a:r>
              <a:rPr lang="en-US" sz="1200" b="1" i="0" kern="1200" dirty="0" smtClean="0">
                <a:solidFill>
                  <a:schemeClr val="tx1"/>
                </a:solidFill>
                <a:effectLst/>
                <a:latin typeface="+mn-lt"/>
                <a:ea typeface="+mn-ea"/>
                <a:cs typeface="+mn-cs"/>
              </a:rPr>
              <a:t>Anticipated Project End Date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anticipated project end date will probably be set by the mentor, master black belt or quality leader. The duration of the project will provide the leader and team adequate time to complete the project, given business conditions, work-load, holiday schedules, and such. Many businesses set general guidelines around how long projects should take.</a:t>
            </a:r>
          </a:p>
          <a:p>
            <a:r>
              <a:rPr lang="en-US" sz="1200" b="1" i="0" kern="1200" dirty="0" smtClean="0">
                <a:solidFill>
                  <a:schemeClr val="tx1"/>
                </a:solidFill>
                <a:effectLst/>
                <a:latin typeface="+mn-lt"/>
                <a:ea typeface="+mn-ea"/>
                <a:cs typeface="+mn-cs"/>
              </a:rPr>
              <a:t>Process Problem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we have a high level view of why the process is important to the business, we talk about how it is broken. For instance, there is no online data checking, customers can’t instantly open accounts which leads to frustration, redundant processes lead to human error, no validation of customer typed information leads to </a:t>
            </a:r>
            <a:r>
              <a:rPr lang="en-US" sz="1200" b="0" i="0" kern="1200" dirty="0" err="1" smtClean="0">
                <a:solidFill>
                  <a:schemeClr val="tx1"/>
                </a:solidFill>
                <a:effectLst/>
                <a:latin typeface="+mn-lt"/>
                <a:ea typeface="+mn-ea"/>
                <a:cs typeface="+mn-cs"/>
              </a:rPr>
              <a:t>mis</a:t>
            </a:r>
            <a:r>
              <a:rPr lang="en-US" sz="1200" b="0" i="0" kern="1200" dirty="0" smtClean="0">
                <a:solidFill>
                  <a:schemeClr val="tx1"/>
                </a:solidFill>
                <a:effectLst/>
                <a:latin typeface="+mn-lt"/>
                <a:ea typeface="+mn-ea"/>
                <a:cs typeface="+mn-cs"/>
              </a:rPr>
              <a:t>-shipments of collateral, etc.</a:t>
            </a:r>
          </a:p>
          <a:p>
            <a:r>
              <a:rPr lang="en-US" sz="1200" b="1" i="0" kern="1200" dirty="0" smtClean="0">
                <a:solidFill>
                  <a:schemeClr val="tx1"/>
                </a:solidFill>
                <a:effectLst/>
                <a:latin typeface="+mn-lt"/>
                <a:ea typeface="+mn-ea"/>
                <a:cs typeface="+mn-cs"/>
              </a:rPr>
              <a:t>Process Start/Stop Points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cannot solve world hunger or boil the ocean (if anyone knows of any other sayings, please send them to me for inclusion), so how do we make sure we are biting off something we can chew 100 times before swallowing? Bound the project with a start and stop point: From the time a customer calls until the time the complaint is handled and customer is informed of the decision. Then, when the inevitable issue arises confusing the group’s mission, you can ask – ‘Does that action/issue occur between our process stop and start points?’ If the answer is no, table it and get the team focused on the task at hand.</a:t>
            </a:r>
          </a:p>
          <a:p>
            <a:r>
              <a:rPr lang="en-US" sz="1200" b="1" i="0" kern="1200" dirty="0" smtClean="0">
                <a:solidFill>
                  <a:schemeClr val="tx1"/>
                </a:solidFill>
                <a:effectLst/>
                <a:latin typeface="+mn-lt"/>
                <a:ea typeface="+mn-ea"/>
                <a:cs typeface="+mn-cs"/>
              </a:rPr>
              <a:t>Project Goals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results do you anticipate from this project? Will cycle time be reduced 50 percent? Will defects be eliminated or at least reduced 90 percent? Will variable costs be identified and capped to a certain dollar figure per transaction? Set challenging but realistic goals.</a:t>
            </a:r>
          </a:p>
          <a:p>
            <a:r>
              <a:rPr lang="en-US" sz="1200" b="1" i="0" kern="1200" dirty="0" smtClean="0">
                <a:solidFill>
                  <a:schemeClr val="tx1"/>
                </a:solidFill>
                <a:effectLst/>
                <a:latin typeface="+mn-lt"/>
                <a:ea typeface="+mn-ea"/>
                <a:cs typeface="+mn-cs"/>
              </a:rPr>
              <a:t>Process Measurements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are the measures that you’ll use to determine effectiveness of the project. Will it be $/item or cycle time in days, or call queue time in seconds? Specify all you think may be necessary, but make sure that they are within the scope (process start/stop points) of your project.</a:t>
            </a:r>
          </a:p>
          <a:p>
            <a:r>
              <a:rPr lang="en-US" sz="1200" b="1" i="0" kern="1200" dirty="0" smtClean="0">
                <a:solidFill>
                  <a:schemeClr val="tx1"/>
                </a:solidFill>
                <a:effectLst/>
                <a:latin typeface="+mn-lt"/>
                <a:ea typeface="+mn-ea"/>
                <a:cs typeface="+mn-cs"/>
              </a:rPr>
              <a:t>Team Members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List the following roles and who will be filling the roles: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Sponsor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Project leader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Subject matter experts – it is sometimes a useful reference to list the subject matter in parentheses next to each name, especially if the team is cross functional and employees do not know each other.</a:t>
            </a:r>
          </a:p>
          <a:p>
            <a:r>
              <a:rPr lang="en-US" sz="1200" b="1" i="0" kern="1200" dirty="0" smtClean="0">
                <a:solidFill>
                  <a:schemeClr val="tx1"/>
                </a:solidFill>
                <a:effectLst/>
                <a:latin typeface="+mn-lt"/>
                <a:ea typeface="+mn-ea"/>
                <a:cs typeface="+mn-cs"/>
              </a:rPr>
              <a:t>Project Timeframe</a:t>
            </a:r>
          </a:p>
          <a:p>
            <a:r>
              <a:rPr lang="en-US" sz="1200" b="0" i="0" kern="1200" dirty="0" smtClean="0">
                <a:solidFill>
                  <a:schemeClr val="tx1"/>
                </a:solidFill>
                <a:effectLst/>
                <a:latin typeface="+mn-lt"/>
                <a:ea typeface="+mn-ea"/>
                <a:cs typeface="+mn-cs"/>
              </a:rPr>
              <a:t>We have already identified the project start and (estimated) stop points. What are the major milestones (e.g., presentations, phases of the Six Sigma methodology, etc.) between those dates? Mentors and MBBs are very helpful in creating this part of the charter because they’ve done projects and have an idea for how long each step requires.</a:t>
            </a:r>
          </a:p>
          <a:p>
            <a:endParaRPr lang="en-US" dirty="0"/>
          </a:p>
        </p:txBody>
      </p:sp>
      <p:sp>
        <p:nvSpPr>
          <p:cNvPr id="4" name="Slide Number Placeholder 3"/>
          <p:cNvSpPr>
            <a:spLocks noGrp="1"/>
          </p:cNvSpPr>
          <p:nvPr>
            <p:ph type="sldNum" sz="quarter" idx="10"/>
          </p:nvPr>
        </p:nvSpPr>
        <p:spPr/>
        <p:txBody>
          <a:bodyPr/>
          <a:lstStyle/>
          <a:p>
            <a:pPr>
              <a:defRPr/>
            </a:pPr>
            <a:fld id="{05E9570C-CE0A-41DB-AE6A-FE07D99290AB}" type="slidenum">
              <a:rPr lang="en-US" smtClean="0"/>
              <a:pPr>
                <a:defRPr/>
              </a:pPr>
              <a:t>1</a:t>
            </a:fld>
            <a:endParaRPr lang="en-US"/>
          </a:p>
        </p:txBody>
      </p:sp>
    </p:spTree>
    <p:extLst>
      <p:ext uri="{BB962C8B-B14F-4D97-AF65-F5344CB8AC3E}">
        <p14:creationId xmlns:p14="http://schemas.microsoft.com/office/powerpoint/2010/main" val="395407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W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264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29184"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4"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8720"/>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000"/>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8720"/>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8720"/>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8720"/>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29184"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29184"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34" r:id="rId2"/>
    <p:sldLayoutId id="2147483833" r:id="rId3"/>
    <p:sldLayoutId id="2147483837" r:id="rId4"/>
    <p:sldLayoutId id="2147483809" r:id="rId5"/>
    <p:sldLayoutId id="2147483839" r:id="rId6"/>
    <p:sldLayoutId id="2147483823" r:id="rId7"/>
    <p:sldLayoutId id="2147483824" r:id="rId8"/>
    <p:sldLayoutId id="2147483825" r:id="rId9"/>
    <p:sldLayoutId id="2147483840" r:id="rId10"/>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23385" y="215504"/>
            <a:ext cx="8229600" cy="322659"/>
          </a:xfrm>
          <a:prstGeom prst="rect">
            <a:avLst/>
          </a:prstGeom>
        </p:spPr>
        <p:txBody>
          <a:bodyPr/>
          <a:lstStyle>
            <a:lvl1pPr algn="l" defTabSz="912813" rtl="0" eaLnBrk="0" fontAlgn="base" hangingPunct="0">
              <a:spcBef>
                <a:spcPct val="0"/>
              </a:spcBef>
              <a:spcAft>
                <a:spcPct val="0"/>
              </a:spcAft>
              <a:defRPr lang="en-US" sz="2400" b="1" kern="1200" cap="all" dirty="0">
                <a:solidFill>
                  <a:schemeClr val="tx2"/>
                </a:solidFill>
                <a:latin typeface="Arial" pitchFamily="34" charset="0"/>
                <a:ea typeface="+mj-ea"/>
                <a:cs typeface="Arial" pitchFamily="34" charset="0"/>
              </a:defRPr>
            </a:lvl1pPr>
            <a:lvl2pPr algn="l" defTabSz="912813" rtl="0" eaLnBrk="0" fontAlgn="base" hangingPunct="0">
              <a:spcBef>
                <a:spcPct val="0"/>
              </a:spcBef>
              <a:spcAft>
                <a:spcPct val="0"/>
              </a:spcAft>
              <a:defRPr sz="2400" b="1">
                <a:solidFill>
                  <a:schemeClr val="tx2"/>
                </a:solidFill>
                <a:latin typeface="Arial" charset="0"/>
                <a:cs typeface="Arial" charset="0"/>
              </a:defRPr>
            </a:lvl2pPr>
            <a:lvl3pPr algn="l" defTabSz="912813" rtl="0" eaLnBrk="0" fontAlgn="base" hangingPunct="0">
              <a:spcBef>
                <a:spcPct val="0"/>
              </a:spcBef>
              <a:spcAft>
                <a:spcPct val="0"/>
              </a:spcAft>
              <a:defRPr sz="2400" b="1">
                <a:solidFill>
                  <a:schemeClr val="tx2"/>
                </a:solidFill>
                <a:latin typeface="Arial" charset="0"/>
                <a:cs typeface="Arial" charset="0"/>
              </a:defRPr>
            </a:lvl3pPr>
            <a:lvl4pPr algn="l" defTabSz="912813" rtl="0" eaLnBrk="0" fontAlgn="base" hangingPunct="0">
              <a:spcBef>
                <a:spcPct val="0"/>
              </a:spcBef>
              <a:spcAft>
                <a:spcPct val="0"/>
              </a:spcAft>
              <a:defRPr sz="2400" b="1">
                <a:solidFill>
                  <a:schemeClr val="tx2"/>
                </a:solidFill>
                <a:latin typeface="Arial" charset="0"/>
                <a:cs typeface="Arial" charset="0"/>
              </a:defRPr>
            </a:lvl4pPr>
            <a:lvl5pPr algn="l" defTabSz="912813" rtl="0" eaLnBrk="0" fontAlgn="base" hangingPunct="0">
              <a:spcBef>
                <a:spcPct val="0"/>
              </a:spcBef>
              <a:spcAft>
                <a:spcPct val="0"/>
              </a:spcAft>
              <a:defRPr sz="2400" b="1">
                <a:solidFill>
                  <a:schemeClr val="tx2"/>
                </a:solidFill>
                <a:latin typeface="Arial" charset="0"/>
                <a:cs typeface="Arial" charset="0"/>
              </a:defRPr>
            </a:lvl5pPr>
            <a:lvl6pPr marL="457200" algn="l" defTabSz="912813" rtl="0" fontAlgn="base">
              <a:spcBef>
                <a:spcPct val="0"/>
              </a:spcBef>
              <a:spcAft>
                <a:spcPct val="0"/>
              </a:spcAft>
              <a:defRPr sz="2400" b="1">
                <a:solidFill>
                  <a:schemeClr val="tx2"/>
                </a:solidFill>
                <a:latin typeface="Arial" charset="0"/>
                <a:cs typeface="Arial" charset="0"/>
              </a:defRPr>
            </a:lvl6pPr>
            <a:lvl7pPr marL="914400" algn="l" defTabSz="912813" rtl="0" fontAlgn="base">
              <a:spcBef>
                <a:spcPct val="0"/>
              </a:spcBef>
              <a:spcAft>
                <a:spcPct val="0"/>
              </a:spcAft>
              <a:defRPr sz="2400" b="1">
                <a:solidFill>
                  <a:schemeClr val="tx2"/>
                </a:solidFill>
                <a:latin typeface="Arial" charset="0"/>
                <a:cs typeface="Arial" charset="0"/>
              </a:defRPr>
            </a:lvl7pPr>
            <a:lvl8pPr marL="1371600" algn="l" defTabSz="912813" rtl="0" fontAlgn="base">
              <a:spcBef>
                <a:spcPct val="0"/>
              </a:spcBef>
              <a:spcAft>
                <a:spcPct val="0"/>
              </a:spcAft>
              <a:defRPr sz="2400" b="1">
                <a:solidFill>
                  <a:schemeClr val="tx2"/>
                </a:solidFill>
                <a:latin typeface="Arial" charset="0"/>
                <a:cs typeface="Arial" charset="0"/>
              </a:defRPr>
            </a:lvl8pPr>
            <a:lvl9pPr marL="1828800" algn="l" defTabSz="912813" rtl="0" fontAlgn="base">
              <a:spcBef>
                <a:spcPct val="0"/>
              </a:spcBef>
              <a:spcAft>
                <a:spcPct val="0"/>
              </a:spcAft>
              <a:defRPr sz="2400" b="1">
                <a:solidFill>
                  <a:schemeClr val="tx2"/>
                </a:solidFill>
                <a:latin typeface="Arial" charset="0"/>
                <a:cs typeface="Arial" charset="0"/>
              </a:defRPr>
            </a:lvl9pPr>
          </a:lstStyle>
          <a:p>
            <a:pPr defTabSz="914293" eaLnBrk="1" fontAlgn="auto" hangingPunct="1">
              <a:spcAft>
                <a:spcPts val="0"/>
              </a:spcAft>
              <a:defRPr/>
            </a:pPr>
            <a:r>
              <a:rPr lang="en-US" dirty="0" smtClean="0">
                <a:solidFill>
                  <a:schemeClr val="bg1"/>
                </a:solidFill>
                <a:latin typeface="HP Simplified" panose="020B0604020204020204" pitchFamily="34" charset="0"/>
              </a:rPr>
              <a:t>Define:  PROJECT CHARTER</a:t>
            </a:r>
            <a:endParaRPr lang="en-US" dirty="0">
              <a:solidFill>
                <a:schemeClr val="bg1"/>
              </a:solidFill>
              <a:latin typeface="HP Simplified" panose="020B0604020204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94526897"/>
              </p:ext>
            </p:extLst>
          </p:nvPr>
        </p:nvGraphicFramePr>
        <p:xfrm>
          <a:off x="0" y="277"/>
          <a:ext cx="9143999" cy="5143221"/>
        </p:xfrm>
        <a:graphic>
          <a:graphicData uri="http://schemas.openxmlformats.org/drawingml/2006/table">
            <a:tbl>
              <a:tblPr/>
              <a:tblGrid>
                <a:gridCol w="1478372">
                  <a:extLst>
                    <a:ext uri="{9D8B030D-6E8A-4147-A177-3AD203B41FA5}">
                      <a16:colId xmlns:a16="http://schemas.microsoft.com/office/drawing/2014/main" xmlns="" val="20000"/>
                    </a:ext>
                  </a:extLst>
                </a:gridCol>
                <a:gridCol w="131064">
                  <a:extLst>
                    <a:ext uri="{9D8B030D-6E8A-4147-A177-3AD203B41FA5}">
                      <a16:colId xmlns:a16="http://schemas.microsoft.com/office/drawing/2014/main" xmlns="" val="20001"/>
                    </a:ext>
                  </a:extLst>
                </a:gridCol>
                <a:gridCol w="1210421">
                  <a:extLst>
                    <a:ext uri="{9D8B030D-6E8A-4147-A177-3AD203B41FA5}">
                      <a16:colId xmlns:a16="http://schemas.microsoft.com/office/drawing/2014/main" xmlns="" val="20002"/>
                    </a:ext>
                  </a:extLst>
                </a:gridCol>
                <a:gridCol w="1067713">
                  <a:extLst>
                    <a:ext uri="{9D8B030D-6E8A-4147-A177-3AD203B41FA5}">
                      <a16:colId xmlns:a16="http://schemas.microsoft.com/office/drawing/2014/main" xmlns="" val="20003"/>
                    </a:ext>
                  </a:extLst>
                </a:gridCol>
                <a:gridCol w="1889029">
                  <a:extLst>
                    <a:ext uri="{9D8B030D-6E8A-4147-A177-3AD203B41FA5}">
                      <a16:colId xmlns:a16="http://schemas.microsoft.com/office/drawing/2014/main" xmlns="" val="20004"/>
                    </a:ext>
                  </a:extLst>
                </a:gridCol>
                <a:gridCol w="1314107">
                  <a:extLst>
                    <a:ext uri="{9D8B030D-6E8A-4147-A177-3AD203B41FA5}">
                      <a16:colId xmlns:a16="http://schemas.microsoft.com/office/drawing/2014/main" xmlns="" val="20005"/>
                    </a:ext>
                  </a:extLst>
                </a:gridCol>
                <a:gridCol w="2053293">
                  <a:extLst>
                    <a:ext uri="{9D8B030D-6E8A-4147-A177-3AD203B41FA5}">
                      <a16:colId xmlns:a16="http://schemas.microsoft.com/office/drawing/2014/main" xmlns="" val="20006"/>
                    </a:ext>
                  </a:extLst>
                </a:gridCol>
              </a:tblGrid>
              <a:tr h="296405">
                <a:tc gridSpan="7">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sz="1400" b="1" i="0" u="none" strike="noStrike" cap="none" normalizeH="0" baseline="0" dirty="0" smtClean="0">
                          <a:ln>
                            <a:noFill/>
                          </a:ln>
                          <a:solidFill>
                            <a:srgbClr val="FFFFFF"/>
                          </a:solidFill>
                          <a:effectLst/>
                          <a:latin typeface="HP Simplified" pitchFamily="34" charset="0"/>
                        </a:rPr>
                        <a:t>Lean Six Sigma Project Charter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71627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Project Title:</a:t>
                      </a:r>
                    </a:p>
                  </a:txBody>
                  <a:tcPr marT="34290" marB="342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Migrating  to USB-C port</a:t>
                      </a:r>
                      <a:endParaRPr kumimoji="0" lang="en-US" sz="1050" b="1" i="0" u="none" strike="noStrike" cap="none" normalizeH="0" baseline="0" dirty="0" smtClean="0">
                        <a:ln>
                          <a:noFill/>
                        </a:ln>
                        <a:solidFill>
                          <a:srgbClr val="000000"/>
                        </a:solidFill>
                        <a:effectLst/>
                        <a:latin typeface="HP Simplified" pitchFamily="34" charset="0"/>
                        <a:cs typeface="Arial" pitchFamily="34" charset="0"/>
                      </a:endParaRP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Process:</a:t>
                      </a:r>
                    </a:p>
                  </a:txBody>
                  <a:tcPr marT="34290" marB="342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0" i="0" u="none" strike="noStrike" cap="none" normalizeH="0" baseline="0" dirty="0" smtClean="0">
                          <a:ln>
                            <a:noFill/>
                          </a:ln>
                          <a:solidFill>
                            <a:schemeClr val="tx1"/>
                          </a:solidFill>
                          <a:effectLst/>
                          <a:latin typeface="HP Simplified" pitchFamily="34" charset="0"/>
                          <a:cs typeface="Arial" pitchFamily="34" charset="0"/>
                        </a:rPr>
                        <a:t>A smartphone company is forced due to new EU law to migrate from micro-</a:t>
                      </a:r>
                      <a:r>
                        <a:rPr kumimoji="0" lang="en-US" sz="1050" b="0" i="0" u="none" strike="noStrike" cap="none" normalizeH="0" baseline="0" dirty="0" err="1" smtClean="0">
                          <a:ln>
                            <a:noFill/>
                          </a:ln>
                          <a:solidFill>
                            <a:schemeClr val="tx1"/>
                          </a:solidFill>
                          <a:effectLst/>
                          <a:latin typeface="HP Simplified" pitchFamily="34" charset="0"/>
                          <a:cs typeface="Arial" pitchFamily="34" charset="0"/>
                        </a:rPr>
                        <a:t>usb</a:t>
                      </a:r>
                      <a:r>
                        <a:rPr kumimoji="0" lang="en-US" sz="1050" b="0" i="0" u="none" strike="noStrike" cap="none" normalizeH="0" baseline="0" dirty="0" smtClean="0">
                          <a:ln>
                            <a:noFill/>
                          </a:ln>
                          <a:solidFill>
                            <a:schemeClr val="tx1"/>
                          </a:solidFill>
                          <a:effectLst/>
                          <a:latin typeface="HP Simplified" pitchFamily="34" charset="0"/>
                          <a:cs typeface="Arial" pitchFamily="34" charset="0"/>
                        </a:rPr>
                        <a:t> to USB type-C charging port</a:t>
                      </a:r>
                      <a:endParaRPr kumimoji="0" lang="en-US" sz="1050" b="0" i="0" u="none" strike="noStrike" cap="none" normalizeH="0" baseline="0" dirty="0" smtClean="0">
                        <a:ln>
                          <a:noFill/>
                        </a:ln>
                        <a:solidFill>
                          <a:schemeClr val="tx1"/>
                        </a:solidFill>
                        <a:effectLst/>
                        <a:latin typeface="HP Simplified" pitchFamily="34" charset="0"/>
                        <a:cs typeface="Arial" pitchFamily="34" charset="0"/>
                      </a:endParaRP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Process Owner:</a:t>
                      </a:r>
                    </a:p>
                  </a:txBody>
                  <a:tcPr marT="34290" marB="342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050" b="0" i="0" u="none" strike="noStrike" cap="none" normalizeH="0" baseline="0" dirty="0" smtClean="0">
                        <a:ln>
                          <a:noFill/>
                        </a:ln>
                        <a:solidFill>
                          <a:srgbClr val="000000"/>
                        </a:solidFill>
                        <a:effectLst/>
                        <a:latin typeface="HP Simplified" pitchFamily="34" charset="0"/>
                        <a:cs typeface="Arial" pitchFamily="34" charset="0"/>
                      </a:endParaRPr>
                    </a:p>
                  </a:txBody>
                  <a:tcPr marT="34290" marB="3429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946585">
                <a:tc gridSpan="7">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Problem </a:t>
                      </a:r>
                      <a:r>
                        <a:rPr kumimoji="0" lang="en-US" sz="1050" b="1" i="0" u="none" strike="noStrike" cap="none" normalizeH="0" baseline="0" dirty="0" smtClean="0">
                          <a:ln>
                            <a:noFill/>
                          </a:ln>
                          <a:solidFill>
                            <a:srgbClr val="000000"/>
                          </a:solidFill>
                          <a:effectLst/>
                          <a:latin typeface="HP Simplified" pitchFamily="34" charset="0"/>
                          <a:cs typeface="Arial" pitchFamily="34" charset="0"/>
                        </a:rPr>
                        <a:t>Statement:</a:t>
                      </a:r>
                      <a:r>
                        <a:rPr kumimoji="0" lang="bg-BG" sz="1050" b="1" i="0" u="none" strike="noStrike" cap="none" normalizeH="0" baseline="0" dirty="0" smtClean="0">
                          <a:ln>
                            <a:noFill/>
                          </a:ln>
                          <a:solidFill>
                            <a:srgbClr val="000000"/>
                          </a:solidFill>
                          <a:effectLst/>
                          <a:latin typeface="HP Simplified" pitchFamily="34" charset="0"/>
                          <a:cs typeface="Arial" pitchFamily="34" charset="0"/>
                        </a:rPr>
                        <a:t>Проблема решава сменяване на порта за зареждане на всички модели телефони с </a:t>
                      </a:r>
                      <a:r>
                        <a:rPr kumimoji="0" lang="en-US" sz="1050" b="1" i="0" u="none" strike="noStrike" cap="none" normalizeH="0" baseline="0" dirty="0" smtClean="0">
                          <a:ln>
                            <a:noFill/>
                          </a:ln>
                          <a:solidFill>
                            <a:srgbClr val="000000"/>
                          </a:solidFill>
                          <a:effectLst/>
                          <a:latin typeface="HP Simplified" pitchFamily="34" charset="0"/>
                          <a:cs typeface="Arial" pitchFamily="34" charset="0"/>
                        </a:rPr>
                        <a:t>USB type </a:t>
                      </a:r>
                      <a:r>
                        <a:rPr kumimoji="0" lang="mr-IN" sz="1050" b="1" i="0" u="none" strike="noStrike" cap="none" normalizeH="0" baseline="0" dirty="0" smtClean="0">
                          <a:ln>
                            <a:noFill/>
                          </a:ln>
                          <a:solidFill>
                            <a:srgbClr val="000000"/>
                          </a:solidFill>
                          <a:effectLst/>
                          <a:latin typeface="HP Simplified" pitchFamily="34" charset="0"/>
                          <a:cs typeface="Arial" pitchFamily="34" charset="0"/>
                        </a:rPr>
                        <a:t>–</a:t>
                      </a:r>
                      <a:r>
                        <a:rPr kumimoji="0" lang="en-US" sz="1050" b="1" i="0" u="none" strike="noStrike" cap="none" normalizeH="0" baseline="0" dirty="0" smtClean="0">
                          <a:ln>
                            <a:noFill/>
                          </a:ln>
                          <a:solidFill>
                            <a:srgbClr val="000000"/>
                          </a:solidFill>
                          <a:effectLst/>
                          <a:latin typeface="HP Simplified" pitchFamily="34" charset="0"/>
                          <a:cs typeface="Arial" pitchFamily="34" charset="0"/>
                        </a:rPr>
                        <a:t> C.</a:t>
                      </a:r>
                      <a:r>
                        <a:rPr kumimoji="0" lang="bg-BG" sz="1050" b="1" i="0" u="none" strike="noStrike" cap="none" normalizeH="0" baseline="0" dirty="0" smtClean="0">
                          <a:ln>
                            <a:noFill/>
                          </a:ln>
                          <a:solidFill>
                            <a:srgbClr val="000000"/>
                          </a:solidFill>
                          <a:effectLst/>
                          <a:latin typeface="HP Simplified" pitchFamily="34" charset="0"/>
                          <a:cs typeface="Arial" pitchFamily="34" charset="0"/>
                        </a:rPr>
                        <a:t> </a:t>
                      </a:r>
                      <a:r>
                        <a:rPr kumimoji="0" lang="en-US" sz="1050" b="1" i="0" u="none" strike="noStrike" cap="none" normalizeH="0" baseline="0" dirty="0" smtClean="0">
                          <a:ln>
                            <a:noFill/>
                          </a:ln>
                          <a:solidFill>
                            <a:srgbClr val="000000"/>
                          </a:solidFill>
                          <a:effectLst/>
                          <a:latin typeface="HP Simplified" pitchFamily="34" charset="0"/>
                          <a:cs typeface="Arial" pitchFamily="34" charset="0"/>
                        </a:rPr>
                        <a:t>To</a:t>
                      </a:r>
                      <a:r>
                        <a:rPr kumimoji="0" lang="bg-BG" sz="1050" b="1" i="0" u="none" strike="noStrike" cap="none" normalizeH="0" baseline="0" dirty="0" smtClean="0">
                          <a:ln>
                            <a:noFill/>
                          </a:ln>
                          <a:solidFill>
                            <a:srgbClr val="000000"/>
                          </a:solidFill>
                          <a:effectLst/>
                          <a:latin typeface="HP Simplified" pitchFamily="34" charset="0"/>
                          <a:cs typeface="Arial" pitchFamily="34" charset="0"/>
                        </a:rPr>
                        <a:t>ва сменяване се дължи на факта, че гражданите на европейския съюз плаща към 250 милиона долара за покупки на зарядни устройства.</a:t>
                      </a:r>
                      <a:endParaRPr kumimoji="0" lang="en-US" sz="1050" b="0" i="0" u="none" strike="noStrike" cap="none" normalizeH="0" baseline="0" dirty="0" smtClean="0">
                        <a:ln>
                          <a:noFill/>
                        </a:ln>
                        <a:solidFill>
                          <a:srgbClr val="FF0000"/>
                        </a:solidFill>
                        <a:effectLst/>
                        <a:latin typeface="HP Simplified" pitchFamily="34" charset="0"/>
                        <a:cs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345218">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Start Date:</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r>
                        <a:rPr lang="bg-BG" b="0" dirty="0" smtClean="0"/>
                        <a:t>12.08.2022</a:t>
                      </a:r>
                      <a:endParaRPr lang="en-US" b="0" dirty="0"/>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rowSpan="5" gridSpan="3">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Team Members / Role:</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bg-BG" sz="1050" b="0" i="0" u="none" strike="noStrike" cap="none" normalizeH="0" baseline="0" dirty="0" smtClean="0">
                          <a:ln>
                            <a:noFill/>
                          </a:ln>
                          <a:solidFill>
                            <a:srgbClr val="000000"/>
                          </a:solidFill>
                          <a:effectLst/>
                          <a:latin typeface="HP Simplified" pitchFamily="34" charset="0"/>
                          <a:cs typeface="Arial" pitchFamily="34" charset="0"/>
                        </a:rPr>
                        <a:t>Георги Русев</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bg-BG" sz="1050" b="0" i="0" u="none" strike="noStrike" cap="none" normalizeH="0" baseline="0" dirty="0" smtClean="0">
                          <a:ln>
                            <a:noFill/>
                          </a:ln>
                          <a:solidFill>
                            <a:srgbClr val="000000"/>
                          </a:solidFill>
                          <a:effectLst/>
                          <a:latin typeface="HP Simplified" pitchFamily="34" charset="0"/>
                          <a:cs typeface="Arial" pitchFamily="34" charset="0"/>
                        </a:rPr>
                        <a:t>Матей Костов</a:t>
                      </a:r>
                    </a:p>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bg-BG" sz="1050" b="0" i="0" u="none" strike="noStrike" cap="none" normalizeH="0" baseline="0" dirty="0" smtClean="0">
                          <a:ln>
                            <a:noFill/>
                          </a:ln>
                          <a:solidFill>
                            <a:srgbClr val="000000"/>
                          </a:solidFill>
                          <a:effectLst/>
                          <a:latin typeface="HP Simplified" pitchFamily="34" charset="0"/>
                          <a:cs typeface="Arial" pitchFamily="34" charset="0"/>
                        </a:rPr>
                        <a:t>Христо Мицев</a:t>
                      </a:r>
                      <a:endParaRPr kumimoji="0" lang="en-US" sz="1050" b="0" i="0" u="none" strike="noStrike" cap="none" normalizeH="0" baseline="0" dirty="0" smtClean="0">
                        <a:ln>
                          <a:noFill/>
                        </a:ln>
                        <a:solidFill>
                          <a:srgbClr val="000000"/>
                        </a:solidFill>
                        <a:effectLst/>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rowSpan="5" hMerge="1">
                  <a:txBody>
                    <a:bodyPr/>
                    <a:lstStyle/>
                    <a:p>
                      <a:endParaRPr lang="en-US"/>
                    </a:p>
                  </a:txBody>
                  <a:tcPr/>
                </a:tc>
                <a:tc rowSpan="5" hMerge="1">
                  <a:txBody>
                    <a:bodyPr/>
                    <a:lstStyle/>
                    <a:p>
                      <a:endParaRPr lang="en-US"/>
                    </a:p>
                  </a:txBody>
                  <a:tcPr/>
                </a:tc>
                <a:extLst>
                  <a:ext uri="{0D108BD9-81ED-4DB2-BD59-A6C34878D82A}">
                    <a16:rowId xmlns:a16="http://schemas.microsoft.com/office/drawing/2014/main" xmlns="" val="10003"/>
                  </a:ext>
                </a:extLst>
              </a:tr>
              <a:tr h="258158">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Sponsor:</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r>
                        <a:rPr lang="en-US" sz="1050" b="0" dirty="0" smtClean="0">
                          <a:latin typeface="HP Simplified" pitchFamily="34" charset="0"/>
                          <a:cs typeface="Arial" pitchFamily="34" charset="0"/>
                        </a:rPr>
                        <a:t>EU</a:t>
                      </a:r>
                      <a:endParaRPr lang="en-US" sz="1050" b="0" dirty="0">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4"/>
                  </a:ext>
                </a:extLst>
              </a:tr>
              <a:tr h="258158">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Executive Sponsor:</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r>
                        <a:rPr lang="en-US" sz="1050" b="0" dirty="0" smtClean="0">
                          <a:latin typeface="HP Simplified" pitchFamily="34" charset="0"/>
                          <a:cs typeface="Arial" pitchFamily="34" charset="0"/>
                        </a:rPr>
                        <a:t>nothing</a:t>
                      </a:r>
                      <a:endParaRPr lang="en-US" sz="1050" b="0" dirty="0">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5"/>
                  </a:ext>
                </a:extLst>
              </a:tr>
              <a:tr h="258158">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Project Lead:</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r>
                        <a:rPr lang="bg-BG" sz="1050" b="0" dirty="0" smtClean="0">
                          <a:latin typeface="HP Simplified" pitchFamily="34" charset="0"/>
                          <a:cs typeface="Arial" pitchFamily="34" charset="0"/>
                        </a:rPr>
                        <a:t>Георги</a:t>
                      </a:r>
                      <a:r>
                        <a:rPr lang="bg-BG" sz="1050" b="0" baseline="0" dirty="0" smtClean="0">
                          <a:latin typeface="HP Simplified" pitchFamily="34" charset="0"/>
                          <a:cs typeface="Arial" pitchFamily="34" charset="0"/>
                        </a:rPr>
                        <a:t> Русев</a:t>
                      </a:r>
                      <a:endParaRPr lang="en-US" sz="1050" b="0" dirty="0">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6"/>
                  </a:ext>
                </a:extLst>
              </a:tr>
              <a:tr h="259013">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chemeClr val="tx1"/>
                          </a:solidFill>
                          <a:effectLst/>
                          <a:latin typeface="HP Simplified" pitchFamily="34" charset="0"/>
                          <a:cs typeface="Arial" pitchFamily="34" charset="0"/>
                        </a:rPr>
                        <a:t>Finance Rep:</a:t>
                      </a:r>
                    </a:p>
                  </a:txBody>
                  <a:tcPr marT="34290" marB="34290" horzOverflow="overflow">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100" b="1" i="0" u="none" strike="noStrike" cap="none" normalizeH="0" baseline="0" smtClean="0">
                        <a:ln>
                          <a:noFill/>
                        </a:ln>
                        <a:solidFill>
                          <a:srgbClr val="000000"/>
                        </a:solidFill>
                        <a:effectLst/>
                        <a:latin typeface="Verdana" pitchFamily="34"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r>
                        <a:rPr lang="en-US" sz="1050" b="0" dirty="0" smtClean="0">
                          <a:latin typeface="HP Simplified" pitchFamily="34" charset="0"/>
                          <a:cs typeface="Arial" pitchFamily="34" charset="0"/>
                        </a:rPr>
                        <a:t>Some million dollars</a:t>
                      </a:r>
                      <a:endParaRPr lang="en-US" sz="1050" b="0" dirty="0">
                        <a:latin typeface="HP Simplified" pitchFamily="34" charset="0"/>
                        <a:cs typeface="Arial" pitchFamily="34" charset="0"/>
                      </a:endParaRPr>
                    </a:p>
                  </a:txBody>
                  <a:tcPr marT="34290" marB="3429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xmlns="" val="10007"/>
                  </a:ext>
                </a:extLst>
              </a:tr>
              <a:tr h="462837">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Scope: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r>
                        <a:rPr lang="en-US" sz="1050" b="1" dirty="0" smtClean="0">
                          <a:latin typeface="HP Simplified" pitchFamily="34" charset="0"/>
                          <a:cs typeface="Arial" pitchFamily="34" charset="0"/>
                        </a:rPr>
                        <a:t>IS: good for EU</a:t>
                      </a:r>
                      <a:r>
                        <a:rPr lang="en-US" sz="1050" b="1" baseline="0" dirty="0" smtClean="0">
                          <a:latin typeface="HP Simplified" pitchFamily="34" charset="0"/>
                          <a:cs typeface="Arial" pitchFamily="34" charset="0"/>
                        </a:rPr>
                        <a:t> people</a:t>
                      </a:r>
                      <a:endParaRPr lang="en-US" sz="1050" b="1" dirty="0" smtClean="0">
                        <a:latin typeface="HP Simplified" pitchFamily="34" charset="0"/>
                        <a:cs typeface="Arial" pitchFamily="34" charset="0"/>
                      </a:endParaRPr>
                    </a:p>
                    <a:p>
                      <a:r>
                        <a:rPr lang="en-US" sz="1050" b="1" dirty="0" smtClean="0">
                          <a:latin typeface="HP Simplified" pitchFamily="34" charset="0"/>
                          <a:cs typeface="Arial" pitchFamily="34" charset="0"/>
                        </a:rPr>
                        <a:t>IS</a:t>
                      </a:r>
                      <a:r>
                        <a:rPr lang="en-US" sz="1050" b="1" baseline="0" dirty="0" smtClean="0">
                          <a:latin typeface="HP Simplified" pitchFamily="34" charset="0"/>
                          <a:cs typeface="Arial" pitchFamily="34" charset="0"/>
                        </a:rPr>
                        <a:t> </a:t>
                      </a:r>
                      <a:r>
                        <a:rPr lang="en-US" sz="1050" b="1" baseline="0" dirty="0" smtClean="0">
                          <a:latin typeface="HP Simplified" pitchFamily="34" charset="0"/>
                          <a:cs typeface="Arial" pitchFamily="34" charset="0"/>
                        </a:rPr>
                        <a:t>NOT: good for company brands</a:t>
                      </a:r>
                      <a:endParaRPr lang="en-US" sz="1050" b="1" dirty="0">
                        <a:latin typeface="HP Simplified" pitchFamily="34" charset="0"/>
                        <a:cs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552349">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Project Goals: </a:t>
                      </a:r>
                      <a:r>
                        <a:rPr kumimoji="0" lang="en-US" sz="1050" b="1" i="1" u="none" strike="noStrike" cap="none" normalizeH="0" baseline="0" dirty="0" smtClean="0">
                          <a:ln>
                            <a:noFill/>
                          </a:ln>
                          <a:solidFill>
                            <a:srgbClr val="000000"/>
                          </a:solidFill>
                          <a:effectLst/>
                          <a:latin typeface="HP Simplified" pitchFamily="34" charset="0"/>
                          <a:cs typeface="Arial" pitchFamily="34" charset="0"/>
                        </a:rPr>
                        <a:t>Qualitative &amp; Quantitative</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lang="bg-BG" sz="1050" dirty="0" smtClean="0"/>
                        <a:t>Проблема ще доведе до по добро улеснение</a:t>
                      </a:r>
                      <a:r>
                        <a:rPr lang="bg-BG" sz="1050" baseline="0" dirty="0" smtClean="0"/>
                        <a:t> на потребителите.</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lang="bg-BG" sz="1050" baseline="0" dirty="0" smtClean="0"/>
                        <a:t>Ще доведе до по малко производство.</a:t>
                      </a:r>
                    </a:p>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lang="en-US" sz="1050" dirty="0" smtClean="0"/>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9"/>
                  </a:ext>
                </a:extLst>
              </a:tr>
              <a:tr h="398823">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Key Risks / Dependencies:</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r>
                        <a:rPr lang="bg-BG" sz="1050" b="0" dirty="0" smtClean="0">
                          <a:latin typeface="HP Simplified" pitchFamily="34" charset="0"/>
                          <a:cs typeface="Arial" pitchFamily="34" charset="0"/>
                        </a:rPr>
                        <a:t>Рисковете са,</a:t>
                      </a:r>
                      <a:r>
                        <a:rPr lang="bg-BG" sz="1050" b="0" baseline="0" dirty="0" smtClean="0">
                          <a:latin typeface="HP Simplified" pitchFamily="34" charset="0"/>
                          <a:cs typeface="Arial" pitchFamily="34" charset="0"/>
                        </a:rPr>
                        <a:t> че много големи фирми ще трябва да сменят платките за зареждане на устройствата си което ще доведе до сериозни загуби първоначално.</a:t>
                      </a:r>
                      <a:endParaRPr lang="en-US" sz="1050" b="0" dirty="0">
                        <a:latin typeface="HP Simplified" pitchFamily="34" charset="0"/>
                        <a:cs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0"/>
                  </a:ext>
                </a:extLst>
              </a:tr>
              <a:tr h="391247">
                <a:tc gridSpan="2">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en-US" sz="1050" b="1" i="0" u="none" strike="noStrike" cap="none" normalizeH="0" baseline="0" dirty="0" smtClean="0">
                          <a:ln>
                            <a:noFill/>
                          </a:ln>
                          <a:solidFill>
                            <a:srgbClr val="000000"/>
                          </a:solidFill>
                          <a:effectLst/>
                          <a:latin typeface="HP Simplified" pitchFamily="34" charset="0"/>
                          <a:cs typeface="Arial" pitchFamily="34" charset="0"/>
                        </a:rPr>
                        <a:t>Aligned with which Strategic Goal:</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79999"/>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endParaRPr kumimoji="0" lang="en-US" sz="1800" b="0" i="0" u="none" strike="noStrike" cap="none" normalizeH="0" baseline="0" smtClean="0">
                        <a:ln>
                          <a:noFill/>
                        </a:ln>
                        <a:solidFill>
                          <a:srgbClr val="000000"/>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r>
                        <a:rPr lang="bg-BG" sz="1050" b="0" kern="1200" baseline="0" dirty="0" smtClean="0">
                          <a:solidFill>
                            <a:schemeClr val="tx1"/>
                          </a:solidFill>
                          <a:latin typeface="HP Simplified" pitchFamily="34" charset="0"/>
                          <a:ea typeface="+mn-ea"/>
                          <a:cs typeface="Arial" pitchFamily="34" charset="0"/>
                        </a:rPr>
                        <a:t>Стратегическата цел е намаляването </a:t>
                      </a:r>
                      <a:r>
                        <a:rPr lang="bg-BG" sz="1050" b="0" kern="1200" baseline="0" smtClean="0">
                          <a:solidFill>
                            <a:schemeClr val="tx1"/>
                          </a:solidFill>
                          <a:latin typeface="HP Simplified" pitchFamily="34" charset="0"/>
                          <a:ea typeface="+mn-ea"/>
                          <a:cs typeface="Arial" pitchFamily="34" charset="0"/>
                        </a:rPr>
                        <a:t>на производство на кабели.</a:t>
                      </a:r>
                      <a:endParaRPr lang="en-US" sz="1050" b="0" kern="1200" baseline="0" dirty="0">
                        <a:solidFill>
                          <a:schemeClr val="tx1"/>
                        </a:solidFill>
                        <a:latin typeface="HP Simplified" pitchFamily="34" charset="0"/>
                        <a:ea typeface="+mn-ea"/>
                        <a:cs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3273867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HP_PPT_Standard_template_16x9_Jan2013">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age" ma:contentTypeID="0x010100C568DB52D9D0A14D9B2FDCC96666E9F2007948130EC3DB064584E219954237AF39008BEAD44F602D58418A416F1F7F3AB741" ma:contentTypeVersion="0" ma:contentTypeDescription="Page is a system content type template created by the Publishing Resources feature. The column templates from Page will be added to all Pages libraries created by the Publishing feature." ma:contentTypeScope="" ma:versionID="f9119b3ef40acdfa092b302556491c85">
  <xsd:schema xmlns:xsd="http://www.w3.org/2001/XMLSchema" xmlns:p="http://schemas.microsoft.com/office/2006/metadata/properties" xmlns:ns1="http://schemas.microsoft.com/sharepoint/v3" targetNamespace="http://schemas.microsoft.com/office/2006/metadata/properties" ma:root="true" ma:fieldsID="eb2e1036ecdf7b61d05a31763e86bf86" ns1:_="">
    <xsd:import namespace="http://schemas.microsoft.com/sharepoint/v3"/>
    <xsd:element name="properties">
      <xsd:complexType>
        <xsd:sequence>
          <xsd:element name="documentManagement">
            <xsd:complexType>
              <xsd:all>
                <xsd:element ref="ns1:Comments" minOccurs="0"/>
                <xsd:element ref="ns1:PublishingStartDate" minOccurs="0"/>
                <xsd:element ref="ns1:PublishingExpirationDate" minOccurs="0"/>
                <xsd:element ref="ns1:PublishingContact" minOccurs="0"/>
                <xsd:element ref="ns1:PublishingContactEmail" minOccurs="0"/>
                <xsd:element ref="ns1:PublishingContactName" minOccurs="0"/>
                <xsd:element ref="ns1:PublishingContactPicture" minOccurs="0"/>
                <xsd:element ref="ns1:PublishingPageLayout" minOccurs="0"/>
                <xsd:element ref="ns1:PublishingVariationGroupID" minOccurs="0"/>
                <xsd:element ref="ns1:PublishingVariationRelationshipLinkFieldID" minOccurs="0"/>
                <xsd:element ref="ns1:PublishingRollupImage" minOccurs="0"/>
                <xsd:element ref="ns1:Audienc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Comments" ma:index="8" nillable="true" ma:displayName="Description" ma:internalName="Comments">
      <xsd:simpleType>
        <xsd:restriction base="dms:Note"/>
      </xsd:simpleType>
    </xsd:element>
    <xsd:element name="PublishingStartDate" ma:index="9" nillable="true" ma:displayName="Scheduling Start Date" ma:internalName="PublishingStartDate">
      <xsd:simpleType>
        <xsd:restriction base="dms:Unknown"/>
      </xsd:simpleType>
    </xsd:element>
    <xsd:element name="PublishingExpirationDate" ma:index="10" nillable="true" ma:displayName="Scheduling End Date" ma:internalName="PublishingExpirationDate">
      <xsd:simpleType>
        <xsd:restriction base="dms:Unknown"/>
      </xsd:simpleType>
    </xsd:element>
    <xsd:element name="PublishingContact" ma:index="11"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ublishingContactEmail" ma:index="12" nillable="true" ma:displayName="Contact E-Mail Address" ma:internalName="PublishingContactEmail">
      <xsd:simpleType>
        <xsd:restriction base="dms:Text">
          <xsd:maxLength value="255"/>
        </xsd:restriction>
      </xsd:simpleType>
    </xsd:element>
    <xsd:element name="PublishingContactName" ma:index="13" nillable="true" ma:displayName="Contact Name" ma:internalName="PublishingContactName">
      <xsd:simpleType>
        <xsd:restriction base="dms:Text">
          <xsd:maxLength value="255"/>
        </xsd:restriction>
      </xsd:simpleType>
    </xsd:element>
    <xsd:element name="PublishingContactPicture" ma:index="14" nillable="true" ma:displayName="Contact Picture" ma:format="Image" ma:internalName="PublishingContactPicture">
      <xsd:complexType>
        <xsd:complexContent>
          <xsd:extension base="dms:URL">
            <xsd:sequence>
              <xsd:element name="Url" type="dms:ValidUrl" minOccurs="0" nillable="true"/>
              <xsd:element name="Description" type="xsd:string" nillable="true"/>
            </xsd:sequence>
          </xsd:extension>
        </xsd:complexContent>
      </xsd:complexType>
    </xsd:element>
    <xsd:element name="PublishingPageLayout" ma:index="15" nillable="true" ma:displayName="Page Layout" ma:internalName="PublishingPageLayout"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PublishingVariationGroupID" ma:index="16" nillable="true" ma:displayName="Variation Group ID" ma:hidden="true" ma:internalName="PublishingVariationGroupID">
      <xsd:simpleType>
        <xsd:restriction base="dms:Text">
          <xsd:maxLength value="255"/>
        </xsd:restriction>
      </xsd:simpleType>
    </xsd:element>
    <xsd:element name="PublishingVariationRelationshipLinkFieldID" ma:index="17" nillable="true" ma:displayName="Variation Relationship Link" ma:hidden="true" ma:internalName="PublishingVariationRelationshipLinkFieldID">
      <xsd:complexType>
        <xsd:complexContent>
          <xsd:extension base="dms:URL">
            <xsd:sequence>
              <xsd:element name="Url" type="dms:ValidUrl" minOccurs="0" nillable="true"/>
              <xsd:element name="Description" type="xsd:string" nillable="true"/>
            </xsd:sequence>
          </xsd:extension>
        </xsd:complexContent>
      </xsd:complexType>
    </xsd:element>
    <xsd:element name="PublishingRollupImage" ma:index="18" nillable="true" ma:displayName="Rollup Image" ma:internalName="PublishingRollupImage">
      <xsd:simpleType>
        <xsd:restriction base="dms:Unknown"/>
      </xsd:simpleType>
    </xsd:element>
    <xsd:element name="Audience" ma:index="19" nillable="true" ma:displayName="Target Audiences" ma:description="" ma:internalName="Audienc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ublishingRollupImage xmlns="http://schemas.microsoft.com/sharepoint/v3" xsi:nil="true"/>
    <PublishingContactEmail xmlns="http://schemas.microsoft.com/sharepoint/v3" xsi:nil="true"/>
    <PublishingVariationRelationshipLinkFieldID xmlns="http://schemas.microsoft.com/sharepoint/v3">
      <Url xsi:nil="true"/>
      <Description xsi:nil="true"/>
    </PublishingVariationRelationshipLinkFieldID>
    <PublishingVariationGroupID xmlns="http://schemas.microsoft.com/sharepoint/v3" xsi:nil="true"/>
    <Audience xmlns="http://schemas.microsoft.com/sharepoint/v3" xsi:nil="true"/>
    <PublishingExpirationDate xmlns="http://schemas.microsoft.com/sharepoint/v3" xsi:nil="true"/>
    <PublishingContactPicture xmlns="http://schemas.microsoft.com/sharepoint/v3">
      <Url xsi:nil="true"/>
      <Description xsi:nil="true"/>
    </PublishingContactPicture>
    <PublishingStartDate xmlns="http://schemas.microsoft.com/sharepoint/v3" xsi:nil="true"/>
    <PublishingContact xmlns="http://schemas.microsoft.com/sharepoint/v3">
      <UserInfo>
        <DisplayName/>
        <AccountId xsi:nil="true"/>
        <AccountType/>
      </UserInfo>
    </PublishingContact>
    <PublishingContactName xmlns="http://schemas.microsoft.com/sharepoint/v3" xsi:nil="true"/>
    <Comment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9032B9-804F-481F-A375-2A492960C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C36529E-618D-47CA-9D80-4D80F9E92B6A}">
  <ds:schemaRefs>
    <ds:schemaRef ds:uri="http://purl.org/dc/dcmitype/"/>
    <ds:schemaRef ds:uri="http://purl.org/dc/elements/1.1/"/>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3A580AA9-22E2-4054-8DCD-6D7573C475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HP_PPT_Standard_template_16x9_Jan2013</Template>
  <TotalTime>2776</TotalTime>
  <Words>275</Words>
  <Application>Microsoft Macintosh PowerPoint</Application>
  <PresentationFormat>On-screen Show (16:9)</PresentationFormat>
  <Paragraphs>58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HP Simplified</vt:lpstr>
      <vt:lpstr>Lucida Grande</vt:lpstr>
      <vt:lpstr>Arial</vt:lpstr>
      <vt:lpstr>HP_PPT_Standard_template_16x9_Jan2013</vt:lpstr>
      <vt:lpstr>PowerPoint Presentation</vt:lpstr>
    </vt:vector>
  </TitlesOfParts>
  <Company>HP</Company>
  <LinksUpToDate>false</LinksUpToDate>
  <SharedDoc>false</SharedDoc>
  <HyperlinkBase/>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LSS toolbox</dc:title>
  <dc:creator>Alex Akin</dc:creator>
  <cp:lastModifiedBy>Microsoft Office User</cp:lastModifiedBy>
  <cp:revision>14</cp:revision>
  <cp:lastPrinted>2012-04-13T15:38:33Z</cp:lastPrinted>
  <dcterms:created xsi:type="dcterms:W3CDTF">2014-04-30T21:14:55Z</dcterms:created>
  <dcterms:modified xsi:type="dcterms:W3CDTF">2023-01-22T17:42:08Z</dcterms:modified>
</cp:coreProperties>
</file>