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3"/>
  </p:notesMasterIdLst>
  <p:sldIdLst>
    <p:sldId id="256" r:id="rId2"/>
    <p:sldId id="272" r:id="rId3"/>
    <p:sldId id="273" r:id="rId4"/>
    <p:sldId id="274" r:id="rId5"/>
    <p:sldId id="275" r:id="rId6"/>
    <p:sldId id="276" r:id="rId7"/>
    <p:sldId id="277" r:id="rId8"/>
    <p:sldId id="278" r:id="rId9"/>
    <p:sldId id="279" r:id="rId10"/>
    <p:sldId id="280" r:id="rId11"/>
    <p:sldId id="285" r:id="rId12"/>
    <p:sldId id="282" r:id="rId13"/>
    <p:sldId id="283" r:id="rId14"/>
    <p:sldId id="281" r:id="rId15"/>
    <p:sldId id="284" r:id="rId16"/>
    <p:sldId id="286" r:id="rId17"/>
    <p:sldId id="287" r:id="rId18"/>
    <p:sldId id="288" r:id="rId19"/>
    <p:sldId id="289" r:id="rId20"/>
    <p:sldId id="290" r:id="rId21"/>
    <p:sldId id="291" r:id="rId22"/>
    <p:sldId id="292" r:id="rId23"/>
    <p:sldId id="295" r:id="rId24"/>
    <p:sldId id="293" r:id="rId25"/>
    <p:sldId id="296" r:id="rId26"/>
    <p:sldId id="297" r:id="rId27"/>
    <p:sldId id="299" r:id="rId28"/>
    <p:sldId id="298" r:id="rId29"/>
    <p:sldId id="300" r:id="rId30"/>
    <p:sldId id="301" r:id="rId31"/>
    <p:sldId id="308" r:id="rId32"/>
    <p:sldId id="302" r:id="rId33"/>
    <p:sldId id="303" r:id="rId34"/>
    <p:sldId id="304" r:id="rId35"/>
    <p:sldId id="305" r:id="rId36"/>
    <p:sldId id="306" r:id="rId37"/>
    <p:sldId id="307" r:id="rId38"/>
    <p:sldId id="309" r:id="rId39"/>
    <p:sldId id="310" r:id="rId40"/>
    <p:sldId id="311" r:id="rId41"/>
    <p:sldId id="312"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02" autoAdjust="0"/>
    <p:restoredTop sz="94030" autoAdjust="0"/>
  </p:normalViewPr>
  <p:slideViewPr>
    <p:cSldViewPr snapToGrid="0">
      <p:cViewPr varScale="1">
        <p:scale>
          <a:sx n="78" d="100"/>
          <a:sy n="78" d="100"/>
        </p:scale>
        <p:origin x="101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8588A-2CCF-44B3-8E7E-AD114C6F79B9}" type="datetimeFigureOut">
              <a:rPr lang="en-US" smtClean="0"/>
              <a:t>10/06/2025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304EE1-2E39-4613-BF07-F823C9F1B74F}" type="slidenum">
              <a:rPr lang="en-US" smtClean="0"/>
              <a:t>‹#›</a:t>
            </a:fld>
            <a:endParaRPr lang="en-US"/>
          </a:p>
        </p:txBody>
      </p:sp>
    </p:spTree>
    <p:extLst>
      <p:ext uri="{BB962C8B-B14F-4D97-AF65-F5344CB8AC3E}">
        <p14:creationId xmlns:p14="http://schemas.microsoft.com/office/powerpoint/2010/main" val="2257855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C304EE1-2E39-4613-BF07-F823C9F1B74F}" type="slidenum">
              <a:rPr lang="en-US" smtClean="0"/>
              <a:t>12</a:t>
            </a:fld>
            <a:endParaRPr lang="en-US"/>
          </a:p>
        </p:txBody>
      </p:sp>
    </p:spTree>
    <p:extLst>
      <p:ext uri="{BB962C8B-B14F-4D97-AF65-F5344CB8AC3E}">
        <p14:creationId xmlns:p14="http://schemas.microsoft.com/office/powerpoint/2010/main" val="2088956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https://cdnjs.com/libraries/font-awesome/5.10.2</a:t>
            </a:r>
          </a:p>
          <a:p>
            <a:r>
              <a:rPr lang="en-US" smtClean="0"/>
              <a:t>https://fontawesome.com/v5/icons/sort-down?f=classic&amp;s=solid</a:t>
            </a:r>
            <a:endParaRPr lang="en-US"/>
          </a:p>
        </p:txBody>
      </p:sp>
      <p:sp>
        <p:nvSpPr>
          <p:cNvPr id="4" name="Slide Number Placeholder 3"/>
          <p:cNvSpPr>
            <a:spLocks noGrp="1"/>
          </p:cNvSpPr>
          <p:nvPr>
            <p:ph type="sldNum" sz="quarter" idx="10"/>
          </p:nvPr>
        </p:nvSpPr>
        <p:spPr/>
        <p:txBody>
          <a:bodyPr/>
          <a:lstStyle/>
          <a:p>
            <a:fld id="{2C304EE1-2E39-4613-BF07-F823C9F1B74F}" type="slidenum">
              <a:rPr lang="en-US" smtClean="0"/>
              <a:t>16</a:t>
            </a:fld>
            <a:endParaRPr lang="en-US"/>
          </a:p>
        </p:txBody>
      </p:sp>
    </p:spTree>
    <p:extLst>
      <p:ext uri="{BB962C8B-B14F-4D97-AF65-F5344CB8AC3E}">
        <p14:creationId xmlns:p14="http://schemas.microsoft.com/office/powerpoint/2010/main" val="2417919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https://cdnjs.com/libraries/font-awesome/5.10.2</a:t>
            </a:r>
          </a:p>
          <a:p>
            <a:r>
              <a:rPr lang="en-US" smtClean="0"/>
              <a:t>https://fontawesome.com/v5/icons/sort-down?f=classic&amp;s=solid</a:t>
            </a:r>
          </a:p>
          <a:p>
            <a:endParaRPr lang="en-US"/>
          </a:p>
        </p:txBody>
      </p:sp>
      <p:sp>
        <p:nvSpPr>
          <p:cNvPr id="4" name="Slide Number Placeholder 3"/>
          <p:cNvSpPr>
            <a:spLocks noGrp="1"/>
          </p:cNvSpPr>
          <p:nvPr>
            <p:ph type="sldNum" sz="quarter" idx="10"/>
          </p:nvPr>
        </p:nvSpPr>
        <p:spPr/>
        <p:txBody>
          <a:bodyPr/>
          <a:lstStyle/>
          <a:p>
            <a:fld id="{2C304EE1-2E39-4613-BF07-F823C9F1B74F}" type="slidenum">
              <a:rPr lang="en-US" smtClean="0"/>
              <a:t>18</a:t>
            </a:fld>
            <a:endParaRPr lang="en-US"/>
          </a:p>
        </p:txBody>
      </p:sp>
    </p:spTree>
    <p:extLst>
      <p:ext uri="{BB962C8B-B14F-4D97-AF65-F5344CB8AC3E}">
        <p14:creationId xmlns:p14="http://schemas.microsoft.com/office/powerpoint/2010/main" val="40041833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Ví</a:t>
            </a:r>
            <a:r>
              <a:rPr lang="en-US" baseline="0" smtClean="0"/>
              <a:t> dụ: có 3 cột, 1fr=100%/3, chia đều độ rộng của các phần tử con</a:t>
            </a:r>
          </a:p>
          <a:p>
            <a:r>
              <a:rPr lang="en-US" baseline="0" smtClean="0"/>
              <a:t>Fr, %, px, em: là đơn vị kích thước một phần tử</a:t>
            </a:r>
            <a:endParaRPr lang="en-US"/>
          </a:p>
        </p:txBody>
      </p:sp>
      <p:sp>
        <p:nvSpPr>
          <p:cNvPr id="4" name="Slide Number Placeholder 3"/>
          <p:cNvSpPr>
            <a:spLocks noGrp="1"/>
          </p:cNvSpPr>
          <p:nvPr>
            <p:ph type="sldNum" sz="quarter" idx="10"/>
          </p:nvPr>
        </p:nvSpPr>
        <p:spPr/>
        <p:txBody>
          <a:bodyPr/>
          <a:lstStyle/>
          <a:p>
            <a:fld id="{2C304EE1-2E39-4613-BF07-F823C9F1B74F}" type="slidenum">
              <a:rPr lang="en-US" smtClean="0"/>
              <a:t>21</a:t>
            </a:fld>
            <a:endParaRPr lang="en-US"/>
          </a:p>
        </p:txBody>
      </p:sp>
    </p:spTree>
    <p:extLst>
      <p:ext uri="{BB962C8B-B14F-4D97-AF65-F5344CB8AC3E}">
        <p14:creationId xmlns:p14="http://schemas.microsoft.com/office/powerpoint/2010/main" val="3838612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smtClean="0">
                <a:solidFill>
                  <a:schemeClr val="tx1"/>
                </a:solidFill>
                <a:effectLst/>
                <a:latin typeface="+mn-lt"/>
                <a:ea typeface="+mn-ea"/>
                <a:cs typeface="+mn-cs"/>
              </a:rPr>
              <a:t>1fr tương ứng với một phần trong không gian trống của </a:t>
            </a:r>
            <a:r>
              <a:rPr lang="vi-VN" smtClean="0"/>
              <a:t>grid</a:t>
            </a:r>
            <a:endParaRPr lang="en-US" smtClean="0"/>
          </a:p>
          <a:p>
            <a:r>
              <a:rPr lang="en-US" smtClean="0"/>
              <a:t>Ví</a:t>
            </a:r>
            <a:r>
              <a:rPr lang="en-US" baseline="0" smtClean="0"/>
              <a:t> dụ: có 3 cột, 1fr=100%/3, chia đều độ rộng của các phần tử con</a:t>
            </a:r>
            <a:endParaRPr lang="en-US"/>
          </a:p>
        </p:txBody>
      </p:sp>
      <p:sp>
        <p:nvSpPr>
          <p:cNvPr id="4" name="Slide Number Placeholder 3"/>
          <p:cNvSpPr>
            <a:spLocks noGrp="1"/>
          </p:cNvSpPr>
          <p:nvPr>
            <p:ph type="sldNum" sz="quarter" idx="10"/>
          </p:nvPr>
        </p:nvSpPr>
        <p:spPr/>
        <p:txBody>
          <a:bodyPr/>
          <a:lstStyle/>
          <a:p>
            <a:fld id="{2C304EE1-2E39-4613-BF07-F823C9F1B74F}" type="slidenum">
              <a:rPr lang="en-US" smtClean="0"/>
              <a:t>22</a:t>
            </a:fld>
            <a:endParaRPr lang="en-US"/>
          </a:p>
        </p:txBody>
      </p:sp>
    </p:spTree>
    <p:extLst>
      <p:ext uri="{BB962C8B-B14F-4D97-AF65-F5344CB8AC3E}">
        <p14:creationId xmlns:p14="http://schemas.microsoft.com/office/powerpoint/2010/main" val="29131043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10/06/2025</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10/06/2025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lvl1pPr marL="285750" indent="-285750">
              <a:buFont typeface="Wingdings" panose="05000000000000000000" pitchFamily="2" charset="2"/>
              <a:buChar char="Ø"/>
              <a:defRPr sz="2800">
                <a:latin typeface="Tahoma" panose="020B0604030504040204" pitchFamily="34" charset="0"/>
                <a:ea typeface="Tahoma" panose="020B0604030504040204" pitchFamily="34" charset="0"/>
                <a:cs typeface="Tahoma" panose="020B0604030504040204" pitchFamily="34" charset="0"/>
              </a:defRPr>
            </a:lvl1pPr>
            <a:lvl2pPr marL="742950" indent="-285750">
              <a:buFont typeface="Wingdings" panose="05000000000000000000" pitchFamily="2" charset="2"/>
              <a:buChar char="ü"/>
              <a:defRPr sz="2400">
                <a:latin typeface="Tahoma" panose="020B0604030504040204" pitchFamily="34" charset="0"/>
                <a:ea typeface="Tahoma" panose="020B0604030504040204" pitchFamily="34" charset="0"/>
                <a:cs typeface="Tahoma" panose="020B0604030504040204" pitchFamily="34" charset="0"/>
              </a:defRPr>
            </a:lvl2pPr>
            <a:lvl3pPr>
              <a:defRPr sz="2000">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5BFA754-D5C3-4E66-96A6-867B257F58DC}" type="datetimeFigureOut">
              <a:rPr lang="en-US" dirty="0"/>
              <a:t>10/06/2025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atin typeface="Tahoma" panose="020B0604030504040204" pitchFamily="34" charset="0"/>
                <a:ea typeface="Tahoma" panose="020B0604030504040204" pitchFamily="34" charset="0"/>
                <a:cs typeface="Tahoma" panose="020B0604030504040204" pitchFamily="34" charset="0"/>
              </a:defRPr>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8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10/06/2025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10/06/2025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10/06/2025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10/06/2025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10/06/2025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10/06/2025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10/06/2025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10/06/2025</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LẬP TRÌNH TRÊN WEB</a:t>
            </a:r>
            <a:endParaRPr lang="en-US"/>
          </a:p>
        </p:txBody>
      </p:sp>
      <p:sp>
        <p:nvSpPr>
          <p:cNvPr id="3" name="Subtitle 2"/>
          <p:cNvSpPr>
            <a:spLocks noGrp="1"/>
          </p:cNvSpPr>
          <p:nvPr>
            <p:ph type="subTitle" idx="1"/>
          </p:nvPr>
        </p:nvSpPr>
        <p:spPr/>
        <p:txBody>
          <a:bodyPr/>
          <a:lstStyle/>
          <a:p>
            <a:r>
              <a:rPr lang="en-US" smtClean="0"/>
              <a:t>ASP.NET MVC5</a:t>
            </a: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148" y="738289"/>
            <a:ext cx="1461772" cy="981628"/>
          </a:xfrm>
          <a:prstGeom prst="ellipse">
            <a:avLst/>
          </a:prstGeom>
        </p:spPr>
      </p:pic>
    </p:spTree>
    <p:extLst>
      <p:ext uri="{BB962C8B-B14F-4D97-AF65-F5344CB8AC3E}">
        <p14:creationId xmlns:p14="http://schemas.microsoft.com/office/powerpoint/2010/main" val="2261433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Pseudo class (lớp giả)</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15583473"/>
              </p:ext>
            </p:extLst>
          </p:nvPr>
        </p:nvGraphicFramePr>
        <p:xfrm>
          <a:off x="704850" y="2722879"/>
          <a:ext cx="10782300" cy="2743200"/>
        </p:xfrm>
        <a:graphic>
          <a:graphicData uri="http://schemas.openxmlformats.org/drawingml/2006/table">
            <a:tbl>
              <a:tblPr>
                <a:tableStyleId>{616DA210-FB5B-4158-B5E0-FEB733F419BA}</a:tableStyleId>
              </a:tblPr>
              <a:tblGrid>
                <a:gridCol w="3230879">
                  <a:extLst>
                    <a:ext uri="{9D8B030D-6E8A-4147-A177-3AD203B41FA5}">
                      <a16:colId xmlns:a16="http://schemas.microsoft.com/office/drawing/2014/main" val="157570663"/>
                    </a:ext>
                  </a:extLst>
                </a:gridCol>
                <a:gridCol w="2885440">
                  <a:extLst>
                    <a:ext uri="{9D8B030D-6E8A-4147-A177-3AD203B41FA5}">
                      <a16:colId xmlns:a16="http://schemas.microsoft.com/office/drawing/2014/main" val="3440474491"/>
                    </a:ext>
                  </a:extLst>
                </a:gridCol>
                <a:gridCol w="4665981">
                  <a:extLst>
                    <a:ext uri="{9D8B030D-6E8A-4147-A177-3AD203B41FA5}">
                      <a16:colId xmlns:a16="http://schemas.microsoft.com/office/drawing/2014/main" val="3205129518"/>
                    </a:ext>
                  </a:extLst>
                </a:gridCol>
              </a:tblGrid>
              <a:tr h="0">
                <a:tc>
                  <a:txBody>
                    <a:bodyPr/>
                    <a:lstStyle/>
                    <a:p>
                      <a:pPr algn="ctr"/>
                      <a:r>
                        <a:rPr lang="en-US" sz="2400" b="1"/>
                        <a:t>Pseudo-class</a:t>
                      </a:r>
                    </a:p>
                  </a:txBody>
                  <a:tcPr anchor="ctr">
                    <a:solidFill>
                      <a:schemeClr val="accent1">
                        <a:lumMod val="60000"/>
                        <a:lumOff val="40000"/>
                      </a:schemeClr>
                    </a:solidFill>
                  </a:tcPr>
                </a:tc>
                <a:tc>
                  <a:txBody>
                    <a:bodyPr/>
                    <a:lstStyle/>
                    <a:p>
                      <a:pPr algn="ctr"/>
                      <a:r>
                        <a:rPr lang="en-US" sz="2400" b="1"/>
                        <a:t>Mô tả</a:t>
                      </a:r>
                    </a:p>
                  </a:txBody>
                  <a:tcPr anchor="ctr">
                    <a:solidFill>
                      <a:schemeClr val="accent1">
                        <a:lumMod val="60000"/>
                        <a:lumOff val="40000"/>
                      </a:schemeClr>
                    </a:solidFill>
                  </a:tcPr>
                </a:tc>
                <a:tc>
                  <a:txBody>
                    <a:bodyPr/>
                    <a:lstStyle/>
                    <a:p>
                      <a:pPr algn="ctr"/>
                      <a:r>
                        <a:rPr lang="en-US" sz="2400" b="1"/>
                        <a:t>Ví dụ</a:t>
                      </a:r>
                    </a:p>
                  </a:txBody>
                  <a:tcPr anchor="ctr">
                    <a:solidFill>
                      <a:schemeClr val="accent1">
                        <a:lumMod val="60000"/>
                        <a:lumOff val="40000"/>
                      </a:schemeClr>
                    </a:solidFill>
                  </a:tcPr>
                </a:tc>
                <a:extLst>
                  <a:ext uri="{0D108BD9-81ED-4DB2-BD59-A6C34878D82A}">
                    <a16:rowId xmlns:a16="http://schemas.microsoft.com/office/drawing/2014/main" val="485022343"/>
                  </a:ext>
                </a:extLst>
              </a:tr>
              <a:tr h="0">
                <a:tc>
                  <a:txBody>
                    <a:bodyPr/>
                    <a:lstStyle/>
                    <a:p>
                      <a:r>
                        <a:rPr lang="en-US" sz="2400" b="1">
                          <a:solidFill>
                            <a:srgbClr val="0070C0"/>
                          </a:solidFill>
                        </a:rPr>
                        <a:t>:hover</a:t>
                      </a:r>
                    </a:p>
                  </a:txBody>
                  <a:tcPr anchor="ctr"/>
                </a:tc>
                <a:tc>
                  <a:txBody>
                    <a:bodyPr/>
                    <a:lstStyle/>
                    <a:p>
                      <a:r>
                        <a:rPr lang="en-US" sz="2400"/>
                        <a:t>Khi di chuột vào</a:t>
                      </a:r>
                    </a:p>
                  </a:txBody>
                  <a:tcPr anchor="ctr"/>
                </a:tc>
                <a:tc>
                  <a:txBody>
                    <a:bodyPr/>
                    <a:lstStyle/>
                    <a:p>
                      <a:r>
                        <a:rPr lang="en-US" sz="2400"/>
                        <a:t>a:hover { color: red; }</a:t>
                      </a:r>
                    </a:p>
                  </a:txBody>
                  <a:tcPr anchor="ctr"/>
                </a:tc>
                <a:extLst>
                  <a:ext uri="{0D108BD9-81ED-4DB2-BD59-A6C34878D82A}">
                    <a16:rowId xmlns:a16="http://schemas.microsoft.com/office/drawing/2014/main" val="3914533859"/>
                  </a:ext>
                </a:extLst>
              </a:tr>
              <a:tr h="0">
                <a:tc>
                  <a:txBody>
                    <a:bodyPr/>
                    <a:lstStyle/>
                    <a:p>
                      <a:r>
                        <a:rPr lang="en-US" sz="2400" b="1">
                          <a:solidFill>
                            <a:srgbClr val="0070C0"/>
                          </a:solidFill>
                        </a:rPr>
                        <a:t>:active</a:t>
                      </a:r>
                    </a:p>
                  </a:txBody>
                  <a:tcPr anchor="ctr"/>
                </a:tc>
                <a:tc>
                  <a:txBody>
                    <a:bodyPr/>
                    <a:lstStyle/>
                    <a:p>
                      <a:r>
                        <a:rPr lang="en-US" sz="2400"/>
                        <a:t>Khi click</a:t>
                      </a:r>
                    </a:p>
                  </a:txBody>
                  <a:tcPr anchor="ctr"/>
                </a:tc>
                <a:tc>
                  <a:txBody>
                    <a:bodyPr/>
                    <a:lstStyle/>
                    <a:p>
                      <a:r>
                        <a:rPr lang="en-US" sz="2400"/>
                        <a:t>button:active { background: yellow; }</a:t>
                      </a:r>
                    </a:p>
                  </a:txBody>
                  <a:tcPr anchor="ctr"/>
                </a:tc>
                <a:extLst>
                  <a:ext uri="{0D108BD9-81ED-4DB2-BD59-A6C34878D82A}">
                    <a16:rowId xmlns:a16="http://schemas.microsoft.com/office/drawing/2014/main" val="1507685934"/>
                  </a:ext>
                </a:extLst>
              </a:tr>
              <a:tr h="0">
                <a:tc>
                  <a:txBody>
                    <a:bodyPr/>
                    <a:lstStyle/>
                    <a:p>
                      <a:r>
                        <a:rPr lang="en-US" sz="2400" b="1">
                          <a:solidFill>
                            <a:srgbClr val="0070C0"/>
                          </a:solidFill>
                        </a:rPr>
                        <a:t>:focus</a:t>
                      </a:r>
                    </a:p>
                  </a:txBody>
                  <a:tcPr anchor="ctr"/>
                </a:tc>
                <a:tc>
                  <a:txBody>
                    <a:bodyPr/>
                    <a:lstStyle/>
                    <a:p>
                      <a:r>
                        <a:rPr lang="en-US" sz="2400"/>
                        <a:t>Khi focus</a:t>
                      </a:r>
                    </a:p>
                  </a:txBody>
                  <a:tcPr anchor="ctr"/>
                </a:tc>
                <a:tc>
                  <a:txBody>
                    <a:bodyPr/>
                    <a:lstStyle/>
                    <a:p>
                      <a:r>
                        <a:rPr lang="en-US" sz="2400"/>
                        <a:t>input:focus { border-color: blue; }</a:t>
                      </a:r>
                    </a:p>
                  </a:txBody>
                  <a:tcPr anchor="ctr"/>
                </a:tc>
                <a:extLst>
                  <a:ext uri="{0D108BD9-81ED-4DB2-BD59-A6C34878D82A}">
                    <a16:rowId xmlns:a16="http://schemas.microsoft.com/office/drawing/2014/main" val="3056867708"/>
                  </a:ext>
                </a:extLst>
              </a:tr>
              <a:tr h="0">
                <a:tc>
                  <a:txBody>
                    <a:bodyPr/>
                    <a:lstStyle/>
                    <a:p>
                      <a:r>
                        <a:rPr lang="en-US" sz="2400" b="1">
                          <a:solidFill>
                            <a:srgbClr val="0070C0"/>
                          </a:solidFill>
                        </a:rPr>
                        <a:t>:nth-child(n)</a:t>
                      </a:r>
                    </a:p>
                  </a:txBody>
                  <a:tcPr anchor="ctr"/>
                </a:tc>
                <a:tc>
                  <a:txBody>
                    <a:bodyPr/>
                    <a:lstStyle/>
                    <a:p>
                      <a:r>
                        <a:rPr lang="en-US" sz="2400"/>
                        <a:t>Con thứ n</a:t>
                      </a:r>
                    </a:p>
                  </a:txBody>
                  <a:tcPr anchor="ctr"/>
                </a:tc>
                <a:tc>
                  <a:txBody>
                    <a:bodyPr/>
                    <a:lstStyle/>
                    <a:p>
                      <a:r>
                        <a:rPr lang="en-US" sz="2400"/>
                        <a:t>li:nth-child(2) { color: green; }</a:t>
                      </a:r>
                    </a:p>
                  </a:txBody>
                  <a:tcPr anchor="ctr"/>
                </a:tc>
                <a:extLst>
                  <a:ext uri="{0D108BD9-81ED-4DB2-BD59-A6C34878D82A}">
                    <a16:rowId xmlns:a16="http://schemas.microsoft.com/office/drawing/2014/main" val="67359857"/>
                  </a:ext>
                </a:extLst>
              </a:tr>
              <a:tr h="0">
                <a:tc>
                  <a:txBody>
                    <a:bodyPr/>
                    <a:lstStyle/>
                    <a:p>
                      <a:r>
                        <a:rPr lang="en-US" sz="2400" b="1">
                          <a:solidFill>
                            <a:srgbClr val="0070C0"/>
                          </a:solidFill>
                        </a:rPr>
                        <a:t>:first-child / :last-child</a:t>
                      </a:r>
                    </a:p>
                  </a:txBody>
                  <a:tcPr anchor="ctr"/>
                </a:tc>
                <a:tc>
                  <a:txBody>
                    <a:bodyPr/>
                    <a:lstStyle/>
                    <a:p>
                      <a:r>
                        <a:rPr lang="en-US" sz="2400"/>
                        <a:t>Con đầu/cuối</a:t>
                      </a:r>
                    </a:p>
                  </a:txBody>
                  <a:tcPr anchor="ctr"/>
                </a:tc>
                <a:tc>
                  <a:txBody>
                    <a:bodyPr/>
                    <a:lstStyle/>
                    <a:p>
                      <a:r>
                        <a:rPr lang="en-US" sz="2400"/>
                        <a:t>p:first-child { font-weight: bold; }</a:t>
                      </a:r>
                    </a:p>
                  </a:txBody>
                  <a:tcPr anchor="ctr"/>
                </a:tc>
                <a:extLst>
                  <a:ext uri="{0D108BD9-81ED-4DB2-BD59-A6C34878D82A}">
                    <a16:rowId xmlns:a16="http://schemas.microsoft.com/office/drawing/2014/main" val="1968264809"/>
                  </a:ext>
                </a:extLst>
              </a:tr>
            </a:tbl>
          </a:graphicData>
        </a:graphic>
      </p:graphicFrame>
    </p:spTree>
    <p:extLst>
      <p:ext uri="{BB962C8B-B14F-4D97-AF65-F5344CB8AC3E}">
        <p14:creationId xmlns:p14="http://schemas.microsoft.com/office/powerpoint/2010/main" val="12186079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Pseudo class (lớp giả)</a:t>
            </a:r>
          </a:p>
        </p:txBody>
      </p:sp>
      <p:sp>
        <p:nvSpPr>
          <p:cNvPr id="4" name="Rectangle 3"/>
          <p:cNvSpPr/>
          <p:nvPr/>
        </p:nvSpPr>
        <p:spPr>
          <a:xfrm>
            <a:off x="426720" y="4180344"/>
            <a:ext cx="9743440" cy="2677656"/>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400">
                <a:solidFill>
                  <a:srgbClr val="0000FF"/>
                </a:solidFill>
                <a:latin typeface="Cascadia Mono" panose="020B0609020000020004" pitchFamily="49" charset="0"/>
              </a:rPr>
              <a:t>&lt;</a:t>
            </a:r>
            <a:r>
              <a:rPr lang="en-US" sz="2400">
                <a:solidFill>
                  <a:srgbClr val="800000"/>
                </a:solidFill>
                <a:latin typeface="Cascadia Mono" panose="020B0609020000020004" pitchFamily="49" charset="0"/>
              </a:rPr>
              <a:t>div</a:t>
            </a:r>
            <a:r>
              <a:rPr lang="en-US" sz="2400">
                <a:solidFill>
                  <a:srgbClr val="0000FF"/>
                </a:solidFill>
                <a:latin typeface="Cascadia Mono" panose="020B0609020000020004" pitchFamily="49" charset="0"/>
              </a:rPr>
              <a:t>&gt;</a:t>
            </a:r>
            <a:endParaRPr lang="en-US" sz="2400">
              <a:solidFill>
                <a:srgbClr val="000000"/>
              </a:solidFill>
              <a:latin typeface="Cascadia Mono" panose="020B0609020000020004" pitchFamily="49" charset="0"/>
            </a:endParaRPr>
          </a:p>
          <a:p>
            <a:r>
              <a:rPr lang="en-US" sz="2400">
                <a:solidFill>
                  <a:srgbClr val="000000"/>
                </a:solidFill>
                <a:latin typeface="Cascadia Mono" panose="020B0609020000020004" pitchFamily="49" charset="0"/>
              </a:rPr>
              <a:t>    </a:t>
            </a:r>
            <a:r>
              <a:rPr lang="en-US" sz="2400">
                <a:solidFill>
                  <a:srgbClr val="0000FF"/>
                </a:solidFill>
                <a:latin typeface="Cascadia Mono" panose="020B0609020000020004" pitchFamily="49" charset="0"/>
              </a:rPr>
              <a:t>&lt;</a:t>
            </a:r>
            <a:r>
              <a:rPr lang="en-US" sz="2400">
                <a:solidFill>
                  <a:srgbClr val="800000"/>
                </a:solidFill>
                <a:latin typeface="Cascadia Mono" panose="020B0609020000020004" pitchFamily="49" charset="0"/>
              </a:rPr>
              <a:t>ul</a:t>
            </a:r>
            <a:r>
              <a:rPr lang="en-US" sz="2400">
                <a:solidFill>
                  <a:srgbClr val="000000"/>
                </a:solidFill>
                <a:latin typeface="Cascadia Mono" panose="020B0609020000020004" pitchFamily="49" charset="0"/>
              </a:rPr>
              <a:t> </a:t>
            </a:r>
            <a:r>
              <a:rPr lang="en-US" sz="2400">
                <a:solidFill>
                  <a:srgbClr val="FF0000"/>
                </a:solidFill>
                <a:latin typeface="Cascadia Mono" panose="020B0609020000020004" pitchFamily="49" charset="0"/>
              </a:rPr>
              <a:t>id</a:t>
            </a:r>
            <a:r>
              <a:rPr lang="en-US" sz="2400">
                <a:solidFill>
                  <a:srgbClr val="0000FF"/>
                </a:solidFill>
                <a:latin typeface="Cascadia Mono" panose="020B0609020000020004" pitchFamily="49" charset="0"/>
              </a:rPr>
              <a:t>="mennu"&gt;</a:t>
            </a:r>
            <a:endParaRPr lang="en-US" sz="2400">
              <a:solidFill>
                <a:srgbClr val="000000"/>
              </a:solidFill>
              <a:latin typeface="Cascadia Mono" panose="020B0609020000020004" pitchFamily="49" charset="0"/>
            </a:endParaRPr>
          </a:p>
          <a:p>
            <a:r>
              <a:rPr lang="en-US" sz="2400">
                <a:solidFill>
                  <a:srgbClr val="000000"/>
                </a:solidFill>
                <a:latin typeface="Cascadia Mono" panose="020B0609020000020004" pitchFamily="49" charset="0"/>
              </a:rPr>
              <a:t>        </a:t>
            </a:r>
            <a:r>
              <a:rPr lang="en-US" sz="2400">
                <a:solidFill>
                  <a:srgbClr val="0000FF"/>
                </a:solidFill>
                <a:latin typeface="Cascadia Mono" panose="020B0609020000020004" pitchFamily="49" charset="0"/>
              </a:rPr>
              <a:t>&lt;</a:t>
            </a:r>
            <a:r>
              <a:rPr lang="en-US" sz="2400">
                <a:solidFill>
                  <a:srgbClr val="800000"/>
                </a:solidFill>
                <a:latin typeface="Cascadia Mono" panose="020B0609020000020004" pitchFamily="49" charset="0"/>
              </a:rPr>
              <a:t>li</a:t>
            </a:r>
            <a:r>
              <a:rPr lang="en-US" sz="2400">
                <a:solidFill>
                  <a:srgbClr val="0000FF"/>
                </a:solidFill>
                <a:latin typeface="Cascadia Mono" panose="020B0609020000020004" pitchFamily="49" charset="0"/>
              </a:rPr>
              <a:t>&gt;&lt;</a:t>
            </a:r>
            <a:r>
              <a:rPr lang="en-US" sz="2400">
                <a:solidFill>
                  <a:srgbClr val="800000"/>
                </a:solidFill>
                <a:latin typeface="Cascadia Mono" panose="020B0609020000020004" pitchFamily="49" charset="0"/>
              </a:rPr>
              <a:t>a</a:t>
            </a:r>
            <a:r>
              <a:rPr lang="en-US" sz="2400">
                <a:solidFill>
                  <a:srgbClr val="000000"/>
                </a:solidFill>
                <a:latin typeface="Cascadia Mono" panose="020B0609020000020004" pitchFamily="49" charset="0"/>
              </a:rPr>
              <a:t> </a:t>
            </a:r>
            <a:r>
              <a:rPr lang="en-US" sz="2400">
                <a:solidFill>
                  <a:srgbClr val="FF0000"/>
                </a:solidFill>
                <a:latin typeface="Cascadia Mono" panose="020B0609020000020004" pitchFamily="49" charset="0"/>
              </a:rPr>
              <a:t>href</a:t>
            </a:r>
            <a:r>
              <a:rPr lang="en-US" sz="2400">
                <a:solidFill>
                  <a:srgbClr val="0000FF"/>
                </a:solidFill>
                <a:latin typeface="Cascadia Mono" panose="020B0609020000020004" pitchFamily="49" charset="0"/>
              </a:rPr>
              <a:t>="#"</a:t>
            </a:r>
            <a:r>
              <a:rPr lang="en-US" sz="2400">
                <a:solidFill>
                  <a:srgbClr val="000000"/>
                </a:solidFill>
                <a:latin typeface="Cascadia Mono" panose="020B0609020000020004" pitchFamily="49" charset="0"/>
              </a:rPr>
              <a:t> </a:t>
            </a:r>
            <a:r>
              <a:rPr lang="en-US" sz="2400">
                <a:solidFill>
                  <a:srgbClr val="FF0000"/>
                </a:solidFill>
                <a:latin typeface="Cascadia Mono" panose="020B0609020000020004" pitchFamily="49" charset="0"/>
              </a:rPr>
              <a:t>class</a:t>
            </a:r>
            <a:r>
              <a:rPr lang="en-US" sz="2400">
                <a:solidFill>
                  <a:srgbClr val="0000FF"/>
                </a:solidFill>
                <a:latin typeface="Cascadia Mono" panose="020B0609020000020004" pitchFamily="49" charset="0"/>
              </a:rPr>
              <a:t>="fm-a"&gt;</a:t>
            </a:r>
            <a:r>
              <a:rPr lang="en-US" sz="2400">
                <a:solidFill>
                  <a:srgbClr val="000000"/>
                </a:solidFill>
                <a:latin typeface="Cascadia Mono" panose="020B0609020000020004" pitchFamily="49" charset="0"/>
              </a:rPr>
              <a:t>Click 1</a:t>
            </a:r>
            <a:r>
              <a:rPr lang="en-US" sz="2400">
                <a:solidFill>
                  <a:srgbClr val="0000FF"/>
                </a:solidFill>
                <a:latin typeface="Cascadia Mono" panose="020B0609020000020004" pitchFamily="49" charset="0"/>
              </a:rPr>
              <a:t>&lt;/</a:t>
            </a:r>
            <a:r>
              <a:rPr lang="en-US" sz="2400">
                <a:solidFill>
                  <a:srgbClr val="800000"/>
                </a:solidFill>
                <a:latin typeface="Cascadia Mono" panose="020B0609020000020004" pitchFamily="49" charset="0"/>
              </a:rPr>
              <a:t>a</a:t>
            </a:r>
            <a:r>
              <a:rPr lang="en-US" sz="2400">
                <a:solidFill>
                  <a:srgbClr val="0000FF"/>
                </a:solidFill>
                <a:latin typeface="Cascadia Mono" panose="020B0609020000020004" pitchFamily="49" charset="0"/>
              </a:rPr>
              <a:t>&gt;&lt;/</a:t>
            </a:r>
            <a:r>
              <a:rPr lang="en-US" sz="2400">
                <a:solidFill>
                  <a:srgbClr val="800000"/>
                </a:solidFill>
                <a:latin typeface="Cascadia Mono" panose="020B0609020000020004" pitchFamily="49" charset="0"/>
              </a:rPr>
              <a:t>li</a:t>
            </a:r>
            <a:r>
              <a:rPr lang="en-US" sz="2400">
                <a:solidFill>
                  <a:srgbClr val="0000FF"/>
                </a:solidFill>
                <a:latin typeface="Cascadia Mono" panose="020B0609020000020004" pitchFamily="49" charset="0"/>
              </a:rPr>
              <a:t>&gt;</a:t>
            </a:r>
            <a:endParaRPr lang="en-US" sz="2400">
              <a:solidFill>
                <a:srgbClr val="000000"/>
              </a:solidFill>
              <a:latin typeface="Cascadia Mono" panose="020B0609020000020004" pitchFamily="49" charset="0"/>
            </a:endParaRPr>
          </a:p>
          <a:p>
            <a:r>
              <a:rPr lang="en-US" sz="2400">
                <a:solidFill>
                  <a:srgbClr val="000000"/>
                </a:solidFill>
                <a:latin typeface="Cascadia Mono" panose="020B0609020000020004" pitchFamily="49" charset="0"/>
              </a:rPr>
              <a:t>        </a:t>
            </a:r>
            <a:r>
              <a:rPr lang="en-US" sz="2400">
                <a:solidFill>
                  <a:srgbClr val="0000FF"/>
                </a:solidFill>
                <a:latin typeface="Cascadia Mono" panose="020B0609020000020004" pitchFamily="49" charset="0"/>
              </a:rPr>
              <a:t>&lt;</a:t>
            </a:r>
            <a:r>
              <a:rPr lang="en-US" sz="2400">
                <a:solidFill>
                  <a:srgbClr val="800000"/>
                </a:solidFill>
                <a:latin typeface="Cascadia Mono" panose="020B0609020000020004" pitchFamily="49" charset="0"/>
              </a:rPr>
              <a:t>li</a:t>
            </a:r>
            <a:r>
              <a:rPr lang="en-US" sz="2400">
                <a:solidFill>
                  <a:srgbClr val="0000FF"/>
                </a:solidFill>
                <a:latin typeface="Cascadia Mono" panose="020B0609020000020004" pitchFamily="49" charset="0"/>
              </a:rPr>
              <a:t>&gt;&lt;</a:t>
            </a:r>
            <a:r>
              <a:rPr lang="en-US" sz="2400">
                <a:solidFill>
                  <a:srgbClr val="800000"/>
                </a:solidFill>
                <a:latin typeface="Cascadia Mono" panose="020B0609020000020004" pitchFamily="49" charset="0"/>
              </a:rPr>
              <a:t>a</a:t>
            </a:r>
            <a:r>
              <a:rPr lang="en-US" sz="2400">
                <a:solidFill>
                  <a:srgbClr val="000000"/>
                </a:solidFill>
                <a:latin typeface="Cascadia Mono" panose="020B0609020000020004" pitchFamily="49" charset="0"/>
              </a:rPr>
              <a:t> </a:t>
            </a:r>
            <a:r>
              <a:rPr lang="en-US" sz="2400">
                <a:solidFill>
                  <a:srgbClr val="FF0000"/>
                </a:solidFill>
                <a:latin typeface="Cascadia Mono" panose="020B0609020000020004" pitchFamily="49" charset="0"/>
              </a:rPr>
              <a:t>href</a:t>
            </a:r>
            <a:r>
              <a:rPr lang="en-US" sz="2400">
                <a:solidFill>
                  <a:srgbClr val="0000FF"/>
                </a:solidFill>
                <a:latin typeface="Cascadia Mono" panose="020B0609020000020004" pitchFamily="49" charset="0"/>
              </a:rPr>
              <a:t>="#"</a:t>
            </a:r>
            <a:r>
              <a:rPr lang="en-US" sz="2400">
                <a:solidFill>
                  <a:srgbClr val="000000"/>
                </a:solidFill>
                <a:latin typeface="Cascadia Mono" panose="020B0609020000020004" pitchFamily="49" charset="0"/>
              </a:rPr>
              <a:t> </a:t>
            </a:r>
            <a:r>
              <a:rPr lang="en-US" sz="2400">
                <a:solidFill>
                  <a:srgbClr val="FF0000"/>
                </a:solidFill>
                <a:latin typeface="Cascadia Mono" panose="020B0609020000020004" pitchFamily="49" charset="0"/>
              </a:rPr>
              <a:t>class</a:t>
            </a:r>
            <a:r>
              <a:rPr lang="en-US" sz="2400">
                <a:solidFill>
                  <a:srgbClr val="0000FF"/>
                </a:solidFill>
                <a:latin typeface="Cascadia Mono" panose="020B0609020000020004" pitchFamily="49" charset="0"/>
              </a:rPr>
              <a:t>="fm-a"&gt;</a:t>
            </a:r>
            <a:r>
              <a:rPr lang="en-US" sz="2400">
                <a:solidFill>
                  <a:srgbClr val="000000"/>
                </a:solidFill>
                <a:latin typeface="Cascadia Mono" panose="020B0609020000020004" pitchFamily="49" charset="0"/>
              </a:rPr>
              <a:t>Click 2</a:t>
            </a:r>
            <a:r>
              <a:rPr lang="en-US" sz="2400">
                <a:solidFill>
                  <a:srgbClr val="0000FF"/>
                </a:solidFill>
                <a:latin typeface="Cascadia Mono" panose="020B0609020000020004" pitchFamily="49" charset="0"/>
              </a:rPr>
              <a:t>&lt;/</a:t>
            </a:r>
            <a:r>
              <a:rPr lang="en-US" sz="2400">
                <a:solidFill>
                  <a:srgbClr val="800000"/>
                </a:solidFill>
                <a:latin typeface="Cascadia Mono" panose="020B0609020000020004" pitchFamily="49" charset="0"/>
              </a:rPr>
              <a:t>a</a:t>
            </a:r>
            <a:r>
              <a:rPr lang="en-US" sz="2400">
                <a:solidFill>
                  <a:srgbClr val="0000FF"/>
                </a:solidFill>
                <a:latin typeface="Cascadia Mono" panose="020B0609020000020004" pitchFamily="49" charset="0"/>
              </a:rPr>
              <a:t>&gt;&lt;/</a:t>
            </a:r>
            <a:r>
              <a:rPr lang="en-US" sz="2400">
                <a:solidFill>
                  <a:srgbClr val="800000"/>
                </a:solidFill>
                <a:latin typeface="Cascadia Mono" panose="020B0609020000020004" pitchFamily="49" charset="0"/>
              </a:rPr>
              <a:t>li</a:t>
            </a:r>
            <a:r>
              <a:rPr lang="en-US" sz="2400">
                <a:solidFill>
                  <a:srgbClr val="0000FF"/>
                </a:solidFill>
                <a:latin typeface="Cascadia Mono" panose="020B0609020000020004" pitchFamily="49" charset="0"/>
              </a:rPr>
              <a:t>&gt;</a:t>
            </a:r>
            <a:endParaRPr lang="en-US" sz="2400">
              <a:solidFill>
                <a:srgbClr val="000000"/>
              </a:solidFill>
              <a:latin typeface="Cascadia Mono" panose="020B0609020000020004" pitchFamily="49" charset="0"/>
            </a:endParaRPr>
          </a:p>
          <a:p>
            <a:r>
              <a:rPr lang="en-US" sz="2400">
                <a:solidFill>
                  <a:srgbClr val="000000"/>
                </a:solidFill>
                <a:latin typeface="Cascadia Mono" panose="020B0609020000020004" pitchFamily="49" charset="0"/>
              </a:rPr>
              <a:t>        </a:t>
            </a:r>
            <a:r>
              <a:rPr lang="en-US" sz="2400">
                <a:solidFill>
                  <a:srgbClr val="0000FF"/>
                </a:solidFill>
                <a:latin typeface="Cascadia Mono" panose="020B0609020000020004" pitchFamily="49" charset="0"/>
              </a:rPr>
              <a:t>&lt;</a:t>
            </a:r>
            <a:r>
              <a:rPr lang="en-US" sz="2400">
                <a:solidFill>
                  <a:srgbClr val="800000"/>
                </a:solidFill>
                <a:latin typeface="Cascadia Mono" panose="020B0609020000020004" pitchFamily="49" charset="0"/>
              </a:rPr>
              <a:t>li</a:t>
            </a:r>
            <a:r>
              <a:rPr lang="en-US" sz="2400">
                <a:solidFill>
                  <a:srgbClr val="0000FF"/>
                </a:solidFill>
                <a:latin typeface="Cascadia Mono" panose="020B0609020000020004" pitchFamily="49" charset="0"/>
              </a:rPr>
              <a:t>&gt;&lt;</a:t>
            </a:r>
            <a:r>
              <a:rPr lang="en-US" sz="2400">
                <a:solidFill>
                  <a:srgbClr val="800000"/>
                </a:solidFill>
                <a:latin typeface="Cascadia Mono" panose="020B0609020000020004" pitchFamily="49" charset="0"/>
              </a:rPr>
              <a:t>a</a:t>
            </a:r>
            <a:r>
              <a:rPr lang="en-US" sz="2400">
                <a:solidFill>
                  <a:srgbClr val="000000"/>
                </a:solidFill>
                <a:latin typeface="Cascadia Mono" panose="020B0609020000020004" pitchFamily="49" charset="0"/>
              </a:rPr>
              <a:t> </a:t>
            </a:r>
            <a:r>
              <a:rPr lang="en-US" sz="2400">
                <a:solidFill>
                  <a:srgbClr val="FF0000"/>
                </a:solidFill>
                <a:latin typeface="Cascadia Mono" panose="020B0609020000020004" pitchFamily="49" charset="0"/>
              </a:rPr>
              <a:t>href</a:t>
            </a:r>
            <a:r>
              <a:rPr lang="en-US" sz="2400">
                <a:solidFill>
                  <a:srgbClr val="0000FF"/>
                </a:solidFill>
                <a:latin typeface="Cascadia Mono" panose="020B0609020000020004" pitchFamily="49" charset="0"/>
              </a:rPr>
              <a:t>="#"</a:t>
            </a:r>
            <a:r>
              <a:rPr lang="en-US" sz="2400">
                <a:solidFill>
                  <a:srgbClr val="000000"/>
                </a:solidFill>
                <a:latin typeface="Cascadia Mono" panose="020B0609020000020004" pitchFamily="49" charset="0"/>
              </a:rPr>
              <a:t> </a:t>
            </a:r>
            <a:r>
              <a:rPr lang="en-US" sz="2400">
                <a:solidFill>
                  <a:srgbClr val="FF0000"/>
                </a:solidFill>
                <a:latin typeface="Cascadia Mono" panose="020B0609020000020004" pitchFamily="49" charset="0"/>
              </a:rPr>
              <a:t>class</a:t>
            </a:r>
            <a:r>
              <a:rPr lang="en-US" sz="2400">
                <a:solidFill>
                  <a:srgbClr val="0000FF"/>
                </a:solidFill>
                <a:latin typeface="Cascadia Mono" panose="020B0609020000020004" pitchFamily="49" charset="0"/>
              </a:rPr>
              <a:t>="fm-a"&gt;</a:t>
            </a:r>
            <a:r>
              <a:rPr lang="en-US" sz="2400">
                <a:solidFill>
                  <a:srgbClr val="000000"/>
                </a:solidFill>
                <a:latin typeface="Cascadia Mono" panose="020B0609020000020004" pitchFamily="49" charset="0"/>
              </a:rPr>
              <a:t>Click 3</a:t>
            </a:r>
            <a:r>
              <a:rPr lang="en-US" sz="2400">
                <a:solidFill>
                  <a:srgbClr val="0000FF"/>
                </a:solidFill>
                <a:latin typeface="Cascadia Mono" panose="020B0609020000020004" pitchFamily="49" charset="0"/>
              </a:rPr>
              <a:t>&lt;/</a:t>
            </a:r>
            <a:r>
              <a:rPr lang="en-US" sz="2400">
                <a:solidFill>
                  <a:srgbClr val="800000"/>
                </a:solidFill>
                <a:latin typeface="Cascadia Mono" panose="020B0609020000020004" pitchFamily="49" charset="0"/>
              </a:rPr>
              <a:t>a</a:t>
            </a:r>
            <a:r>
              <a:rPr lang="en-US" sz="2400">
                <a:solidFill>
                  <a:srgbClr val="0000FF"/>
                </a:solidFill>
                <a:latin typeface="Cascadia Mono" panose="020B0609020000020004" pitchFamily="49" charset="0"/>
              </a:rPr>
              <a:t>&gt;&lt;/</a:t>
            </a:r>
            <a:r>
              <a:rPr lang="en-US" sz="2400">
                <a:solidFill>
                  <a:srgbClr val="800000"/>
                </a:solidFill>
                <a:latin typeface="Cascadia Mono" panose="020B0609020000020004" pitchFamily="49" charset="0"/>
              </a:rPr>
              <a:t>li</a:t>
            </a:r>
            <a:r>
              <a:rPr lang="en-US" sz="2400">
                <a:solidFill>
                  <a:srgbClr val="0000FF"/>
                </a:solidFill>
                <a:latin typeface="Cascadia Mono" panose="020B0609020000020004" pitchFamily="49" charset="0"/>
              </a:rPr>
              <a:t>&gt;</a:t>
            </a:r>
            <a:endParaRPr lang="en-US" sz="2400">
              <a:solidFill>
                <a:srgbClr val="000000"/>
              </a:solidFill>
              <a:latin typeface="Cascadia Mono" panose="020B0609020000020004" pitchFamily="49" charset="0"/>
            </a:endParaRPr>
          </a:p>
          <a:p>
            <a:r>
              <a:rPr lang="en-US" sz="2400">
                <a:solidFill>
                  <a:srgbClr val="000000"/>
                </a:solidFill>
                <a:latin typeface="Cascadia Mono" panose="020B0609020000020004" pitchFamily="49" charset="0"/>
              </a:rPr>
              <a:t>    </a:t>
            </a:r>
            <a:r>
              <a:rPr lang="en-US" sz="2400">
                <a:solidFill>
                  <a:srgbClr val="0000FF"/>
                </a:solidFill>
                <a:latin typeface="Cascadia Mono" panose="020B0609020000020004" pitchFamily="49" charset="0"/>
              </a:rPr>
              <a:t>&lt;/</a:t>
            </a:r>
            <a:r>
              <a:rPr lang="en-US" sz="2400">
                <a:solidFill>
                  <a:srgbClr val="800000"/>
                </a:solidFill>
                <a:latin typeface="Cascadia Mono" panose="020B0609020000020004" pitchFamily="49" charset="0"/>
              </a:rPr>
              <a:t>ul</a:t>
            </a:r>
            <a:r>
              <a:rPr lang="en-US" sz="2400">
                <a:solidFill>
                  <a:srgbClr val="0000FF"/>
                </a:solidFill>
                <a:latin typeface="Cascadia Mono" panose="020B0609020000020004" pitchFamily="49" charset="0"/>
              </a:rPr>
              <a:t>&gt;</a:t>
            </a:r>
            <a:endParaRPr lang="en-US" sz="2400">
              <a:solidFill>
                <a:srgbClr val="000000"/>
              </a:solidFill>
              <a:latin typeface="Cascadia Mono" panose="020B0609020000020004" pitchFamily="49" charset="0"/>
            </a:endParaRPr>
          </a:p>
          <a:p>
            <a:r>
              <a:rPr lang="en-US" sz="2400">
                <a:solidFill>
                  <a:srgbClr val="0000FF"/>
                </a:solidFill>
                <a:latin typeface="Cascadia Mono" panose="020B0609020000020004" pitchFamily="49" charset="0"/>
              </a:rPr>
              <a:t>&lt;/</a:t>
            </a:r>
            <a:r>
              <a:rPr lang="en-US" sz="2400">
                <a:solidFill>
                  <a:srgbClr val="800000"/>
                </a:solidFill>
                <a:latin typeface="Cascadia Mono" panose="020B0609020000020004" pitchFamily="49" charset="0"/>
              </a:rPr>
              <a:t>div</a:t>
            </a:r>
            <a:r>
              <a:rPr lang="en-US" sz="2400">
                <a:solidFill>
                  <a:srgbClr val="0000FF"/>
                </a:solidFill>
                <a:latin typeface="Cascadia Mono" panose="020B0609020000020004" pitchFamily="49" charset="0"/>
              </a:rPr>
              <a:t>&gt;</a:t>
            </a:r>
            <a:endParaRPr lang="en-US" sz="2400"/>
          </a:p>
        </p:txBody>
      </p:sp>
      <p:sp>
        <p:nvSpPr>
          <p:cNvPr id="6" name="Rectangle 5"/>
          <p:cNvSpPr/>
          <p:nvPr/>
        </p:nvSpPr>
        <p:spPr>
          <a:xfrm>
            <a:off x="9077962" y="3763168"/>
            <a:ext cx="1092198" cy="417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t>html</a:t>
            </a:r>
            <a:endParaRPr lang="en-US" sz="3200"/>
          </a:p>
        </p:txBody>
      </p:sp>
      <p:pic>
        <p:nvPicPr>
          <p:cNvPr id="7" name="Picture 6"/>
          <p:cNvPicPr>
            <a:picLocks noChangeAspect="1"/>
          </p:cNvPicPr>
          <p:nvPr/>
        </p:nvPicPr>
        <p:blipFill>
          <a:blip r:embed="rId2"/>
          <a:stretch>
            <a:fillRect/>
          </a:stretch>
        </p:blipFill>
        <p:spPr>
          <a:xfrm>
            <a:off x="3659003" y="3713554"/>
            <a:ext cx="2638793" cy="466790"/>
          </a:xfrm>
          <a:prstGeom prst="rect">
            <a:avLst/>
          </a:prstGeom>
        </p:spPr>
      </p:pic>
      <p:sp>
        <p:nvSpPr>
          <p:cNvPr id="8" name="Rectangle 7"/>
          <p:cNvSpPr/>
          <p:nvPr/>
        </p:nvSpPr>
        <p:spPr>
          <a:xfrm>
            <a:off x="702443" y="2586761"/>
            <a:ext cx="6096000" cy="1015663"/>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r>
              <a:rPr lang="en-US" sz="2000">
                <a:solidFill>
                  <a:srgbClr val="800000"/>
                </a:solidFill>
                <a:latin typeface="Cascadia Mono" panose="020B0609020000020004" pitchFamily="49" charset="0"/>
              </a:rPr>
              <a:t>.fm-a:hover</a:t>
            </a:r>
            <a:r>
              <a:rPr lang="en-US" sz="2000">
                <a:solidFill>
                  <a:srgbClr val="000000"/>
                </a:solidFill>
                <a:latin typeface="Cascadia Mono" panose="020B0609020000020004" pitchFamily="49" charset="0"/>
              </a:rPr>
              <a:t> {</a:t>
            </a:r>
          </a:p>
          <a:p>
            <a:r>
              <a:rPr lang="en-US" sz="2000">
                <a:solidFill>
                  <a:srgbClr val="000000"/>
                </a:solidFill>
                <a:latin typeface="Cascadia Mono" panose="020B0609020000020004" pitchFamily="49" charset="0"/>
              </a:rPr>
              <a:t>    </a:t>
            </a:r>
            <a:r>
              <a:rPr lang="en-US" sz="2000">
                <a:solidFill>
                  <a:srgbClr val="FF0000"/>
                </a:solidFill>
                <a:latin typeface="Cascadia Mono" panose="020B0609020000020004" pitchFamily="49" charset="0"/>
              </a:rPr>
              <a:t>border-bottom</a:t>
            </a:r>
            <a:r>
              <a:rPr lang="en-US" sz="2000">
                <a:solidFill>
                  <a:srgbClr val="000000"/>
                </a:solidFill>
                <a:latin typeface="Cascadia Mono" panose="020B0609020000020004" pitchFamily="49" charset="0"/>
              </a:rPr>
              <a:t>: </a:t>
            </a:r>
            <a:r>
              <a:rPr lang="en-US" sz="2000">
                <a:solidFill>
                  <a:srgbClr val="0000FF"/>
                </a:solidFill>
                <a:latin typeface="Cascadia Mono" panose="020B0609020000020004" pitchFamily="49" charset="0"/>
              </a:rPr>
              <a:t>5px</a:t>
            </a:r>
            <a:r>
              <a:rPr lang="en-US" sz="2000">
                <a:solidFill>
                  <a:srgbClr val="000000"/>
                </a:solidFill>
                <a:latin typeface="Cascadia Mono" panose="020B0609020000020004" pitchFamily="49" charset="0"/>
              </a:rPr>
              <a:t> </a:t>
            </a:r>
            <a:r>
              <a:rPr lang="en-US" sz="2000">
                <a:solidFill>
                  <a:srgbClr val="0000FF"/>
                </a:solidFill>
                <a:latin typeface="Cascadia Mono" panose="020B0609020000020004" pitchFamily="49" charset="0"/>
              </a:rPr>
              <a:t>outset</a:t>
            </a:r>
            <a:r>
              <a:rPr lang="en-US" sz="2000">
                <a:solidFill>
                  <a:srgbClr val="000000"/>
                </a:solidFill>
                <a:latin typeface="Cascadia Mono" panose="020B0609020000020004" pitchFamily="49" charset="0"/>
              </a:rPr>
              <a:t> </a:t>
            </a:r>
            <a:r>
              <a:rPr lang="en-US" sz="2000">
                <a:solidFill>
                  <a:srgbClr val="0000FF"/>
                </a:solidFill>
                <a:latin typeface="Cascadia Mono" panose="020B0609020000020004" pitchFamily="49" charset="0"/>
              </a:rPr>
              <a:t>red</a:t>
            </a:r>
            <a:r>
              <a:rPr lang="en-US" sz="2000">
                <a:solidFill>
                  <a:srgbClr val="000000"/>
                </a:solidFill>
                <a:latin typeface="Cascadia Mono" panose="020B0609020000020004" pitchFamily="49" charset="0"/>
              </a:rPr>
              <a:t>;</a:t>
            </a:r>
          </a:p>
          <a:p>
            <a:r>
              <a:rPr lang="en-US" sz="2000">
                <a:solidFill>
                  <a:srgbClr val="000000"/>
                </a:solidFill>
                <a:latin typeface="Cascadia Mono" panose="020B0609020000020004" pitchFamily="49" charset="0"/>
              </a:rPr>
              <a:t>}</a:t>
            </a:r>
            <a:endParaRPr lang="en-US" sz="2000"/>
          </a:p>
        </p:txBody>
      </p:sp>
      <p:sp>
        <p:nvSpPr>
          <p:cNvPr id="9" name="Rectangle 8"/>
          <p:cNvSpPr/>
          <p:nvPr/>
        </p:nvSpPr>
        <p:spPr>
          <a:xfrm>
            <a:off x="702443" y="2169585"/>
            <a:ext cx="1092198" cy="417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t>css</a:t>
            </a:r>
            <a:endParaRPr lang="en-US" sz="3200"/>
          </a:p>
        </p:txBody>
      </p:sp>
    </p:spTree>
    <p:extLst>
      <p:ext uri="{BB962C8B-B14F-4D97-AF65-F5344CB8AC3E}">
        <p14:creationId xmlns:p14="http://schemas.microsoft.com/office/powerpoint/2010/main" val="18284732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Pseudo class (lớp giả)</a:t>
            </a:r>
          </a:p>
        </p:txBody>
      </p:sp>
      <p:pic>
        <p:nvPicPr>
          <p:cNvPr id="4" name="Content Placeholder 3" descr="Screen Clipping"/>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95402" y="4036573"/>
            <a:ext cx="3037564" cy="923313"/>
          </a:xfrm>
        </p:spPr>
      </p:pic>
      <p:sp>
        <p:nvSpPr>
          <p:cNvPr id="6" name="Rectangle 5"/>
          <p:cNvSpPr/>
          <p:nvPr/>
        </p:nvSpPr>
        <p:spPr>
          <a:xfrm>
            <a:off x="1402080" y="2699549"/>
            <a:ext cx="6908800" cy="120032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2400">
                <a:solidFill>
                  <a:srgbClr val="800000"/>
                </a:solidFill>
                <a:latin typeface="Cascadia Mono" panose="020B0609020000020004" pitchFamily="49" charset="0"/>
              </a:rPr>
              <a:t>input:focus</a:t>
            </a:r>
            <a:r>
              <a:rPr lang="en-US" sz="2400">
                <a:solidFill>
                  <a:srgbClr val="000000"/>
                </a:solidFill>
                <a:latin typeface="Cascadia Mono" panose="020B0609020000020004" pitchFamily="49" charset="0"/>
              </a:rPr>
              <a:t>{</a:t>
            </a:r>
          </a:p>
          <a:p>
            <a:r>
              <a:rPr lang="en-US" sz="2400">
                <a:solidFill>
                  <a:srgbClr val="000000"/>
                </a:solidFill>
                <a:latin typeface="Cascadia Mono" panose="020B0609020000020004" pitchFamily="49" charset="0"/>
              </a:rPr>
              <a:t>    </a:t>
            </a:r>
            <a:r>
              <a:rPr lang="en-US" sz="2400">
                <a:solidFill>
                  <a:srgbClr val="FF0000"/>
                </a:solidFill>
                <a:latin typeface="Cascadia Mono" panose="020B0609020000020004" pitchFamily="49" charset="0"/>
              </a:rPr>
              <a:t>background-color</a:t>
            </a:r>
            <a:r>
              <a:rPr lang="en-US" sz="2400">
                <a:solidFill>
                  <a:srgbClr val="000000"/>
                </a:solidFill>
                <a:latin typeface="Cascadia Mono" panose="020B0609020000020004" pitchFamily="49" charset="0"/>
              </a:rPr>
              <a:t>:</a:t>
            </a:r>
            <a:r>
              <a:rPr lang="en-US" sz="2400">
                <a:solidFill>
                  <a:srgbClr val="0000FF"/>
                </a:solidFill>
                <a:latin typeface="Cascadia Mono" panose="020B0609020000020004" pitchFamily="49" charset="0"/>
              </a:rPr>
              <a:t>antiquewhite</a:t>
            </a:r>
            <a:r>
              <a:rPr lang="en-US" sz="2400">
                <a:solidFill>
                  <a:srgbClr val="000000"/>
                </a:solidFill>
                <a:latin typeface="Cascadia Mono" panose="020B0609020000020004" pitchFamily="49" charset="0"/>
              </a:rPr>
              <a:t>;</a:t>
            </a:r>
          </a:p>
          <a:p>
            <a:r>
              <a:rPr lang="en-US" sz="2400">
                <a:solidFill>
                  <a:srgbClr val="000000"/>
                </a:solidFill>
                <a:latin typeface="Cascadia Mono" panose="020B0609020000020004" pitchFamily="49" charset="0"/>
              </a:rPr>
              <a:t>}</a:t>
            </a:r>
            <a:endParaRPr lang="en-US" sz="2400"/>
          </a:p>
        </p:txBody>
      </p:sp>
      <p:sp>
        <p:nvSpPr>
          <p:cNvPr id="7" name="Rectangle 6"/>
          <p:cNvSpPr/>
          <p:nvPr/>
        </p:nvSpPr>
        <p:spPr>
          <a:xfrm>
            <a:off x="1051562" y="5096581"/>
            <a:ext cx="10551158" cy="830997"/>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2400" smtClean="0">
                <a:solidFill>
                  <a:srgbClr val="000000"/>
                </a:solidFill>
                <a:latin typeface="Cascadia Mono" panose="020B0609020000020004" pitchFamily="49" charset="0"/>
              </a:rPr>
              <a:t> </a:t>
            </a:r>
            <a:r>
              <a:rPr lang="en-US" sz="2400" smtClean="0">
                <a:solidFill>
                  <a:srgbClr val="0000FF"/>
                </a:solidFill>
                <a:latin typeface="Cascadia Mono" panose="020B0609020000020004" pitchFamily="49" charset="0"/>
              </a:rPr>
              <a:t>&lt;</a:t>
            </a:r>
            <a:r>
              <a:rPr lang="en-US" sz="2400" smtClean="0">
                <a:solidFill>
                  <a:srgbClr val="800000"/>
                </a:solidFill>
                <a:latin typeface="Cascadia Mono" panose="020B0609020000020004" pitchFamily="49" charset="0"/>
              </a:rPr>
              <a:t>input</a:t>
            </a:r>
            <a:r>
              <a:rPr lang="en-US" sz="2400" smtClean="0">
                <a:solidFill>
                  <a:srgbClr val="000000"/>
                </a:solidFill>
                <a:latin typeface="Cascadia Mono" panose="020B0609020000020004" pitchFamily="49" charset="0"/>
              </a:rPr>
              <a:t> </a:t>
            </a:r>
            <a:r>
              <a:rPr lang="en-US" sz="2400" smtClean="0">
                <a:solidFill>
                  <a:srgbClr val="FF0000"/>
                </a:solidFill>
                <a:latin typeface="Cascadia Mono" panose="020B0609020000020004" pitchFamily="49" charset="0"/>
              </a:rPr>
              <a:t>type</a:t>
            </a:r>
            <a:r>
              <a:rPr lang="en-US" sz="2400" smtClean="0">
                <a:solidFill>
                  <a:srgbClr val="0000FF"/>
                </a:solidFill>
                <a:latin typeface="Cascadia Mono" panose="020B0609020000020004" pitchFamily="49" charset="0"/>
              </a:rPr>
              <a:t>="text"</a:t>
            </a:r>
            <a:r>
              <a:rPr lang="en-US" sz="2400" smtClean="0">
                <a:solidFill>
                  <a:srgbClr val="000000"/>
                </a:solidFill>
                <a:latin typeface="Cascadia Mono" panose="020B0609020000020004" pitchFamily="49" charset="0"/>
              </a:rPr>
              <a:t> </a:t>
            </a:r>
            <a:r>
              <a:rPr lang="en-US" sz="2400" smtClean="0">
                <a:solidFill>
                  <a:srgbClr val="FF0000"/>
                </a:solidFill>
                <a:latin typeface="Cascadia Mono" panose="020B0609020000020004" pitchFamily="49" charset="0"/>
              </a:rPr>
              <a:t>placeholder</a:t>
            </a:r>
            <a:r>
              <a:rPr lang="en-US" sz="2400" smtClean="0">
                <a:solidFill>
                  <a:srgbClr val="0000FF"/>
                </a:solidFill>
                <a:latin typeface="Cascadia Mono" panose="020B0609020000020004" pitchFamily="49" charset="0"/>
              </a:rPr>
              <a:t>="nhập tên ...."</a:t>
            </a:r>
            <a:r>
              <a:rPr lang="en-US" sz="2400" smtClean="0">
                <a:solidFill>
                  <a:srgbClr val="000000"/>
                </a:solidFill>
                <a:latin typeface="Cascadia Mono" panose="020B0609020000020004" pitchFamily="49" charset="0"/>
              </a:rPr>
              <a:t> </a:t>
            </a:r>
            <a:r>
              <a:rPr lang="en-US" sz="2400" smtClean="0">
                <a:solidFill>
                  <a:srgbClr val="0000FF"/>
                </a:solidFill>
                <a:latin typeface="Cascadia Mono" panose="020B0609020000020004" pitchFamily="49" charset="0"/>
              </a:rPr>
              <a:t>/&gt;&lt;</a:t>
            </a:r>
            <a:r>
              <a:rPr lang="en-US" sz="2400" smtClean="0">
                <a:solidFill>
                  <a:srgbClr val="800000"/>
                </a:solidFill>
                <a:latin typeface="Cascadia Mono" panose="020B0609020000020004" pitchFamily="49" charset="0"/>
              </a:rPr>
              <a:t>br</a:t>
            </a:r>
            <a:r>
              <a:rPr lang="en-US" sz="2400" smtClean="0">
                <a:solidFill>
                  <a:srgbClr val="000000"/>
                </a:solidFill>
                <a:latin typeface="Cascadia Mono" panose="020B0609020000020004" pitchFamily="49" charset="0"/>
              </a:rPr>
              <a:t> </a:t>
            </a:r>
            <a:r>
              <a:rPr lang="en-US" sz="2400" smtClean="0">
                <a:solidFill>
                  <a:srgbClr val="0000FF"/>
                </a:solidFill>
                <a:latin typeface="Cascadia Mono" panose="020B0609020000020004" pitchFamily="49" charset="0"/>
              </a:rPr>
              <a:t>/&gt;</a:t>
            </a:r>
          </a:p>
          <a:p>
            <a:r>
              <a:rPr lang="en-US" sz="2400" smtClean="0">
                <a:solidFill>
                  <a:srgbClr val="000000"/>
                </a:solidFill>
                <a:latin typeface="Cascadia Mono" panose="020B0609020000020004" pitchFamily="49" charset="0"/>
              </a:rPr>
              <a:t> </a:t>
            </a:r>
            <a:r>
              <a:rPr lang="en-US" sz="2400">
                <a:solidFill>
                  <a:srgbClr val="0000FF"/>
                </a:solidFill>
                <a:latin typeface="Cascadia Mono" panose="020B0609020000020004" pitchFamily="49" charset="0"/>
              </a:rPr>
              <a:t>&lt;</a:t>
            </a:r>
            <a:r>
              <a:rPr lang="en-US" sz="2400">
                <a:solidFill>
                  <a:srgbClr val="800000"/>
                </a:solidFill>
                <a:latin typeface="Cascadia Mono" panose="020B0609020000020004" pitchFamily="49" charset="0"/>
              </a:rPr>
              <a:t>input</a:t>
            </a:r>
            <a:r>
              <a:rPr lang="en-US" sz="2400">
                <a:solidFill>
                  <a:srgbClr val="000000"/>
                </a:solidFill>
                <a:latin typeface="Cascadia Mono" panose="020B0609020000020004" pitchFamily="49" charset="0"/>
              </a:rPr>
              <a:t> </a:t>
            </a:r>
            <a:r>
              <a:rPr lang="en-US" sz="2400">
                <a:solidFill>
                  <a:srgbClr val="FF0000"/>
                </a:solidFill>
                <a:latin typeface="Cascadia Mono" panose="020B0609020000020004" pitchFamily="49" charset="0"/>
              </a:rPr>
              <a:t>type</a:t>
            </a:r>
            <a:r>
              <a:rPr lang="en-US" sz="2400">
                <a:solidFill>
                  <a:srgbClr val="0000FF"/>
                </a:solidFill>
                <a:latin typeface="Cascadia Mono" panose="020B0609020000020004" pitchFamily="49" charset="0"/>
              </a:rPr>
              <a:t>="email"</a:t>
            </a:r>
            <a:r>
              <a:rPr lang="en-US" sz="2400">
                <a:solidFill>
                  <a:srgbClr val="000000"/>
                </a:solidFill>
                <a:latin typeface="Cascadia Mono" panose="020B0609020000020004" pitchFamily="49" charset="0"/>
              </a:rPr>
              <a:t> </a:t>
            </a:r>
            <a:r>
              <a:rPr lang="en-US" sz="2400">
                <a:solidFill>
                  <a:srgbClr val="FF0000"/>
                </a:solidFill>
                <a:latin typeface="Cascadia Mono" panose="020B0609020000020004" pitchFamily="49" charset="0"/>
              </a:rPr>
              <a:t>placeholder</a:t>
            </a:r>
            <a:r>
              <a:rPr lang="en-US" sz="2400">
                <a:solidFill>
                  <a:srgbClr val="0000FF"/>
                </a:solidFill>
                <a:latin typeface="Cascadia Mono" panose="020B0609020000020004" pitchFamily="49" charset="0"/>
              </a:rPr>
              <a:t>="Nhập Email..."</a:t>
            </a:r>
            <a:r>
              <a:rPr lang="en-US" sz="2400">
                <a:solidFill>
                  <a:srgbClr val="000000"/>
                </a:solidFill>
                <a:latin typeface="Cascadia Mono" panose="020B0609020000020004" pitchFamily="49" charset="0"/>
              </a:rPr>
              <a:t> </a:t>
            </a:r>
            <a:r>
              <a:rPr lang="en-US" sz="2400">
                <a:solidFill>
                  <a:srgbClr val="0000FF"/>
                </a:solidFill>
                <a:latin typeface="Cascadia Mono" panose="020B0609020000020004" pitchFamily="49" charset="0"/>
              </a:rPr>
              <a:t>/&gt;</a:t>
            </a:r>
            <a:endParaRPr lang="en-US" sz="2400"/>
          </a:p>
        </p:txBody>
      </p:sp>
      <p:sp>
        <p:nvSpPr>
          <p:cNvPr id="8" name="Rectangle 7"/>
          <p:cNvSpPr/>
          <p:nvPr/>
        </p:nvSpPr>
        <p:spPr>
          <a:xfrm>
            <a:off x="1402080" y="2285999"/>
            <a:ext cx="1092198" cy="417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t>css</a:t>
            </a:r>
            <a:endParaRPr lang="en-US" sz="3200"/>
          </a:p>
        </p:txBody>
      </p:sp>
      <p:sp>
        <p:nvSpPr>
          <p:cNvPr id="10" name="Rectangle 9"/>
          <p:cNvSpPr/>
          <p:nvPr/>
        </p:nvSpPr>
        <p:spPr>
          <a:xfrm>
            <a:off x="10510522" y="4651978"/>
            <a:ext cx="1092198" cy="417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t>html</a:t>
            </a:r>
            <a:endParaRPr lang="en-US" sz="3200"/>
          </a:p>
        </p:txBody>
      </p:sp>
    </p:spTree>
    <p:extLst>
      <p:ext uri="{BB962C8B-B14F-4D97-AF65-F5344CB8AC3E}">
        <p14:creationId xmlns:p14="http://schemas.microsoft.com/office/powerpoint/2010/main" val="6077546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Pseudo class (lớp giả)</a:t>
            </a:r>
          </a:p>
        </p:txBody>
      </p:sp>
      <p:sp>
        <p:nvSpPr>
          <p:cNvPr id="4" name="Rectangle 3"/>
          <p:cNvSpPr/>
          <p:nvPr/>
        </p:nvSpPr>
        <p:spPr>
          <a:xfrm>
            <a:off x="1092202" y="4534860"/>
            <a:ext cx="8641080" cy="156966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2400">
                <a:solidFill>
                  <a:srgbClr val="000000"/>
                </a:solidFill>
                <a:latin typeface="Cascadia Mono" panose="020B0609020000020004" pitchFamily="49" charset="0"/>
              </a:rPr>
              <a:t> </a:t>
            </a:r>
            <a:r>
              <a:rPr lang="en-US" sz="2400">
                <a:solidFill>
                  <a:srgbClr val="0000FF"/>
                </a:solidFill>
                <a:latin typeface="Cascadia Mono" panose="020B0609020000020004" pitchFamily="49" charset="0"/>
              </a:rPr>
              <a:t>&lt;</a:t>
            </a:r>
            <a:r>
              <a:rPr lang="en-US" sz="2400">
                <a:solidFill>
                  <a:srgbClr val="800000"/>
                </a:solidFill>
                <a:latin typeface="Cascadia Mono" panose="020B0609020000020004" pitchFamily="49" charset="0"/>
              </a:rPr>
              <a:t>input</a:t>
            </a:r>
            <a:r>
              <a:rPr lang="en-US" sz="2400">
                <a:solidFill>
                  <a:srgbClr val="000000"/>
                </a:solidFill>
                <a:latin typeface="Cascadia Mono" panose="020B0609020000020004" pitchFamily="49" charset="0"/>
              </a:rPr>
              <a:t> </a:t>
            </a:r>
            <a:r>
              <a:rPr lang="en-US" sz="2400">
                <a:solidFill>
                  <a:srgbClr val="FF0000"/>
                </a:solidFill>
                <a:latin typeface="Cascadia Mono" panose="020B0609020000020004" pitchFamily="49" charset="0"/>
              </a:rPr>
              <a:t>type</a:t>
            </a:r>
            <a:r>
              <a:rPr lang="en-US" sz="2400">
                <a:solidFill>
                  <a:srgbClr val="0000FF"/>
                </a:solidFill>
                <a:latin typeface="Cascadia Mono" panose="020B0609020000020004" pitchFamily="49" charset="0"/>
              </a:rPr>
              <a:t>="radio"</a:t>
            </a:r>
            <a:r>
              <a:rPr lang="en-US" sz="2400">
                <a:solidFill>
                  <a:srgbClr val="000000"/>
                </a:solidFill>
                <a:latin typeface="Cascadia Mono" panose="020B0609020000020004" pitchFamily="49" charset="0"/>
              </a:rPr>
              <a:t> </a:t>
            </a:r>
            <a:r>
              <a:rPr lang="en-US" sz="2400">
                <a:solidFill>
                  <a:srgbClr val="FF0000"/>
                </a:solidFill>
                <a:latin typeface="Cascadia Mono" panose="020B0609020000020004" pitchFamily="49" charset="0"/>
              </a:rPr>
              <a:t>name</a:t>
            </a:r>
            <a:r>
              <a:rPr lang="en-US" sz="2400">
                <a:solidFill>
                  <a:srgbClr val="0000FF"/>
                </a:solidFill>
                <a:latin typeface="Cascadia Mono" panose="020B0609020000020004" pitchFamily="49" charset="0"/>
              </a:rPr>
              <a:t>="radGT"</a:t>
            </a:r>
            <a:r>
              <a:rPr lang="en-US" sz="2400">
                <a:solidFill>
                  <a:srgbClr val="000000"/>
                </a:solidFill>
                <a:latin typeface="Cascadia Mono" panose="020B0609020000020004" pitchFamily="49" charset="0"/>
              </a:rPr>
              <a:t> </a:t>
            </a:r>
            <a:r>
              <a:rPr lang="en-US" sz="2400">
                <a:solidFill>
                  <a:srgbClr val="FF0000"/>
                </a:solidFill>
                <a:latin typeface="Cascadia Mono" panose="020B0609020000020004" pitchFamily="49" charset="0"/>
              </a:rPr>
              <a:t>id</a:t>
            </a:r>
            <a:r>
              <a:rPr lang="en-US" sz="2400">
                <a:solidFill>
                  <a:srgbClr val="0000FF"/>
                </a:solidFill>
                <a:latin typeface="Cascadia Mono" panose="020B0609020000020004" pitchFamily="49" charset="0"/>
              </a:rPr>
              <a:t>="Nam"</a:t>
            </a:r>
            <a:r>
              <a:rPr lang="en-US" sz="2400">
                <a:solidFill>
                  <a:srgbClr val="000000"/>
                </a:solidFill>
                <a:latin typeface="Cascadia Mono" panose="020B0609020000020004" pitchFamily="49" charset="0"/>
              </a:rPr>
              <a:t>  </a:t>
            </a:r>
            <a:r>
              <a:rPr lang="en-US" sz="2400">
                <a:solidFill>
                  <a:srgbClr val="0000FF"/>
                </a:solidFill>
                <a:latin typeface="Cascadia Mono" panose="020B0609020000020004" pitchFamily="49" charset="0"/>
              </a:rPr>
              <a:t>/&gt;</a:t>
            </a:r>
          </a:p>
          <a:p>
            <a:r>
              <a:rPr lang="en-US" sz="2400">
                <a:solidFill>
                  <a:srgbClr val="000000"/>
                </a:solidFill>
                <a:latin typeface="Cascadia Mono" panose="020B0609020000020004" pitchFamily="49" charset="0"/>
              </a:rPr>
              <a:t> </a:t>
            </a:r>
            <a:r>
              <a:rPr lang="en-US" sz="2400">
                <a:solidFill>
                  <a:srgbClr val="0000FF"/>
                </a:solidFill>
                <a:latin typeface="Cascadia Mono" panose="020B0609020000020004" pitchFamily="49" charset="0"/>
              </a:rPr>
              <a:t>&lt;</a:t>
            </a:r>
            <a:r>
              <a:rPr lang="en-US" sz="2400">
                <a:solidFill>
                  <a:srgbClr val="800000"/>
                </a:solidFill>
                <a:latin typeface="Cascadia Mono" panose="020B0609020000020004" pitchFamily="49" charset="0"/>
              </a:rPr>
              <a:t>label</a:t>
            </a:r>
            <a:r>
              <a:rPr lang="en-US" sz="2400">
                <a:solidFill>
                  <a:srgbClr val="000000"/>
                </a:solidFill>
                <a:latin typeface="Cascadia Mono" panose="020B0609020000020004" pitchFamily="49" charset="0"/>
              </a:rPr>
              <a:t> </a:t>
            </a:r>
            <a:r>
              <a:rPr lang="en-US" sz="2400">
                <a:solidFill>
                  <a:srgbClr val="FF0000"/>
                </a:solidFill>
                <a:latin typeface="Cascadia Mono" panose="020B0609020000020004" pitchFamily="49" charset="0"/>
              </a:rPr>
              <a:t>for</a:t>
            </a:r>
            <a:r>
              <a:rPr lang="en-US" sz="2400">
                <a:solidFill>
                  <a:srgbClr val="0000FF"/>
                </a:solidFill>
                <a:latin typeface="Cascadia Mono" panose="020B0609020000020004" pitchFamily="49" charset="0"/>
              </a:rPr>
              <a:t>="Nam"&gt;</a:t>
            </a:r>
            <a:r>
              <a:rPr lang="en-US" sz="2400">
                <a:solidFill>
                  <a:srgbClr val="000000"/>
                </a:solidFill>
                <a:latin typeface="Cascadia Mono" panose="020B0609020000020004" pitchFamily="49" charset="0"/>
              </a:rPr>
              <a:t>Nam</a:t>
            </a:r>
            <a:r>
              <a:rPr lang="en-US" sz="2400">
                <a:solidFill>
                  <a:srgbClr val="0000FF"/>
                </a:solidFill>
                <a:latin typeface="Cascadia Mono" panose="020B0609020000020004" pitchFamily="49" charset="0"/>
              </a:rPr>
              <a:t>&lt;/</a:t>
            </a:r>
            <a:r>
              <a:rPr lang="en-US" sz="2400">
                <a:solidFill>
                  <a:srgbClr val="800000"/>
                </a:solidFill>
                <a:latin typeface="Cascadia Mono" panose="020B0609020000020004" pitchFamily="49" charset="0"/>
              </a:rPr>
              <a:t>label</a:t>
            </a:r>
            <a:r>
              <a:rPr lang="en-US" sz="2400">
                <a:solidFill>
                  <a:srgbClr val="0000FF"/>
                </a:solidFill>
                <a:latin typeface="Cascadia Mono" panose="020B0609020000020004" pitchFamily="49" charset="0"/>
              </a:rPr>
              <a:t>&gt;</a:t>
            </a:r>
          </a:p>
          <a:p>
            <a:r>
              <a:rPr lang="en-US" sz="2400">
                <a:solidFill>
                  <a:srgbClr val="000000"/>
                </a:solidFill>
                <a:latin typeface="Cascadia Mono" panose="020B0609020000020004" pitchFamily="49" charset="0"/>
              </a:rPr>
              <a:t> </a:t>
            </a:r>
            <a:r>
              <a:rPr lang="en-US" sz="2400">
                <a:solidFill>
                  <a:srgbClr val="0000FF"/>
                </a:solidFill>
                <a:latin typeface="Cascadia Mono" panose="020B0609020000020004" pitchFamily="49" charset="0"/>
              </a:rPr>
              <a:t>&lt;</a:t>
            </a:r>
            <a:r>
              <a:rPr lang="en-US" sz="2400">
                <a:solidFill>
                  <a:srgbClr val="800000"/>
                </a:solidFill>
                <a:latin typeface="Cascadia Mono" panose="020B0609020000020004" pitchFamily="49" charset="0"/>
              </a:rPr>
              <a:t>input</a:t>
            </a:r>
            <a:r>
              <a:rPr lang="en-US" sz="2400">
                <a:solidFill>
                  <a:srgbClr val="000000"/>
                </a:solidFill>
                <a:latin typeface="Cascadia Mono" panose="020B0609020000020004" pitchFamily="49" charset="0"/>
              </a:rPr>
              <a:t> </a:t>
            </a:r>
            <a:r>
              <a:rPr lang="en-US" sz="2400">
                <a:solidFill>
                  <a:srgbClr val="FF0000"/>
                </a:solidFill>
                <a:latin typeface="Cascadia Mono" panose="020B0609020000020004" pitchFamily="49" charset="0"/>
              </a:rPr>
              <a:t>type</a:t>
            </a:r>
            <a:r>
              <a:rPr lang="en-US" sz="2400">
                <a:solidFill>
                  <a:srgbClr val="0000FF"/>
                </a:solidFill>
                <a:latin typeface="Cascadia Mono" panose="020B0609020000020004" pitchFamily="49" charset="0"/>
              </a:rPr>
              <a:t>="radio"</a:t>
            </a:r>
            <a:r>
              <a:rPr lang="en-US" sz="2400">
                <a:solidFill>
                  <a:srgbClr val="000000"/>
                </a:solidFill>
                <a:latin typeface="Cascadia Mono" panose="020B0609020000020004" pitchFamily="49" charset="0"/>
              </a:rPr>
              <a:t> </a:t>
            </a:r>
            <a:r>
              <a:rPr lang="en-US" sz="2400">
                <a:solidFill>
                  <a:srgbClr val="FF0000"/>
                </a:solidFill>
                <a:latin typeface="Cascadia Mono" panose="020B0609020000020004" pitchFamily="49" charset="0"/>
              </a:rPr>
              <a:t>name</a:t>
            </a:r>
            <a:r>
              <a:rPr lang="en-US" sz="2400">
                <a:solidFill>
                  <a:srgbClr val="0000FF"/>
                </a:solidFill>
                <a:latin typeface="Cascadia Mono" panose="020B0609020000020004" pitchFamily="49" charset="0"/>
              </a:rPr>
              <a:t>="radGT"</a:t>
            </a:r>
            <a:r>
              <a:rPr lang="en-US" sz="2400">
                <a:solidFill>
                  <a:srgbClr val="000000"/>
                </a:solidFill>
                <a:latin typeface="Cascadia Mono" panose="020B0609020000020004" pitchFamily="49" charset="0"/>
              </a:rPr>
              <a:t> </a:t>
            </a:r>
            <a:r>
              <a:rPr lang="en-US" sz="2400">
                <a:solidFill>
                  <a:srgbClr val="FF0000"/>
                </a:solidFill>
                <a:latin typeface="Cascadia Mono" panose="020B0609020000020004" pitchFamily="49" charset="0"/>
              </a:rPr>
              <a:t>id</a:t>
            </a:r>
            <a:r>
              <a:rPr lang="en-US" sz="2400">
                <a:solidFill>
                  <a:srgbClr val="0000FF"/>
                </a:solidFill>
                <a:latin typeface="Cascadia Mono" panose="020B0609020000020004" pitchFamily="49" charset="0"/>
              </a:rPr>
              <a:t>="Nu"</a:t>
            </a:r>
            <a:r>
              <a:rPr lang="en-US" sz="2400">
                <a:solidFill>
                  <a:srgbClr val="000000"/>
                </a:solidFill>
                <a:latin typeface="Cascadia Mono" panose="020B0609020000020004" pitchFamily="49" charset="0"/>
              </a:rPr>
              <a:t> </a:t>
            </a:r>
            <a:r>
              <a:rPr lang="en-US" sz="2400">
                <a:solidFill>
                  <a:srgbClr val="0000FF"/>
                </a:solidFill>
                <a:latin typeface="Cascadia Mono" panose="020B0609020000020004" pitchFamily="49" charset="0"/>
              </a:rPr>
              <a:t>/&gt;</a:t>
            </a:r>
          </a:p>
          <a:p>
            <a:r>
              <a:rPr lang="da-DK" sz="2400">
                <a:solidFill>
                  <a:srgbClr val="000000"/>
                </a:solidFill>
                <a:latin typeface="Cascadia Mono" panose="020B0609020000020004" pitchFamily="49" charset="0"/>
              </a:rPr>
              <a:t> </a:t>
            </a:r>
            <a:r>
              <a:rPr lang="da-DK" sz="2400">
                <a:solidFill>
                  <a:srgbClr val="0000FF"/>
                </a:solidFill>
                <a:latin typeface="Cascadia Mono" panose="020B0609020000020004" pitchFamily="49" charset="0"/>
              </a:rPr>
              <a:t>&lt;</a:t>
            </a:r>
            <a:r>
              <a:rPr lang="da-DK" sz="2400">
                <a:solidFill>
                  <a:srgbClr val="800000"/>
                </a:solidFill>
                <a:latin typeface="Cascadia Mono" panose="020B0609020000020004" pitchFamily="49" charset="0"/>
              </a:rPr>
              <a:t>label</a:t>
            </a:r>
            <a:r>
              <a:rPr lang="da-DK" sz="2400">
                <a:solidFill>
                  <a:srgbClr val="000000"/>
                </a:solidFill>
                <a:latin typeface="Cascadia Mono" panose="020B0609020000020004" pitchFamily="49" charset="0"/>
              </a:rPr>
              <a:t> </a:t>
            </a:r>
            <a:r>
              <a:rPr lang="da-DK" sz="2400">
                <a:solidFill>
                  <a:srgbClr val="FF0000"/>
                </a:solidFill>
                <a:latin typeface="Cascadia Mono" panose="020B0609020000020004" pitchFamily="49" charset="0"/>
              </a:rPr>
              <a:t>for</a:t>
            </a:r>
            <a:r>
              <a:rPr lang="da-DK" sz="2400">
                <a:solidFill>
                  <a:srgbClr val="0000FF"/>
                </a:solidFill>
                <a:latin typeface="Cascadia Mono" panose="020B0609020000020004" pitchFamily="49" charset="0"/>
              </a:rPr>
              <a:t>="Nu"&gt;</a:t>
            </a:r>
            <a:r>
              <a:rPr lang="da-DK" sz="2400">
                <a:solidFill>
                  <a:srgbClr val="000000"/>
                </a:solidFill>
                <a:latin typeface="Cascadia Mono" panose="020B0609020000020004" pitchFamily="49" charset="0"/>
              </a:rPr>
              <a:t>Nữ</a:t>
            </a:r>
            <a:r>
              <a:rPr lang="da-DK" sz="2400">
                <a:solidFill>
                  <a:srgbClr val="0000FF"/>
                </a:solidFill>
                <a:latin typeface="Cascadia Mono" panose="020B0609020000020004" pitchFamily="49" charset="0"/>
              </a:rPr>
              <a:t>&lt;/</a:t>
            </a:r>
            <a:r>
              <a:rPr lang="da-DK" sz="2400">
                <a:solidFill>
                  <a:srgbClr val="800000"/>
                </a:solidFill>
                <a:latin typeface="Cascadia Mono" panose="020B0609020000020004" pitchFamily="49" charset="0"/>
              </a:rPr>
              <a:t>label</a:t>
            </a:r>
            <a:r>
              <a:rPr lang="da-DK" sz="2400">
                <a:solidFill>
                  <a:srgbClr val="0000FF"/>
                </a:solidFill>
                <a:latin typeface="Cascadia Mono" panose="020B0609020000020004" pitchFamily="49" charset="0"/>
              </a:rPr>
              <a:t>&gt;</a:t>
            </a:r>
            <a:endParaRPr lang="en-US" sz="2400"/>
          </a:p>
        </p:txBody>
      </p:sp>
      <p:sp>
        <p:nvSpPr>
          <p:cNvPr id="6" name="Rectangle 5"/>
          <p:cNvSpPr/>
          <p:nvPr/>
        </p:nvSpPr>
        <p:spPr>
          <a:xfrm>
            <a:off x="1402080" y="2703175"/>
            <a:ext cx="6096000" cy="1200329"/>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r>
              <a:rPr lang="en-US" sz="2400">
                <a:solidFill>
                  <a:srgbClr val="800000"/>
                </a:solidFill>
                <a:latin typeface="Cascadia Mono" panose="020B0609020000020004" pitchFamily="49" charset="0"/>
              </a:rPr>
              <a:t>input:checked+label</a:t>
            </a:r>
            <a:r>
              <a:rPr lang="en-US" sz="2400">
                <a:solidFill>
                  <a:srgbClr val="000000"/>
                </a:solidFill>
                <a:latin typeface="Cascadia Mono" panose="020B0609020000020004" pitchFamily="49" charset="0"/>
              </a:rPr>
              <a:t> {</a:t>
            </a:r>
          </a:p>
          <a:p>
            <a:r>
              <a:rPr lang="en-US" sz="2400">
                <a:solidFill>
                  <a:srgbClr val="000000"/>
                </a:solidFill>
                <a:latin typeface="Cascadia Mono" panose="020B0609020000020004" pitchFamily="49" charset="0"/>
              </a:rPr>
              <a:t>    </a:t>
            </a:r>
            <a:r>
              <a:rPr lang="en-US" sz="2400">
                <a:solidFill>
                  <a:srgbClr val="FF0000"/>
                </a:solidFill>
                <a:latin typeface="Cascadia Mono" panose="020B0609020000020004" pitchFamily="49" charset="0"/>
              </a:rPr>
              <a:t>font-weight</a:t>
            </a:r>
            <a:r>
              <a:rPr lang="en-US" sz="2400">
                <a:solidFill>
                  <a:srgbClr val="000000"/>
                </a:solidFill>
                <a:latin typeface="Cascadia Mono" panose="020B0609020000020004" pitchFamily="49" charset="0"/>
              </a:rPr>
              <a:t>:</a:t>
            </a:r>
            <a:r>
              <a:rPr lang="en-US" sz="2400">
                <a:solidFill>
                  <a:srgbClr val="0000FF"/>
                </a:solidFill>
                <a:latin typeface="Cascadia Mono" panose="020B0609020000020004" pitchFamily="49" charset="0"/>
              </a:rPr>
              <a:t>bold</a:t>
            </a:r>
            <a:r>
              <a:rPr lang="en-US" sz="2400">
                <a:solidFill>
                  <a:srgbClr val="000000"/>
                </a:solidFill>
                <a:latin typeface="Cascadia Mono" panose="020B0609020000020004" pitchFamily="49" charset="0"/>
              </a:rPr>
              <a:t>;</a:t>
            </a:r>
          </a:p>
          <a:p>
            <a:r>
              <a:rPr lang="en-US" sz="2400">
                <a:solidFill>
                  <a:srgbClr val="000000"/>
                </a:solidFill>
                <a:latin typeface="Cascadia Mono" panose="020B0609020000020004" pitchFamily="49" charset="0"/>
              </a:rPr>
              <a:t>}</a:t>
            </a:r>
            <a:endParaRPr lang="en-US" sz="2400"/>
          </a:p>
        </p:txBody>
      </p:sp>
      <p:sp>
        <p:nvSpPr>
          <p:cNvPr id="9" name="Rectangle 8"/>
          <p:cNvSpPr/>
          <p:nvPr/>
        </p:nvSpPr>
        <p:spPr>
          <a:xfrm>
            <a:off x="1402080" y="2285999"/>
            <a:ext cx="1092198" cy="417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t>css</a:t>
            </a:r>
            <a:endParaRPr lang="en-US" sz="3200"/>
          </a:p>
        </p:txBody>
      </p:sp>
      <p:pic>
        <p:nvPicPr>
          <p:cNvPr id="10" name="Picture 9"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080" y="3903504"/>
            <a:ext cx="1657399" cy="631356"/>
          </a:xfrm>
          <a:prstGeom prst="rect">
            <a:avLst/>
          </a:prstGeom>
        </p:spPr>
      </p:pic>
      <p:sp>
        <p:nvSpPr>
          <p:cNvPr id="7" name="Rectangle 6"/>
          <p:cNvSpPr/>
          <p:nvPr/>
        </p:nvSpPr>
        <p:spPr>
          <a:xfrm>
            <a:off x="8641084" y="4117684"/>
            <a:ext cx="1092198" cy="417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t>html</a:t>
            </a:r>
            <a:endParaRPr lang="en-US" sz="3200"/>
          </a:p>
        </p:txBody>
      </p:sp>
    </p:spTree>
    <p:extLst>
      <p:ext uri="{BB962C8B-B14F-4D97-AF65-F5344CB8AC3E}">
        <p14:creationId xmlns:p14="http://schemas.microsoft.com/office/powerpoint/2010/main" val="12464750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Pseudo class (lớp giả)</a:t>
            </a:r>
          </a:p>
        </p:txBody>
      </p:sp>
      <p:sp>
        <p:nvSpPr>
          <p:cNvPr id="9" name="Rectangle 8"/>
          <p:cNvSpPr/>
          <p:nvPr/>
        </p:nvSpPr>
        <p:spPr>
          <a:xfrm>
            <a:off x="1402080" y="2285999"/>
            <a:ext cx="1092198" cy="417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smtClean="0"/>
              <a:t>css</a:t>
            </a:r>
            <a:endParaRPr lang="en-US" sz="3200"/>
          </a:p>
        </p:txBody>
      </p:sp>
      <p:pic>
        <p:nvPicPr>
          <p:cNvPr id="11" name="Picture 10"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91842" y="2494587"/>
            <a:ext cx="2520088" cy="3631893"/>
          </a:xfrm>
          <a:prstGeom prst="rect">
            <a:avLst/>
          </a:prstGeom>
        </p:spPr>
      </p:pic>
      <p:sp>
        <p:nvSpPr>
          <p:cNvPr id="12" name="Rectangle 11"/>
          <p:cNvSpPr/>
          <p:nvPr/>
        </p:nvSpPr>
        <p:spPr>
          <a:xfrm>
            <a:off x="1402080" y="2714380"/>
            <a:ext cx="6756400" cy="2585323"/>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a:solidFill>
                  <a:srgbClr val="800000"/>
                </a:solidFill>
                <a:latin typeface="Cascadia Mono" panose="020B0609020000020004" pitchFamily="49" charset="0"/>
              </a:rPr>
              <a:t>.tieude-bang</a:t>
            </a:r>
            <a:r>
              <a:rPr lang="en-US">
                <a:solidFill>
                  <a:srgbClr val="000000"/>
                </a:solidFill>
                <a:latin typeface="Cascadia Mono" panose="020B0609020000020004" pitchFamily="49" charset="0"/>
              </a:rPr>
              <a:t> {</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background-color</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seagreen</a:t>
            </a:r>
            <a:r>
              <a:rPr lang="en-US">
                <a:solidFill>
                  <a:srgbClr val="000000"/>
                </a:solidFill>
                <a:latin typeface="Cascadia Mono" panose="020B0609020000020004" pitchFamily="49" charset="0"/>
              </a:rPr>
              <a:t>; </a:t>
            </a:r>
          </a:p>
          <a:p>
            <a:r>
              <a:rPr lang="en-US">
                <a:solidFill>
                  <a:srgbClr val="000000"/>
                </a:solidFill>
                <a:latin typeface="Cascadia Mono" panose="020B0609020000020004" pitchFamily="49" charset="0"/>
              </a:rPr>
              <a:t> }</a:t>
            </a:r>
          </a:p>
          <a:p>
            <a:r>
              <a:rPr lang="en-US">
                <a:solidFill>
                  <a:srgbClr val="800000"/>
                </a:solidFill>
                <a:latin typeface="Cascadia Mono" panose="020B0609020000020004" pitchFamily="49" charset="0"/>
              </a:rPr>
              <a:t>tbody</a:t>
            </a:r>
            <a:r>
              <a:rPr lang="en-US">
                <a:solidFill>
                  <a:srgbClr val="000000"/>
                </a:solidFill>
                <a:latin typeface="Cascadia Mono" panose="020B0609020000020004" pitchFamily="49" charset="0"/>
              </a:rPr>
              <a:t> </a:t>
            </a:r>
            <a:r>
              <a:rPr lang="en-US">
                <a:solidFill>
                  <a:srgbClr val="800000"/>
                </a:solidFill>
                <a:latin typeface="Cascadia Mono" panose="020B0609020000020004" pitchFamily="49" charset="0"/>
              </a:rPr>
              <a:t>tr:nth-child(odd)</a:t>
            </a:r>
            <a:r>
              <a:rPr lang="en-US">
                <a:solidFill>
                  <a:srgbClr val="000000"/>
                </a:solidFill>
                <a:latin typeface="Cascadia Mono" panose="020B0609020000020004" pitchFamily="49" charset="0"/>
              </a:rPr>
              <a:t> {</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background-color</a:t>
            </a:r>
            <a:r>
              <a:rPr lang="en-US">
                <a:solidFill>
                  <a:srgbClr val="000000"/>
                </a:solidFill>
                <a:latin typeface="Cascadia Mono" panose="020B0609020000020004" pitchFamily="49" charset="0"/>
              </a:rPr>
              <a:t>:</a:t>
            </a:r>
            <a:r>
              <a:rPr lang="en-US">
                <a:solidFill>
                  <a:srgbClr val="0000FF"/>
                </a:solidFill>
                <a:latin typeface="Cascadia Mono" panose="020B0609020000020004" pitchFamily="49" charset="0"/>
              </a:rPr>
              <a:t>aqua</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 }</a:t>
            </a:r>
          </a:p>
          <a:p>
            <a:r>
              <a:rPr lang="en-US">
                <a:solidFill>
                  <a:srgbClr val="800000"/>
                </a:solidFill>
                <a:latin typeface="Cascadia Mono" panose="020B0609020000020004" pitchFamily="49" charset="0"/>
              </a:rPr>
              <a:t>tbody</a:t>
            </a:r>
            <a:r>
              <a:rPr lang="en-US">
                <a:solidFill>
                  <a:srgbClr val="000000"/>
                </a:solidFill>
                <a:latin typeface="Cascadia Mono" panose="020B0609020000020004" pitchFamily="49" charset="0"/>
              </a:rPr>
              <a:t> </a:t>
            </a:r>
            <a:r>
              <a:rPr lang="en-US">
                <a:solidFill>
                  <a:srgbClr val="800000"/>
                </a:solidFill>
                <a:latin typeface="Cascadia Mono" panose="020B0609020000020004" pitchFamily="49" charset="0"/>
              </a:rPr>
              <a:t>tr:nth-child(even)</a:t>
            </a:r>
            <a:r>
              <a:rPr lang="en-US">
                <a:solidFill>
                  <a:srgbClr val="000000"/>
                </a:solidFill>
                <a:latin typeface="Cascadia Mono" panose="020B0609020000020004" pitchFamily="49" charset="0"/>
              </a:rPr>
              <a:t> {</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background-color</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rosybrown</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 }</a:t>
            </a:r>
            <a:endParaRPr lang="en-US"/>
          </a:p>
        </p:txBody>
      </p:sp>
    </p:spTree>
    <p:extLst>
      <p:ext uri="{BB962C8B-B14F-4D97-AF65-F5344CB8AC3E}">
        <p14:creationId xmlns:p14="http://schemas.microsoft.com/office/powerpoint/2010/main" val="5792846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a:t>Pseudo class (lớp giả)</a:t>
            </a:r>
          </a:p>
        </p:txBody>
      </p:sp>
      <p:sp>
        <p:nvSpPr>
          <p:cNvPr id="9" name="Rectangle 8"/>
          <p:cNvSpPr/>
          <p:nvPr/>
        </p:nvSpPr>
        <p:spPr>
          <a:xfrm>
            <a:off x="1402080" y="2285999"/>
            <a:ext cx="1092198" cy="417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t>html</a:t>
            </a:r>
            <a:endParaRPr lang="en-US" sz="1600"/>
          </a:p>
        </p:txBody>
      </p:sp>
      <p:sp>
        <p:nvSpPr>
          <p:cNvPr id="3" name="Rectangle 2"/>
          <p:cNvSpPr/>
          <p:nvPr/>
        </p:nvSpPr>
        <p:spPr>
          <a:xfrm>
            <a:off x="1402080" y="2693630"/>
            <a:ext cx="9977120" cy="3416320"/>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a:solidFill>
                  <a:srgbClr val="0000FF"/>
                </a:solidFill>
                <a:latin typeface="Cascadia Mono" panose="020B0609020000020004" pitchFamily="49" charset="0"/>
              </a:rPr>
              <a:t>&lt;</a:t>
            </a:r>
            <a:r>
              <a:rPr lang="en-US">
                <a:solidFill>
                  <a:srgbClr val="800000"/>
                </a:solidFill>
                <a:latin typeface="Cascadia Mono" panose="020B0609020000020004" pitchFamily="49" charset="0"/>
              </a:rPr>
              <a:t>table</a:t>
            </a:r>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border</a:t>
            </a:r>
            <a:r>
              <a:rPr lang="en-US">
                <a:solidFill>
                  <a:srgbClr val="0000FF"/>
                </a:solidFill>
                <a:latin typeface="Cascadia Mono" panose="020B0609020000020004" pitchFamily="49" charset="0"/>
              </a:rPr>
              <a:t>="1"</a:t>
            </a:r>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style</a:t>
            </a:r>
            <a:r>
              <a:rPr lang="en-US">
                <a:solidFill>
                  <a:srgbClr val="0000FF"/>
                </a:solidFill>
                <a:latin typeface="Cascadia Mono" panose="020B0609020000020004" pitchFamily="49" charset="0"/>
              </a:rPr>
              <a:t>="</a:t>
            </a:r>
            <a:r>
              <a:rPr lang="en-US">
                <a:solidFill>
                  <a:srgbClr val="FF0000"/>
                </a:solidFill>
                <a:latin typeface="Cascadia Mono" panose="020B0609020000020004" pitchFamily="49" charset="0"/>
              </a:rPr>
              <a:t>border-collapse</a:t>
            </a:r>
            <a:r>
              <a:rPr lang="en-US">
                <a:solidFill>
                  <a:srgbClr val="000000"/>
                </a:solidFill>
                <a:latin typeface="Cascadia Mono" panose="020B0609020000020004" pitchFamily="49" charset="0"/>
              </a:rPr>
              <a:t>:</a:t>
            </a:r>
            <a:r>
              <a:rPr lang="en-US">
                <a:solidFill>
                  <a:srgbClr val="0000FF"/>
                </a:solidFill>
                <a:latin typeface="Cascadia Mono" panose="020B0609020000020004" pitchFamily="49" charset="0"/>
              </a:rPr>
              <a:t>collapse</a:t>
            </a:r>
            <a:r>
              <a:rPr lang="en-US">
                <a:solidFill>
                  <a:srgbClr val="000000"/>
                </a:solidFill>
                <a:latin typeface="Cascadia Mono" panose="020B0609020000020004" pitchFamily="49" charset="0"/>
              </a:rPr>
              <a:t>;</a:t>
            </a:r>
            <a:r>
              <a:rPr lang="en-US">
                <a:solidFill>
                  <a:srgbClr val="0000FF"/>
                </a:solidFill>
                <a:latin typeface="Cascadia Mono" panose="020B0609020000020004" pitchFamily="49" charset="0"/>
              </a:rPr>
              <a:t>"</a:t>
            </a:r>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cellpadding</a:t>
            </a:r>
            <a:r>
              <a:rPr lang="en-US">
                <a:solidFill>
                  <a:srgbClr val="0000FF"/>
                </a:solidFill>
                <a:latin typeface="Cascadia Mono" panose="020B0609020000020004" pitchFamily="49" charset="0"/>
              </a:rPr>
              <a:t>="10"&gt;</a:t>
            </a:r>
            <a:r>
              <a:rPr lang="en-US">
                <a:solidFill>
                  <a:srgbClr val="000000"/>
                </a:solidFill>
                <a:latin typeface="Cascadia Mono" panose="020B0609020000020004" pitchFamily="49" charset="0"/>
              </a:rPr>
              <a:t>  </a:t>
            </a:r>
          </a:p>
          <a:p>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&lt;</a:t>
            </a:r>
            <a:r>
              <a:rPr lang="en-US">
                <a:solidFill>
                  <a:srgbClr val="800000"/>
                </a:solidFill>
                <a:latin typeface="Cascadia Mono" panose="020B0609020000020004" pitchFamily="49" charset="0"/>
              </a:rPr>
              <a:t>thead</a:t>
            </a:r>
            <a:r>
              <a:rPr lang="en-US">
                <a:solidFill>
                  <a:srgbClr val="0000FF"/>
                </a:solidFill>
                <a:latin typeface="Cascadia Mono" panose="020B0609020000020004" pitchFamily="49" charset="0"/>
              </a:rPr>
              <a:t>&gt;</a:t>
            </a:r>
            <a:endParaRPr lang="en-US">
              <a:solidFill>
                <a:srgbClr val="000000"/>
              </a:solidFill>
              <a:latin typeface="Cascadia Mono" panose="020B0609020000020004" pitchFamily="49" charset="0"/>
            </a:endParaRPr>
          </a:p>
          <a:p>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&lt;</a:t>
            </a:r>
            <a:r>
              <a:rPr lang="en-US">
                <a:solidFill>
                  <a:srgbClr val="800000"/>
                </a:solidFill>
                <a:latin typeface="Cascadia Mono" panose="020B0609020000020004" pitchFamily="49" charset="0"/>
              </a:rPr>
              <a:t>tr</a:t>
            </a:r>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class</a:t>
            </a:r>
            <a:r>
              <a:rPr lang="en-US">
                <a:solidFill>
                  <a:srgbClr val="0000FF"/>
                </a:solidFill>
                <a:latin typeface="Cascadia Mono" panose="020B0609020000020004" pitchFamily="49" charset="0"/>
              </a:rPr>
              <a:t>="tieude-bang</a:t>
            </a:r>
            <a:r>
              <a:rPr lang="en-US" smtClean="0">
                <a:solidFill>
                  <a:srgbClr val="0000FF"/>
                </a:solidFill>
                <a:latin typeface="Cascadia Mono" panose="020B0609020000020004" pitchFamily="49" charset="0"/>
              </a:rPr>
              <a:t>"&gt;&lt;</a:t>
            </a:r>
            <a:r>
              <a:rPr lang="en-US">
                <a:solidFill>
                  <a:srgbClr val="800000"/>
                </a:solidFill>
                <a:latin typeface="Cascadia Mono" panose="020B0609020000020004" pitchFamily="49" charset="0"/>
              </a:rPr>
              <a:t>th</a:t>
            </a:r>
            <a:r>
              <a:rPr lang="en-US">
                <a:solidFill>
                  <a:srgbClr val="0000FF"/>
                </a:solidFill>
                <a:latin typeface="Cascadia Mono" panose="020B0609020000020004" pitchFamily="49" charset="0"/>
              </a:rPr>
              <a:t>&gt;</a:t>
            </a:r>
            <a:r>
              <a:rPr lang="en-US">
                <a:solidFill>
                  <a:srgbClr val="000000"/>
                </a:solidFill>
                <a:latin typeface="Cascadia Mono" panose="020B0609020000020004" pitchFamily="49" charset="0"/>
              </a:rPr>
              <a:t>Họ tên</a:t>
            </a:r>
            <a:r>
              <a:rPr lang="en-US">
                <a:solidFill>
                  <a:srgbClr val="0000FF"/>
                </a:solidFill>
                <a:latin typeface="Cascadia Mono" panose="020B0609020000020004" pitchFamily="49" charset="0"/>
              </a:rPr>
              <a:t>&lt;/</a:t>
            </a:r>
            <a:r>
              <a:rPr lang="en-US">
                <a:solidFill>
                  <a:srgbClr val="800000"/>
                </a:solidFill>
                <a:latin typeface="Cascadia Mono" panose="020B0609020000020004" pitchFamily="49" charset="0"/>
              </a:rPr>
              <a:t>th</a:t>
            </a:r>
            <a:r>
              <a:rPr lang="en-US">
                <a:solidFill>
                  <a:srgbClr val="0000FF"/>
                </a:solidFill>
                <a:latin typeface="Cascadia Mono" panose="020B0609020000020004" pitchFamily="49" charset="0"/>
              </a:rPr>
              <a:t>&gt;&lt;</a:t>
            </a:r>
            <a:r>
              <a:rPr lang="en-US">
                <a:solidFill>
                  <a:srgbClr val="800000"/>
                </a:solidFill>
                <a:latin typeface="Cascadia Mono" panose="020B0609020000020004" pitchFamily="49" charset="0"/>
              </a:rPr>
              <a:t>th</a:t>
            </a:r>
            <a:r>
              <a:rPr lang="en-US">
                <a:solidFill>
                  <a:srgbClr val="0000FF"/>
                </a:solidFill>
                <a:latin typeface="Cascadia Mono" panose="020B0609020000020004" pitchFamily="49" charset="0"/>
              </a:rPr>
              <a:t>&gt;</a:t>
            </a:r>
            <a:r>
              <a:rPr lang="en-US">
                <a:solidFill>
                  <a:srgbClr val="000000"/>
                </a:solidFill>
                <a:latin typeface="Cascadia Mono" panose="020B0609020000020004" pitchFamily="49" charset="0"/>
              </a:rPr>
              <a:t>Địa chỉ</a:t>
            </a:r>
            <a:r>
              <a:rPr lang="en-US">
                <a:solidFill>
                  <a:srgbClr val="0000FF"/>
                </a:solidFill>
                <a:latin typeface="Cascadia Mono" panose="020B0609020000020004" pitchFamily="49" charset="0"/>
              </a:rPr>
              <a:t>&lt;/</a:t>
            </a:r>
            <a:r>
              <a:rPr lang="en-US">
                <a:solidFill>
                  <a:srgbClr val="800000"/>
                </a:solidFill>
                <a:latin typeface="Cascadia Mono" panose="020B0609020000020004" pitchFamily="49" charset="0"/>
              </a:rPr>
              <a:t>th</a:t>
            </a:r>
            <a:r>
              <a:rPr lang="en-US" smtClean="0">
                <a:solidFill>
                  <a:srgbClr val="0000FF"/>
                </a:solidFill>
                <a:latin typeface="Cascadia Mono" panose="020B0609020000020004" pitchFamily="49" charset="0"/>
              </a:rPr>
              <a:t>&gt;&lt;/</a:t>
            </a:r>
            <a:r>
              <a:rPr lang="en-US">
                <a:solidFill>
                  <a:srgbClr val="800000"/>
                </a:solidFill>
                <a:latin typeface="Cascadia Mono" panose="020B0609020000020004" pitchFamily="49" charset="0"/>
              </a:rPr>
              <a:t>tr</a:t>
            </a:r>
            <a:r>
              <a:rPr lang="en-US">
                <a:solidFill>
                  <a:srgbClr val="0000FF"/>
                </a:solidFill>
                <a:latin typeface="Cascadia Mono" panose="020B0609020000020004" pitchFamily="49" charset="0"/>
              </a:rPr>
              <a:t>&gt;</a:t>
            </a:r>
            <a:endParaRPr lang="en-US">
              <a:solidFill>
                <a:srgbClr val="000000"/>
              </a:solidFill>
              <a:latin typeface="Cascadia Mono" panose="020B0609020000020004" pitchFamily="49" charset="0"/>
            </a:endParaRPr>
          </a:p>
          <a:p>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&lt;/</a:t>
            </a:r>
            <a:r>
              <a:rPr lang="en-US">
                <a:solidFill>
                  <a:srgbClr val="800000"/>
                </a:solidFill>
                <a:latin typeface="Cascadia Mono" panose="020B0609020000020004" pitchFamily="49" charset="0"/>
              </a:rPr>
              <a:t>thead</a:t>
            </a:r>
            <a:r>
              <a:rPr lang="en-US">
                <a:solidFill>
                  <a:srgbClr val="0000FF"/>
                </a:solidFill>
                <a:latin typeface="Cascadia Mono" panose="020B0609020000020004" pitchFamily="49" charset="0"/>
              </a:rPr>
              <a:t>&gt;</a:t>
            </a:r>
            <a:endParaRPr lang="en-US">
              <a:solidFill>
                <a:srgbClr val="000000"/>
              </a:solidFill>
              <a:latin typeface="Cascadia Mono" panose="020B0609020000020004" pitchFamily="49" charset="0"/>
            </a:endParaRPr>
          </a:p>
          <a:p>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&lt;</a:t>
            </a:r>
            <a:r>
              <a:rPr lang="en-US">
                <a:solidFill>
                  <a:srgbClr val="800000"/>
                </a:solidFill>
                <a:latin typeface="Cascadia Mono" panose="020B0609020000020004" pitchFamily="49" charset="0"/>
              </a:rPr>
              <a:t>tbody</a:t>
            </a:r>
            <a:r>
              <a:rPr lang="en-US">
                <a:solidFill>
                  <a:srgbClr val="0000FF"/>
                </a:solidFill>
                <a:latin typeface="Cascadia Mono" panose="020B0609020000020004" pitchFamily="49" charset="0"/>
              </a:rPr>
              <a:t>&gt;</a:t>
            </a:r>
            <a:endParaRPr lang="en-US">
              <a:solidFill>
                <a:srgbClr val="000000"/>
              </a:solidFill>
              <a:latin typeface="Cascadia Mono" panose="020B0609020000020004" pitchFamily="49" charset="0"/>
            </a:endParaRPr>
          </a:p>
          <a:p>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&lt;</a:t>
            </a:r>
            <a:r>
              <a:rPr lang="en-US">
                <a:solidFill>
                  <a:srgbClr val="800000"/>
                </a:solidFill>
                <a:latin typeface="Cascadia Mono" panose="020B0609020000020004" pitchFamily="49" charset="0"/>
              </a:rPr>
              <a:t>tr</a:t>
            </a:r>
            <a:r>
              <a:rPr lang="en-US" smtClean="0">
                <a:solidFill>
                  <a:srgbClr val="0000FF"/>
                </a:solidFill>
                <a:latin typeface="Cascadia Mono" panose="020B0609020000020004" pitchFamily="49" charset="0"/>
              </a:rPr>
              <a:t>&gt;&lt;</a:t>
            </a:r>
            <a:r>
              <a:rPr lang="en-US">
                <a:solidFill>
                  <a:srgbClr val="800000"/>
                </a:solidFill>
                <a:latin typeface="Cascadia Mono" panose="020B0609020000020004" pitchFamily="49" charset="0"/>
              </a:rPr>
              <a:t>td</a:t>
            </a:r>
            <a:r>
              <a:rPr lang="en-US">
                <a:solidFill>
                  <a:srgbClr val="0000FF"/>
                </a:solidFill>
                <a:latin typeface="Cascadia Mono" panose="020B0609020000020004" pitchFamily="49" charset="0"/>
              </a:rPr>
              <a:t>&gt;</a:t>
            </a:r>
            <a:r>
              <a:rPr lang="en-US">
                <a:solidFill>
                  <a:srgbClr val="000000"/>
                </a:solidFill>
                <a:latin typeface="Cascadia Mono" panose="020B0609020000020004" pitchFamily="49" charset="0"/>
              </a:rPr>
              <a:t>Nguyễn Văn A</a:t>
            </a:r>
            <a:r>
              <a:rPr lang="en-US">
                <a:solidFill>
                  <a:srgbClr val="0000FF"/>
                </a:solidFill>
                <a:latin typeface="Cascadia Mono" panose="020B0609020000020004" pitchFamily="49" charset="0"/>
              </a:rPr>
              <a:t>&lt;/</a:t>
            </a:r>
            <a:r>
              <a:rPr lang="en-US">
                <a:solidFill>
                  <a:srgbClr val="800000"/>
                </a:solidFill>
                <a:latin typeface="Cascadia Mono" panose="020B0609020000020004" pitchFamily="49" charset="0"/>
              </a:rPr>
              <a:t>td</a:t>
            </a:r>
            <a:r>
              <a:rPr lang="en-US">
                <a:solidFill>
                  <a:srgbClr val="0000FF"/>
                </a:solidFill>
                <a:latin typeface="Cascadia Mono" panose="020B0609020000020004" pitchFamily="49" charset="0"/>
              </a:rPr>
              <a:t>&gt;&lt;</a:t>
            </a:r>
            <a:r>
              <a:rPr lang="en-US">
                <a:solidFill>
                  <a:srgbClr val="800000"/>
                </a:solidFill>
                <a:latin typeface="Cascadia Mono" panose="020B0609020000020004" pitchFamily="49" charset="0"/>
              </a:rPr>
              <a:t>td</a:t>
            </a:r>
            <a:r>
              <a:rPr lang="en-US">
                <a:solidFill>
                  <a:srgbClr val="0000FF"/>
                </a:solidFill>
                <a:latin typeface="Cascadia Mono" panose="020B0609020000020004" pitchFamily="49" charset="0"/>
              </a:rPr>
              <a:t>&gt;</a:t>
            </a:r>
            <a:r>
              <a:rPr lang="en-US">
                <a:solidFill>
                  <a:srgbClr val="000000"/>
                </a:solidFill>
                <a:latin typeface="Cascadia Mono" panose="020B0609020000020004" pitchFamily="49" charset="0"/>
              </a:rPr>
              <a:t>TP.HCM</a:t>
            </a:r>
            <a:r>
              <a:rPr lang="en-US">
                <a:solidFill>
                  <a:srgbClr val="0000FF"/>
                </a:solidFill>
                <a:latin typeface="Cascadia Mono" panose="020B0609020000020004" pitchFamily="49" charset="0"/>
              </a:rPr>
              <a:t>&lt;/</a:t>
            </a:r>
            <a:r>
              <a:rPr lang="en-US">
                <a:solidFill>
                  <a:srgbClr val="800000"/>
                </a:solidFill>
                <a:latin typeface="Cascadia Mono" panose="020B0609020000020004" pitchFamily="49" charset="0"/>
              </a:rPr>
              <a:t>td</a:t>
            </a:r>
            <a:r>
              <a:rPr lang="en-US" smtClean="0">
                <a:solidFill>
                  <a:srgbClr val="0000FF"/>
                </a:solidFill>
                <a:latin typeface="Cascadia Mono" panose="020B0609020000020004" pitchFamily="49" charset="0"/>
              </a:rPr>
              <a:t>&gt;&lt;/</a:t>
            </a:r>
            <a:r>
              <a:rPr lang="en-US">
                <a:solidFill>
                  <a:srgbClr val="800000"/>
                </a:solidFill>
                <a:latin typeface="Cascadia Mono" panose="020B0609020000020004" pitchFamily="49" charset="0"/>
              </a:rPr>
              <a:t>tr</a:t>
            </a:r>
            <a:r>
              <a:rPr lang="en-US">
                <a:solidFill>
                  <a:srgbClr val="0000FF"/>
                </a:solidFill>
                <a:latin typeface="Cascadia Mono" panose="020B0609020000020004" pitchFamily="49" charset="0"/>
              </a:rPr>
              <a:t>&gt;</a:t>
            </a:r>
            <a:endParaRPr lang="en-US">
              <a:solidFill>
                <a:srgbClr val="000000"/>
              </a:solidFill>
              <a:latin typeface="Cascadia Mono" panose="020B0609020000020004" pitchFamily="49" charset="0"/>
            </a:endParaRPr>
          </a:p>
          <a:p>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&lt;</a:t>
            </a:r>
            <a:r>
              <a:rPr lang="en-US">
                <a:solidFill>
                  <a:srgbClr val="800000"/>
                </a:solidFill>
                <a:latin typeface="Cascadia Mono" panose="020B0609020000020004" pitchFamily="49" charset="0"/>
              </a:rPr>
              <a:t>tr</a:t>
            </a:r>
            <a:r>
              <a:rPr lang="en-US" smtClean="0">
                <a:solidFill>
                  <a:srgbClr val="0000FF"/>
                </a:solidFill>
                <a:latin typeface="Cascadia Mono" panose="020B0609020000020004" pitchFamily="49" charset="0"/>
              </a:rPr>
              <a:t>&gt;&lt;</a:t>
            </a:r>
            <a:r>
              <a:rPr lang="en-US">
                <a:solidFill>
                  <a:srgbClr val="800000"/>
                </a:solidFill>
                <a:latin typeface="Cascadia Mono" panose="020B0609020000020004" pitchFamily="49" charset="0"/>
              </a:rPr>
              <a:t>td</a:t>
            </a:r>
            <a:r>
              <a:rPr lang="en-US">
                <a:solidFill>
                  <a:srgbClr val="0000FF"/>
                </a:solidFill>
                <a:latin typeface="Cascadia Mono" panose="020B0609020000020004" pitchFamily="49" charset="0"/>
              </a:rPr>
              <a:t>&gt;</a:t>
            </a:r>
            <a:r>
              <a:rPr lang="en-US">
                <a:solidFill>
                  <a:srgbClr val="000000"/>
                </a:solidFill>
                <a:latin typeface="Cascadia Mono" panose="020B0609020000020004" pitchFamily="49" charset="0"/>
              </a:rPr>
              <a:t>Trần Văn C</a:t>
            </a:r>
            <a:r>
              <a:rPr lang="en-US">
                <a:solidFill>
                  <a:srgbClr val="0000FF"/>
                </a:solidFill>
                <a:latin typeface="Cascadia Mono" panose="020B0609020000020004" pitchFamily="49" charset="0"/>
              </a:rPr>
              <a:t>&lt;/</a:t>
            </a:r>
            <a:r>
              <a:rPr lang="en-US">
                <a:solidFill>
                  <a:srgbClr val="800000"/>
                </a:solidFill>
                <a:latin typeface="Cascadia Mono" panose="020B0609020000020004" pitchFamily="49" charset="0"/>
              </a:rPr>
              <a:t>td</a:t>
            </a:r>
            <a:r>
              <a:rPr lang="en-US">
                <a:solidFill>
                  <a:srgbClr val="0000FF"/>
                </a:solidFill>
                <a:latin typeface="Cascadia Mono" panose="020B0609020000020004" pitchFamily="49" charset="0"/>
              </a:rPr>
              <a:t>&gt;&lt;</a:t>
            </a:r>
            <a:r>
              <a:rPr lang="en-US">
                <a:solidFill>
                  <a:srgbClr val="800000"/>
                </a:solidFill>
                <a:latin typeface="Cascadia Mono" panose="020B0609020000020004" pitchFamily="49" charset="0"/>
              </a:rPr>
              <a:t>td</a:t>
            </a:r>
            <a:r>
              <a:rPr lang="en-US">
                <a:solidFill>
                  <a:srgbClr val="0000FF"/>
                </a:solidFill>
                <a:latin typeface="Cascadia Mono" panose="020B0609020000020004" pitchFamily="49" charset="0"/>
              </a:rPr>
              <a:t>&gt;</a:t>
            </a:r>
            <a:r>
              <a:rPr lang="en-US">
                <a:solidFill>
                  <a:srgbClr val="000000"/>
                </a:solidFill>
                <a:latin typeface="Cascadia Mono" panose="020B0609020000020004" pitchFamily="49" charset="0"/>
              </a:rPr>
              <a:t>Hà Nội</a:t>
            </a:r>
            <a:r>
              <a:rPr lang="en-US">
                <a:solidFill>
                  <a:srgbClr val="0000FF"/>
                </a:solidFill>
                <a:latin typeface="Cascadia Mono" panose="020B0609020000020004" pitchFamily="49" charset="0"/>
              </a:rPr>
              <a:t>&lt;/</a:t>
            </a:r>
            <a:r>
              <a:rPr lang="en-US">
                <a:solidFill>
                  <a:srgbClr val="800000"/>
                </a:solidFill>
                <a:latin typeface="Cascadia Mono" panose="020B0609020000020004" pitchFamily="49" charset="0"/>
              </a:rPr>
              <a:t>td</a:t>
            </a:r>
            <a:r>
              <a:rPr lang="en-US" smtClean="0">
                <a:solidFill>
                  <a:srgbClr val="0000FF"/>
                </a:solidFill>
                <a:latin typeface="Cascadia Mono" panose="020B0609020000020004" pitchFamily="49" charset="0"/>
              </a:rPr>
              <a:t>&gt;&lt;/</a:t>
            </a:r>
            <a:r>
              <a:rPr lang="en-US">
                <a:solidFill>
                  <a:srgbClr val="800000"/>
                </a:solidFill>
                <a:latin typeface="Cascadia Mono" panose="020B0609020000020004" pitchFamily="49" charset="0"/>
              </a:rPr>
              <a:t>tr</a:t>
            </a:r>
            <a:r>
              <a:rPr lang="en-US" smtClean="0">
                <a:solidFill>
                  <a:srgbClr val="0000FF"/>
                </a:solidFill>
                <a:latin typeface="Cascadia Mono" panose="020B0609020000020004" pitchFamily="49" charset="0"/>
              </a:rPr>
              <a:t>&gt;&lt;/</a:t>
            </a:r>
            <a:r>
              <a:rPr lang="en-US">
                <a:solidFill>
                  <a:srgbClr val="800000"/>
                </a:solidFill>
                <a:latin typeface="Cascadia Mono" panose="020B0609020000020004" pitchFamily="49" charset="0"/>
              </a:rPr>
              <a:t>tr</a:t>
            </a:r>
            <a:r>
              <a:rPr lang="en-US" smtClean="0">
                <a:solidFill>
                  <a:srgbClr val="0000FF"/>
                </a:solidFill>
                <a:latin typeface="Cascadia Mono" panose="020B0609020000020004" pitchFamily="49" charset="0"/>
              </a:rPr>
              <a:t>&gt;</a:t>
            </a:r>
            <a:endParaRPr lang="en-US" smtClean="0">
              <a:solidFill>
                <a:srgbClr val="000000"/>
              </a:solidFill>
              <a:latin typeface="Cascadia Mono" panose="020B0609020000020004" pitchFamily="49" charset="0"/>
            </a:endParaRPr>
          </a:p>
          <a:p>
            <a:r>
              <a:rPr lang="en-US" smtClean="0">
                <a:solidFill>
                  <a:srgbClr val="000000"/>
                </a:solidFill>
                <a:latin typeface="Cascadia Mono" panose="020B0609020000020004" pitchFamily="49" charset="0"/>
              </a:rPr>
              <a:t>        </a:t>
            </a:r>
            <a:r>
              <a:rPr lang="en-US" smtClean="0">
                <a:solidFill>
                  <a:srgbClr val="0000FF"/>
                </a:solidFill>
                <a:latin typeface="Cascadia Mono" panose="020B0609020000020004" pitchFamily="49" charset="0"/>
              </a:rPr>
              <a:t>&lt;</a:t>
            </a:r>
            <a:r>
              <a:rPr lang="en-US" smtClean="0">
                <a:solidFill>
                  <a:srgbClr val="800000"/>
                </a:solidFill>
                <a:latin typeface="Cascadia Mono" panose="020B0609020000020004" pitchFamily="49" charset="0"/>
              </a:rPr>
              <a:t>tr</a:t>
            </a:r>
            <a:r>
              <a:rPr lang="en-US" smtClean="0">
                <a:solidFill>
                  <a:srgbClr val="0000FF"/>
                </a:solidFill>
                <a:latin typeface="Cascadia Mono" panose="020B0609020000020004" pitchFamily="49" charset="0"/>
              </a:rPr>
              <a:t>&gt;&lt;</a:t>
            </a:r>
            <a:r>
              <a:rPr lang="en-US" smtClean="0">
                <a:solidFill>
                  <a:srgbClr val="800000"/>
                </a:solidFill>
                <a:latin typeface="Cascadia Mono" panose="020B0609020000020004" pitchFamily="49" charset="0"/>
              </a:rPr>
              <a:t>td</a:t>
            </a:r>
            <a:r>
              <a:rPr lang="en-US" smtClean="0">
                <a:solidFill>
                  <a:srgbClr val="0000FF"/>
                </a:solidFill>
                <a:latin typeface="Cascadia Mono" panose="020B0609020000020004" pitchFamily="49" charset="0"/>
              </a:rPr>
              <a:t>&gt;</a:t>
            </a:r>
            <a:r>
              <a:rPr lang="en-US" smtClean="0">
                <a:solidFill>
                  <a:srgbClr val="000000"/>
                </a:solidFill>
                <a:latin typeface="Cascadia Mono" panose="020B0609020000020004" pitchFamily="49" charset="0"/>
              </a:rPr>
              <a:t>Nguyễn Văn A</a:t>
            </a:r>
            <a:r>
              <a:rPr lang="en-US" smtClean="0">
                <a:solidFill>
                  <a:srgbClr val="0000FF"/>
                </a:solidFill>
                <a:latin typeface="Cascadia Mono" panose="020B0609020000020004" pitchFamily="49" charset="0"/>
              </a:rPr>
              <a:t>&lt;/</a:t>
            </a:r>
            <a:r>
              <a:rPr lang="en-US" smtClean="0">
                <a:solidFill>
                  <a:srgbClr val="800000"/>
                </a:solidFill>
                <a:latin typeface="Cascadia Mono" panose="020B0609020000020004" pitchFamily="49" charset="0"/>
              </a:rPr>
              <a:t>td</a:t>
            </a:r>
            <a:r>
              <a:rPr lang="en-US" smtClean="0">
                <a:solidFill>
                  <a:srgbClr val="0000FF"/>
                </a:solidFill>
                <a:latin typeface="Cascadia Mono" panose="020B0609020000020004" pitchFamily="49" charset="0"/>
              </a:rPr>
              <a:t>&gt;&lt;</a:t>
            </a:r>
            <a:r>
              <a:rPr lang="en-US" smtClean="0">
                <a:solidFill>
                  <a:srgbClr val="800000"/>
                </a:solidFill>
                <a:latin typeface="Cascadia Mono" panose="020B0609020000020004" pitchFamily="49" charset="0"/>
              </a:rPr>
              <a:t>td</a:t>
            </a:r>
            <a:r>
              <a:rPr lang="en-US" smtClean="0">
                <a:solidFill>
                  <a:srgbClr val="0000FF"/>
                </a:solidFill>
                <a:latin typeface="Cascadia Mono" panose="020B0609020000020004" pitchFamily="49" charset="0"/>
              </a:rPr>
              <a:t>&gt;</a:t>
            </a:r>
            <a:r>
              <a:rPr lang="en-US" smtClean="0">
                <a:solidFill>
                  <a:srgbClr val="000000"/>
                </a:solidFill>
                <a:latin typeface="Cascadia Mono" panose="020B0609020000020004" pitchFamily="49" charset="0"/>
              </a:rPr>
              <a:t>TP.HCM</a:t>
            </a:r>
            <a:r>
              <a:rPr lang="en-US" smtClean="0">
                <a:solidFill>
                  <a:srgbClr val="0000FF"/>
                </a:solidFill>
                <a:latin typeface="Cascadia Mono" panose="020B0609020000020004" pitchFamily="49" charset="0"/>
              </a:rPr>
              <a:t>&lt;/</a:t>
            </a:r>
            <a:r>
              <a:rPr lang="en-US" smtClean="0">
                <a:solidFill>
                  <a:srgbClr val="800000"/>
                </a:solidFill>
                <a:latin typeface="Cascadia Mono" panose="020B0609020000020004" pitchFamily="49" charset="0"/>
              </a:rPr>
              <a:t>td</a:t>
            </a:r>
            <a:r>
              <a:rPr lang="en-US" smtClean="0">
                <a:solidFill>
                  <a:srgbClr val="0000FF"/>
                </a:solidFill>
                <a:latin typeface="Cascadia Mono" panose="020B0609020000020004" pitchFamily="49" charset="0"/>
              </a:rPr>
              <a:t>&gt;&lt;/</a:t>
            </a:r>
            <a:r>
              <a:rPr lang="en-US">
                <a:solidFill>
                  <a:srgbClr val="800000"/>
                </a:solidFill>
                <a:latin typeface="Cascadia Mono" panose="020B0609020000020004" pitchFamily="49" charset="0"/>
              </a:rPr>
              <a:t>tr</a:t>
            </a:r>
            <a:r>
              <a:rPr lang="en-US">
                <a:solidFill>
                  <a:srgbClr val="0000FF"/>
                </a:solidFill>
                <a:latin typeface="Cascadia Mono" panose="020B0609020000020004" pitchFamily="49" charset="0"/>
              </a:rPr>
              <a:t>&gt;</a:t>
            </a:r>
            <a:endParaRPr lang="en-US">
              <a:solidFill>
                <a:srgbClr val="000000"/>
              </a:solidFill>
              <a:latin typeface="Cascadia Mono" panose="020B0609020000020004" pitchFamily="49" charset="0"/>
            </a:endParaRPr>
          </a:p>
          <a:p>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&lt;</a:t>
            </a:r>
            <a:r>
              <a:rPr lang="en-US">
                <a:solidFill>
                  <a:srgbClr val="800000"/>
                </a:solidFill>
                <a:latin typeface="Cascadia Mono" panose="020B0609020000020004" pitchFamily="49" charset="0"/>
              </a:rPr>
              <a:t>tr</a:t>
            </a:r>
            <a:r>
              <a:rPr lang="en-US" smtClean="0">
                <a:solidFill>
                  <a:srgbClr val="0000FF"/>
                </a:solidFill>
                <a:latin typeface="Cascadia Mono" panose="020B0609020000020004" pitchFamily="49" charset="0"/>
              </a:rPr>
              <a:t>&gt;&lt;</a:t>
            </a:r>
            <a:r>
              <a:rPr lang="en-US">
                <a:solidFill>
                  <a:srgbClr val="800000"/>
                </a:solidFill>
                <a:latin typeface="Cascadia Mono" panose="020B0609020000020004" pitchFamily="49" charset="0"/>
              </a:rPr>
              <a:t>td</a:t>
            </a:r>
            <a:r>
              <a:rPr lang="en-US">
                <a:solidFill>
                  <a:srgbClr val="0000FF"/>
                </a:solidFill>
                <a:latin typeface="Cascadia Mono" panose="020B0609020000020004" pitchFamily="49" charset="0"/>
              </a:rPr>
              <a:t>&gt;</a:t>
            </a:r>
            <a:r>
              <a:rPr lang="en-US">
                <a:solidFill>
                  <a:srgbClr val="000000"/>
                </a:solidFill>
                <a:latin typeface="Cascadia Mono" panose="020B0609020000020004" pitchFamily="49" charset="0"/>
              </a:rPr>
              <a:t>Trần Văn C</a:t>
            </a:r>
            <a:r>
              <a:rPr lang="en-US">
                <a:solidFill>
                  <a:srgbClr val="0000FF"/>
                </a:solidFill>
                <a:latin typeface="Cascadia Mono" panose="020B0609020000020004" pitchFamily="49" charset="0"/>
              </a:rPr>
              <a:t>&lt;/</a:t>
            </a:r>
            <a:r>
              <a:rPr lang="en-US">
                <a:solidFill>
                  <a:srgbClr val="800000"/>
                </a:solidFill>
                <a:latin typeface="Cascadia Mono" panose="020B0609020000020004" pitchFamily="49" charset="0"/>
              </a:rPr>
              <a:t>td</a:t>
            </a:r>
            <a:r>
              <a:rPr lang="en-US">
                <a:solidFill>
                  <a:srgbClr val="0000FF"/>
                </a:solidFill>
                <a:latin typeface="Cascadia Mono" panose="020B0609020000020004" pitchFamily="49" charset="0"/>
              </a:rPr>
              <a:t>&gt;&lt;</a:t>
            </a:r>
            <a:r>
              <a:rPr lang="en-US">
                <a:solidFill>
                  <a:srgbClr val="800000"/>
                </a:solidFill>
                <a:latin typeface="Cascadia Mono" panose="020B0609020000020004" pitchFamily="49" charset="0"/>
              </a:rPr>
              <a:t>td</a:t>
            </a:r>
            <a:r>
              <a:rPr lang="en-US">
                <a:solidFill>
                  <a:srgbClr val="0000FF"/>
                </a:solidFill>
                <a:latin typeface="Cascadia Mono" panose="020B0609020000020004" pitchFamily="49" charset="0"/>
              </a:rPr>
              <a:t>&gt;</a:t>
            </a:r>
            <a:r>
              <a:rPr lang="en-US">
                <a:solidFill>
                  <a:srgbClr val="000000"/>
                </a:solidFill>
                <a:latin typeface="Cascadia Mono" panose="020B0609020000020004" pitchFamily="49" charset="0"/>
              </a:rPr>
              <a:t>Hà Nội</a:t>
            </a:r>
            <a:r>
              <a:rPr lang="en-US">
                <a:solidFill>
                  <a:srgbClr val="0000FF"/>
                </a:solidFill>
                <a:latin typeface="Cascadia Mono" panose="020B0609020000020004" pitchFamily="49" charset="0"/>
              </a:rPr>
              <a:t>&lt;/</a:t>
            </a:r>
            <a:r>
              <a:rPr lang="en-US">
                <a:solidFill>
                  <a:srgbClr val="800000"/>
                </a:solidFill>
                <a:latin typeface="Cascadia Mono" panose="020B0609020000020004" pitchFamily="49" charset="0"/>
              </a:rPr>
              <a:t>td</a:t>
            </a:r>
            <a:r>
              <a:rPr lang="en-US" smtClean="0">
                <a:solidFill>
                  <a:srgbClr val="0000FF"/>
                </a:solidFill>
                <a:latin typeface="Cascadia Mono" panose="020B0609020000020004" pitchFamily="49" charset="0"/>
              </a:rPr>
              <a:t>&gt;&lt;/</a:t>
            </a:r>
            <a:r>
              <a:rPr lang="en-US">
                <a:solidFill>
                  <a:srgbClr val="800000"/>
                </a:solidFill>
                <a:latin typeface="Cascadia Mono" panose="020B0609020000020004" pitchFamily="49" charset="0"/>
              </a:rPr>
              <a:t>tr</a:t>
            </a:r>
            <a:r>
              <a:rPr lang="en-US">
                <a:solidFill>
                  <a:srgbClr val="0000FF"/>
                </a:solidFill>
                <a:latin typeface="Cascadia Mono" panose="020B0609020000020004" pitchFamily="49" charset="0"/>
              </a:rPr>
              <a:t>&gt;</a:t>
            </a:r>
            <a:endParaRPr lang="en-US">
              <a:solidFill>
                <a:srgbClr val="000000"/>
              </a:solidFill>
              <a:latin typeface="Cascadia Mono" panose="020B0609020000020004" pitchFamily="49" charset="0"/>
            </a:endParaRPr>
          </a:p>
          <a:p>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&lt;</a:t>
            </a:r>
            <a:r>
              <a:rPr lang="en-US">
                <a:solidFill>
                  <a:srgbClr val="800000"/>
                </a:solidFill>
                <a:latin typeface="Cascadia Mono" panose="020B0609020000020004" pitchFamily="49" charset="0"/>
              </a:rPr>
              <a:t>tr</a:t>
            </a:r>
            <a:r>
              <a:rPr lang="en-US" smtClean="0">
                <a:solidFill>
                  <a:srgbClr val="0000FF"/>
                </a:solidFill>
                <a:latin typeface="Cascadia Mono" panose="020B0609020000020004" pitchFamily="49" charset="0"/>
              </a:rPr>
              <a:t>&gt;&lt;</a:t>
            </a:r>
            <a:r>
              <a:rPr lang="en-US">
                <a:solidFill>
                  <a:srgbClr val="800000"/>
                </a:solidFill>
                <a:latin typeface="Cascadia Mono" panose="020B0609020000020004" pitchFamily="49" charset="0"/>
              </a:rPr>
              <a:t>td</a:t>
            </a:r>
            <a:r>
              <a:rPr lang="en-US">
                <a:solidFill>
                  <a:srgbClr val="0000FF"/>
                </a:solidFill>
                <a:latin typeface="Cascadia Mono" panose="020B0609020000020004" pitchFamily="49" charset="0"/>
              </a:rPr>
              <a:t>&gt;</a:t>
            </a:r>
            <a:r>
              <a:rPr lang="en-US">
                <a:solidFill>
                  <a:srgbClr val="000000"/>
                </a:solidFill>
                <a:latin typeface="Cascadia Mono" panose="020B0609020000020004" pitchFamily="49" charset="0"/>
              </a:rPr>
              <a:t>Lê Thanh D</a:t>
            </a:r>
            <a:r>
              <a:rPr lang="en-US">
                <a:solidFill>
                  <a:srgbClr val="0000FF"/>
                </a:solidFill>
                <a:latin typeface="Cascadia Mono" panose="020B0609020000020004" pitchFamily="49" charset="0"/>
              </a:rPr>
              <a:t>&lt;/</a:t>
            </a:r>
            <a:r>
              <a:rPr lang="en-US">
                <a:solidFill>
                  <a:srgbClr val="800000"/>
                </a:solidFill>
                <a:latin typeface="Cascadia Mono" panose="020B0609020000020004" pitchFamily="49" charset="0"/>
              </a:rPr>
              <a:t>td</a:t>
            </a:r>
            <a:r>
              <a:rPr lang="en-US">
                <a:solidFill>
                  <a:srgbClr val="0000FF"/>
                </a:solidFill>
                <a:latin typeface="Cascadia Mono" panose="020B0609020000020004" pitchFamily="49" charset="0"/>
              </a:rPr>
              <a:t>&gt;&lt;</a:t>
            </a:r>
            <a:r>
              <a:rPr lang="en-US">
                <a:solidFill>
                  <a:srgbClr val="800000"/>
                </a:solidFill>
                <a:latin typeface="Cascadia Mono" panose="020B0609020000020004" pitchFamily="49" charset="0"/>
              </a:rPr>
              <a:t>td</a:t>
            </a:r>
            <a:r>
              <a:rPr lang="en-US">
                <a:solidFill>
                  <a:srgbClr val="0000FF"/>
                </a:solidFill>
                <a:latin typeface="Cascadia Mono" panose="020B0609020000020004" pitchFamily="49" charset="0"/>
              </a:rPr>
              <a:t>&gt;</a:t>
            </a:r>
            <a:r>
              <a:rPr lang="en-US">
                <a:solidFill>
                  <a:srgbClr val="000000"/>
                </a:solidFill>
                <a:latin typeface="Cascadia Mono" panose="020B0609020000020004" pitchFamily="49" charset="0"/>
              </a:rPr>
              <a:t>Đà Nẵng</a:t>
            </a:r>
            <a:r>
              <a:rPr lang="en-US">
                <a:solidFill>
                  <a:srgbClr val="0000FF"/>
                </a:solidFill>
                <a:latin typeface="Cascadia Mono" panose="020B0609020000020004" pitchFamily="49" charset="0"/>
              </a:rPr>
              <a:t>&lt;/</a:t>
            </a:r>
            <a:r>
              <a:rPr lang="en-US">
                <a:solidFill>
                  <a:srgbClr val="800000"/>
                </a:solidFill>
                <a:latin typeface="Cascadia Mono" panose="020B0609020000020004" pitchFamily="49" charset="0"/>
              </a:rPr>
              <a:t>td</a:t>
            </a:r>
            <a:r>
              <a:rPr lang="en-US" smtClean="0">
                <a:solidFill>
                  <a:srgbClr val="0000FF"/>
                </a:solidFill>
                <a:latin typeface="Cascadia Mono" panose="020B0609020000020004" pitchFamily="49" charset="0"/>
              </a:rPr>
              <a:t>&gt;&lt;/</a:t>
            </a:r>
            <a:r>
              <a:rPr lang="en-US">
                <a:solidFill>
                  <a:srgbClr val="800000"/>
                </a:solidFill>
                <a:latin typeface="Cascadia Mono" panose="020B0609020000020004" pitchFamily="49" charset="0"/>
              </a:rPr>
              <a:t>tr</a:t>
            </a:r>
            <a:r>
              <a:rPr lang="en-US">
                <a:solidFill>
                  <a:srgbClr val="0000FF"/>
                </a:solidFill>
                <a:latin typeface="Cascadia Mono" panose="020B0609020000020004" pitchFamily="49" charset="0"/>
              </a:rPr>
              <a:t>&gt;</a:t>
            </a:r>
            <a:endParaRPr lang="en-US">
              <a:solidFill>
                <a:srgbClr val="000000"/>
              </a:solidFill>
              <a:latin typeface="Cascadia Mono" panose="020B0609020000020004" pitchFamily="49" charset="0"/>
            </a:endParaRPr>
          </a:p>
          <a:p>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&lt;/</a:t>
            </a:r>
            <a:r>
              <a:rPr lang="en-US">
                <a:solidFill>
                  <a:srgbClr val="800000"/>
                </a:solidFill>
                <a:latin typeface="Cascadia Mono" panose="020B0609020000020004" pitchFamily="49" charset="0"/>
              </a:rPr>
              <a:t>tbody</a:t>
            </a:r>
            <a:r>
              <a:rPr lang="en-US">
                <a:solidFill>
                  <a:srgbClr val="0000FF"/>
                </a:solidFill>
                <a:latin typeface="Cascadia Mono" panose="020B0609020000020004" pitchFamily="49" charset="0"/>
              </a:rPr>
              <a:t>&gt;</a:t>
            </a:r>
            <a:r>
              <a:rPr lang="en-US">
                <a:solidFill>
                  <a:srgbClr val="000000"/>
                </a:solidFill>
                <a:latin typeface="Cascadia Mono" panose="020B0609020000020004" pitchFamily="49" charset="0"/>
              </a:rPr>
              <a:t> </a:t>
            </a:r>
          </a:p>
          <a:p>
            <a:r>
              <a:rPr lang="en-US">
                <a:solidFill>
                  <a:srgbClr val="0000FF"/>
                </a:solidFill>
                <a:latin typeface="Cascadia Mono" panose="020B0609020000020004" pitchFamily="49" charset="0"/>
              </a:rPr>
              <a:t>&lt;/</a:t>
            </a:r>
            <a:r>
              <a:rPr lang="en-US">
                <a:solidFill>
                  <a:srgbClr val="800000"/>
                </a:solidFill>
                <a:latin typeface="Cascadia Mono" panose="020B0609020000020004" pitchFamily="49" charset="0"/>
              </a:rPr>
              <a:t>table</a:t>
            </a:r>
            <a:r>
              <a:rPr lang="en-US">
                <a:solidFill>
                  <a:srgbClr val="0000FF"/>
                </a:solidFill>
                <a:latin typeface="Cascadia Mono" panose="020B0609020000020004" pitchFamily="49" charset="0"/>
              </a:rPr>
              <a:t>&gt;</a:t>
            </a:r>
            <a:endParaRPr lang="en-US"/>
          </a:p>
        </p:txBody>
      </p:sp>
    </p:spTree>
    <p:extLst>
      <p:ext uri="{BB962C8B-B14F-4D97-AF65-F5344CB8AC3E}">
        <p14:creationId xmlns:p14="http://schemas.microsoft.com/office/powerpoint/2010/main" val="12111926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Responsive Layout với Flexbox</a:t>
            </a:r>
          </a:p>
        </p:txBody>
      </p:sp>
      <p:sp>
        <p:nvSpPr>
          <p:cNvPr id="3" name="Content Placeholder 2"/>
          <p:cNvSpPr>
            <a:spLocks noGrp="1"/>
          </p:cNvSpPr>
          <p:nvPr>
            <p:ph idx="1"/>
          </p:nvPr>
        </p:nvSpPr>
        <p:spPr>
          <a:xfrm>
            <a:off x="1295402" y="2546299"/>
            <a:ext cx="9601196" cy="3318936"/>
          </a:xfrm>
        </p:spPr>
        <p:txBody>
          <a:bodyPr/>
          <a:lstStyle/>
          <a:p>
            <a:r>
              <a:rPr lang="en-US" smtClean="0"/>
              <a:t>Các thuộc tính Flexbox</a:t>
            </a:r>
            <a:endParaRPr lang="en-US"/>
          </a:p>
        </p:txBody>
      </p:sp>
      <p:sp>
        <p:nvSpPr>
          <p:cNvPr id="6" name="Rectangle 5"/>
          <p:cNvSpPr/>
          <p:nvPr/>
        </p:nvSpPr>
        <p:spPr>
          <a:xfrm>
            <a:off x="882503" y="3251660"/>
            <a:ext cx="10749516" cy="954107"/>
          </a:xfrm>
          <a:prstGeom prst="rect">
            <a:avLst/>
          </a:prstGeom>
        </p:spPr>
        <p:txBody>
          <a:bodyPr wrap="square">
            <a:spAutoFit/>
          </a:bodyPr>
          <a:lstStyle/>
          <a:p>
            <a:r>
              <a:rPr lang="en-US" sz="2800">
                <a:solidFill>
                  <a:srgbClr val="FF0000"/>
                </a:solidFill>
                <a:latin typeface="Cascadia Mono" panose="020B0609020000020004" pitchFamily="49" charset="0"/>
              </a:rPr>
              <a:t>display</a:t>
            </a:r>
            <a:r>
              <a:rPr lang="en-US" sz="2800">
                <a:solidFill>
                  <a:srgbClr val="000000"/>
                </a:solidFill>
                <a:latin typeface="Cascadia Mono" panose="020B0609020000020004" pitchFamily="49" charset="0"/>
              </a:rPr>
              <a:t>:</a:t>
            </a:r>
            <a:r>
              <a:rPr lang="en-US" sz="2800">
                <a:solidFill>
                  <a:srgbClr val="0000FF"/>
                </a:solidFill>
                <a:latin typeface="Cascadia Mono" panose="020B0609020000020004" pitchFamily="49" charset="0"/>
              </a:rPr>
              <a:t>flex</a:t>
            </a:r>
            <a:r>
              <a:rPr lang="en-US" sz="2800">
                <a:solidFill>
                  <a:srgbClr val="000000"/>
                </a:solidFill>
                <a:latin typeface="Cascadia Mono" panose="020B0609020000020004" pitchFamily="49" charset="0"/>
              </a:rPr>
              <a:t>;</a:t>
            </a:r>
          </a:p>
          <a:p>
            <a:r>
              <a:rPr lang="en-US" sz="2800" smtClean="0">
                <a:solidFill>
                  <a:srgbClr val="FF0000"/>
                </a:solidFill>
                <a:latin typeface="Cascadia Mono" panose="020B0609020000020004" pitchFamily="49" charset="0"/>
              </a:rPr>
              <a:t>flex-direction</a:t>
            </a:r>
            <a:r>
              <a:rPr lang="en-US" sz="2800" smtClean="0">
                <a:solidFill>
                  <a:srgbClr val="000000"/>
                </a:solidFill>
                <a:latin typeface="Cascadia Mono" panose="020B0609020000020004" pitchFamily="49" charset="0"/>
              </a:rPr>
              <a:t>:</a:t>
            </a:r>
            <a:r>
              <a:rPr lang="en-US" sz="2800" smtClean="0">
                <a:solidFill>
                  <a:srgbClr val="0000FF"/>
                </a:solidFill>
                <a:latin typeface="Cascadia Mono" panose="020B0609020000020004" pitchFamily="49" charset="0"/>
              </a:rPr>
              <a:t>row</a:t>
            </a:r>
            <a:r>
              <a:rPr lang="en-US" sz="2800" smtClean="0">
                <a:solidFill>
                  <a:srgbClr val="000000"/>
                </a:solidFill>
                <a:latin typeface="Cascadia Mono" panose="020B0609020000020004" pitchFamily="49" charset="0"/>
              </a:rPr>
              <a:t>; //hướng các khối được sắp xếp</a:t>
            </a:r>
            <a:endParaRPr lang="en-US" sz="2800">
              <a:solidFill>
                <a:srgbClr val="000000"/>
              </a:solidFill>
              <a:latin typeface="Cascadia Mono" panose="020B0609020000020004" pitchFamily="49" charset="0"/>
            </a:endParaRPr>
          </a:p>
        </p:txBody>
      </p:sp>
    </p:spTree>
    <p:extLst>
      <p:ext uri="{BB962C8B-B14F-4D97-AF65-F5344CB8AC3E}">
        <p14:creationId xmlns:p14="http://schemas.microsoft.com/office/powerpoint/2010/main" val="3123996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20996" y="591269"/>
            <a:ext cx="11096790" cy="14594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Rectangle 2"/>
          <p:cNvSpPr/>
          <p:nvPr/>
        </p:nvSpPr>
        <p:spPr>
          <a:xfrm>
            <a:off x="520996" y="591269"/>
            <a:ext cx="3035004" cy="1125771"/>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4" name="Rectangle 3"/>
          <p:cNvSpPr/>
          <p:nvPr/>
        </p:nvSpPr>
        <p:spPr>
          <a:xfrm>
            <a:off x="3742660" y="591269"/>
            <a:ext cx="5106700" cy="1125771"/>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 name="Rectangle 6"/>
          <p:cNvSpPr/>
          <p:nvPr/>
        </p:nvSpPr>
        <p:spPr>
          <a:xfrm>
            <a:off x="8899160" y="591269"/>
            <a:ext cx="2718626" cy="1125771"/>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Rectangle 7"/>
          <p:cNvSpPr/>
          <p:nvPr/>
        </p:nvSpPr>
        <p:spPr>
          <a:xfrm>
            <a:off x="1049078" y="2275115"/>
            <a:ext cx="10295862" cy="2677656"/>
          </a:xfrm>
          <a:prstGeom prst="rect">
            <a:avLst/>
          </a:prstGeom>
        </p:spPr>
        <p:txBody>
          <a:bodyPr wrap="square">
            <a:spAutoFit/>
          </a:bodyPr>
          <a:lstStyle/>
          <a:p>
            <a:r>
              <a:rPr lang="en-US" sz="2400">
                <a:solidFill>
                  <a:srgbClr val="800000"/>
                </a:solidFill>
                <a:latin typeface="Cascadia Mono" panose="020B0609020000020004" pitchFamily="49" charset="0"/>
              </a:rPr>
              <a:t>.nav</a:t>
            </a:r>
            <a:r>
              <a:rPr lang="en-US" sz="2400">
                <a:solidFill>
                  <a:srgbClr val="000000"/>
                </a:solidFill>
                <a:latin typeface="Cascadia Mono" panose="020B0609020000020004" pitchFamily="49" charset="0"/>
              </a:rPr>
              <a:t>{</a:t>
            </a:r>
          </a:p>
          <a:p>
            <a:r>
              <a:rPr lang="en-US" sz="2400">
                <a:solidFill>
                  <a:srgbClr val="000000"/>
                </a:solidFill>
                <a:latin typeface="Cascadia Mono" panose="020B0609020000020004" pitchFamily="49" charset="0"/>
              </a:rPr>
              <a:t>    </a:t>
            </a:r>
            <a:r>
              <a:rPr lang="en-US" sz="2400">
                <a:solidFill>
                  <a:srgbClr val="FF0000"/>
                </a:solidFill>
                <a:latin typeface="Cascadia Mono" panose="020B0609020000020004" pitchFamily="49" charset="0"/>
              </a:rPr>
              <a:t>display</a:t>
            </a:r>
            <a:r>
              <a:rPr lang="en-US" sz="2400">
                <a:solidFill>
                  <a:srgbClr val="000000"/>
                </a:solidFill>
                <a:latin typeface="Cascadia Mono" panose="020B0609020000020004" pitchFamily="49" charset="0"/>
              </a:rPr>
              <a:t>:</a:t>
            </a:r>
            <a:r>
              <a:rPr lang="en-US" sz="2400">
                <a:solidFill>
                  <a:srgbClr val="0000FF"/>
                </a:solidFill>
                <a:latin typeface="Cascadia Mono" panose="020B0609020000020004" pitchFamily="49" charset="0"/>
              </a:rPr>
              <a:t>flex</a:t>
            </a:r>
            <a:r>
              <a:rPr lang="en-US" sz="2400">
                <a:solidFill>
                  <a:srgbClr val="000000"/>
                </a:solidFill>
                <a:latin typeface="Cascadia Mono" panose="020B0609020000020004" pitchFamily="49" charset="0"/>
              </a:rPr>
              <a:t>;</a:t>
            </a:r>
          </a:p>
          <a:p>
            <a:r>
              <a:rPr lang="en-US" sz="2400">
                <a:solidFill>
                  <a:srgbClr val="000000"/>
                </a:solidFill>
                <a:latin typeface="Cascadia Mono" panose="020B0609020000020004" pitchFamily="49" charset="0"/>
              </a:rPr>
              <a:t>    </a:t>
            </a:r>
            <a:r>
              <a:rPr lang="en-US" sz="2400">
                <a:solidFill>
                  <a:srgbClr val="FF0000"/>
                </a:solidFill>
                <a:latin typeface="Cascadia Mono" panose="020B0609020000020004" pitchFamily="49" charset="0"/>
              </a:rPr>
              <a:t>flex-direction</a:t>
            </a:r>
            <a:r>
              <a:rPr lang="en-US" sz="2400">
                <a:solidFill>
                  <a:srgbClr val="000000"/>
                </a:solidFill>
                <a:latin typeface="Cascadia Mono" panose="020B0609020000020004" pitchFamily="49" charset="0"/>
              </a:rPr>
              <a:t>:</a:t>
            </a:r>
            <a:r>
              <a:rPr lang="en-US" sz="2400">
                <a:solidFill>
                  <a:srgbClr val="0000FF"/>
                </a:solidFill>
                <a:latin typeface="Cascadia Mono" panose="020B0609020000020004" pitchFamily="49" charset="0"/>
              </a:rPr>
              <a:t>row</a:t>
            </a:r>
            <a:r>
              <a:rPr lang="en-US" sz="2400">
                <a:solidFill>
                  <a:srgbClr val="000000"/>
                </a:solidFill>
                <a:latin typeface="Cascadia Mono" panose="020B0609020000020004" pitchFamily="49" charset="0"/>
              </a:rPr>
              <a:t>;</a:t>
            </a:r>
          </a:p>
          <a:p>
            <a:r>
              <a:rPr lang="en-US" sz="2400">
                <a:solidFill>
                  <a:srgbClr val="000000"/>
                </a:solidFill>
                <a:latin typeface="Cascadia Mono" panose="020B0609020000020004" pitchFamily="49" charset="0"/>
              </a:rPr>
              <a:t>    </a:t>
            </a:r>
            <a:r>
              <a:rPr lang="en-US" sz="2400">
                <a:solidFill>
                  <a:srgbClr val="FF0000"/>
                </a:solidFill>
                <a:latin typeface="Cascadia Mono" panose="020B0609020000020004" pitchFamily="49" charset="0"/>
              </a:rPr>
              <a:t>align-items</a:t>
            </a:r>
            <a:r>
              <a:rPr lang="en-US" sz="2400">
                <a:solidFill>
                  <a:srgbClr val="000000"/>
                </a:solidFill>
                <a:latin typeface="Cascadia Mono" panose="020B0609020000020004" pitchFamily="49" charset="0"/>
              </a:rPr>
              <a:t>:</a:t>
            </a:r>
            <a:r>
              <a:rPr lang="en-US" sz="2400">
                <a:solidFill>
                  <a:srgbClr val="0000FF"/>
                </a:solidFill>
                <a:latin typeface="Cascadia Mono" panose="020B0609020000020004" pitchFamily="49" charset="0"/>
              </a:rPr>
              <a:t>center</a:t>
            </a:r>
            <a:r>
              <a:rPr lang="en-US" sz="2400" smtClean="0">
                <a:solidFill>
                  <a:srgbClr val="000000"/>
                </a:solidFill>
                <a:latin typeface="Cascadia Mono" panose="020B0609020000020004" pitchFamily="49" charset="0"/>
              </a:rPr>
              <a:t>; </a:t>
            </a:r>
            <a:r>
              <a:rPr lang="en-US" sz="2000" smtClean="0">
                <a:solidFill>
                  <a:srgbClr val="000000"/>
                </a:solidFill>
                <a:latin typeface="Cascadia Mono" panose="020B0609020000020004" pitchFamily="49" charset="0"/>
              </a:rPr>
              <a:t>//mỗi item canh giữa</a:t>
            </a:r>
            <a:endParaRPr lang="en-US" sz="2000">
              <a:solidFill>
                <a:srgbClr val="000000"/>
              </a:solidFill>
              <a:latin typeface="Cascadia Mono" panose="020B0609020000020004" pitchFamily="49" charset="0"/>
            </a:endParaRPr>
          </a:p>
          <a:p>
            <a:r>
              <a:rPr lang="en-US" sz="2400">
                <a:solidFill>
                  <a:srgbClr val="000000"/>
                </a:solidFill>
                <a:latin typeface="Cascadia Mono" panose="020B0609020000020004" pitchFamily="49" charset="0"/>
              </a:rPr>
              <a:t>    </a:t>
            </a:r>
            <a:r>
              <a:rPr lang="en-US" sz="2400">
                <a:solidFill>
                  <a:srgbClr val="FF0000"/>
                </a:solidFill>
                <a:latin typeface="Cascadia Mono" panose="020B0609020000020004" pitchFamily="49" charset="0"/>
              </a:rPr>
              <a:t>justify-content</a:t>
            </a:r>
            <a:r>
              <a:rPr lang="en-US" sz="2400">
                <a:solidFill>
                  <a:srgbClr val="000000"/>
                </a:solidFill>
                <a:latin typeface="Cascadia Mono" panose="020B0609020000020004" pitchFamily="49" charset="0"/>
              </a:rPr>
              <a:t>:</a:t>
            </a:r>
            <a:r>
              <a:rPr lang="en-US" sz="2400">
                <a:solidFill>
                  <a:srgbClr val="0000FF"/>
                </a:solidFill>
                <a:latin typeface="Cascadia Mono" panose="020B0609020000020004" pitchFamily="49" charset="0"/>
              </a:rPr>
              <a:t>space-between</a:t>
            </a:r>
            <a:r>
              <a:rPr lang="en-US" sz="2400" smtClean="0">
                <a:solidFill>
                  <a:srgbClr val="000000"/>
                </a:solidFill>
                <a:latin typeface="Cascadia Mono" panose="020B0609020000020004" pitchFamily="49" charset="0"/>
              </a:rPr>
              <a:t>; </a:t>
            </a:r>
            <a:r>
              <a:rPr lang="en-US" smtClean="0">
                <a:solidFill>
                  <a:srgbClr val="000000"/>
                </a:solidFill>
                <a:latin typeface="Cascadia Mono" panose="020B0609020000020004" pitchFamily="49" charset="0"/>
              </a:rPr>
              <a:t>//canh đều khoảng cách khối</a:t>
            </a:r>
            <a:endParaRPr lang="en-US">
              <a:solidFill>
                <a:srgbClr val="000000"/>
              </a:solidFill>
              <a:latin typeface="Cascadia Mono" panose="020B0609020000020004" pitchFamily="49" charset="0"/>
            </a:endParaRPr>
          </a:p>
          <a:p>
            <a:r>
              <a:rPr lang="en-US" sz="2400">
                <a:solidFill>
                  <a:srgbClr val="000000"/>
                </a:solidFill>
                <a:latin typeface="Cascadia Mono" panose="020B0609020000020004" pitchFamily="49" charset="0"/>
              </a:rPr>
              <a:t>    </a:t>
            </a:r>
            <a:r>
              <a:rPr lang="en-US" sz="2400">
                <a:solidFill>
                  <a:srgbClr val="FF0000"/>
                </a:solidFill>
                <a:latin typeface="Cascadia Mono" panose="020B0609020000020004" pitchFamily="49" charset="0"/>
              </a:rPr>
              <a:t>flex-wrap</a:t>
            </a:r>
            <a:r>
              <a:rPr lang="en-US" sz="2400">
                <a:solidFill>
                  <a:srgbClr val="000000"/>
                </a:solidFill>
                <a:latin typeface="Cascadia Mono" panose="020B0609020000020004" pitchFamily="49" charset="0"/>
              </a:rPr>
              <a:t>:</a:t>
            </a:r>
            <a:r>
              <a:rPr lang="en-US" sz="2400">
                <a:solidFill>
                  <a:srgbClr val="0000FF"/>
                </a:solidFill>
                <a:latin typeface="Cascadia Mono" panose="020B0609020000020004" pitchFamily="49" charset="0"/>
              </a:rPr>
              <a:t>wrap</a:t>
            </a:r>
            <a:r>
              <a:rPr lang="en-US" sz="2400" smtClean="0">
                <a:solidFill>
                  <a:srgbClr val="000000"/>
                </a:solidFill>
                <a:latin typeface="Cascadia Mono" panose="020B0609020000020004" pitchFamily="49" charset="0"/>
              </a:rPr>
              <a:t>;</a:t>
            </a:r>
            <a:r>
              <a:rPr lang="en-US" sz="2000" smtClean="0">
                <a:solidFill>
                  <a:srgbClr val="000000"/>
                </a:solidFill>
                <a:latin typeface="Cascadia Mono" panose="020B0609020000020004" pitchFamily="49" charset="0"/>
              </a:rPr>
              <a:t>//xuống dòng khi gặp biên</a:t>
            </a:r>
            <a:endParaRPr lang="en-US" sz="2000">
              <a:solidFill>
                <a:srgbClr val="000000"/>
              </a:solidFill>
              <a:latin typeface="Cascadia Mono" panose="020B0609020000020004" pitchFamily="49" charset="0"/>
            </a:endParaRPr>
          </a:p>
          <a:p>
            <a:r>
              <a:rPr lang="en-US" sz="2400">
                <a:solidFill>
                  <a:srgbClr val="000000"/>
                </a:solidFill>
                <a:latin typeface="Cascadia Mono" panose="020B0609020000020004" pitchFamily="49" charset="0"/>
              </a:rPr>
              <a:t>}</a:t>
            </a:r>
            <a:endParaRPr lang="en-US" sz="2400"/>
          </a:p>
        </p:txBody>
      </p:sp>
    </p:spTree>
    <p:extLst>
      <p:ext uri="{BB962C8B-B14F-4D97-AF65-F5344CB8AC3E}">
        <p14:creationId xmlns:p14="http://schemas.microsoft.com/office/powerpoint/2010/main" val="4223025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8595" y="2379231"/>
            <a:ext cx="11823405" cy="397031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&lt;</a:t>
            </a:r>
            <a:r>
              <a:rPr lang="en-US">
                <a:solidFill>
                  <a:srgbClr val="800000"/>
                </a:solidFill>
                <a:latin typeface="Cascadia Mono" panose="020B0609020000020004" pitchFamily="49" charset="0"/>
              </a:rPr>
              <a:t>div</a:t>
            </a:r>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class</a:t>
            </a:r>
            <a:r>
              <a:rPr lang="en-US">
                <a:solidFill>
                  <a:srgbClr val="0000FF"/>
                </a:solidFill>
                <a:latin typeface="Cascadia Mono" panose="020B0609020000020004" pitchFamily="49" charset="0"/>
              </a:rPr>
              <a:t>="navbar"&gt;</a:t>
            </a:r>
          </a:p>
          <a:p>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&lt;</a:t>
            </a:r>
            <a:r>
              <a:rPr lang="en-US">
                <a:solidFill>
                  <a:srgbClr val="800000"/>
                </a:solidFill>
                <a:latin typeface="Cascadia Mono" panose="020B0609020000020004" pitchFamily="49" charset="0"/>
              </a:rPr>
              <a:t>a</a:t>
            </a:r>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href</a:t>
            </a:r>
            <a:r>
              <a:rPr lang="en-US">
                <a:solidFill>
                  <a:srgbClr val="0000FF"/>
                </a:solidFill>
                <a:latin typeface="Cascadia Mono" panose="020B0609020000020004" pitchFamily="49" charset="0"/>
              </a:rPr>
              <a:t>="#"&gt;</a:t>
            </a:r>
            <a:r>
              <a:rPr lang="en-US">
                <a:solidFill>
                  <a:srgbClr val="000000"/>
                </a:solidFill>
                <a:latin typeface="Cascadia Mono" panose="020B0609020000020004" pitchFamily="49" charset="0"/>
              </a:rPr>
              <a:t>Link 1</a:t>
            </a:r>
            <a:r>
              <a:rPr lang="en-US">
                <a:solidFill>
                  <a:srgbClr val="0000FF"/>
                </a:solidFill>
                <a:latin typeface="Cascadia Mono" panose="020B0609020000020004" pitchFamily="49" charset="0"/>
              </a:rPr>
              <a:t>&lt;/</a:t>
            </a:r>
            <a:r>
              <a:rPr lang="en-US">
                <a:solidFill>
                  <a:srgbClr val="800000"/>
                </a:solidFill>
                <a:latin typeface="Cascadia Mono" panose="020B0609020000020004" pitchFamily="49" charset="0"/>
              </a:rPr>
              <a:t>a</a:t>
            </a:r>
            <a:r>
              <a:rPr lang="en-US">
                <a:solidFill>
                  <a:srgbClr val="0000FF"/>
                </a:solidFill>
                <a:latin typeface="Cascadia Mono" panose="020B0609020000020004" pitchFamily="49" charset="0"/>
              </a:rPr>
              <a:t>&gt;</a:t>
            </a:r>
          </a:p>
          <a:p>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&lt;</a:t>
            </a:r>
            <a:r>
              <a:rPr lang="en-US">
                <a:solidFill>
                  <a:srgbClr val="800000"/>
                </a:solidFill>
                <a:latin typeface="Cascadia Mono" panose="020B0609020000020004" pitchFamily="49" charset="0"/>
              </a:rPr>
              <a:t>div</a:t>
            </a:r>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class</a:t>
            </a:r>
            <a:r>
              <a:rPr lang="en-US">
                <a:solidFill>
                  <a:srgbClr val="0000FF"/>
                </a:solidFill>
                <a:latin typeface="Cascadia Mono" panose="020B0609020000020004" pitchFamily="49" charset="0"/>
              </a:rPr>
              <a:t>="sub-navbar"&gt;</a:t>
            </a:r>
          </a:p>
          <a:p>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&lt;</a:t>
            </a:r>
            <a:r>
              <a:rPr lang="en-US">
                <a:solidFill>
                  <a:srgbClr val="800000"/>
                </a:solidFill>
                <a:latin typeface="Cascadia Mono" panose="020B0609020000020004" pitchFamily="49" charset="0"/>
              </a:rPr>
              <a:t>button</a:t>
            </a:r>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class</a:t>
            </a:r>
            <a:r>
              <a:rPr lang="en-US">
                <a:solidFill>
                  <a:srgbClr val="0000FF"/>
                </a:solidFill>
                <a:latin typeface="Cascadia Mono" panose="020B0609020000020004" pitchFamily="49" charset="0"/>
              </a:rPr>
              <a:t>="sub-navbar-btn"&gt;</a:t>
            </a:r>
            <a:r>
              <a:rPr lang="en-US">
                <a:solidFill>
                  <a:srgbClr val="000000"/>
                </a:solidFill>
                <a:latin typeface="Cascadia Mono" panose="020B0609020000020004" pitchFamily="49" charset="0"/>
              </a:rPr>
              <a:t>Link 2</a:t>
            </a:r>
            <a:r>
              <a:rPr lang="en-US">
                <a:solidFill>
                  <a:srgbClr val="0000FF"/>
                </a:solidFill>
                <a:latin typeface="Cascadia Mono" panose="020B0609020000020004" pitchFamily="49" charset="0"/>
              </a:rPr>
              <a:t>&lt;</a:t>
            </a:r>
            <a:r>
              <a:rPr lang="en-US">
                <a:solidFill>
                  <a:srgbClr val="800000"/>
                </a:solidFill>
                <a:latin typeface="Cascadia Mono" panose="020B0609020000020004" pitchFamily="49" charset="0"/>
              </a:rPr>
              <a:t>i</a:t>
            </a:r>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class</a:t>
            </a:r>
            <a:r>
              <a:rPr lang="en-US">
                <a:solidFill>
                  <a:srgbClr val="0000FF"/>
                </a:solidFill>
                <a:latin typeface="Cascadia Mono" panose="020B0609020000020004" pitchFamily="49" charset="0"/>
              </a:rPr>
              <a:t>="fas fa-sort-down"&gt;&lt;/</a:t>
            </a:r>
            <a:r>
              <a:rPr lang="en-US">
                <a:solidFill>
                  <a:srgbClr val="800000"/>
                </a:solidFill>
                <a:latin typeface="Cascadia Mono" panose="020B0609020000020004" pitchFamily="49" charset="0"/>
              </a:rPr>
              <a:t>i</a:t>
            </a:r>
            <a:r>
              <a:rPr lang="en-US">
                <a:solidFill>
                  <a:srgbClr val="0000FF"/>
                </a:solidFill>
                <a:latin typeface="Cascadia Mono" panose="020B0609020000020004" pitchFamily="49" charset="0"/>
              </a:rPr>
              <a:t>&gt;&lt;/</a:t>
            </a:r>
            <a:r>
              <a:rPr lang="en-US">
                <a:solidFill>
                  <a:srgbClr val="800000"/>
                </a:solidFill>
                <a:latin typeface="Cascadia Mono" panose="020B0609020000020004" pitchFamily="49" charset="0"/>
              </a:rPr>
              <a:t>button</a:t>
            </a:r>
            <a:r>
              <a:rPr lang="en-US">
                <a:solidFill>
                  <a:srgbClr val="0000FF"/>
                </a:solidFill>
                <a:latin typeface="Cascadia Mono" panose="020B0609020000020004" pitchFamily="49" charset="0"/>
              </a:rPr>
              <a:t>&gt;</a:t>
            </a:r>
          </a:p>
          <a:p>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&lt;</a:t>
            </a:r>
            <a:r>
              <a:rPr lang="en-US">
                <a:solidFill>
                  <a:srgbClr val="800000"/>
                </a:solidFill>
                <a:latin typeface="Cascadia Mono" panose="020B0609020000020004" pitchFamily="49" charset="0"/>
              </a:rPr>
              <a:t>div</a:t>
            </a:r>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class</a:t>
            </a:r>
            <a:r>
              <a:rPr lang="en-US">
                <a:solidFill>
                  <a:srgbClr val="0000FF"/>
                </a:solidFill>
                <a:latin typeface="Cascadia Mono" panose="020B0609020000020004" pitchFamily="49" charset="0"/>
              </a:rPr>
              <a:t>="sub-navbar-content"&gt;</a:t>
            </a:r>
          </a:p>
          <a:p>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&lt;</a:t>
            </a:r>
            <a:r>
              <a:rPr lang="en-US">
                <a:solidFill>
                  <a:srgbClr val="800000"/>
                </a:solidFill>
                <a:latin typeface="Cascadia Mono" panose="020B0609020000020004" pitchFamily="49" charset="0"/>
              </a:rPr>
              <a:t>a</a:t>
            </a:r>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href</a:t>
            </a:r>
            <a:r>
              <a:rPr lang="en-US">
                <a:solidFill>
                  <a:srgbClr val="0000FF"/>
                </a:solidFill>
                <a:latin typeface="Cascadia Mono" panose="020B0609020000020004" pitchFamily="49" charset="0"/>
              </a:rPr>
              <a:t>="#"&gt;</a:t>
            </a:r>
            <a:r>
              <a:rPr lang="en-US">
                <a:solidFill>
                  <a:srgbClr val="000000"/>
                </a:solidFill>
                <a:latin typeface="Cascadia Mono" panose="020B0609020000020004" pitchFamily="49" charset="0"/>
              </a:rPr>
              <a:t>Link 21</a:t>
            </a:r>
            <a:r>
              <a:rPr lang="en-US">
                <a:solidFill>
                  <a:srgbClr val="0000FF"/>
                </a:solidFill>
                <a:latin typeface="Cascadia Mono" panose="020B0609020000020004" pitchFamily="49" charset="0"/>
              </a:rPr>
              <a:t>&lt;/</a:t>
            </a:r>
            <a:r>
              <a:rPr lang="en-US">
                <a:solidFill>
                  <a:srgbClr val="800000"/>
                </a:solidFill>
                <a:latin typeface="Cascadia Mono" panose="020B0609020000020004" pitchFamily="49" charset="0"/>
              </a:rPr>
              <a:t>a</a:t>
            </a:r>
            <a:r>
              <a:rPr lang="en-US">
                <a:solidFill>
                  <a:srgbClr val="0000FF"/>
                </a:solidFill>
                <a:latin typeface="Cascadia Mono" panose="020B0609020000020004" pitchFamily="49" charset="0"/>
              </a:rPr>
              <a:t>&gt;</a:t>
            </a:r>
          </a:p>
          <a:p>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&lt;</a:t>
            </a:r>
            <a:r>
              <a:rPr lang="en-US">
                <a:solidFill>
                  <a:srgbClr val="800000"/>
                </a:solidFill>
                <a:latin typeface="Cascadia Mono" panose="020B0609020000020004" pitchFamily="49" charset="0"/>
              </a:rPr>
              <a:t>a</a:t>
            </a:r>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href</a:t>
            </a:r>
            <a:r>
              <a:rPr lang="en-US">
                <a:solidFill>
                  <a:srgbClr val="0000FF"/>
                </a:solidFill>
                <a:latin typeface="Cascadia Mono" panose="020B0609020000020004" pitchFamily="49" charset="0"/>
              </a:rPr>
              <a:t>="#"&gt;</a:t>
            </a:r>
            <a:r>
              <a:rPr lang="en-US">
                <a:solidFill>
                  <a:srgbClr val="000000"/>
                </a:solidFill>
                <a:latin typeface="Cascadia Mono" panose="020B0609020000020004" pitchFamily="49" charset="0"/>
              </a:rPr>
              <a:t>Link 22</a:t>
            </a:r>
            <a:r>
              <a:rPr lang="en-US">
                <a:solidFill>
                  <a:srgbClr val="0000FF"/>
                </a:solidFill>
                <a:latin typeface="Cascadia Mono" panose="020B0609020000020004" pitchFamily="49" charset="0"/>
              </a:rPr>
              <a:t>&lt;/</a:t>
            </a:r>
            <a:r>
              <a:rPr lang="en-US">
                <a:solidFill>
                  <a:srgbClr val="800000"/>
                </a:solidFill>
                <a:latin typeface="Cascadia Mono" panose="020B0609020000020004" pitchFamily="49" charset="0"/>
              </a:rPr>
              <a:t>a</a:t>
            </a:r>
            <a:r>
              <a:rPr lang="en-US">
                <a:solidFill>
                  <a:srgbClr val="0000FF"/>
                </a:solidFill>
                <a:latin typeface="Cascadia Mono" panose="020B0609020000020004" pitchFamily="49" charset="0"/>
              </a:rPr>
              <a:t>&gt;</a:t>
            </a:r>
          </a:p>
          <a:p>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&lt;</a:t>
            </a:r>
            <a:r>
              <a:rPr lang="en-US">
                <a:solidFill>
                  <a:srgbClr val="800000"/>
                </a:solidFill>
                <a:latin typeface="Cascadia Mono" panose="020B0609020000020004" pitchFamily="49" charset="0"/>
              </a:rPr>
              <a:t>a</a:t>
            </a:r>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href</a:t>
            </a:r>
            <a:r>
              <a:rPr lang="en-US">
                <a:solidFill>
                  <a:srgbClr val="0000FF"/>
                </a:solidFill>
                <a:latin typeface="Cascadia Mono" panose="020B0609020000020004" pitchFamily="49" charset="0"/>
              </a:rPr>
              <a:t>="#"&gt;</a:t>
            </a:r>
            <a:r>
              <a:rPr lang="en-US">
                <a:solidFill>
                  <a:srgbClr val="000000"/>
                </a:solidFill>
                <a:latin typeface="Cascadia Mono" panose="020B0609020000020004" pitchFamily="49" charset="0"/>
              </a:rPr>
              <a:t>Link 23</a:t>
            </a:r>
            <a:r>
              <a:rPr lang="en-US">
                <a:solidFill>
                  <a:srgbClr val="0000FF"/>
                </a:solidFill>
                <a:latin typeface="Cascadia Mono" panose="020B0609020000020004" pitchFamily="49" charset="0"/>
              </a:rPr>
              <a:t>&lt;/</a:t>
            </a:r>
            <a:r>
              <a:rPr lang="en-US">
                <a:solidFill>
                  <a:srgbClr val="800000"/>
                </a:solidFill>
                <a:latin typeface="Cascadia Mono" panose="020B0609020000020004" pitchFamily="49" charset="0"/>
              </a:rPr>
              <a:t>a</a:t>
            </a:r>
            <a:r>
              <a:rPr lang="en-US">
                <a:solidFill>
                  <a:srgbClr val="0000FF"/>
                </a:solidFill>
                <a:latin typeface="Cascadia Mono" panose="020B0609020000020004" pitchFamily="49" charset="0"/>
              </a:rPr>
              <a:t>&gt;</a:t>
            </a:r>
          </a:p>
          <a:p>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&lt;/</a:t>
            </a:r>
            <a:r>
              <a:rPr lang="en-US">
                <a:solidFill>
                  <a:srgbClr val="800000"/>
                </a:solidFill>
                <a:latin typeface="Cascadia Mono" panose="020B0609020000020004" pitchFamily="49" charset="0"/>
              </a:rPr>
              <a:t>div</a:t>
            </a:r>
            <a:r>
              <a:rPr lang="en-US">
                <a:solidFill>
                  <a:srgbClr val="0000FF"/>
                </a:solidFill>
                <a:latin typeface="Cascadia Mono" panose="020B0609020000020004" pitchFamily="49" charset="0"/>
              </a:rPr>
              <a:t>&gt;</a:t>
            </a:r>
          </a:p>
          <a:p>
            <a:endParaRPr lang="en-US">
              <a:solidFill>
                <a:srgbClr val="0000FF"/>
              </a:solidFill>
              <a:latin typeface="Cascadia Mono" panose="020B0609020000020004" pitchFamily="49" charset="0"/>
            </a:endParaRPr>
          </a:p>
          <a:p>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&lt;/</a:t>
            </a:r>
            <a:r>
              <a:rPr lang="en-US">
                <a:solidFill>
                  <a:srgbClr val="800000"/>
                </a:solidFill>
                <a:latin typeface="Cascadia Mono" panose="020B0609020000020004" pitchFamily="49" charset="0"/>
              </a:rPr>
              <a:t>div</a:t>
            </a:r>
            <a:r>
              <a:rPr lang="en-US">
                <a:solidFill>
                  <a:srgbClr val="0000FF"/>
                </a:solidFill>
                <a:latin typeface="Cascadia Mono" panose="020B0609020000020004" pitchFamily="49" charset="0"/>
              </a:rPr>
              <a:t>&gt;</a:t>
            </a:r>
          </a:p>
          <a:p>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&lt;</a:t>
            </a:r>
            <a:r>
              <a:rPr lang="en-US">
                <a:solidFill>
                  <a:srgbClr val="800000"/>
                </a:solidFill>
                <a:latin typeface="Cascadia Mono" panose="020B0609020000020004" pitchFamily="49" charset="0"/>
              </a:rPr>
              <a:t>a</a:t>
            </a:r>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href</a:t>
            </a:r>
            <a:r>
              <a:rPr lang="en-US">
                <a:solidFill>
                  <a:srgbClr val="0000FF"/>
                </a:solidFill>
                <a:latin typeface="Cascadia Mono" panose="020B0609020000020004" pitchFamily="49" charset="0"/>
              </a:rPr>
              <a:t>="#"&gt;</a:t>
            </a:r>
            <a:r>
              <a:rPr lang="en-US">
                <a:solidFill>
                  <a:srgbClr val="000000"/>
                </a:solidFill>
                <a:latin typeface="Cascadia Mono" panose="020B0609020000020004" pitchFamily="49" charset="0"/>
              </a:rPr>
              <a:t>Link 3</a:t>
            </a:r>
            <a:r>
              <a:rPr lang="en-US">
                <a:solidFill>
                  <a:srgbClr val="0000FF"/>
                </a:solidFill>
                <a:latin typeface="Cascadia Mono" panose="020B0609020000020004" pitchFamily="49" charset="0"/>
              </a:rPr>
              <a:t>&lt;/</a:t>
            </a:r>
            <a:r>
              <a:rPr lang="en-US">
                <a:solidFill>
                  <a:srgbClr val="800000"/>
                </a:solidFill>
                <a:latin typeface="Cascadia Mono" panose="020B0609020000020004" pitchFamily="49" charset="0"/>
              </a:rPr>
              <a:t>a</a:t>
            </a:r>
            <a:r>
              <a:rPr lang="en-US">
                <a:solidFill>
                  <a:srgbClr val="0000FF"/>
                </a:solidFill>
                <a:latin typeface="Cascadia Mono" panose="020B0609020000020004" pitchFamily="49" charset="0"/>
              </a:rPr>
              <a:t>&gt;</a:t>
            </a:r>
          </a:p>
          <a:p>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&lt;</a:t>
            </a:r>
            <a:r>
              <a:rPr lang="en-US">
                <a:solidFill>
                  <a:srgbClr val="800000"/>
                </a:solidFill>
                <a:latin typeface="Cascadia Mono" panose="020B0609020000020004" pitchFamily="49" charset="0"/>
              </a:rPr>
              <a:t>a</a:t>
            </a:r>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href</a:t>
            </a:r>
            <a:r>
              <a:rPr lang="en-US">
                <a:solidFill>
                  <a:srgbClr val="0000FF"/>
                </a:solidFill>
                <a:latin typeface="Cascadia Mono" panose="020B0609020000020004" pitchFamily="49" charset="0"/>
              </a:rPr>
              <a:t>="#"&gt;</a:t>
            </a:r>
            <a:r>
              <a:rPr lang="en-US">
                <a:solidFill>
                  <a:srgbClr val="000000"/>
                </a:solidFill>
                <a:latin typeface="Cascadia Mono" panose="020B0609020000020004" pitchFamily="49" charset="0"/>
              </a:rPr>
              <a:t>Link 4</a:t>
            </a:r>
            <a:r>
              <a:rPr lang="en-US">
                <a:solidFill>
                  <a:srgbClr val="0000FF"/>
                </a:solidFill>
                <a:latin typeface="Cascadia Mono" panose="020B0609020000020004" pitchFamily="49" charset="0"/>
              </a:rPr>
              <a:t>&lt;/</a:t>
            </a:r>
            <a:r>
              <a:rPr lang="en-US">
                <a:solidFill>
                  <a:srgbClr val="800000"/>
                </a:solidFill>
                <a:latin typeface="Cascadia Mono" panose="020B0609020000020004" pitchFamily="49" charset="0"/>
              </a:rPr>
              <a:t>a</a:t>
            </a:r>
            <a:r>
              <a:rPr lang="en-US">
                <a:solidFill>
                  <a:srgbClr val="0000FF"/>
                </a:solidFill>
                <a:latin typeface="Cascadia Mono" panose="020B0609020000020004" pitchFamily="49" charset="0"/>
              </a:rPr>
              <a:t>&gt;</a:t>
            </a:r>
          </a:p>
          <a:p>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&lt;/</a:t>
            </a:r>
            <a:r>
              <a:rPr lang="en-US">
                <a:solidFill>
                  <a:srgbClr val="800000"/>
                </a:solidFill>
                <a:latin typeface="Cascadia Mono" panose="020B0609020000020004" pitchFamily="49" charset="0"/>
              </a:rPr>
              <a:t>div</a:t>
            </a:r>
            <a:r>
              <a:rPr lang="en-US">
                <a:solidFill>
                  <a:srgbClr val="0000FF"/>
                </a:solidFill>
                <a:latin typeface="Cascadia Mono" panose="020B0609020000020004" pitchFamily="49" charset="0"/>
              </a:rPr>
              <a:t>&gt;</a:t>
            </a:r>
            <a:endParaRPr lang="en-US"/>
          </a:p>
        </p:txBody>
      </p:sp>
      <p:pic>
        <p:nvPicPr>
          <p:cNvPr id="3" name="Picture 2"/>
          <p:cNvPicPr>
            <a:picLocks noChangeAspect="1"/>
          </p:cNvPicPr>
          <p:nvPr/>
        </p:nvPicPr>
        <p:blipFill>
          <a:blip r:embed="rId3"/>
          <a:stretch>
            <a:fillRect/>
          </a:stretch>
        </p:blipFill>
        <p:spPr>
          <a:xfrm>
            <a:off x="3002768" y="628175"/>
            <a:ext cx="5545809" cy="1613739"/>
          </a:xfrm>
          <a:prstGeom prst="rect">
            <a:avLst/>
          </a:prstGeom>
        </p:spPr>
      </p:pic>
      <p:sp>
        <p:nvSpPr>
          <p:cNvPr id="4" name="Rectangle 3"/>
          <p:cNvSpPr/>
          <p:nvPr/>
        </p:nvSpPr>
        <p:spPr>
          <a:xfrm>
            <a:off x="625904" y="1962055"/>
            <a:ext cx="1092198" cy="417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smtClean="0"/>
              <a:t>html</a:t>
            </a:r>
            <a:endParaRPr lang="en-US" sz="1600"/>
          </a:p>
        </p:txBody>
      </p:sp>
    </p:spTree>
    <p:extLst>
      <p:ext uri="{BB962C8B-B14F-4D97-AF65-F5344CB8AC3E}">
        <p14:creationId xmlns:p14="http://schemas.microsoft.com/office/powerpoint/2010/main" val="67999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02640" y="786676"/>
            <a:ext cx="4206240" cy="1200329"/>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solidFill>
                  <a:srgbClr val="800000"/>
                </a:solidFill>
                <a:latin typeface="Cascadia Mono" panose="020B0609020000020004" pitchFamily="49" charset="0"/>
              </a:rPr>
              <a:t>.navbar</a:t>
            </a:r>
            <a:r>
              <a:rPr lang="en-US">
                <a:solidFill>
                  <a:srgbClr val="000000"/>
                </a:solidFill>
                <a:latin typeface="Cascadia Mono" panose="020B0609020000020004" pitchFamily="49" charset="0"/>
              </a:rPr>
              <a:t> {</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background-color</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aqua</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   </a:t>
            </a:r>
            <a:r>
              <a:rPr lang="en-US">
                <a:solidFill>
                  <a:srgbClr val="006400"/>
                </a:solidFill>
                <a:latin typeface="Cascadia Mono" panose="020B0609020000020004" pitchFamily="49" charset="0"/>
              </a:rPr>
              <a:t>/*</a:t>
            </a:r>
            <a:r>
              <a:rPr lang="en-US">
                <a:solidFill>
                  <a:srgbClr val="000000"/>
                </a:solidFill>
                <a:latin typeface="Cascadia Mono" panose="020B0609020000020004" pitchFamily="49" charset="0"/>
              </a:rPr>
              <a:t> </a:t>
            </a:r>
            <a:r>
              <a:rPr lang="en-US">
                <a:solidFill>
                  <a:srgbClr val="006400"/>
                </a:solidFill>
                <a:latin typeface="Cascadia Mono" panose="020B0609020000020004" pitchFamily="49" charset="0"/>
              </a:rPr>
              <a:t>overflow: hidden;*/</a:t>
            </a:r>
            <a:endParaRPr lang="en-US">
              <a:solidFill>
                <a:srgbClr val="000000"/>
              </a:solidFill>
              <a:latin typeface="Cascadia Mono" panose="020B0609020000020004" pitchFamily="49" charset="0"/>
            </a:endParaRPr>
          </a:p>
          <a:p>
            <a:r>
              <a:rPr lang="en-US">
                <a:solidFill>
                  <a:srgbClr val="000000"/>
                </a:solidFill>
                <a:latin typeface="Cascadia Mono" panose="020B0609020000020004" pitchFamily="49" charset="0"/>
              </a:rPr>
              <a:t>}</a:t>
            </a:r>
            <a:endParaRPr lang="en-US"/>
          </a:p>
        </p:txBody>
      </p:sp>
      <p:sp>
        <p:nvSpPr>
          <p:cNvPr id="3" name="Rectangle 2"/>
          <p:cNvSpPr/>
          <p:nvPr/>
        </p:nvSpPr>
        <p:spPr>
          <a:xfrm>
            <a:off x="802640" y="2179658"/>
            <a:ext cx="4043680" cy="203132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solidFill>
                  <a:srgbClr val="800000"/>
                </a:solidFill>
                <a:latin typeface="Cascadia Mono" panose="020B0609020000020004" pitchFamily="49" charset="0"/>
              </a:rPr>
              <a:t>.navbar</a:t>
            </a:r>
            <a:r>
              <a:rPr lang="en-US">
                <a:solidFill>
                  <a:srgbClr val="000000"/>
                </a:solidFill>
                <a:latin typeface="Cascadia Mono" panose="020B0609020000020004" pitchFamily="49" charset="0"/>
              </a:rPr>
              <a:t> </a:t>
            </a:r>
            <a:r>
              <a:rPr lang="en-US">
                <a:solidFill>
                  <a:srgbClr val="800000"/>
                </a:solidFill>
                <a:latin typeface="Cascadia Mono" panose="020B0609020000020004" pitchFamily="49" charset="0"/>
              </a:rPr>
              <a:t>a</a:t>
            </a:r>
            <a:r>
              <a:rPr lang="en-US">
                <a:solidFill>
                  <a:srgbClr val="000000"/>
                </a:solidFill>
                <a:latin typeface="Cascadia Mono" panose="020B0609020000020004" pitchFamily="49" charset="0"/>
              </a:rPr>
              <a:t> {</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float</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left</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padding</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10px</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text-align</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center</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color</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black</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text-decoration</a:t>
            </a:r>
            <a:r>
              <a:rPr lang="en-US">
                <a:solidFill>
                  <a:srgbClr val="000000"/>
                </a:solidFill>
                <a:latin typeface="Cascadia Mono" panose="020B0609020000020004" pitchFamily="49" charset="0"/>
              </a:rPr>
              <a:t>:</a:t>
            </a:r>
            <a:r>
              <a:rPr lang="en-US">
                <a:solidFill>
                  <a:srgbClr val="0000FF"/>
                </a:solidFill>
                <a:latin typeface="Cascadia Mono" panose="020B0609020000020004" pitchFamily="49" charset="0"/>
              </a:rPr>
              <a:t>none</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a:t>
            </a:r>
            <a:endParaRPr lang="en-US"/>
          </a:p>
        </p:txBody>
      </p:sp>
      <p:sp>
        <p:nvSpPr>
          <p:cNvPr id="4" name="Rectangle 3"/>
          <p:cNvSpPr/>
          <p:nvPr/>
        </p:nvSpPr>
        <p:spPr>
          <a:xfrm>
            <a:off x="802640" y="4403636"/>
            <a:ext cx="3647440"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a:solidFill>
                  <a:srgbClr val="800000"/>
                </a:solidFill>
                <a:latin typeface="Cascadia Mono" panose="020B0609020000020004" pitchFamily="49" charset="0"/>
              </a:rPr>
              <a:t>.sub-navbar</a:t>
            </a:r>
            <a:r>
              <a:rPr lang="en-US">
                <a:solidFill>
                  <a:srgbClr val="000000"/>
                </a:solidFill>
                <a:latin typeface="Cascadia Mono" panose="020B0609020000020004" pitchFamily="49" charset="0"/>
              </a:rPr>
              <a:t> {</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float</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left</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overflow</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hidden</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a:t>
            </a:r>
            <a:endParaRPr lang="en-US"/>
          </a:p>
        </p:txBody>
      </p:sp>
      <p:sp>
        <p:nvSpPr>
          <p:cNvPr id="5" name="Rectangle 4"/>
          <p:cNvSpPr/>
          <p:nvPr/>
        </p:nvSpPr>
        <p:spPr>
          <a:xfrm>
            <a:off x="5435600" y="799019"/>
            <a:ext cx="5933440" cy="3139321"/>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solidFill>
                  <a:srgbClr val="800000"/>
                </a:solidFill>
                <a:latin typeface="Cascadia Mono" panose="020B0609020000020004" pitchFamily="49" charset="0"/>
              </a:rPr>
              <a:t>.sub-navbar</a:t>
            </a:r>
            <a:r>
              <a:rPr lang="en-US">
                <a:solidFill>
                  <a:srgbClr val="000000"/>
                </a:solidFill>
                <a:latin typeface="Cascadia Mono" panose="020B0609020000020004" pitchFamily="49" charset="0"/>
              </a:rPr>
              <a:t> </a:t>
            </a:r>
            <a:r>
              <a:rPr lang="en-US">
                <a:solidFill>
                  <a:srgbClr val="800000"/>
                </a:solidFill>
                <a:latin typeface="Cascadia Mono" panose="020B0609020000020004" pitchFamily="49" charset="0"/>
              </a:rPr>
              <a:t>.sub-navbar-btn</a:t>
            </a:r>
            <a:r>
              <a:rPr lang="en-US">
                <a:solidFill>
                  <a:srgbClr val="000000"/>
                </a:solidFill>
                <a:latin typeface="Cascadia Mono" panose="020B0609020000020004" pitchFamily="49" charset="0"/>
              </a:rPr>
              <a:t> {</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background-color</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aqua</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font-family</a:t>
            </a:r>
            <a:r>
              <a:rPr lang="en-US">
                <a:solidFill>
                  <a:srgbClr val="000000"/>
                </a:solidFill>
                <a:latin typeface="Cascadia Mono" panose="020B0609020000020004" pitchFamily="49" charset="0"/>
              </a:rPr>
              <a:t>:</a:t>
            </a:r>
            <a:r>
              <a:rPr lang="en-US">
                <a:solidFill>
                  <a:srgbClr val="0000FF"/>
                </a:solidFill>
                <a:latin typeface="Cascadia Mono" panose="020B0609020000020004" pitchFamily="49" charset="0"/>
              </a:rPr>
              <a:t>'Segoe UI'</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Tahoma</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Geneva</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Verdana</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sans-serif</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padding</a:t>
            </a:r>
            <a:r>
              <a:rPr lang="en-US">
                <a:solidFill>
                  <a:srgbClr val="000000"/>
                </a:solidFill>
                <a:latin typeface="Cascadia Mono" panose="020B0609020000020004" pitchFamily="49" charset="0"/>
              </a:rPr>
              <a:t>:</a:t>
            </a:r>
            <a:r>
              <a:rPr lang="en-US">
                <a:solidFill>
                  <a:srgbClr val="0000FF"/>
                </a:solidFill>
                <a:latin typeface="Cascadia Mono" panose="020B0609020000020004" pitchFamily="49" charset="0"/>
              </a:rPr>
              <a:t>8px</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14px</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outline</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none</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border</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none</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margin</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0</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font-size</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16px</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color</a:t>
            </a:r>
            <a:r>
              <a:rPr lang="en-US">
                <a:solidFill>
                  <a:srgbClr val="000000"/>
                </a:solidFill>
                <a:latin typeface="Cascadia Mono" panose="020B0609020000020004" pitchFamily="49" charset="0"/>
              </a:rPr>
              <a:t>:</a:t>
            </a:r>
            <a:r>
              <a:rPr lang="en-US">
                <a:solidFill>
                  <a:srgbClr val="0000FF"/>
                </a:solidFill>
                <a:latin typeface="Cascadia Mono" panose="020B0609020000020004" pitchFamily="49" charset="0"/>
              </a:rPr>
              <a:t>black</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a:t>
            </a:r>
            <a:endParaRPr lang="en-US"/>
          </a:p>
        </p:txBody>
      </p:sp>
      <p:sp>
        <p:nvSpPr>
          <p:cNvPr id="6" name="Rectangle 5"/>
          <p:cNvSpPr/>
          <p:nvPr/>
        </p:nvSpPr>
        <p:spPr>
          <a:xfrm>
            <a:off x="5435600" y="4031456"/>
            <a:ext cx="5323840" cy="1477328"/>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a:solidFill>
                  <a:srgbClr val="800000"/>
                </a:solidFill>
                <a:latin typeface="Cascadia Mono" panose="020B0609020000020004" pitchFamily="49" charset="0"/>
              </a:rPr>
              <a:t>.sub-navbar-content</a:t>
            </a:r>
            <a:r>
              <a:rPr lang="en-US">
                <a:solidFill>
                  <a:srgbClr val="000000"/>
                </a:solidFill>
                <a:latin typeface="Cascadia Mono" panose="020B0609020000020004" pitchFamily="49" charset="0"/>
              </a:rPr>
              <a:t> {</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display</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none</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position</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absolute</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background-color</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aquamarine</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a:t>
            </a:r>
            <a:endParaRPr lang="en-US"/>
          </a:p>
        </p:txBody>
      </p:sp>
      <p:sp>
        <p:nvSpPr>
          <p:cNvPr id="7" name="Rectangle 6"/>
          <p:cNvSpPr/>
          <p:nvPr/>
        </p:nvSpPr>
        <p:spPr>
          <a:xfrm>
            <a:off x="5354320" y="5601900"/>
            <a:ext cx="6096000" cy="923330"/>
          </a:xfrm>
          <a:prstGeom prst="rect">
            <a:avLst/>
          </a:prstGeom>
        </p:spPr>
        <p:style>
          <a:lnRef idx="2">
            <a:schemeClr val="accent6"/>
          </a:lnRef>
          <a:fillRef idx="1">
            <a:schemeClr val="lt1"/>
          </a:fillRef>
          <a:effectRef idx="0">
            <a:schemeClr val="accent6"/>
          </a:effectRef>
          <a:fontRef idx="minor">
            <a:schemeClr val="dk1"/>
          </a:fontRef>
        </p:style>
        <p:txBody>
          <a:bodyPr>
            <a:spAutoFit/>
          </a:bodyPr>
          <a:lstStyle/>
          <a:p>
            <a:r>
              <a:rPr lang="en-US">
                <a:solidFill>
                  <a:srgbClr val="800000"/>
                </a:solidFill>
                <a:latin typeface="Cascadia Mono" panose="020B0609020000020004" pitchFamily="49" charset="0"/>
              </a:rPr>
              <a:t>.sub-navbar:hover</a:t>
            </a:r>
            <a:r>
              <a:rPr lang="en-US">
                <a:solidFill>
                  <a:srgbClr val="000000"/>
                </a:solidFill>
                <a:latin typeface="Cascadia Mono" panose="020B0609020000020004" pitchFamily="49" charset="0"/>
              </a:rPr>
              <a:t> </a:t>
            </a:r>
            <a:r>
              <a:rPr lang="en-US">
                <a:solidFill>
                  <a:srgbClr val="800000"/>
                </a:solidFill>
                <a:latin typeface="Cascadia Mono" panose="020B0609020000020004" pitchFamily="49" charset="0"/>
              </a:rPr>
              <a:t>.sub-navbar-content</a:t>
            </a:r>
            <a:r>
              <a:rPr lang="en-US">
                <a:solidFill>
                  <a:srgbClr val="000000"/>
                </a:solidFill>
                <a:latin typeface="Cascadia Mono" panose="020B0609020000020004" pitchFamily="49" charset="0"/>
              </a:rPr>
              <a:t> {</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display</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block</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a:t>
            </a:r>
            <a:endParaRPr lang="en-US"/>
          </a:p>
        </p:txBody>
      </p:sp>
    </p:spTree>
    <p:extLst>
      <p:ext uri="{BB962C8B-B14F-4D97-AF65-F5344CB8AC3E}">
        <p14:creationId xmlns:p14="http://schemas.microsoft.com/office/powerpoint/2010/main" val="3989846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CHƯƠNG 3</a:t>
            </a:r>
            <a:endParaRPr lang="en-US"/>
          </a:p>
        </p:txBody>
      </p:sp>
      <p:sp>
        <p:nvSpPr>
          <p:cNvPr id="3" name="Text Placeholder 2"/>
          <p:cNvSpPr>
            <a:spLocks noGrp="1"/>
          </p:cNvSpPr>
          <p:nvPr>
            <p:ph type="body" idx="1"/>
          </p:nvPr>
        </p:nvSpPr>
        <p:spPr/>
        <p:txBody>
          <a:bodyPr/>
          <a:lstStyle/>
          <a:p>
            <a:r>
              <a:rPr lang="en-US" smtClean="0">
                <a:solidFill>
                  <a:srgbClr val="FF0000"/>
                </a:solidFill>
              </a:rPr>
              <a:t>C</a:t>
            </a:r>
            <a:r>
              <a:rPr lang="en-US" smtClean="0"/>
              <a:t>ascading </a:t>
            </a:r>
            <a:r>
              <a:rPr lang="en-US" smtClean="0">
                <a:solidFill>
                  <a:srgbClr val="FF0000"/>
                </a:solidFill>
              </a:rPr>
              <a:t>S</a:t>
            </a:r>
            <a:r>
              <a:rPr lang="en-US" smtClean="0"/>
              <a:t>tyle </a:t>
            </a:r>
            <a:r>
              <a:rPr lang="en-US" smtClean="0">
                <a:solidFill>
                  <a:srgbClr val="FF0000"/>
                </a:solidFill>
              </a:rPr>
              <a:t>S</a:t>
            </a:r>
            <a:r>
              <a:rPr lang="en-US" smtClean="0"/>
              <a:t>heets - CSS</a:t>
            </a:r>
            <a:endParaRPr lang="vi-VN"/>
          </a:p>
        </p:txBody>
      </p:sp>
      <p:sp>
        <p:nvSpPr>
          <p:cNvPr id="4" name="object 4"/>
          <p:cNvSpPr/>
          <p:nvPr/>
        </p:nvSpPr>
        <p:spPr>
          <a:xfrm>
            <a:off x="7878126" y="965200"/>
            <a:ext cx="3171825" cy="237172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2615894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Responsive Grid </a:t>
            </a:r>
            <a:r>
              <a:rPr lang="en-US" smtClean="0"/>
              <a:t>Layout</a:t>
            </a:r>
            <a:endParaRPr lang="en-US"/>
          </a:p>
        </p:txBody>
      </p:sp>
      <p:sp>
        <p:nvSpPr>
          <p:cNvPr id="3" name="Content Placeholder 2"/>
          <p:cNvSpPr>
            <a:spLocks noGrp="1"/>
          </p:cNvSpPr>
          <p:nvPr>
            <p:ph idx="1"/>
          </p:nvPr>
        </p:nvSpPr>
        <p:spPr/>
        <p:txBody>
          <a:bodyPr/>
          <a:lstStyle/>
          <a:p>
            <a:r>
              <a:rPr lang="en-US" smtClean="0"/>
              <a:t>Grid Layout là một hệ thống chia bố cục theo hàng và cột. Khi responsive, layout sẽ thay đổi số cột, khoảng cách, kích thước theo từng kích thước màn hình (điện thoại, máy tính bảng, desktop, …)</a:t>
            </a:r>
            <a:endParaRPr lang="en-US"/>
          </a:p>
        </p:txBody>
      </p:sp>
    </p:spTree>
    <p:extLst>
      <p:ext uri="{BB962C8B-B14F-4D97-AF65-F5344CB8AC3E}">
        <p14:creationId xmlns:p14="http://schemas.microsoft.com/office/powerpoint/2010/main" val="13521934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Grid Layout</a:t>
            </a:r>
            <a:endParaRPr lang="en-US"/>
          </a:p>
        </p:txBody>
      </p:sp>
      <p:sp>
        <p:nvSpPr>
          <p:cNvPr id="3" name="Content Placeholder 2"/>
          <p:cNvSpPr>
            <a:spLocks noGrp="1"/>
          </p:cNvSpPr>
          <p:nvPr>
            <p:ph idx="1"/>
          </p:nvPr>
        </p:nvSpPr>
        <p:spPr/>
        <p:txBody>
          <a:bodyPr>
            <a:normAutofit lnSpcReduction="10000"/>
          </a:bodyPr>
          <a:lstStyle/>
          <a:p>
            <a:r>
              <a:rPr lang="en-US" smtClean="0"/>
              <a:t>Các thuộc tính quan trọng của Grid</a:t>
            </a:r>
          </a:p>
          <a:p>
            <a:pPr lvl="1"/>
            <a:r>
              <a:rPr lang="en-US" smtClean="0"/>
              <a:t>display: grid (kiểu hiển thị)</a:t>
            </a:r>
          </a:p>
          <a:p>
            <a:pPr lvl="1"/>
            <a:r>
              <a:rPr lang="en-US"/>
              <a:t>g</a:t>
            </a:r>
            <a:r>
              <a:rPr lang="en-US" smtClean="0"/>
              <a:t>rid-template-columns: 200px 200px 200px (số lượng cột: 3 cột)</a:t>
            </a:r>
          </a:p>
          <a:p>
            <a:pPr lvl="2"/>
            <a:r>
              <a:rPr lang="en-US" smtClean="0"/>
              <a:t>Hoặc dung </a:t>
            </a:r>
            <a:r>
              <a:rPr lang="en-US" smtClean="0">
                <a:solidFill>
                  <a:srgbClr val="FF0000"/>
                </a:solidFill>
              </a:rPr>
              <a:t>hàm repeat(3, 200px): </a:t>
            </a:r>
            <a:r>
              <a:rPr lang="en-US" smtClean="0"/>
              <a:t>mỗi cột có độ rộng là 200px lặp lại 3 lần =&gt; tức là có 3 cột mỗi cột có width là 200px</a:t>
            </a:r>
          </a:p>
          <a:p>
            <a:pPr lvl="2"/>
            <a:r>
              <a:rPr lang="en-US">
                <a:solidFill>
                  <a:srgbClr val="FF0000"/>
                </a:solidFill>
              </a:rPr>
              <a:t>r</a:t>
            </a:r>
            <a:r>
              <a:rPr lang="en-US" smtClean="0">
                <a:solidFill>
                  <a:srgbClr val="FF0000"/>
                </a:solidFill>
              </a:rPr>
              <a:t>epeat(auto-fit, minmax(80px,1fr): </a:t>
            </a:r>
            <a:r>
              <a:rPr lang="en-US" smtClean="0"/>
              <a:t>auto-fit; cột chiếm hết không gian có sẵn; minmax: tương thích thiết bị di động width tối thiểu là 80px</a:t>
            </a:r>
            <a:endParaRPr lang="en-US"/>
          </a:p>
        </p:txBody>
      </p:sp>
    </p:spTree>
    <p:extLst>
      <p:ext uri="{BB962C8B-B14F-4D97-AF65-F5344CB8AC3E}">
        <p14:creationId xmlns:p14="http://schemas.microsoft.com/office/powerpoint/2010/main" val="2789574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Grid Layout</a:t>
            </a:r>
            <a:endParaRPr lang="en-US"/>
          </a:p>
        </p:txBody>
      </p:sp>
      <p:sp>
        <p:nvSpPr>
          <p:cNvPr id="3" name="Content Placeholder 2"/>
          <p:cNvSpPr>
            <a:spLocks noGrp="1"/>
          </p:cNvSpPr>
          <p:nvPr>
            <p:ph idx="1"/>
          </p:nvPr>
        </p:nvSpPr>
        <p:spPr/>
        <p:txBody>
          <a:bodyPr>
            <a:normAutofit fontScale="92500" lnSpcReduction="20000"/>
          </a:bodyPr>
          <a:lstStyle/>
          <a:p>
            <a:r>
              <a:rPr lang="en-US" smtClean="0"/>
              <a:t>Các thuộc tính quan trọng của Grid</a:t>
            </a:r>
          </a:p>
          <a:p>
            <a:pPr lvl="1"/>
            <a:r>
              <a:rPr lang="en-US"/>
              <a:t>g</a:t>
            </a:r>
            <a:r>
              <a:rPr lang="en-US" smtClean="0"/>
              <a:t>rid-column: độ rộng (width của cột)</a:t>
            </a:r>
          </a:p>
          <a:p>
            <a:pPr lvl="1"/>
            <a:r>
              <a:rPr lang="en-US" smtClean="0"/>
              <a:t>gap/grid-gap: khoảng cách giữa các cột và dòng</a:t>
            </a:r>
          </a:p>
          <a:p>
            <a:pPr lvl="1"/>
            <a:r>
              <a:rPr lang="en-US" smtClean="0"/>
              <a:t>justify-content: canh lề các phần từ trong grid</a:t>
            </a:r>
          </a:p>
          <a:p>
            <a:pPr lvl="2"/>
            <a:r>
              <a:rPr lang="en-US"/>
              <a:t>l</a:t>
            </a:r>
            <a:r>
              <a:rPr lang="en-US" smtClean="0"/>
              <a:t>eft|center|space-between|…</a:t>
            </a:r>
          </a:p>
          <a:p>
            <a:pPr lvl="1"/>
            <a:r>
              <a:rPr lang="en-US" smtClean="0"/>
              <a:t>grid-template-rows: số lượng dòng trong grid</a:t>
            </a:r>
          </a:p>
          <a:p>
            <a:pPr lvl="1"/>
            <a:r>
              <a:rPr lang="en-US"/>
              <a:t>grid-column:span </a:t>
            </a:r>
            <a:r>
              <a:rPr lang="en-US" smtClean="0"/>
              <a:t>3: trộn 3 cột thành 1</a:t>
            </a:r>
          </a:p>
          <a:p>
            <a:pPr lvl="1"/>
            <a:r>
              <a:rPr lang="en-US"/>
              <a:t>g</a:t>
            </a:r>
            <a:r>
              <a:rPr lang="en-US" smtClean="0"/>
              <a:t>rid-row: span 2: trộn 2 dòng thành 1</a:t>
            </a:r>
            <a:endParaRPr lang="en-US"/>
          </a:p>
        </p:txBody>
      </p:sp>
    </p:spTree>
    <p:extLst>
      <p:ext uri="{BB962C8B-B14F-4D97-AF65-F5344CB8AC3E}">
        <p14:creationId xmlns:p14="http://schemas.microsoft.com/office/powerpoint/2010/main" val="921550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97832" y="3123831"/>
            <a:ext cx="10964805" cy="2943636"/>
          </a:xfrm>
          <a:prstGeom prst="rect">
            <a:avLst/>
          </a:prstGeom>
        </p:spPr>
      </p:pic>
      <p:sp>
        <p:nvSpPr>
          <p:cNvPr id="3" name="Rectangle 2"/>
          <p:cNvSpPr/>
          <p:nvPr/>
        </p:nvSpPr>
        <p:spPr>
          <a:xfrm>
            <a:off x="5439104" y="3123831"/>
            <a:ext cx="4445876" cy="1826542"/>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4" name="Rectangle 3"/>
          <p:cNvSpPr/>
          <p:nvPr/>
        </p:nvSpPr>
        <p:spPr>
          <a:xfrm>
            <a:off x="1124606" y="637428"/>
            <a:ext cx="6568965" cy="2062103"/>
          </a:xfrm>
          <a:prstGeom prst="rect">
            <a:avLst/>
          </a:prstGeom>
        </p:spPr>
        <p:txBody>
          <a:bodyPr wrap="square">
            <a:spAutoFit/>
          </a:bodyPr>
          <a:lstStyle/>
          <a:p>
            <a:r>
              <a:rPr lang="en-US" sz="3200">
                <a:solidFill>
                  <a:srgbClr val="000000"/>
                </a:solidFill>
                <a:latin typeface="Cascadia Mono" panose="020B0609020000020004" pitchFamily="49" charset="0"/>
              </a:rPr>
              <a:t> </a:t>
            </a:r>
            <a:r>
              <a:rPr lang="en-US" sz="3200">
                <a:solidFill>
                  <a:srgbClr val="800000"/>
                </a:solidFill>
                <a:latin typeface="Cascadia Mono" panose="020B0609020000020004" pitchFamily="49" charset="0"/>
              </a:rPr>
              <a:t>.item4</a:t>
            </a:r>
            <a:r>
              <a:rPr lang="en-US" sz="3200">
                <a:solidFill>
                  <a:srgbClr val="000000"/>
                </a:solidFill>
                <a:latin typeface="Cascadia Mono" panose="020B0609020000020004" pitchFamily="49" charset="0"/>
              </a:rPr>
              <a:t>{</a:t>
            </a:r>
          </a:p>
          <a:p>
            <a:r>
              <a:rPr lang="en-US" sz="3200">
                <a:solidFill>
                  <a:srgbClr val="000000"/>
                </a:solidFill>
                <a:latin typeface="Cascadia Mono" panose="020B0609020000020004" pitchFamily="49" charset="0"/>
              </a:rPr>
              <a:t>     </a:t>
            </a:r>
            <a:r>
              <a:rPr lang="en-US" sz="3200">
                <a:solidFill>
                  <a:srgbClr val="FF0000"/>
                </a:solidFill>
                <a:latin typeface="Cascadia Mono" panose="020B0609020000020004" pitchFamily="49" charset="0"/>
              </a:rPr>
              <a:t>grid-column</a:t>
            </a:r>
            <a:r>
              <a:rPr lang="en-US" sz="3200">
                <a:solidFill>
                  <a:srgbClr val="000000"/>
                </a:solidFill>
                <a:latin typeface="Cascadia Mono" panose="020B0609020000020004" pitchFamily="49" charset="0"/>
              </a:rPr>
              <a:t>:</a:t>
            </a:r>
            <a:r>
              <a:rPr lang="en-US" sz="3200">
                <a:solidFill>
                  <a:srgbClr val="0000FF"/>
                </a:solidFill>
                <a:latin typeface="Cascadia Mono" panose="020B0609020000020004" pitchFamily="49" charset="0"/>
              </a:rPr>
              <a:t>span</a:t>
            </a:r>
            <a:r>
              <a:rPr lang="en-US" sz="3200">
                <a:solidFill>
                  <a:srgbClr val="000000"/>
                </a:solidFill>
                <a:latin typeface="Cascadia Mono" panose="020B0609020000020004" pitchFamily="49" charset="0"/>
              </a:rPr>
              <a:t> </a:t>
            </a:r>
            <a:r>
              <a:rPr lang="en-US" sz="3200">
                <a:solidFill>
                  <a:srgbClr val="0000FF"/>
                </a:solidFill>
                <a:latin typeface="Cascadia Mono" panose="020B0609020000020004" pitchFamily="49" charset="0"/>
              </a:rPr>
              <a:t>3</a:t>
            </a:r>
            <a:r>
              <a:rPr lang="en-US" sz="3200">
                <a:solidFill>
                  <a:srgbClr val="000000"/>
                </a:solidFill>
                <a:latin typeface="Cascadia Mono" panose="020B0609020000020004" pitchFamily="49" charset="0"/>
              </a:rPr>
              <a:t>;</a:t>
            </a:r>
          </a:p>
          <a:p>
            <a:r>
              <a:rPr lang="en-US" sz="3200">
                <a:solidFill>
                  <a:srgbClr val="000000"/>
                </a:solidFill>
                <a:latin typeface="Cascadia Mono" panose="020B0609020000020004" pitchFamily="49" charset="0"/>
              </a:rPr>
              <a:t>     </a:t>
            </a:r>
            <a:r>
              <a:rPr lang="en-US" sz="3200">
                <a:solidFill>
                  <a:srgbClr val="FF0000"/>
                </a:solidFill>
                <a:latin typeface="Cascadia Mono" panose="020B0609020000020004" pitchFamily="49" charset="0"/>
              </a:rPr>
              <a:t>grid-row</a:t>
            </a:r>
            <a:r>
              <a:rPr lang="en-US" sz="3200">
                <a:solidFill>
                  <a:srgbClr val="000000"/>
                </a:solidFill>
                <a:latin typeface="Cascadia Mono" panose="020B0609020000020004" pitchFamily="49" charset="0"/>
              </a:rPr>
              <a:t>:</a:t>
            </a:r>
            <a:r>
              <a:rPr lang="en-US" sz="3200">
                <a:solidFill>
                  <a:srgbClr val="0000FF"/>
                </a:solidFill>
                <a:latin typeface="Cascadia Mono" panose="020B0609020000020004" pitchFamily="49" charset="0"/>
              </a:rPr>
              <a:t>span</a:t>
            </a:r>
            <a:r>
              <a:rPr lang="en-US" sz="3200">
                <a:solidFill>
                  <a:srgbClr val="000000"/>
                </a:solidFill>
                <a:latin typeface="Cascadia Mono" panose="020B0609020000020004" pitchFamily="49" charset="0"/>
              </a:rPr>
              <a:t> </a:t>
            </a:r>
            <a:r>
              <a:rPr lang="en-US" sz="3200">
                <a:solidFill>
                  <a:srgbClr val="0000FF"/>
                </a:solidFill>
                <a:latin typeface="Cascadia Mono" panose="020B0609020000020004" pitchFamily="49" charset="0"/>
              </a:rPr>
              <a:t>2</a:t>
            </a:r>
            <a:r>
              <a:rPr lang="en-US" sz="3200">
                <a:solidFill>
                  <a:srgbClr val="000000"/>
                </a:solidFill>
                <a:latin typeface="Cascadia Mono" panose="020B0609020000020004" pitchFamily="49" charset="0"/>
              </a:rPr>
              <a:t>;</a:t>
            </a:r>
          </a:p>
          <a:p>
            <a:r>
              <a:rPr lang="en-US" sz="3200">
                <a:solidFill>
                  <a:srgbClr val="000000"/>
                </a:solidFill>
                <a:latin typeface="Cascadia Mono" panose="020B0609020000020004" pitchFamily="49" charset="0"/>
              </a:rPr>
              <a:t> }</a:t>
            </a:r>
            <a:endParaRPr lang="en-US" sz="3200"/>
          </a:p>
        </p:txBody>
      </p:sp>
    </p:spTree>
    <p:extLst>
      <p:ext uri="{BB962C8B-B14F-4D97-AF65-F5344CB8AC3E}">
        <p14:creationId xmlns:p14="http://schemas.microsoft.com/office/powerpoint/2010/main" val="3250165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933" y="779368"/>
            <a:ext cx="5479707" cy="2925529"/>
          </a:xfrm>
          <a:prstGeom prst="rect">
            <a:avLst/>
          </a:prstGeom>
        </p:spPr>
      </p:pic>
      <p:pic>
        <p:nvPicPr>
          <p:cNvPr id="3" name="Picture 2"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3835" y="779368"/>
            <a:ext cx="4451542" cy="4368800"/>
          </a:xfrm>
          <a:prstGeom prst="rect">
            <a:avLst/>
          </a:prstGeom>
        </p:spPr>
      </p:pic>
    </p:spTree>
    <p:extLst>
      <p:ext uri="{BB962C8B-B14F-4D97-AF65-F5344CB8AC3E}">
        <p14:creationId xmlns:p14="http://schemas.microsoft.com/office/powerpoint/2010/main" val="361798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Grid Layout</a:t>
            </a:r>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2478635"/>
            <a:ext cx="5398692" cy="3874868"/>
          </a:xfrm>
        </p:spPr>
      </p:pic>
      <p:sp>
        <p:nvSpPr>
          <p:cNvPr id="5" name="Rectangle 4"/>
          <p:cNvSpPr/>
          <p:nvPr/>
        </p:nvSpPr>
        <p:spPr>
          <a:xfrm>
            <a:off x="1198505" y="2834431"/>
            <a:ext cx="4897495" cy="369332"/>
          </a:xfrm>
          <a:prstGeom prst="rect">
            <a:avLst/>
          </a:prstGeom>
        </p:spPr>
        <p:txBody>
          <a:bodyPr wrap="none">
            <a:spAutoFit/>
          </a:bodyPr>
          <a:lstStyle/>
          <a:p>
            <a:r>
              <a:rPr lang="en-US">
                <a:solidFill>
                  <a:srgbClr val="FF0000"/>
                </a:solidFill>
                <a:latin typeface="Cascadia Mono" panose="020B0609020000020004" pitchFamily="49" charset="0"/>
              </a:rPr>
              <a:t>grid-template-columns</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60%</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1fr</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2fr</a:t>
            </a:r>
            <a:r>
              <a:rPr lang="en-US">
                <a:solidFill>
                  <a:srgbClr val="000000"/>
                </a:solidFill>
                <a:latin typeface="Cascadia Mono" panose="020B0609020000020004" pitchFamily="49" charset="0"/>
              </a:rPr>
              <a:t>;</a:t>
            </a:r>
            <a:endParaRPr lang="en-US"/>
          </a:p>
        </p:txBody>
      </p:sp>
    </p:spTree>
    <p:extLst>
      <p:ext uri="{BB962C8B-B14F-4D97-AF65-F5344CB8AC3E}">
        <p14:creationId xmlns:p14="http://schemas.microsoft.com/office/powerpoint/2010/main" val="3642515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0073" y="1046853"/>
            <a:ext cx="9601196" cy="1303867"/>
          </a:xfrm>
        </p:spPr>
        <p:txBody>
          <a:bodyPr/>
          <a:lstStyle/>
          <a:p>
            <a:r>
              <a:rPr lang="en-US"/>
              <a:t>Grid Layout</a:t>
            </a:r>
          </a:p>
        </p:txBody>
      </p:sp>
      <p:sp>
        <p:nvSpPr>
          <p:cNvPr id="5" name="Text Placeholder 4"/>
          <p:cNvSpPr>
            <a:spLocks noGrp="1"/>
          </p:cNvSpPr>
          <p:nvPr>
            <p:ph type="body" idx="1"/>
          </p:nvPr>
        </p:nvSpPr>
        <p:spPr>
          <a:solidFill>
            <a:schemeClr val="accent3">
              <a:lumMod val="20000"/>
              <a:lumOff val="80000"/>
            </a:schemeClr>
          </a:solidFill>
        </p:spPr>
        <p:txBody>
          <a:bodyPr anchor="ctr"/>
          <a:lstStyle/>
          <a:p>
            <a:pPr marL="0" lvl="1" algn="ctr"/>
            <a:r>
              <a:rPr lang="en-US" sz="2800">
                <a:solidFill>
                  <a:schemeClr val="tx1"/>
                </a:solidFill>
              </a:rPr>
              <a:t>Canh bằng grid</a:t>
            </a:r>
          </a:p>
        </p:txBody>
      </p:sp>
      <p:sp>
        <p:nvSpPr>
          <p:cNvPr id="6" name="Text Placeholder 5"/>
          <p:cNvSpPr>
            <a:spLocks noGrp="1"/>
          </p:cNvSpPr>
          <p:nvPr>
            <p:ph type="body" sz="quarter" idx="3"/>
          </p:nvPr>
        </p:nvSpPr>
        <p:spPr>
          <a:solidFill>
            <a:schemeClr val="accent3">
              <a:lumMod val="20000"/>
              <a:lumOff val="80000"/>
            </a:schemeClr>
          </a:solidFill>
        </p:spPr>
        <p:txBody>
          <a:bodyPr anchor="ctr"/>
          <a:lstStyle/>
          <a:p>
            <a:pPr algn="ctr"/>
            <a:r>
              <a:rPr lang="en-US" b="1" smtClean="0">
                <a:solidFill>
                  <a:schemeClr val="tx1"/>
                </a:solidFill>
              </a:rPr>
              <a:t>Canh bằng flex</a:t>
            </a:r>
            <a:endParaRPr lang="en-US" b="1">
              <a:solidFill>
                <a:schemeClr val="tx1"/>
              </a:solidFill>
            </a:endParaRPr>
          </a:p>
        </p:txBody>
      </p:sp>
      <p:sp>
        <p:nvSpPr>
          <p:cNvPr id="4" name="Rectangle 3"/>
          <p:cNvSpPr/>
          <p:nvPr/>
        </p:nvSpPr>
        <p:spPr>
          <a:xfrm>
            <a:off x="1159565" y="3405402"/>
            <a:ext cx="4854139" cy="1477328"/>
          </a:xfrm>
          <a:prstGeom prst="rect">
            <a:avLst/>
          </a:prstGeom>
        </p:spPr>
        <p:txBody>
          <a:bodyPr wrap="square">
            <a:spAutoFit/>
          </a:bodyPr>
          <a:lstStyle/>
          <a:p>
            <a:r>
              <a:rPr lang="en-US">
                <a:solidFill>
                  <a:srgbClr val="800000"/>
                </a:solidFill>
                <a:latin typeface="Cascadia Mono" panose="020B0609020000020004" pitchFamily="49" charset="0"/>
              </a:rPr>
              <a:t>.div-item</a:t>
            </a:r>
            <a:r>
              <a:rPr lang="en-US">
                <a:solidFill>
                  <a:srgbClr val="000000"/>
                </a:solidFill>
                <a:latin typeface="Cascadia Mono" panose="020B0609020000020004" pitchFamily="49" charset="0"/>
              </a:rPr>
              <a:t> {</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display</a:t>
            </a:r>
            <a:r>
              <a:rPr lang="en-US">
                <a:solidFill>
                  <a:srgbClr val="000000"/>
                </a:solidFill>
                <a:latin typeface="Cascadia Mono" panose="020B0609020000020004" pitchFamily="49" charset="0"/>
              </a:rPr>
              <a:t>:</a:t>
            </a:r>
            <a:r>
              <a:rPr lang="en-US">
                <a:solidFill>
                  <a:srgbClr val="0000FF"/>
                </a:solidFill>
                <a:latin typeface="Cascadia Mono" panose="020B0609020000020004" pitchFamily="49" charset="0"/>
              </a:rPr>
              <a:t>grid</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place-items</a:t>
            </a:r>
            <a:r>
              <a:rPr lang="en-US">
                <a:solidFill>
                  <a:srgbClr val="000000"/>
                </a:solidFill>
                <a:latin typeface="Cascadia Mono" panose="020B0609020000020004" pitchFamily="49" charset="0"/>
              </a:rPr>
              <a:t>:</a:t>
            </a:r>
            <a:r>
              <a:rPr lang="en-US">
                <a:solidFill>
                  <a:srgbClr val="0000FF"/>
                </a:solidFill>
                <a:latin typeface="Cascadia Mono" panose="020B0609020000020004" pitchFamily="49" charset="0"/>
              </a:rPr>
              <a:t>center</a:t>
            </a:r>
            <a:r>
              <a:rPr lang="en-US">
                <a:solidFill>
                  <a:srgbClr val="000000"/>
                </a:solidFill>
                <a:latin typeface="Cascadia Mono" panose="020B0609020000020004" pitchFamily="49" charset="0"/>
              </a:rPr>
              <a:t>;</a:t>
            </a:r>
          </a:p>
          <a:p>
            <a:r>
              <a:rPr lang="en-US" smtClean="0">
                <a:solidFill>
                  <a:srgbClr val="FF0000"/>
                </a:solidFill>
                <a:latin typeface="Cascadia Mono" panose="020B0609020000020004" pitchFamily="49" charset="0"/>
              </a:rPr>
              <a:t>    background-color</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antiquewhite</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a:t>
            </a:r>
            <a:endParaRPr lang="en-US"/>
          </a:p>
        </p:txBody>
      </p:sp>
      <p:sp>
        <p:nvSpPr>
          <p:cNvPr id="9" name="Rectangle 8"/>
          <p:cNvSpPr/>
          <p:nvPr/>
        </p:nvSpPr>
        <p:spPr>
          <a:xfrm>
            <a:off x="6180671" y="3542608"/>
            <a:ext cx="5348720" cy="1754326"/>
          </a:xfrm>
          <a:prstGeom prst="rect">
            <a:avLst/>
          </a:prstGeom>
        </p:spPr>
        <p:txBody>
          <a:bodyPr wrap="square">
            <a:spAutoFit/>
          </a:bodyPr>
          <a:lstStyle/>
          <a:p>
            <a:r>
              <a:rPr lang="en-US">
                <a:solidFill>
                  <a:srgbClr val="800000"/>
                </a:solidFill>
                <a:latin typeface="Cascadia Mono" panose="020B0609020000020004" pitchFamily="49" charset="0"/>
              </a:rPr>
              <a:t>.div-item</a:t>
            </a:r>
            <a:r>
              <a:rPr lang="en-US">
                <a:solidFill>
                  <a:srgbClr val="000000"/>
                </a:solidFill>
                <a:latin typeface="Cascadia Mono" panose="020B0609020000020004" pitchFamily="49" charset="0"/>
              </a:rPr>
              <a:t> {</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display</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flex</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justify-content</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center</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align-items</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center</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background-color</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antiquewhite</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a:t>
            </a:r>
            <a:endParaRPr lang="en-US"/>
          </a:p>
        </p:txBody>
      </p:sp>
    </p:spTree>
    <p:extLst>
      <p:ext uri="{BB962C8B-B14F-4D97-AF65-F5344CB8AC3E}">
        <p14:creationId xmlns:p14="http://schemas.microsoft.com/office/powerpoint/2010/main" val="3405028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@keyframes</a:t>
            </a:r>
            <a:endParaRPr lang="en-US"/>
          </a:p>
        </p:txBody>
      </p:sp>
      <p:sp>
        <p:nvSpPr>
          <p:cNvPr id="7" name="Content Placeholder 6"/>
          <p:cNvSpPr>
            <a:spLocks noGrp="1"/>
          </p:cNvSpPr>
          <p:nvPr>
            <p:ph idx="1"/>
          </p:nvPr>
        </p:nvSpPr>
        <p:spPr>
          <a:xfrm>
            <a:off x="1295402" y="2487358"/>
            <a:ext cx="9601196" cy="3318936"/>
          </a:xfrm>
        </p:spPr>
        <p:txBody>
          <a:bodyPr/>
          <a:lstStyle/>
          <a:p>
            <a:r>
              <a:rPr lang="en-US" smtClean="0"/>
              <a:t>Dùng để tạo hoạt cảnh (animation) cho phần tử</a:t>
            </a:r>
          </a:p>
          <a:p>
            <a:r>
              <a:rPr lang="en-US" smtClean="0"/>
              <a:t>Các hoạt cảnh: đổi màu, xoay, phóng to, mờ dần, di chuyển …</a:t>
            </a:r>
            <a:endParaRPr lang="en-US"/>
          </a:p>
        </p:txBody>
      </p:sp>
      <p:sp>
        <p:nvSpPr>
          <p:cNvPr id="8" name="Rectangle 7"/>
          <p:cNvSpPr/>
          <p:nvPr/>
        </p:nvSpPr>
        <p:spPr>
          <a:xfrm>
            <a:off x="3435627" y="4139095"/>
            <a:ext cx="6742044" cy="1938992"/>
          </a:xfrm>
          <a:prstGeom prst="rect">
            <a:avLst/>
          </a:prstGeom>
          <a:ln>
            <a:noFill/>
          </a:ln>
        </p:spPr>
        <p:txBody>
          <a:bodyPr wrap="square">
            <a:spAutoFit/>
          </a:bodyPr>
          <a:lstStyle/>
          <a:p>
            <a:r>
              <a:rPr lang="en-US" sz="2400" b="1">
                <a:solidFill>
                  <a:schemeClr val="accent6">
                    <a:lumMod val="75000"/>
                  </a:schemeClr>
                </a:solidFill>
              </a:rPr>
              <a:t>@keyframes </a:t>
            </a:r>
            <a:r>
              <a:rPr lang="en-US" sz="2400" b="1" smtClean="0">
                <a:solidFill>
                  <a:srgbClr val="00B050"/>
                </a:solidFill>
              </a:rPr>
              <a:t>ten_hoat_canh</a:t>
            </a:r>
            <a:r>
              <a:rPr lang="en-US" sz="2400" smtClean="0"/>
              <a:t> </a:t>
            </a:r>
            <a:r>
              <a:rPr lang="en-US" sz="2400"/>
              <a:t>{</a:t>
            </a:r>
          </a:p>
          <a:p>
            <a:r>
              <a:rPr lang="en-US" sz="2400"/>
              <a:t>  </a:t>
            </a:r>
            <a:r>
              <a:rPr lang="en-US" sz="2400" b="1">
                <a:solidFill>
                  <a:srgbClr val="FF0000"/>
                </a:solidFill>
              </a:rPr>
              <a:t>0%   </a:t>
            </a:r>
            <a:r>
              <a:rPr lang="en-US" sz="2400"/>
              <a:t>{ /* trạng thái ban đầu */ }</a:t>
            </a:r>
          </a:p>
          <a:p>
            <a:r>
              <a:rPr lang="en-US" sz="2400"/>
              <a:t>  </a:t>
            </a:r>
            <a:r>
              <a:rPr lang="en-US" sz="2400" b="1">
                <a:solidFill>
                  <a:srgbClr val="FF0000"/>
                </a:solidFill>
              </a:rPr>
              <a:t>50%  </a:t>
            </a:r>
            <a:r>
              <a:rPr lang="en-US" sz="2400"/>
              <a:t>{ /* giữa chừng */ }</a:t>
            </a:r>
          </a:p>
          <a:p>
            <a:r>
              <a:rPr lang="en-US" sz="2400"/>
              <a:t>  </a:t>
            </a:r>
            <a:r>
              <a:rPr lang="en-US" sz="2400" b="1">
                <a:solidFill>
                  <a:srgbClr val="FF0000"/>
                </a:solidFill>
              </a:rPr>
              <a:t>100% </a:t>
            </a:r>
            <a:r>
              <a:rPr lang="en-US" sz="2400"/>
              <a:t>{ /* trạng thái kết thúc */ }</a:t>
            </a:r>
          </a:p>
          <a:p>
            <a:r>
              <a:rPr lang="en-US" sz="2400"/>
              <a:t>}</a:t>
            </a:r>
          </a:p>
        </p:txBody>
      </p:sp>
    </p:spTree>
    <p:extLst>
      <p:ext uri="{BB962C8B-B14F-4D97-AF65-F5344CB8AC3E}">
        <p14:creationId xmlns:p14="http://schemas.microsoft.com/office/powerpoint/2010/main" val="4228906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@keyframes</a:t>
            </a:r>
            <a:endParaRPr lang="en-US"/>
          </a:p>
        </p:txBody>
      </p:sp>
      <p:sp>
        <p:nvSpPr>
          <p:cNvPr id="7" name="Content Placeholder 6"/>
          <p:cNvSpPr>
            <a:spLocks noGrp="1"/>
          </p:cNvSpPr>
          <p:nvPr>
            <p:ph idx="1"/>
          </p:nvPr>
        </p:nvSpPr>
        <p:spPr>
          <a:xfrm>
            <a:off x="1295402" y="2487358"/>
            <a:ext cx="9601196" cy="3318936"/>
          </a:xfrm>
        </p:spPr>
        <p:txBody>
          <a:bodyPr/>
          <a:lstStyle/>
          <a:p>
            <a:r>
              <a:rPr lang="en-US" smtClean="0"/>
              <a:t>Áp dụng hoạt cảnh vào phần tử:</a:t>
            </a:r>
            <a:endParaRPr lang="en-US"/>
          </a:p>
        </p:txBody>
      </p:sp>
      <p:sp>
        <p:nvSpPr>
          <p:cNvPr id="9" name="Rectangle 8"/>
          <p:cNvSpPr/>
          <p:nvPr/>
        </p:nvSpPr>
        <p:spPr>
          <a:xfrm>
            <a:off x="2908853" y="3176056"/>
            <a:ext cx="6096000" cy="1200329"/>
          </a:xfrm>
          <a:prstGeom prst="rect">
            <a:avLst/>
          </a:prstGeom>
        </p:spPr>
        <p:txBody>
          <a:bodyPr>
            <a:spAutoFit/>
          </a:bodyPr>
          <a:lstStyle/>
          <a:p>
            <a:r>
              <a:rPr lang="en-US" sz="2400">
                <a:solidFill>
                  <a:srgbClr val="FF0000"/>
                </a:solidFill>
              </a:rPr>
              <a:t>.element </a:t>
            </a:r>
            <a:r>
              <a:rPr lang="en-US" sz="2400"/>
              <a:t>{</a:t>
            </a:r>
          </a:p>
          <a:p>
            <a:r>
              <a:rPr lang="en-US" sz="2400"/>
              <a:t>  </a:t>
            </a:r>
            <a:r>
              <a:rPr lang="en-US" sz="2400">
                <a:solidFill>
                  <a:srgbClr val="00B050"/>
                </a:solidFill>
              </a:rPr>
              <a:t>animation</a:t>
            </a:r>
            <a:r>
              <a:rPr lang="en-US" sz="2400"/>
              <a:t>: ten_hoat_anh </a:t>
            </a:r>
            <a:r>
              <a:rPr lang="en-US" sz="2400">
                <a:solidFill>
                  <a:srgbClr val="FF0000"/>
                </a:solidFill>
              </a:rPr>
              <a:t>3s</a:t>
            </a:r>
            <a:r>
              <a:rPr lang="en-US" sz="2400"/>
              <a:t> linear infinite;</a:t>
            </a:r>
          </a:p>
          <a:p>
            <a:r>
              <a:rPr lang="en-US" sz="2400"/>
              <a:t>}</a:t>
            </a:r>
          </a:p>
        </p:txBody>
      </p:sp>
    </p:spTree>
    <p:extLst>
      <p:ext uri="{BB962C8B-B14F-4D97-AF65-F5344CB8AC3E}">
        <p14:creationId xmlns:p14="http://schemas.microsoft.com/office/powerpoint/2010/main" val="810018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@keyframes</a:t>
            </a:r>
            <a:endParaRPr lang="en-US"/>
          </a:p>
        </p:txBody>
      </p:sp>
      <p:sp>
        <p:nvSpPr>
          <p:cNvPr id="7" name="Content Placeholder 6"/>
          <p:cNvSpPr>
            <a:spLocks noGrp="1"/>
          </p:cNvSpPr>
          <p:nvPr>
            <p:ph idx="1"/>
          </p:nvPr>
        </p:nvSpPr>
        <p:spPr>
          <a:xfrm>
            <a:off x="1295402" y="2487358"/>
            <a:ext cx="9601196" cy="3318936"/>
          </a:xfrm>
        </p:spPr>
        <p:txBody>
          <a:bodyPr/>
          <a:lstStyle/>
          <a:p>
            <a:r>
              <a:rPr lang="en-US" smtClean="0"/>
              <a:t>Cấu trúc CSS animation cơ bản:</a:t>
            </a:r>
            <a:endParaRPr lang="en-US"/>
          </a:p>
        </p:txBody>
      </p:sp>
      <p:sp>
        <p:nvSpPr>
          <p:cNvPr id="3" name="Rectangle 2"/>
          <p:cNvSpPr/>
          <p:nvPr/>
        </p:nvSpPr>
        <p:spPr>
          <a:xfrm>
            <a:off x="1295402" y="3220971"/>
            <a:ext cx="3803372" cy="2862322"/>
          </a:xfrm>
          <a:prstGeom prst="rect">
            <a:avLst/>
          </a:prstGeom>
        </p:spPr>
        <p:txBody>
          <a:bodyPr wrap="square">
            <a:spAutoFit/>
          </a:bodyPr>
          <a:lstStyle/>
          <a:p>
            <a:r>
              <a:rPr lang="en-US" sz="2000">
                <a:solidFill>
                  <a:srgbClr val="FF0000"/>
                </a:solidFill>
              </a:rPr>
              <a:t>.element </a:t>
            </a:r>
            <a:r>
              <a:rPr lang="en-US" sz="2000"/>
              <a:t>{</a:t>
            </a:r>
          </a:p>
          <a:p>
            <a:r>
              <a:rPr lang="en-US" sz="2000"/>
              <a:t>  </a:t>
            </a:r>
            <a:r>
              <a:rPr lang="en-US" sz="2000">
                <a:solidFill>
                  <a:srgbClr val="00B050"/>
                </a:solidFill>
              </a:rPr>
              <a:t>animation-name: </a:t>
            </a:r>
            <a:r>
              <a:rPr lang="en-US" sz="2000"/>
              <a:t>ten_animation;</a:t>
            </a:r>
          </a:p>
          <a:p>
            <a:r>
              <a:rPr lang="en-US" sz="2000">
                <a:solidFill>
                  <a:srgbClr val="00B050"/>
                </a:solidFill>
              </a:rPr>
              <a:t>  animation-duration: </a:t>
            </a:r>
            <a:r>
              <a:rPr lang="en-US" sz="2000"/>
              <a:t>2s;</a:t>
            </a:r>
          </a:p>
          <a:p>
            <a:r>
              <a:rPr lang="en-US" sz="2000"/>
              <a:t>  </a:t>
            </a:r>
            <a:r>
              <a:rPr lang="en-US" sz="2000">
                <a:solidFill>
                  <a:srgbClr val="00B050"/>
                </a:solidFill>
              </a:rPr>
              <a:t>animation-timing-function: </a:t>
            </a:r>
            <a:r>
              <a:rPr lang="en-US" sz="2000"/>
              <a:t>ease;</a:t>
            </a:r>
          </a:p>
          <a:p>
            <a:r>
              <a:rPr lang="en-US" sz="2000"/>
              <a:t>  </a:t>
            </a:r>
            <a:r>
              <a:rPr lang="en-US" sz="2000">
                <a:solidFill>
                  <a:srgbClr val="00B050"/>
                </a:solidFill>
              </a:rPr>
              <a:t>animation-delay: </a:t>
            </a:r>
            <a:r>
              <a:rPr lang="en-US" sz="2000"/>
              <a:t>0s;</a:t>
            </a:r>
          </a:p>
          <a:p>
            <a:r>
              <a:rPr lang="en-US" sz="2000"/>
              <a:t>  </a:t>
            </a:r>
            <a:r>
              <a:rPr lang="en-US" sz="2000">
                <a:solidFill>
                  <a:srgbClr val="00B050"/>
                </a:solidFill>
              </a:rPr>
              <a:t>animation-iteration-count: </a:t>
            </a:r>
            <a:r>
              <a:rPr lang="en-US" sz="2000"/>
              <a:t>infinite;</a:t>
            </a:r>
          </a:p>
          <a:p>
            <a:r>
              <a:rPr lang="en-US" sz="2000">
                <a:solidFill>
                  <a:srgbClr val="00B050"/>
                </a:solidFill>
              </a:rPr>
              <a:t>  animation-direction: </a:t>
            </a:r>
            <a:r>
              <a:rPr lang="en-US" sz="2000"/>
              <a:t>normal;</a:t>
            </a:r>
          </a:p>
          <a:p>
            <a:r>
              <a:rPr lang="en-US" sz="2000"/>
              <a:t>  </a:t>
            </a:r>
            <a:r>
              <a:rPr lang="en-US" sz="2000">
                <a:solidFill>
                  <a:srgbClr val="00B050"/>
                </a:solidFill>
              </a:rPr>
              <a:t>animation-fill-mode: </a:t>
            </a:r>
            <a:r>
              <a:rPr lang="en-US" sz="2000"/>
              <a:t>both;</a:t>
            </a:r>
          </a:p>
          <a:p>
            <a:r>
              <a:rPr lang="en-US" sz="2000"/>
              <a:t>}</a:t>
            </a:r>
          </a:p>
        </p:txBody>
      </p:sp>
      <p:sp>
        <p:nvSpPr>
          <p:cNvPr id="4" name="Rectangle 3"/>
          <p:cNvSpPr/>
          <p:nvPr/>
        </p:nvSpPr>
        <p:spPr>
          <a:xfrm>
            <a:off x="5693001" y="3220971"/>
            <a:ext cx="5908862" cy="1015663"/>
          </a:xfrm>
          <a:prstGeom prst="rect">
            <a:avLst/>
          </a:prstGeom>
        </p:spPr>
        <p:txBody>
          <a:bodyPr wrap="none">
            <a:spAutoFit/>
          </a:bodyPr>
          <a:lstStyle/>
          <a:p>
            <a:r>
              <a:rPr lang="en-US" sz="2000">
                <a:solidFill>
                  <a:srgbClr val="FF0000"/>
                </a:solidFill>
              </a:rPr>
              <a:t>.element </a:t>
            </a:r>
            <a:r>
              <a:rPr lang="en-US" sz="2000" smtClean="0"/>
              <a:t>{</a:t>
            </a:r>
          </a:p>
          <a:p>
            <a:r>
              <a:rPr lang="en-US" sz="2000" smtClean="0">
                <a:solidFill>
                  <a:srgbClr val="00B050"/>
                </a:solidFill>
              </a:rPr>
              <a:t>animation</a:t>
            </a:r>
            <a:r>
              <a:rPr lang="en-US" sz="2000"/>
              <a:t>: ten_animation 2s ease 0s infinite normal both</a:t>
            </a:r>
            <a:r>
              <a:rPr lang="en-US" sz="2000" smtClean="0"/>
              <a:t>;</a:t>
            </a:r>
          </a:p>
          <a:p>
            <a:r>
              <a:rPr lang="en-US" sz="2000" smtClean="0"/>
              <a:t>}</a:t>
            </a:r>
            <a:endParaRPr lang="en-US" sz="2000"/>
          </a:p>
        </p:txBody>
      </p:sp>
      <p:sp>
        <p:nvSpPr>
          <p:cNvPr id="5" name="Right Arrow 4"/>
          <p:cNvSpPr/>
          <p:nvPr/>
        </p:nvSpPr>
        <p:spPr>
          <a:xfrm>
            <a:off x="3771693" y="3220971"/>
            <a:ext cx="1679713" cy="36705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771693" y="2990487"/>
            <a:ext cx="1921308" cy="369332"/>
          </a:xfrm>
          <a:prstGeom prst="rect">
            <a:avLst/>
          </a:prstGeom>
          <a:noFill/>
        </p:spPr>
        <p:txBody>
          <a:bodyPr wrap="square" rtlCol="0">
            <a:spAutoFit/>
          </a:bodyPr>
          <a:lstStyle/>
          <a:p>
            <a:r>
              <a:rPr lang="en-US" smtClean="0">
                <a:solidFill>
                  <a:srgbClr val="0070C0"/>
                </a:solidFill>
                <a:latin typeface="Times New Roman" panose="02020603050405020304" pitchFamily="18" charset="0"/>
                <a:cs typeface="Times New Roman" panose="02020603050405020304" pitchFamily="18" charset="0"/>
              </a:rPr>
              <a:t>Viết ngắn gọn</a:t>
            </a:r>
            <a:endParaRPr lang="en-US">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069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Chương 3: Định dạng nội dung bằng CSS</a:t>
            </a:r>
            <a:endParaRPr lang="en-US"/>
          </a:p>
        </p:txBody>
      </p:sp>
      <p:sp>
        <p:nvSpPr>
          <p:cNvPr id="3" name="Content Placeholder 2"/>
          <p:cNvSpPr>
            <a:spLocks noGrp="1"/>
          </p:cNvSpPr>
          <p:nvPr>
            <p:ph idx="1"/>
          </p:nvPr>
        </p:nvSpPr>
        <p:spPr>
          <a:xfrm>
            <a:off x="1295401" y="2556932"/>
            <a:ext cx="9601196" cy="3549228"/>
          </a:xfrm>
        </p:spPr>
        <p:txBody>
          <a:bodyPr>
            <a:normAutofit fontScale="92500" lnSpcReduction="10000"/>
          </a:bodyPr>
          <a:lstStyle/>
          <a:p>
            <a:r>
              <a:rPr lang="en-US" smtClean="0"/>
              <a:t>Giới thiệu CSS</a:t>
            </a:r>
          </a:p>
          <a:p>
            <a:r>
              <a:rPr lang="en-US" smtClean="0"/>
              <a:t>Cấu trúc CSS</a:t>
            </a:r>
          </a:p>
          <a:p>
            <a:r>
              <a:rPr lang="en-US" smtClean="0"/>
              <a:t>Cách sử dụng</a:t>
            </a:r>
          </a:p>
          <a:p>
            <a:r>
              <a:rPr lang="en-US" smtClean="0"/>
              <a:t>CSS Selectors</a:t>
            </a:r>
          </a:p>
          <a:p>
            <a:r>
              <a:rPr lang="en-US" smtClean="0"/>
              <a:t>Pseudo class (lớp giả)</a:t>
            </a:r>
          </a:p>
          <a:p>
            <a:r>
              <a:rPr lang="en-US" smtClean="0"/>
              <a:t>Responsive Layout với Flexbox</a:t>
            </a:r>
          </a:p>
          <a:p>
            <a:r>
              <a:rPr lang="en-US" smtClean="0"/>
              <a:t>Responsive Grid Layout</a:t>
            </a:r>
            <a:endParaRPr lang="en-US"/>
          </a:p>
        </p:txBody>
      </p:sp>
    </p:spTree>
    <p:extLst>
      <p:ext uri="{BB962C8B-B14F-4D97-AF65-F5344CB8AC3E}">
        <p14:creationId xmlns:p14="http://schemas.microsoft.com/office/powerpoint/2010/main" val="3693341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thuộc tính chính trong animation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63128692"/>
              </p:ext>
            </p:extLst>
          </p:nvPr>
        </p:nvGraphicFramePr>
        <p:xfrm>
          <a:off x="495300" y="2285997"/>
          <a:ext cx="11201399" cy="4094924"/>
        </p:xfrm>
        <a:graphic>
          <a:graphicData uri="http://schemas.openxmlformats.org/drawingml/2006/table">
            <a:tbl>
              <a:tblPr firstRow="1">
                <a:tableStyleId>{9DCAF9ED-07DC-4A11-8D7F-57B35C25682E}</a:tableStyleId>
              </a:tblPr>
              <a:tblGrid>
                <a:gridCol w="3142473">
                  <a:extLst>
                    <a:ext uri="{9D8B030D-6E8A-4147-A177-3AD203B41FA5}">
                      <a16:colId xmlns:a16="http://schemas.microsoft.com/office/drawing/2014/main" val="3262822086"/>
                    </a:ext>
                  </a:extLst>
                </a:gridCol>
                <a:gridCol w="8058926">
                  <a:extLst>
                    <a:ext uri="{9D8B030D-6E8A-4147-A177-3AD203B41FA5}">
                      <a16:colId xmlns:a16="http://schemas.microsoft.com/office/drawing/2014/main" val="3781168074"/>
                    </a:ext>
                  </a:extLst>
                </a:gridCol>
              </a:tblGrid>
              <a:tr h="420970">
                <a:tc>
                  <a:txBody>
                    <a:bodyPr/>
                    <a:lstStyle/>
                    <a:p>
                      <a:r>
                        <a:rPr lang="en-US" sz="2000">
                          <a:latin typeface="Tahoma" panose="020B0604030504040204" pitchFamily="34" charset="0"/>
                          <a:ea typeface="Tahoma" panose="020B0604030504040204" pitchFamily="34" charset="0"/>
                          <a:cs typeface="Tahoma" panose="020B0604030504040204" pitchFamily="34" charset="0"/>
                        </a:rPr>
                        <a:t>Thuộc tính</a:t>
                      </a:r>
                    </a:p>
                  </a:txBody>
                  <a:tcPr marL="80924" marR="80924" marT="40462" marB="40462" anchor="ctr"/>
                </a:tc>
                <a:tc>
                  <a:txBody>
                    <a:bodyPr/>
                    <a:lstStyle/>
                    <a:p>
                      <a:r>
                        <a:rPr lang="en-US" sz="2000">
                          <a:latin typeface="Tahoma" panose="020B0604030504040204" pitchFamily="34" charset="0"/>
                          <a:ea typeface="Tahoma" panose="020B0604030504040204" pitchFamily="34" charset="0"/>
                          <a:cs typeface="Tahoma" panose="020B0604030504040204" pitchFamily="34" charset="0"/>
                        </a:rPr>
                        <a:t>Mô tả</a:t>
                      </a:r>
                    </a:p>
                  </a:txBody>
                  <a:tcPr marL="80924" marR="80924" marT="40462" marB="40462" anchor="ctr"/>
                </a:tc>
                <a:extLst>
                  <a:ext uri="{0D108BD9-81ED-4DB2-BD59-A6C34878D82A}">
                    <a16:rowId xmlns:a16="http://schemas.microsoft.com/office/drawing/2014/main" val="4000098243"/>
                  </a:ext>
                </a:extLst>
              </a:tr>
              <a:tr h="420970">
                <a:tc>
                  <a:txBody>
                    <a:bodyPr/>
                    <a:lstStyle/>
                    <a:p>
                      <a:r>
                        <a:rPr lang="en-US" sz="2000">
                          <a:latin typeface="Tahoma" panose="020B0604030504040204" pitchFamily="34" charset="0"/>
                          <a:ea typeface="Tahoma" panose="020B0604030504040204" pitchFamily="34" charset="0"/>
                          <a:cs typeface="Tahoma" panose="020B0604030504040204" pitchFamily="34" charset="0"/>
                        </a:rPr>
                        <a:t>animation-name</a:t>
                      </a:r>
                    </a:p>
                  </a:txBody>
                  <a:tcPr marL="80924" marR="80924" marT="40462" marB="40462" anchor="ctr"/>
                </a:tc>
                <a:tc>
                  <a:txBody>
                    <a:bodyPr/>
                    <a:lstStyle/>
                    <a:p>
                      <a:r>
                        <a:rPr lang="en-US" sz="2000">
                          <a:latin typeface="Tahoma" panose="020B0604030504040204" pitchFamily="34" charset="0"/>
                          <a:ea typeface="Tahoma" panose="020B0604030504040204" pitchFamily="34" charset="0"/>
                          <a:cs typeface="Tahoma" panose="020B0604030504040204" pitchFamily="34" charset="0"/>
                        </a:rPr>
                        <a:t>Tên của animation khai báo trong @keyframes</a:t>
                      </a:r>
                    </a:p>
                  </a:txBody>
                  <a:tcPr marL="80924" marR="80924" marT="40462" marB="40462" anchor="ctr"/>
                </a:tc>
                <a:extLst>
                  <a:ext uri="{0D108BD9-81ED-4DB2-BD59-A6C34878D82A}">
                    <a16:rowId xmlns:a16="http://schemas.microsoft.com/office/drawing/2014/main" val="3087311918"/>
                  </a:ext>
                </a:extLst>
              </a:tr>
              <a:tr h="420970">
                <a:tc>
                  <a:txBody>
                    <a:bodyPr/>
                    <a:lstStyle/>
                    <a:p>
                      <a:r>
                        <a:rPr lang="en-US" sz="2000">
                          <a:latin typeface="Tahoma" panose="020B0604030504040204" pitchFamily="34" charset="0"/>
                          <a:ea typeface="Tahoma" panose="020B0604030504040204" pitchFamily="34" charset="0"/>
                          <a:cs typeface="Tahoma" panose="020B0604030504040204" pitchFamily="34" charset="0"/>
                        </a:rPr>
                        <a:t>animation-duration</a:t>
                      </a:r>
                    </a:p>
                  </a:txBody>
                  <a:tcPr marL="80924" marR="80924" marT="40462" marB="40462" anchor="ctr"/>
                </a:tc>
                <a:tc>
                  <a:txBody>
                    <a:bodyPr/>
                    <a:lstStyle/>
                    <a:p>
                      <a:r>
                        <a:rPr lang="en-US" sz="2000">
                          <a:latin typeface="Tahoma" panose="020B0604030504040204" pitchFamily="34" charset="0"/>
                          <a:ea typeface="Tahoma" panose="020B0604030504040204" pitchFamily="34" charset="0"/>
                          <a:cs typeface="Tahoma" panose="020B0604030504040204" pitchFamily="34" charset="0"/>
                        </a:rPr>
                        <a:t>Thời gian animation chạy hết 1 vòng</a:t>
                      </a:r>
                    </a:p>
                  </a:txBody>
                  <a:tcPr marL="80924" marR="80924" marT="40462" marB="40462" anchor="ctr"/>
                </a:tc>
                <a:extLst>
                  <a:ext uri="{0D108BD9-81ED-4DB2-BD59-A6C34878D82A}">
                    <a16:rowId xmlns:a16="http://schemas.microsoft.com/office/drawing/2014/main" val="804085921"/>
                  </a:ext>
                </a:extLst>
              </a:tr>
              <a:tr h="618227">
                <a:tc>
                  <a:txBody>
                    <a:bodyPr/>
                    <a:lstStyle/>
                    <a:p>
                      <a:r>
                        <a:rPr lang="en-US" sz="2000">
                          <a:latin typeface="Tahoma" panose="020B0604030504040204" pitchFamily="34" charset="0"/>
                          <a:ea typeface="Tahoma" panose="020B0604030504040204" pitchFamily="34" charset="0"/>
                          <a:cs typeface="Tahoma" panose="020B0604030504040204" pitchFamily="34" charset="0"/>
                        </a:rPr>
                        <a:t>animation-timing-function</a:t>
                      </a:r>
                    </a:p>
                  </a:txBody>
                  <a:tcPr marL="80924" marR="80924" marT="40462" marB="40462" anchor="ctr"/>
                </a:tc>
                <a:tc>
                  <a:txBody>
                    <a:bodyPr/>
                    <a:lstStyle/>
                    <a:p>
                      <a:r>
                        <a:rPr lang="en-US" sz="2000">
                          <a:latin typeface="Tahoma" panose="020B0604030504040204" pitchFamily="34" charset="0"/>
                          <a:ea typeface="Tahoma" panose="020B0604030504040204" pitchFamily="34" charset="0"/>
                          <a:cs typeface="Tahoma" panose="020B0604030504040204" pitchFamily="34" charset="0"/>
                        </a:rPr>
                        <a:t>Kiểu tốc độ hoạt ảnh: linear, ease, ease-in, ease-out, v.v.</a:t>
                      </a:r>
                    </a:p>
                  </a:txBody>
                  <a:tcPr marL="80924" marR="80924" marT="40462" marB="40462" anchor="ctr"/>
                </a:tc>
                <a:extLst>
                  <a:ext uri="{0D108BD9-81ED-4DB2-BD59-A6C34878D82A}">
                    <a16:rowId xmlns:a16="http://schemas.microsoft.com/office/drawing/2014/main" val="3079337322"/>
                  </a:ext>
                </a:extLst>
              </a:tr>
              <a:tr h="420970">
                <a:tc>
                  <a:txBody>
                    <a:bodyPr/>
                    <a:lstStyle/>
                    <a:p>
                      <a:r>
                        <a:rPr lang="en-US" sz="2000">
                          <a:latin typeface="Tahoma" panose="020B0604030504040204" pitchFamily="34" charset="0"/>
                          <a:ea typeface="Tahoma" panose="020B0604030504040204" pitchFamily="34" charset="0"/>
                          <a:cs typeface="Tahoma" panose="020B0604030504040204" pitchFamily="34" charset="0"/>
                        </a:rPr>
                        <a:t>animation-delay</a:t>
                      </a:r>
                    </a:p>
                  </a:txBody>
                  <a:tcPr marL="80924" marR="80924" marT="40462" marB="40462" anchor="ctr"/>
                </a:tc>
                <a:tc>
                  <a:txBody>
                    <a:bodyPr/>
                    <a:lstStyle/>
                    <a:p>
                      <a:r>
                        <a:rPr lang="vi-VN" sz="2000">
                          <a:latin typeface="Tahoma" panose="020B0604030504040204" pitchFamily="34" charset="0"/>
                          <a:ea typeface="Tahoma" panose="020B0604030504040204" pitchFamily="34" charset="0"/>
                          <a:cs typeface="Tahoma" panose="020B0604030504040204" pitchFamily="34" charset="0"/>
                        </a:rPr>
                        <a:t>Trì hoãn trước khi bắt đầu</a:t>
                      </a:r>
                    </a:p>
                  </a:txBody>
                  <a:tcPr marL="80924" marR="80924" marT="40462" marB="40462" anchor="ctr"/>
                </a:tc>
                <a:extLst>
                  <a:ext uri="{0D108BD9-81ED-4DB2-BD59-A6C34878D82A}">
                    <a16:rowId xmlns:a16="http://schemas.microsoft.com/office/drawing/2014/main" val="757837705"/>
                  </a:ext>
                </a:extLst>
              </a:tr>
              <a:tr h="420970">
                <a:tc>
                  <a:txBody>
                    <a:bodyPr/>
                    <a:lstStyle/>
                    <a:p>
                      <a:r>
                        <a:rPr lang="en-US" sz="2000">
                          <a:latin typeface="Tahoma" panose="020B0604030504040204" pitchFamily="34" charset="0"/>
                          <a:ea typeface="Tahoma" panose="020B0604030504040204" pitchFamily="34" charset="0"/>
                          <a:cs typeface="Tahoma" panose="020B0604030504040204" pitchFamily="34" charset="0"/>
                        </a:rPr>
                        <a:t>animation-iteration-count</a:t>
                      </a:r>
                    </a:p>
                  </a:txBody>
                  <a:tcPr marL="80924" marR="80924" marT="40462" marB="40462" anchor="ctr"/>
                </a:tc>
                <a:tc>
                  <a:txBody>
                    <a:bodyPr/>
                    <a:lstStyle/>
                    <a:p>
                      <a:r>
                        <a:rPr lang="it-IT" sz="2000">
                          <a:latin typeface="Tahoma" panose="020B0604030504040204" pitchFamily="34" charset="0"/>
                          <a:ea typeface="Tahoma" panose="020B0604030504040204" pitchFamily="34" charset="0"/>
                          <a:cs typeface="Tahoma" panose="020B0604030504040204" pitchFamily="34" charset="0"/>
                        </a:rPr>
                        <a:t>Số lần lặp (1, infinite, 2.5, ...)</a:t>
                      </a:r>
                    </a:p>
                  </a:txBody>
                  <a:tcPr marL="80924" marR="80924" marT="40462" marB="40462" anchor="ctr"/>
                </a:tc>
                <a:extLst>
                  <a:ext uri="{0D108BD9-81ED-4DB2-BD59-A6C34878D82A}">
                    <a16:rowId xmlns:a16="http://schemas.microsoft.com/office/drawing/2014/main" val="3001730284"/>
                  </a:ext>
                </a:extLst>
              </a:tr>
              <a:tr h="618227">
                <a:tc>
                  <a:txBody>
                    <a:bodyPr/>
                    <a:lstStyle/>
                    <a:p>
                      <a:r>
                        <a:rPr lang="en-US" sz="2000">
                          <a:latin typeface="Tahoma" panose="020B0604030504040204" pitchFamily="34" charset="0"/>
                          <a:ea typeface="Tahoma" panose="020B0604030504040204" pitchFamily="34" charset="0"/>
                          <a:cs typeface="Tahoma" panose="020B0604030504040204" pitchFamily="34" charset="0"/>
                        </a:rPr>
                        <a:t>animation-direction</a:t>
                      </a:r>
                    </a:p>
                  </a:txBody>
                  <a:tcPr marL="80924" marR="80924" marT="40462" marB="40462" anchor="ctr"/>
                </a:tc>
                <a:tc>
                  <a:txBody>
                    <a:bodyPr/>
                    <a:lstStyle/>
                    <a:p>
                      <a:r>
                        <a:rPr lang="it-IT" sz="2000">
                          <a:latin typeface="Tahoma" panose="020B0604030504040204" pitchFamily="34" charset="0"/>
                          <a:ea typeface="Tahoma" panose="020B0604030504040204" pitchFamily="34" charset="0"/>
                          <a:cs typeface="Tahoma" panose="020B0604030504040204" pitchFamily="34" charset="0"/>
                        </a:rPr>
                        <a:t>Chiều chạy: normal, reverse, alternate, alternate-reverse</a:t>
                      </a:r>
                    </a:p>
                  </a:txBody>
                  <a:tcPr marL="80924" marR="80924" marT="40462" marB="40462" anchor="ctr"/>
                </a:tc>
                <a:extLst>
                  <a:ext uri="{0D108BD9-81ED-4DB2-BD59-A6C34878D82A}">
                    <a16:rowId xmlns:a16="http://schemas.microsoft.com/office/drawing/2014/main" val="2986211269"/>
                  </a:ext>
                </a:extLst>
              </a:tr>
              <a:tr h="753620">
                <a:tc>
                  <a:txBody>
                    <a:bodyPr/>
                    <a:lstStyle/>
                    <a:p>
                      <a:r>
                        <a:rPr lang="en-US" sz="2000">
                          <a:latin typeface="Tahoma" panose="020B0604030504040204" pitchFamily="34" charset="0"/>
                          <a:ea typeface="Tahoma" panose="020B0604030504040204" pitchFamily="34" charset="0"/>
                          <a:cs typeface="Tahoma" panose="020B0604030504040204" pitchFamily="34" charset="0"/>
                        </a:rPr>
                        <a:t>animation-fill-mode</a:t>
                      </a:r>
                    </a:p>
                  </a:txBody>
                  <a:tcPr marL="80924" marR="80924" marT="40462" marB="40462" anchor="ctr"/>
                </a:tc>
                <a:tc>
                  <a:txBody>
                    <a:bodyPr/>
                    <a:lstStyle/>
                    <a:p>
                      <a:r>
                        <a:rPr lang="en-US" sz="2000">
                          <a:latin typeface="Tahoma" panose="020B0604030504040204" pitchFamily="34" charset="0"/>
                          <a:ea typeface="Tahoma" panose="020B0604030504040204" pitchFamily="34" charset="0"/>
                          <a:cs typeface="Tahoma" panose="020B0604030504040204" pitchFamily="34" charset="0"/>
                        </a:rPr>
                        <a:t>Cách giữ trạng thái sau khi kết thúc: none, forwards, backwards, both</a:t>
                      </a:r>
                    </a:p>
                  </a:txBody>
                  <a:tcPr marL="80924" marR="80924" marT="40462" marB="40462" anchor="ctr"/>
                </a:tc>
                <a:extLst>
                  <a:ext uri="{0D108BD9-81ED-4DB2-BD59-A6C34878D82A}">
                    <a16:rowId xmlns:a16="http://schemas.microsoft.com/office/drawing/2014/main" val="248138915"/>
                  </a:ext>
                </a:extLst>
              </a:tr>
            </a:tbl>
          </a:graphicData>
        </a:graphic>
      </p:graphicFrame>
    </p:spTree>
    <p:extLst>
      <p:ext uri="{BB962C8B-B14F-4D97-AF65-F5344CB8AC3E}">
        <p14:creationId xmlns:p14="http://schemas.microsoft.com/office/powerpoint/2010/main" val="25272452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4443635"/>
              </p:ext>
            </p:extLst>
          </p:nvPr>
        </p:nvGraphicFramePr>
        <p:xfrm>
          <a:off x="1295400" y="2616200"/>
          <a:ext cx="9601200" cy="3200400"/>
        </p:xfrm>
        <a:graphic>
          <a:graphicData uri="http://schemas.openxmlformats.org/drawingml/2006/table">
            <a:tbl>
              <a:tblPr firstRow="1">
                <a:tableStyleId>{9DCAF9ED-07DC-4A11-8D7F-57B35C25682E}</a:tableStyleId>
              </a:tblPr>
              <a:tblGrid>
                <a:gridCol w="4800600">
                  <a:extLst>
                    <a:ext uri="{9D8B030D-6E8A-4147-A177-3AD203B41FA5}">
                      <a16:colId xmlns:a16="http://schemas.microsoft.com/office/drawing/2014/main" val="1299734403"/>
                    </a:ext>
                  </a:extLst>
                </a:gridCol>
                <a:gridCol w="4800600">
                  <a:extLst>
                    <a:ext uri="{9D8B030D-6E8A-4147-A177-3AD203B41FA5}">
                      <a16:colId xmlns:a16="http://schemas.microsoft.com/office/drawing/2014/main" val="4194666020"/>
                    </a:ext>
                  </a:extLst>
                </a:gridCol>
              </a:tblGrid>
              <a:tr h="0">
                <a:tc>
                  <a:txBody>
                    <a:bodyPr/>
                    <a:lstStyle/>
                    <a:p>
                      <a:r>
                        <a:rPr lang="en-US"/>
                        <a:t>Hàm timing</a:t>
                      </a:r>
                    </a:p>
                  </a:txBody>
                  <a:tcPr anchor="ctr"/>
                </a:tc>
                <a:tc>
                  <a:txBody>
                    <a:bodyPr/>
                    <a:lstStyle/>
                    <a:p>
                      <a:r>
                        <a:rPr lang="en-US"/>
                        <a:t>Đặc điểm</a:t>
                      </a:r>
                    </a:p>
                  </a:txBody>
                  <a:tcPr anchor="ctr"/>
                </a:tc>
                <a:extLst>
                  <a:ext uri="{0D108BD9-81ED-4DB2-BD59-A6C34878D82A}">
                    <a16:rowId xmlns:a16="http://schemas.microsoft.com/office/drawing/2014/main" val="2629300501"/>
                  </a:ext>
                </a:extLst>
              </a:tr>
              <a:tr h="0">
                <a:tc>
                  <a:txBody>
                    <a:bodyPr/>
                    <a:lstStyle/>
                    <a:p>
                      <a:r>
                        <a:rPr lang="en-US"/>
                        <a:t>linear</a:t>
                      </a:r>
                    </a:p>
                  </a:txBody>
                  <a:tcPr anchor="ctr"/>
                </a:tc>
                <a:tc>
                  <a:txBody>
                    <a:bodyPr/>
                    <a:lstStyle/>
                    <a:p>
                      <a:r>
                        <a:rPr lang="en-US"/>
                        <a:t>Tốc độ đều từ đầu đến cuối</a:t>
                      </a:r>
                    </a:p>
                  </a:txBody>
                  <a:tcPr anchor="ctr"/>
                </a:tc>
                <a:extLst>
                  <a:ext uri="{0D108BD9-81ED-4DB2-BD59-A6C34878D82A}">
                    <a16:rowId xmlns:a16="http://schemas.microsoft.com/office/drawing/2014/main" val="3600664036"/>
                  </a:ext>
                </a:extLst>
              </a:tr>
              <a:tr h="0">
                <a:tc>
                  <a:txBody>
                    <a:bodyPr/>
                    <a:lstStyle/>
                    <a:p>
                      <a:r>
                        <a:rPr lang="en-US"/>
                        <a:t>ease (mặc định)</a:t>
                      </a:r>
                    </a:p>
                  </a:txBody>
                  <a:tcPr anchor="ctr"/>
                </a:tc>
                <a:tc>
                  <a:txBody>
                    <a:bodyPr/>
                    <a:lstStyle/>
                    <a:p>
                      <a:r>
                        <a:rPr lang="en-US"/>
                        <a:t>Bắt đầu chậm → tăng tốc → kết thúc chậm</a:t>
                      </a:r>
                    </a:p>
                  </a:txBody>
                  <a:tcPr anchor="ctr"/>
                </a:tc>
                <a:extLst>
                  <a:ext uri="{0D108BD9-81ED-4DB2-BD59-A6C34878D82A}">
                    <a16:rowId xmlns:a16="http://schemas.microsoft.com/office/drawing/2014/main" val="1386852047"/>
                  </a:ext>
                </a:extLst>
              </a:tr>
              <a:tr h="0">
                <a:tc>
                  <a:txBody>
                    <a:bodyPr/>
                    <a:lstStyle/>
                    <a:p>
                      <a:r>
                        <a:rPr lang="en-US"/>
                        <a:t>ease-in</a:t>
                      </a:r>
                    </a:p>
                  </a:txBody>
                  <a:tcPr anchor="ctr"/>
                </a:tc>
                <a:tc>
                  <a:txBody>
                    <a:bodyPr/>
                    <a:lstStyle/>
                    <a:p>
                      <a:r>
                        <a:rPr lang="en-US"/>
                        <a:t>Bắt đầu chậm, sau đó tăng tốc</a:t>
                      </a:r>
                    </a:p>
                  </a:txBody>
                  <a:tcPr anchor="ctr"/>
                </a:tc>
                <a:extLst>
                  <a:ext uri="{0D108BD9-81ED-4DB2-BD59-A6C34878D82A}">
                    <a16:rowId xmlns:a16="http://schemas.microsoft.com/office/drawing/2014/main" val="177760592"/>
                  </a:ext>
                </a:extLst>
              </a:tr>
              <a:tr h="0">
                <a:tc>
                  <a:txBody>
                    <a:bodyPr/>
                    <a:lstStyle/>
                    <a:p>
                      <a:r>
                        <a:rPr lang="en-US"/>
                        <a:t>ease-out</a:t>
                      </a:r>
                    </a:p>
                  </a:txBody>
                  <a:tcPr anchor="ctr"/>
                </a:tc>
                <a:tc>
                  <a:txBody>
                    <a:bodyPr/>
                    <a:lstStyle/>
                    <a:p>
                      <a:r>
                        <a:rPr lang="en-US"/>
                        <a:t>Bắt đầu nhanh, kết thúc chậm</a:t>
                      </a:r>
                    </a:p>
                  </a:txBody>
                  <a:tcPr anchor="ctr"/>
                </a:tc>
                <a:extLst>
                  <a:ext uri="{0D108BD9-81ED-4DB2-BD59-A6C34878D82A}">
                    <a16:rowId xmlns:a16="http://schemas.microsoft.com/office/drawing/2014/main" val="2692307703"/>
                  </a:ext>
                </a:extLst>
              </a:tr>
              <a:tr h="0">
                <a:tc>
                  <a:txBody>
                    <a:bodyPr/>
                    <a:lstStyle/>
                    <a:p>
                      <a:r>
                        <a:rPr lang="en-US"/>
                        <a:t>ease-in-out</a:t>
                      </a:r>
                    </a:p>
                  </a:txBody>
                  <a:tcPr anchor="ctr"/>
                </a:tc>
                <a:tc>
                  <a:txBody>
                    <a:bodyPr/>
                    <a:lstStyle/>
                    <a:p>
                      <a:r>
                        <a:rPr lang="en-US"/>
                        <a:t>Bắt đầu chậm → nhanh ở giữa → kết thúc chậm</a:t>
                      </a:r>
                    </a:p>
                  </a:txBody>
                  <a:tcPr anchor="ctr"/>
                </a:tc>
                <a:extLst>
                  <a:ext uri="{0D108BD9-81ED-4DB2-BD59-A6C34878D82A}">
                    <a16:rowId xmlns:a16="http://schemas.microsoft.com/office/drawing/2014/main" val="2877246480"/>
                  </a:ext>
                </a:extLst>
              </a:tr>
              <a:tr h="0">
                <a:tc>
                  <a:txBody>
                    <a:bodyPr/>
                    <a:lstStyle/>
                    <a:p>
                      <a:r>
                        <a:rPr lang="en-US"/>
                        <a:t>cubic-bezier(x,y,x,y)</a:t>
                      </a:r>
                    </a:p>
                  </a:txBody>
                  <a:tcPr anchor="ctr"/>
                </a:tc>
                <a:tc>
                  <a:txBody>
                    <a:bodyPr/>
                    <a:lstStyle/>
                    <a:p>
                      <a:r>
                        <a:rPr lang="vi-VN"/>
                        <a:t>Tùy chỉnh đường cong tùy ý</a:t>
                      </a:r>
                    </a:p>
                  </a:txBody>
                  <a:tcPr anchor="ctr"/>
                </a:tc>
                <a:extLst>
                  <a:ext uri="{0D108BD9-81ED-4DB2-BD59-A6C34878D82A}">
                    <a16:rowId xmlns:a16="http://schemas.microsoft.com/office/drawing/2014/main" val="138331017"/>
                  </a:ext>
                </a:extLst>
              </a:tr>
              <a:tr h="0">
                <a:tc>
                  <a:txBody>
                    <a:bodyPr/>
                    <a:lstStyle/>
                    <a:p>
                      <a:r>
                        <a:rPr lang="en-US"/>
                        <a:t>steps(n)</a:t>
                      </a:r>
                    </a:p>
                  </a:txBody>
                  <a:tcPr anchor="ctr"/>
                </a:tc>
                <a:tc>
                  <a:txBody>
                    <a:bodyPr/>
                    <a:lstStyle/>
                    <a:p>
                      <a:r>
                        <a:rPr lang="vi-VN"/>
                        <a:t>Hoạt ảnh nhảy từng bước (thường dùng cho hiệu ứng typing...)</a:t>
                      </a:r>
                    </a:p>
                  </a:txBody>
                  <a:tcPr anchor="ctr"/>
                </a:tc>
                <a:extLst>
                  <a:ext uri="{0D108BD9-81ED-4DB2-BD59-A6C34878D82A}">
                    <a16:rowId xmlns:a16="http://schemas.microsoft.com/office/drawing/2014/main" val="3601712497"/>
                  </a:ext>
                </a:extLst>
              </a:tr>
            </a:tbl>
          </a:graphicData>
        </a:graphic>
      </p:graphicFrame>
    </p:spTree>
    <p:extLst>
      <p:ext uri="{BB962C8B-B14F-4D97-AF65-F5344CB8AC3E}">
        <p14:creationId xmlns:p14="http://schemas.microsoft.com/office/powerpoint/2010/main" val="10400070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
            </a:r>
            <a:r>
              <a:rPr lang="en-US" smtClean="0"/>
              <a:t>keyframes – </a:t>
            </a:r>
            <a:r>
              <a:rPr lang="en-US">
                <a:solidFill>
                  <a:srgbClr val="0000FF"/>
                </a:solidFill>
                <a:latin typeface="Cascadia Mono" panose="020B0609020000020004" pitchFamily="49" charset="0"/>
              </a:rPr>
              <a:t>translateX</a:t>
            </a:r>
            <a:endParaRPr lang="en-US"/>
          </a:p>
        </p:txBody>
      </p:sp>
      <p:sp>
        <p:nvSpPr>
          <p:cNvPr id="4" name="Rectangle 3"/>
          <p:cNvSpPr/>
          <p:nvPr/>
        </p:nvSpPr>
        <p:spPr>
          <a:xfrm>
            <a:off x="6770984" y="2589362"/>
            <a:ext cx="4350871" cy="461665"/>
          </a:xfrm>
          <a:prstGeom prst="rect">
            <a:avLst/>
          </a:prstGeom>
        </p:spPr>
        <p:txBody>
          <a:bodyPr wrap="none">
            <a:spAutoFit/>
          </a:bodyPr>
          <a:lstStyle/>
          <a:p>
            <a:r>
              <a:rPr lang="en-US" sz="2400">
                <a:solidFill>
                  <a:srgbClr val="0000FF"/>
                </a:solidFill>
                <a:latin typeface="Cascadia Mono" panose="020B0609020000020004" pitchFamily="49" charset="0"/>
              </a:rPr>
              <a:t>&lt;</a:t>
            </a:r>
            <a:r>
              <a:rPr lang="en-US" sz="2400">
                <a:solidFill>
                  <a:srgbClr val="800000"/>
                </a:solidFill>
                <a:latin typeface="Cascadia Mono" panose="020B0609020000020004" pitchFamily="49" charset="0"/>
              </a:rPr>
              <a:t>div</a:t>
            </a:r>
            <a:r>
              <a:rPr lang="en-US" sz="2400">
                <a:solidFill>
                  <a:srgbClr val="000000"/>
                </a:solidFill>
                <a:latin typeface="Cascadia Mono" panose="020B0609020000020004" pitchFamily="49" charset="0"/>
              </a:rPr>
              <a:t> </a:t>
            </a:r>
            <a:r>
              <a:rPr lang="en-US" sz="2400">
                <a:solidFill>
                  <a:srgbClr val="FF0000"/>
                </a:solidFill>
                <a:latin typeface="Cascadia Mono" panose="020B0609020000020004" pitchFamily="49" charset="0"/>
              </a:rPr>
              <a:t>class</a:t>
            </a:r>
            <a:r>
              <a:rPr lang="en-US" sz="2400">
                <a:solidFill>
                  <a:srgbClr val="0000FF"/>
                </a:solidFill>
                <a:latin typeface="Cascadia Mono" panose="020B0609020000020004" pitchFamily="49" charset="0"/>
              </a:rPr>
              <a:t>="box"&gt;&lt;/</a:t>
            </a:r>
            <a:r>
              <a:rPr lang="en-US" sz="2400">
                <a:solidFill>
                  <a:srgbClr val="800000"/>
                </a:solidFill>
                <a:latin typeface="Cascadia Mono" panose="020B0609020000020004" pitchFamily="49" charset="0"/>
              </a:rPr>
              <a:t>div</a:t>
            </a:r>
            <a:r>
              <a:rPr lang="en-US" sz="2400">
                <a:solidFill>
                  <a:srgbClr val="0000FF"/>
                </a:solidFill>
                <a:latin typeface="Cascadia Mono" panose="020B0609020000020004" pitchFamily="49" charset="0"/>
              </a:rPr>
              <a:t>&gt;</a:t>
            </a:r>
            <a:endParaRPr lang="en-US" sz="2400"/>
          </a:p>
        </p:txBody>
      </p:sp>
      <p:sp>
        <p:nvSpPr>
          <p:cNvPr id="5" name="TextBox 4"/>
          <p:cNvSpPr txBox="1"/>
          <p:nvPr/>
        </p:nvSpPr>
        <p:spPr>
          <a:xfrm>
            <a:off x="6860436" y="2285999"/>
            <a:ext cx="902025"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mtClean="0"/>
              <a:t>HTML</a:t>
            </a:r>
            <a:endParaRPr lang="en-US"/>
          </a:p>
        </p:txBody>
      </p:sp>
      <p:sp>
        <p:nvSpPr>
          <p:cNvPr id="6" name="Rectangle 5"/>
          <p:cNvSpPr/>
          <p:nvPr/>
        </p:nvSpPr>
        <p:spPr>
          <a:xfrm>
            <a:off x="867140" y="3190460"/>
            <a:ext cx="9509312" cy="2862322"/>
          </a:xfrm>
          <a:prstGeom prst="rect">
            <a:avLst/>
          </a:prstGeom>
        </p:spPr>
        <p:txBody>
          <a:bodyPr wrap="square">
            <a:spAutoFit/>
          </a:bodyPr>
          <a:lstStyle/>
          <a:p>
            <a:r>
              <a:rPr lang="en-US">
                <a:solidFill>
                  <a:srgbClr val="800080"/>
                </a:solidFill>
                <a:latin typeface="Cascadia Mono" panose="020B0609020000020004" pitchFamily="49" charset="0"/>
              </a:rPr>
              <a:t>@keyframes</a:t>
            </a:r>
            <a:r>
              <a:rPr lang="en-US">
                <a:solidFill>
                  <a:srgbClr val="000000"/>
                </a:solidFill>
                <a:latin typeface="Cascadia Mono" panose="020B0609020000020004" pitchFamily="49" charset="0"/>
              </a:rPr>
              <a:t> </a:t>
            </a:r>
            <a:r>
              <a:rPr lang="en-US">
                <a:solidFill>
                  <a:srgbClr val="800080"/>
                </a:solidFill>
                <a:latin typeface="Cascadia Mono" panose="020B0609020000020004" pitchFamily="49" charset="0"/>
              </a:rPr>
              <a:t>slide-right</a:t>
            </a:r>
            <a:r>
              <a:rPr lang="en-US">
                <a:solidFill>
                  <a:srgbClr val="000000"/>
                </a:solidFill>
                <a:latin typeface="Cascadia Mono" panose="020B0609020000020004" pitchFamily="49" charset="0"/>
              </a:rPr>
              <a:t> </a:t>
            </a:r>
            <a:r>
              <a:rPr lang="en-US" smtClean="0">
                <a:solidFill>
                  <a:srgbClr val="000000"/>
                </a:solidFill>
                <a:latin typeface="Cascadia Mono" panose="020B0609020000020004" pitchFamily="49" charset="0"/>
              </a:rPr>
              <a:t>{</a:t>
            </a:r>
          </a:p>
          <a:p>
            <a:r>
              <a:rPr lang="en-US" smtClean="0">
                <a:solidFill>
                  <a:srgbClr val="000000"/>
                </a:solidFill>
                <a:latin typeface="Cascadia Mono" panose="020B0609020000020004" pitchFamily="49" charset="0"/>
              </a:rPr>
              <a:t>    </a:t>
            </a:r>
            <a:r>
              <a:rPr lang="en-US" smtClean="0">
                <a:solidFill>
                  <a:srgbClr val="800000"/>
                </a:solidFill>
                <a:latin typeface="Cascadia Mono" panose="020B0609020000020004" pitchFamily="49" charset="0"/>
              </a:rPr>
              <a:t>0%</a:t>
            </a:r>
            <a:r>
              <a:rPr lang="en-US" smtClean="0">
                <a:solidFill>
                  <a:srgbClr val="000000"/>
                </a:solidFill>
                <a:latin typeface="Cascadia Mono" panose="020B0609020000020004" pitchFamily="49" charset="0"/>
              </a:rPr>
              <a:t> </a:t>
            </a:r>
            <a:r>
              <a:rPr lang="en-US" smtClean="0">
                <a:solidFill>
                  <a:srgbClr val="000000"/>
                </a:solidFill>
                <a:latin typeface="Cascadia Mono" panose="020B0609020000020004" pitchFamily="49" charset="0"/>
              </a:rPr>
              <a:t>{</a:t>
            </a:r>
            <a:r>
              <a:rPr lang="en-US" smtClean="0">
                <a:solidFill>
                  <a:srgbClr val="FF0000"/>
                </a:solidFill>
                <a:latin typeface="Cascadia Mono" panose="020B0609020000020004" pitchFamily="49" charset="0"/>
              </a:rPr>
              <a:t>transform</a:t>
            </a:r>
            <a:r>
              <a:rPr lang="en-US" smtClean="0">
                <a:solidFill>
                  <a:srgbClr val="000000"/>
                </a:solidFill>
                <a:latin typeface="Cascadia Mono" panose="020B0609020000020004" pitchFamily="49" charset="0"/>
              </a:rPr>
              <a:t>: </a:t>
            </a:r>
            <a:r>
              <a:rPr lang="en-US" smtClean="0">
                <a:solidFill>
                  <a:srgbClr val="0000FF"/>
                </a:solidFill>
                <a:latin typeface="Cascadia Mono" panose="020B0609020000020004" pitchFamily="49" charset="0"/>
              </a:rPr>
              <a:t>translateX(0)</a:t>
            </a:r>
            <a:r>
              <a:rPr lang="en-US" smtClean="0">
                <a:solidFill>
                  <a:srgbClr val="000000"/>
                </a:solidFill>
                <a:latin typeface="Cascadia Mono" panose="020B0609020000020004" pitchFamily="49" charset="0"/>
              </a:rPr>
              <a:t>;}</a:t>
            </a:r>
          </a:p>
          <a:p>
            <a:r>
              <a:rPr lang="en-US" smtClean="0">
                <a:solidFill>
                  <a:srgbClr val="000000"/>
                </a:solidFill>
                <a:latin typeface="Cascadia Mono" panose="020B0609020000020004" pitchFamily="49" charset="0"/>
              </a:rPr>
              <a:t>    </a:t>
            </a:r>
            <a:r>
              <a:rPr lang="en-US" smtClean="0">
                <a:solidFill>
                  <a:srgbClr val="800000"/>
                </a:solidFill>
                <a:latin typeface="Cascadia Mono" panose="020B0609020000020004" pitchFamily="49" charset="0"/>
              </a:rPr>
              <a:t>100%</a:t>
            </a:r>
            <a:r>
              <a:rPr lang="en-US" smtClean="0">
                <a:solidFill>
                  <a:srgbClr val="000000"/>
                </a:solidFill>
                <a:latin typeface="Cascadia Mono" panose="020B0609020000020004" pitchFamily="49" charset="0"/>
              </a:rPr>
              <a:t> </a:t>
            </a:r>
            <a:r>
              <a:rPr lang="en-US" smtClean="0">
                <a:solidFill>
                  <a:srgbClr val="000000"/>
                </a:solidFill>
                <a:latin typeface="Cascadia Mono" panose="020B0609020000020004" pitchFamily="49" charset="0"/>
              </a:rPr>
              <a:t>{</a:t>
            </a:r>
            <a:r>
              <a:rPr lang="en-US" smtClean="0">
                <a:solidFill>
                  <a:srgbClr val="FF0000"/>
                </a:solidFill>
                <a:latin typeface="Cascadia Mono" panose="020B0609020000020004" pitchFamily="49" charset="0"/>
              </a:rPr>
              <a:t>transform</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translateX(200px</a:t>
            </a:r>
            <a:r>
              <a:rPr lang="en-US" smtClean="0">
                <a:solidFill>
                  <a:srgbClr val="0000FF"/>
                </a:solidFill>
                <a:latin typeface="Cascadia Mono" panose="020B0609020000020004" pitchFamily="49" charset="0"/>
              </a:rPr>
              <a:t>)</a:t>
            </a:r>
            <a:r>
              <a:rPr lang="en-US" smtClean="0">
                <a:solidFill>
                  <a:srgbClr val="000000"/>
                </a:solidFill>
                <a:latin typeface="Cascadia Mono" panose="020B0609020000020004" pitchFamily="49" charset="0"/>
              </a:rPr>
              <a:t>;}</a:t>
            </a:r>
            <a:endParaRPr lang="en-US">
              <a:solidFill>
                <a:srgbClr val="000000"/>
              </a:solidFill>
              <a:latin typeface="Cascadia Mono" panose="020B0609020000020004" pitchFamily="49" charset="0"/>
            </a:endParaRPr>
          </a:p>
          <a:p>
            <a:r>
              <a:rPr lang="en-US">
                <a:solidFill>
                  <a:srgbClr val="000000"/>
                </a:solidFill>
                <a:latin typeface="Cascadia Mono" panose="020B0609020000020004" pitchFamily="49" charset="0"/>
              </a:rPr>
              <a:t>}</a:t>
            </a:r>
          </a:p>
          <a:p>
            <a:r>
              <a:rPr lang="en-US">
                <a:solidFill>
                  <a:srgbClr val="800000"/>
                </a:solidFill>
                <a:latin typeface="Cascadia Mono" panose="020B0609020000020004" pitchFamily="49" charset="0"/>
              </a:rPr>
              <a:t>.box</a:t>
            </a:r>
            <a:r>
              <a:rPr lang="en-US">
                <a:solidFill>
                  <a:srgbClr val="000000"/>
                </a:solidFill>
                <a:latin typeface="Cascadia Mono" panose="020B0609020000020004" pitchFamily="49" charset="0"/>
              </a:rPr>
              <a:t> {</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width</a:t>
            </a:r>
            <a:r>
              <a:rPr lang="en-US">
                <a:solidFill>
                  <a:srgbClr val="000000"/>
                </a:solidFill>
                <a:latin typeface="Cascadia Mono" panose="020B0609020000020004" pitchFamily="49" charset="0"/>
              </a:rPr>
              <a:t>:</a:t>
            </a:r>
            <a:r>
              <a:rPr lang="en-US">
                <a:solidFill>
                  <a:srgbClr val="0000FF"/>
                </a:solidFill>
                <a:latin typeface="Cascadia Mono" panose="020B0609020000020004" pitchFamily="49" charset="0"/>
              </a:rPr>
              <a:t>50px</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height</a:t>
            </a:r>
            <a:r>
              <a:rPr lang="en-US">
                <a:solidFill>
                  <a:srgbClr val="000000"/>
                </a:solidFill>
                <a:latin typeface="Cascadia Mono" panose="020B0609020000020004" pitchFamily="49" charset="0"/>
              </a:rPr>
              <a:t>:</a:t>
            </a:r>
            <a:r>
              <a:rPr lang="en-US">
                <a:solidFill>
                  <a:srgbClr val="0000FF"/>
                </a:solidFill>
                <a:latin typeface="Cascadia Mono" panose="020B0609020000020004" pitchFamily="49" charset="0"/>
              </a:rPr>
              <a:t>50px</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background-color</a:t>
            </a:r>
            <a:r>
              <a:rPr lang="en-US">
                <a:solidFill>
                  <a:srgbClr val="000000"/>
                </a:solidFill>
                <a:latin typeface="Cascadia Mono" panose="020B0609020000020004" pitchFamily="49" charset="0"/>
              </a:rPr>
              <a:t>:</a:t>
            </a:r>
            <a:r>
              <a:rPr lang="en-US">
                <a:solidFill>
                  <a:srgbClr val="0000FF"/>
                </a:solidFill>
                <a:latin typeface="Cascadia Mono" panose="020B0609020000020004" pitchFamily="49" charset="0"/>
              </a:rPr>
              <a:t>aqua</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animation</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slide-right</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2s</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ease-in-out</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infinite</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alternate</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a:t>
            </a:r>
            <a:endParaRPr lang="en-US"/>
          </a:p>
        </p:txBody>
      </p:sp>
      <p:sp>
        <p:nvSpPr>
          <p:cNvPr id="7" name="TextBox 6"/>
          <p:cNvSpPr txBox="1"/>
          <p:nvPr/>
        </p:nvSpPr>
        <p:spPr>
          <a:xfrm>
            <a:off x="936714" y="2681695"/>
            <a:ext cx="902025" cy="369332"/>
          </a:xfrm>
          <a:prstGeom prst="rect">
            <a:avLst/>
          </a:prstGeom>
          <a:solidFill>
            <a:srgbClr val="FFC000"/>
          </a:solidFill>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mtClean="0"/>
              <a:t>CSS</a:t>
            </a:r>
            <a:endParaRPr lang="en-US"/>
          </a:p>
        </p:txBody>
      </p:sp>
    </p:spTree>
    <p:extLst>
      <p:ext uri="{BB962C8B-B14F-4D97-AF65-F5344CB8AC3E}">
        <p14:creationId xmlns:p14="http://schemas.microsoft.com/office/powerpoint/2010/main" val="1801994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
            </a:r>
            <a:r>
              <a:rPr lang="en-US" smtClean="0"/>
              <a:t>keyframes - zoom</a:t>
            </a:r>
            <a:endParaRPr lang="en-US"/>
          </a:p>
        </p:txBody>
      </p:sp>
      <p:sp>
        <p:nvSpPr>
          <p:cNvPr id="4" name="Rectangle 3"/>
          <p:cNvSpPr/>
          <p:nvPr/>
        </p:nvSpPr>
        <p:spPr>
          <a:xfrm>
            <a:off x="6770984" y="2589362"/>
            <a:ext cx="4532010" cy="461665"/>
          </a:xfrm>
          <a:prstGeom prst="rect">
            <a:avLst/>
          </a:prstGeom>
        </p:spPr>
        <p:txBody>
          <a:bodyPr wrap="none">
            <a:spAutoFit/>
          </a:bodyPr>
          <a:lstStyle/>
          <a:p>
            <a:r>
              <a:rPr lang="en-US" sz="2400">
                <a:solidFill>
                  <a:srgbClr val="0000FF"/>
                </a:solidFill>
                <a:latin typeface="Cascadia Mono" panose="020B0609020000020004" pitchFamily="49" charset="0"/>
              </a:rPr>
              <a:t>&lt;</a:t>
            </a:r>
            <a:r>
              <a:rPr lang="en-US" sz="2400">
                <a:solidFill>
                  <a:srgbClr val="800000"/>
                </a:solidFill>
                <a:latin typeface="Cascadia Mono" panose="020B0609020000020004" pitchFamily="49" charset="0"/>
              </a:rPr>
              <a:t>div</a:t>
            </a:r>
            <a:r>
              <a:rPr lang="en-US" sz="2400">
                <a:solidFill>
                  <a:srgbClr val="000000"/>
                </a:solidFill>
                <a:latin typeface="Cascadia Mono" panose="020B0609020000020004" pitchFamily="49" charset="0"/>
              </a:rPr>
              <a:t> </a:t>
            </a:r>
            <a:r>
              <a:rPr lang="en-US" sz="2400">
                <a:solidFill>
                  <a:srgbClr val="FF0000"/>
                </a:solidFill>
                <a:latin typeface="Cascadia Mono" panose="020B0609020000020004" pitchFamily="49" charset="0"/>
              </a:rPr>
              <a:t>class</a:t>
            </a:r>
            <a:r>
              <a:rPr lang="en-US" sz="2400">
                <a:solidFill>
                  <a:srgbClr val="0000FF"/>
                </a:solidFill>
                <a:latin typeface="Cascadia Mono" panose="020B0609020000020004" pitchFamily="49" charset="0"/>
              </a:rPr>
              <a:t>="</a:t>
            </a:r>
            <a:r>
              <a:rPr lang="en-US" sz="2400" smtClean="0">
                <a:solidFill>
                  <a:srgbClr val="0000FF"/>
                </a:solidFill>
                <a:latin typeface="Cascadia Mono" panose="020B0609020000020004" pitchFamily="49" charset="0"/>
              </a:rPr>
              <a:t>box2"&gt;&lt;/</a:t>
            </a:r>
            <a:r>
              <a:rPr lang="en-US" sz="2400">
                <a:solidFill>
                  <a:srgbClr val="800000"/>
                </a:solidFill>
                <a:latin typeface="Cascadia Mono" panose="020B0609020000020004" pitchFamily="49" charset="0"/>
              </a:rPr>
              <a:t>div</a:t>
            </a:r>
            <a:r>
              <a:rPr lang="en-US" sz="2400">
                <a:solidFill>
                  <a:srgbClr val="0000FF"/>
                </a:solidFill>
                <a:latin typeface="Cascadia Mono" panose="020B0609020000020004" pitchFamily="49" charset="0"/>
              </a:rPr>
              <a:t>&gt;</a:t>
            </a:r>
            <a:endParaRPr lang="en-US" sz="2400"/>
          </a:p>
        </p:txBody>
      </p:sp>
      <p:sp>
        <p:nvSpPr>
          <p:cNvPr id="5" name="TextBox 4"/>
          <p:cNvSpPr txBox="1"/>
          <p:nvPr/>
        </p:nvSpPr>
        <p:spPr>
          <a:xfrm>
            <a:off x="6860436" y="2285999"/>
            <a:ext cx="902025"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mtClean="0"/>
              <a:t>HTML</a:t>
            </a:r>
            <a:endParaRPr lang="en-US"/>
          </a:p>
        </p:txBody>
      </p:sp>
      <p:sp>
        <p:nvSpPr>
          <p:cNvPr id="7" name="TextBox 6"/>
          <p:cNvSpPr txBox="1"/>
          <p:nvPr/>
        </p:nvSpPr>
        <p:spPr>
          <a:xfrm>
            <a:off x="1085801" y="2470665"/>
            <a:ext cx="902025" cy="369332"/>
          </a:xfrm>
          <a:prstGeom prst="rect">
            <a:avLst/>
          </a:prstGeom>
          <a:solidFill>
            <a:srgbClr val="FFC000"/>
          </a:solidFill>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mtClean="0"/>
              <a:t>CSS</a:t>
            </a:r>
            <a:endParaRPr lang="en-US"/>
          </a:p>
        </p:txBody>
      </p:sp>
      <p:sp>
        <p:nvSpPr>
          <p:cNvPr id="8" name="Rectangle 7"/>
          <p:cNvSpPr/>
          <p:nvPr/>
        </p:nvSpPr>
        <p:spPr>
          <a:xfrm>
            <a:off x="936714" y="2866361"/>
            <a:ext cx="6096000" cy="3416320"/>
          </a:xfrm>
          <a:prstGeom prst="rect">
            <a:avLst/>
          </a:prstGeom>
        </p:spPr>
        <p:txBody>
          <a:bodyPr>
            <a:spAutoFit/>
          </a:bodyPr>
          <a:lstStyle/>
          <a:p>
            <a:r>
              <a:rPr lang="en-US">
                <a:solidFill>
                  <a:srgbClr val="800080"/>
                </a:solidFill>
                <a:latin typeface="Cascadia Mono" panose="020B0609020000020004" pitchFamily="49" charset="0"/>
              </a:rPr>
              <a:t>@keyframes</a:t>
            </a:r>
            <a:r>
              <a:rPr lang="en-US">
                <a:solidFill>
                  <a:srgbClr val="000000"/>
                </a:solidFill>
                <a:latin typeface="Cascadia Mono" panose="020B0609020000020004" pitchFamily="49" charset="0"/>
              </a:rPr>
              <a:t> </a:t>
            </a:r>
            <a:r>
              <a:rPr lang="en-US">
                <a:solidFill>
                  <a:srgbClr val="800080"/>
                </a:solidFill>
                <a:latin typeface="Cascadia Mono" panose="020B0609020000020004" pitchFamily="49" charset="0"/>
              </a:rPr>
              <a:t>zoom</a:t>
            </a:r>
            <a:r>
              <a:rPr lang="en-US">
                <a:solidFill>
                  <a:srgbClr val="000000"/>
                </a:solidFill>
                <a:latin typeface="Cascadia Mono" panose="020B0609020000020004" pitchFamily="49" charset="0"/>
              </a:rPr>
              <a:t> {</a:t>
            </a:r>
          </a:p>
          <a:p>
            <a:r>
              <a:rPr lang="en-US">
                <a:solidFill>
                  <a:srgbClr val="000000"/>
                </a:solidFill>
                <a:latin typeface="Cascadia Mono" panose="020B0609020000020004" pitchFamily="49" charset="0"/>
              </a:rPr>
              <a:t>    </a:t>
            </a:r>
            <a:r>
              <a:rPr lang="en-US">
                <a:solidFill>
                  <a:srgbClr val="800000"/>
                </a:solidFill>
                <a:latin typeface="Cascadia Mono" panose="020B0609020000020004" pitchFamily="49" charset="0"/>
              </a:rPr>
              <a:t>0%</a:t>
            </a:r>
            <a:r>
              <a:rPr lang="en-US">
                <a:solidFill>
                  <a:srgbClr val="000000"/>
                </a:solidFill>
                <a:latin typeface="Cascadia Mono" panose="020B0609020000020004" pitchFamily="49" charset="0"/>
              </a:rPr>
              <a:t> { </a:t>
            </a:r>
            <a:r>
              <a:rPr lang="en-US">
                <a:solidFill>
                  <a:srgbClr val="FF0000"/>
                </a:solidFill>
                <a:latin typeface="Cascadia Mono" panose="020B0609020000020004" pitchFamily="49" charset="0"/>
              </a:rPr>
              <a:t>transform</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scale(1)</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    </a:t>
            </a:r>
            <a:r>
              <a:rPr lang="en-US">
                <a:solidFill>
                  <a:srgbClr val="800000"/>
                </a:solidFill>
                <a:latin typeface="Cascadia Mono" panose="020B0609020000020004" pitchFamily="49" charset="0"/>
              </a:rPr>
              <a:t>50%</a:t>
            </a:r>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transform</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scale(1.5)</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    </a:t>
            </a:r>
            <a:r>
              <a:rPr lang="en-US">
                <a:solidFill>
                  <a:srgbClr val="800000"/>
                </a:solidFill>
                <a:latin typeface="Cascadia Mono" panose="020B0609020000020004" pitchFamily="49" charset="0"/>
              </a:rPr>
              <a:t>100%</a:t>
            </a:r>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transform</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scale(1)</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a:t>
            </a:r>
          </a:p>
          <a:p>
            <a:endParaRPr lang="en-US">
              <a:solidFill>
                <a:srgbClr val="000000"/>
              </a:solidFill>
              <a:latin typeface="Cascadia Mono" panose="020B0609020000020004" pitchFamily="49" charset="0"/>
            </a:endParaRPr>
          </a:p>
          <a:p>
            <a:r>
              <a:rPr lang="en-US">
                <a:solidFill>
                  <a:srgbClr val="800000"/>
                </a:solidFill>
                <a:latin typeface="Cascadia Mono" panose="020B0609020000020004" pitchFamily="49" charset="0"/>
              </a:rPr>
              <a:t>.box2</a:t>
            </a:r>
            <a:r>
              <a:rPr lang="en-US">
                <a:solidFill>
                  <a:srgbClr val="000000"/>
                </a:solidFill>
                <a:latin typeface="Cascadia Mono" panose="020B0609020000020004" pitchFamily="49" charset="0"/>
              </a:rPr>
              <a:t> {</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animation</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zoom</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2s</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ease-in-out</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infinite</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width</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50px</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height</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50px</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background-color</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aqua</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a:t>
            </a:r>
            <a:endParaRPr lang="en-US"/>
          </a:p>
        </p:txBody>
      </p:sp>
    </p:spTree>
    <p:extLst>
      <p:ext uri="{BB962C8B-B14F-4D97-AF65-F5344CB8AC3E}">
        <p14:creationId xmlns:p14="http://schemas.microsoft.com/office/powerpoint/2010/main" val="32227977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
            </a:r>
            <a:r>
              <a:rPr lang="en-US" smtClean="0"/>
              <a:t>keyframes - </a:t>
            </a:r>
            <a:r>
              <a:rPr lang="en-US">
                <a:solidFill>
                  <a:srgbClr val="0000FF"/>
                </a:solidFill>
                <a:latin typeface="Cascadia Mono" panose="020B0609020000020004" pitchFamily="49" charset="0"/>
              </a:rPr>
              <a:t>rotate</a:t>
            </a:r>
            <a:endParaRPr lang="en-US"/>
          </a:p>
        </p:txBody>
      </p:sp>
      <p:sp>
        <p:nvSpPr>
          <p:cNvPr id="4" name="Rectangle 3"/>
          <p:cNvSpPr/>
          <p:nvPr/>
        </p:nvSpPr>
        <p:spPr>
          <a:xfrm>
            <a:off x="6770984" y="2589362"/>
            <a:ext cx="4532010" cy="461665"/>
          </a:xfrm>
          <a:prstGeom prst="rect">
            <a:avLst/>
          </a:prstGeom>
        </p:spPr>
        <p:txBody>
          <a:bodyPr wrap="none">
            <a:spAutoFit/>
          </a:bodyPr>
          <a:lstStyle/>
          <a:p>
            <a:r>
              <a:rPr lang="en-US" sz="2400">
                <a:solidFill>
                  <a:srgbClr val="0000FF"/>
                </a:solidFill>
                <a:latin typeface="Cascadia Mono" panose="020B0609020000020004" pitchFamily="49" charset="0"/>
              </a:rPr>
              <a:t>&lt;</a:t>
            </a:r>
            <a:r>
              <a:rPr lang="en-US" sz="2400">
                <a:solidFill>
                  <a:srgbClr val="800000"/>
                </a:solidFill>
                <a:latin typeface="Cascadia Mono" panose="020B0609020000020004" pitchFamily="49" charset="0"/>
              </a:rPr>
              <a:t>div</a:t>
            </a:r>
            <a:r>
              <a:rPr lang="en-US" sz="2400">
                <a:solidFill>
                  <a:srgbClr val="000000"/>
                </a:solidFill>
                <a:latin typeface="Cascadia Mono" panose="020B0609020000020004" pitchFamily="49" charset="0"/>
              </a:rPr>
              <a:t> </a:t>
            </a:r>
            <a:r>
              <a:rPr lang="en-US" sz="2400">
                <a:solidFill>
                  <a:srgbClr val="FF0000"/>
                </a:solidFill>
                <a:latin typeface="Cascadia Mono" panose="020B0609020000020004" pitchFamily="49" charset="0"/>
              </a:rPr>
              <a:t>class</a:t>
            </a:r>
            <a:r>
              <a:rPr lang="en-US" sz="2400">
                <a:solidFill>
                  <a:srgbClr val="0000FF"/>
                </a:solidFill>
                <a:latin typeface="Cascadia Mono" panose="020B0609020000020004" pitchFamily="49" charset="0"/>
              </a:rPr>
              <a:t>="</a:t>
            </a:r>
            <a:r>
              <a:rPr lang="en-US" sz="2400" smtClean="0">
                <a:solidFill>
                  <a:srgbClr val="0000FF"/>
                </a:solidFill>
                <a:latin typeface="Cascadia Mono" panose="020B0609020000020004" pitchFamily="49" charset="0"/>
              </a:rPr>
              <a:t>box3"&gt;&lt;/</a:t>
            </a:r>
            <a:r>
              <a:rPr lang="en-US" sz="2400">
                <a:solidFill>
                  <a:srgbClr val="800000"/>
                </a:solidFill>
                <a:latin typeface="Cascadia Mono" panose="020B0609020000020004" pitchFamily="49" charset="0"/>
              </a:rPr>
              <a:t>div</a:t>
            </a:r>
            <a:r>
              <a:rPr lang="en-US" sz="2400">
                <a:solidFill>
                  <a:srgbClr val="0000FF"/>
                </a:solidFill>
                <a:latin typeface="Cascadia Mono" panose="020B0609020000020004" pitchFamily="49" charset="0"/>
              </a:rPr>
              <a:t>&gt;</a:t>
            </a:r>
            <a:endParaRPr lang="en-US" sz="2400"/>
          </a:p>
        </p:txBody>
      </p:sp>
      <p:sp>
        <p:nvSpPr>
          <p:cNvPr id="5" name="TextBox 4"/>
          <p:cNvSpPr txBox="1"/>
          <p:nvPr/>
        </p:nvSpPr>
        <p:spPr>
          <a:xfrm>
            <a:off x="6860436" y="2285999"/>
            <a:ext cx="902025"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mtClean="0"/>
              <a:t>HTML</a:t>
            </a:r>
            <a:endParaRPr lang="en-US"/>
          </a:p>
        </p:txBody>
      </p:sp>
      <p:sp>
        <p:nvSpPr>
          <p:cNvPr id="7" name="TextBox 6"/>
          <p:cNvSpPr txBox="1"/>
          <p:nvPr/>
        </p:nvSpPr>
        <p:spPr>
          <a:xfrm>
            <a:off x="1085801" y="2470665"/>
            <a:ext cx="902025" cy="369332"/>
          </a:xfrm>
          <a:prstGeom prst="rect">
            <a:avLst/>
          </a:prstGeom>
          <a:solidFill>
            <a:srgbClr val="FFC000"/>
          </a:solidFill>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mtClean="0"/>
              <a:t>CSS</a:t>
            </a:r>
            <a:endParaRPr lang="en-US"/>
          </a:p>
        </p:txBody>
      </p:sp>
      <p:sp>
        <p:nvSpPr>
          <p:cNvPr id="3" name="Rectangle 2"/>
          <p:cNvSpPr/>
          <p:nvPr/>
        </p:nvSpPr>
        <p:spPr>
          <a:xfrm>
            <a:off x="1085801" y="3051027"/>
            <a:ext cx="6096000" cy="2862322"/>
          </a:xfrm>
          <a:prstGeom prst="rect">
            <a:avLst/>
          </a:prstGeom>
        </p:spPr>
        <p:txBody>
          <a:bodyPr>
            <a:spAutoFit/>
          </a:bodyPr>
          <a:lstStyle/>
          <a:p>
            <a:r>
              <a:rPr lang="en-US">
                <a:solidFill>
                  <a:srgbClr val="800080"/>
                </a:solidFill>
                <a:latin typeface="Cascadia Mono" panose="020B0609020000020004" pitchFamily="49" charset="0"/>
              </a:rPr>
              <a:t>@keyframes</a:t>
            </a:r>
            <a:r>
              <a:rPr lang="en-US">
                <a:solidFill>
                  <a:srgbClr val="000000"/>
                </a:solidFill>
                <a:latin typeface="Cascadia Mono" panose="020B0609020000020004" pitchFamily="49" charset="0"/>
              </a:rPr>
              <a:t> </a:t>
            </a:r>
            <a:r>
              <a:rPr lang="en-US">
                <a:solidFill>
                  <a:srgbClr val="800080"/>
                </a:solidFill>
                <a:latin typeface="Cascadia Mono" panose="020B0609020000020004" pitchFamily="49" charset="0"/>
              </a:rPr>
              <a:t>spin</a:t>
            </a:r>
            <a:r>
              <a:rPr lang="en-US">
                <a:solidFill>
                  <a:srgbClr val="000000"/>
                </a:solidFill>
                <a:latin typeface="Cascadia Mono" panose="020B0609020000020004" pitchFamily="49" charset="0"/>
              </a:rPr>
              <a:t> {</a:t>
            </a:r>
          </a:p>
          <a:p>
            <a:r>
              <a:rPr lang="en-US">
                <a:solidFill>
                  <a:srgbClr val="000000"/>
                </a:solidFill>
                <a:latin typeface="Cascadia Mono" panose="020B0609020000020004" pitchFamily="49" charset="0"/>
              </a:rPr>
              <a:t>    </a:t>
            </a:r>
            <a:r>
              <a:rPr lang="en-US">
                <a:solidFill>
                  <a:srgbClr val="800000"/>
                </a:solidFill>
                <a:latin typeface="Cascadia Mono" panose="020B0609020000020004" pitchFamily="49" charset="0"/>
              </a:rPr>
              <a:t>0%</a:t>
            </a:r>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transform</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rotate(0deg)</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    </a:t>
            </a:r>
            <a:r>
              <a:rPr lang="en-US">
                <a:solidFill>
                  <a:srgbClr val="800000"/>
                </a:solidFill>
                <a:latin typeface="Cascadia Mono" panose="020B0609020000020004" pitchFamily="49" charset="0"/>
              </a:rPr>
              <a:t>100%</a:t>
            </a:r>
            <a:r>
              <a:rPr lang="en-US">
                <a:solidFill>
                  <a:srgbClr val="000000"/>
                </a:solidFill>
                <a:latin typeface="Cascadia Mono" panose="020B0609020000020004" pitchFamily="49" charset="0"/>
              </a:rPr>
              <a:t> { </a:t>
            </a:r>
            <a:r>
              <a:rPr lang="en-US">
                <a:solidFill>
                  <a:srgbClr val="FF0000"/>
                </a:solidFill>
                <a:latin typeface="Cascadia Mono" panose="020B0609020000020004" pitchFamily="49" charset="0"/>
              </a:rPr>
              <a:t>transform</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rotate(360deg)</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a:t>
            </a:r>
          </a:p>
          <a:p>
            <a:r>
              <a:rPr lang="en-US">
                <a:solidFill>
                  <a:srgbClr val="800000"/>
                </a:solidFill>
                <a:latin typeface="Cascadia Mono" panose="020B0609020000020004" pitchFamily="49" charset="0"/>
              </a:rPr>
              <a:t>.box3</a:t>
            </a:r>
            <a:r>
              <a:rPr lang="en-US">
                <a:solidFill>
                  <a:srgbClr val="000000"/>
                </a:solidFill>
                <a:latin typeface="Cascadia Mono" panose="020B0609020000020004" pitchFamily="49" charset="0"/>
              </a:rPr>
              <a:t> {</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animation</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spin</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3s</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linear</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infinite</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width</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50px</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height</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50px</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background-color</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aqua</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a:t>
            </a:r>
            <a:endParaRPr lang="en-US"/>
          </a:p>
        </p:txBody>
      </p:sp>
    </p:spTree>
    <p:extLst>
      <p:ext uri="{BB962C8B-B14F-4D97-AF65-F5344CB8AC3E}">
        <p14:creationId xmlns:p14="http://schemas.microsoft.com/office/powerpoint/2010/main" val="2111958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
            </a:r>
            <a:r>
              <a:rPr lang="en-US" smtClean="0"/>
              <a:t>keyframes – </a:t>
            </a:r>
            <a:r>
              <a:rPr lang="en-US">
                <a:solidFill>
                  <a:srgbClr val="0000FF"/>
                </a:solidFill>
                <a:latin typeface="Cascadia Mono" panose="020B0609020000020004" pitchFamily="49" charset="0"/>
              </a:rPr>
              <a:t>blink</a:t>
            </a:r>
            <a:endParaRPr lang="en-US"/>
          </a:p>
        </p:txBody>
      </p:sp>
      <p:sp>
        <p:nvSpPr>
          <p:cNvPr id="4" name="Rectangle 3"/>
          <p:cNvSpPr/>
          <p:nvPr/>
        </p:nvSpPr>
        <p:spPr>
          <a:xfrm>
            <a:off x="6770984" y="2589362"/>
            <a:ext cx="4532010" cy="461665"/>
          </a:xfrm>
          <a:prstGeom prst="rect">
            <a:avLst/>
          </a:prstGeom>
        </p:spPr>
        <p:txBody>
          <a:bodyPr wrap="none">
            <a:spAutoFit/>
          </a:bodyPr>
          <a:lstStyle/>
          <a:p>
            <a:r>
              <a:rPr lang="en-US" sz="2400">
                <a:solidFill>
                  <a:srgbClr val="0000FF"/>
                </a:solidFill>
                <a:latin typeface="Cascadia Mono" panose="020B0609020000020004" pitchFamily="49" charset="0"/>
              </a:rPr>
              <a:t>&lt;</a:t>
            </a:r>
            <a:r>
              <a:rPr lang="en-US" sz="2400">
                <a:solidFill>
                  <a:srgbClr val="800000"/>
                </a:solidFill>
                <a:latin typeface="Cascadia Mono" panose="020B0609020000020004" pitchFamily="49" charset="0"/>
              </a:rPr>
              <a:t>div</a:t>
            </a:r>
            <a:r>
              <a:rPr lang="en-US" sz="2400">
                <a:solidFill>
                  <a:srgbClr val="000000"/>
                </a:solidFill>
                <a:latin typeface="Cascadia Mono" panose="020B0609020000020004" pitchFamily="49" charset="0"/>
              </a:rPr>
              <a:t> </a:t>
            </a:r>
            <a:r>
              <a:rPr lang="en-US" sz="2400">
                <a:solidFill>
                  <a:srgbClr val="FF0000"/>
                </a:solidFill>
                <a:latin typeface="Cascadia Mono" panose="020B0609020000020004" pitchFamily="49" charset="0"/>
              </a:rPr>
              <a:t>class</a:t>
            </a:r>
            <a:r>
              <a:rPr lang="en-US" sz="2400">
                <a:solidFill>
                  <a:srgbClr val="0000FF"/>
                </a:solidFill>
                <a:latin typeface="Cascadia Mono" panose="020B0609020000020004" pitchFamily="49" charset="0"/>
              </a:rPr>
              <a:t>="</a:t>
            </a:r>
            <a:r>
              <a:rPr lang="en-US" sz="2400" smtClean="0">
                <a:solidFill>
                  <a:srgbClr val="0000FF"/>
                </a:solidFill>
                <a:latin typeface="Cascadia Mono" panose="020B0609020000020004" pitchFamily="49" charset="0"/>
              </a:rPr>
              <a:t>box4"&gt;&lt;/</a:t>
            </a:r>
            <a:r>
              <a:rPr lang="en-US" sz="2400">
                <a:solidFill>
                  <a:srgbClr val="800000"/>
                </a:solidFill>
                <a:latin typeface="Cascadia Mono" panose="020B0609020000020004" pitchFamily="49" charset="0"/>
              </a:rPr>
              <a:t>div</a:t>
            </a:r>
            <a:r>
              <a:rPr lang="en-US" sz="2400">
                <a:solidFill>
                  <a:srgbClr val="0000FF"/>
                </a:solidFill>
                <a:latin typeface="Cascadia Mono" panose="020B0609020000020004" pitchFamily="49" charset="0"/>
              </a:rPr>
              <a:t>&gt;</a:t>
            </a:r>
            <a:endParaRPr lang="en-US" sz="2400"/>
          </a:p>
        </p:txBody>
      </p:sp>
      <p:sp>
        <p:nvSpPr>
          <p:cNvPr id="5" name="TextBox 4"/>
          <p:cNvSpPr txBox="1"/>
          <p:nvPr/>
        </p:nvSpPr>
        <p:spPr>
          <a:xfrm>
            <a:off x="6860436" y="2285999"/>
            <a:ext cx="902025"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mtClean="0"/>
              <a:t>HTML</a:t>
            </a:r>
            <a:endParaRPr lang="en-US"/>
          </a:p>
        </p:txBody>
      </p:sp>
      <p:sp>
        <p:nvSpPr>
          <p:cNvPr id="7" name="TextBox 6"/>
          <p:cNvSpPr txBox="1"/>
          <p:nvPr/>
        </p:nvSpPr>
        <p:spPr>
          <a:xfrm>
            <a:off x="1085801" y="2470665"/>
            <a:ext cx="902025" cy="369332"/>
          </a:xfrm>
          <a:prstGeom prst="rect">
            <a:avLst/>
          </a:prstGeom>
          <a:solidFill>
            <a:srgbClr val="FFC000"/>
          </a:solidFill>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mtClean="0"/>
              <a:t>CSS</a:t>
            </a:r>
            <a:endParaRPr lang="en-US"/>
          </a:p>
        </p:txBody>
      </p:sp>
      <p:sp>
        <p:nvSpPr>
          <p:cNvPr id="6" name="Rectangle 5"/>
          <p:cNvSpPr/>
          <p:nvPr/>
        </p:nvSpPr>
        <p:spPr>
          <a:xfrm>
            <a:off x="976471" y="2958694"/>
            <a:ext cx="7292886" cy="3139321"/>
          </a:xfrm>
          <a:prstGeom prst="rect">
            <a:avLst/>
          </a:prstGeom>
        </p:spPr>
        <p:txBody>
          <a:bodyPr wrap="square">
            <a:spAutoFit/>
          </a:bodyPr>
          <a:lstStyle/>
          <a:p>
            <a:r>
              <a:rPr lang="en-US">
                <a:solidFill>
                  <a:srgbClr val="800080"/>
                </a:solidFill>
                <a:latin typeface="Cascadia Mono" panose="020B0609020000020004" pitchFamily="49" charset="0"/>
              </a:rPr>
              <a:t>@keyframes</a:t>
            </a:r>
            <a:r>
              <a:rPr lang="en-US">
                <a:solidFill>
                  <a:srgbClr val="000000"/>
                </a:solidFill>
                <a:latin typeface="Cascadia Mono" panose="020B0609020000020004" pitchFamily="49" charset="0"/>
              </a:rPr>
              <a:t> </a:t>
            </a:r>
            <a:r>
              <a:rPr lang="en-US">
                <a:solidFill>
                  <a:srgbClr val="800080"/>
                </a:solidFill>
                <a:latin typeface="Cascadia Mono" panose="020B0609020000020004" pitchFamily="49" charset="0"/>
              </a:rPr>
              <a:t>blink</a:t>
            </a:r>
            <a:r>
              <a:rPr lang="en-US">
                <a:solidFill>
                  <a:srgbClr val="000000"/>
                </a:solidFill>
                <a:latin typeface="Cascadia Mono" panose="020B0609020000020004" pitchFamily="49" charset="0"/>
              </a:rPr>
              <a:t> {</a:t>
            </a:r>
          </a:p>
          <a:p>
            <a:r>
              <a:rPr lang="en-US">
                <a:solidFill>
                  <a:srgbClr val="000000"/>
                </a:solidFill>
                <a:latin typeface="Cascadia Mono" panose="020B0609020000020004" pitchFamily="49" charset="0"/>
              </a:rPr>
              <a:t>    </a:t>
            </a:r>
            <a:r>
              <a:rPr lang="en-US">
                <a:solidFill>
                  <a:srgbClr val="800000"/>
                </a:solidFill>
                <a:latin typeface="Cascadia Mono" panose="020B0609020000020004" pitchFamily="49" charset="0"/>
              </a:rPr>
              <a:t>0%</a:t>
            </a:r>
            <a:r>
              <a:rPr lang="en-US">
                <a:solidFill>
                  <a:srgbClr val="000000"/>
                </a:solidFill>
                <a:latin typeface="Cascadia Mono" panose="020B0609020000020004" pitchFamily="49" charset="0"/>
              </a:rPr>
              <a:t>, </a:t>
            </a:r>
            <a:r>
              <a:rPr lang="en-US">
                <a:solidFill>
                  <a:srgbClr val="800000"/>
                </a:solidFill>
                <a:latin typeface="Cascadia Mono" panose="020B0609020000020004" pitchFamily="49" charset="0"/>
              </a:rPr>
              <a:t>100%</a:t>
            </a:r>
            <a:r>
              <a:rPr lang="en-US">
                <a:solidFill>
                  <a:srgbClr val="000000"/>
                </a:solidFill>
                <a:latin typeface="Cascadia Mono" panose="020B0609020000020004" pitchFamily="49" charset="0"/>
              </a:rPr>
              <a:t> { </a:t>
            </a:r>
            <a:r>
              <a:rPr lang="en-US">
                <a:solidFill>
                  <a:srgbClr val="FF0000"/>
                </a:solidFill>
                <a:latin typeface="Cascadia Mono" panose="020B0609020000020004" pitchFamily="49" charset="0"/>
              </a:rPr>
              <a:t>opacity</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1</a:t>
            </a:r>
            <a:r>
              <a:rPr lang="en-US">
                <a:solidFill>
                  <a:srgbClr val="000000"/>
                </a:solidFill>
                <a:latin typeface="Cascadia Mono" panose="020B0609020000020004" pitchFamily="49" charset="0"/>
              </a:rPr>
              <a:t>;}</a:t>
            </a:r>
          </a:p>
          <a:p>
            <a:endParaRPr lang="en-US">
              <a:solidFill>
                <a:srgbClr val="000000"/>
              </a:solidFill>
              <a:latin typeface="Cascadia Mono" panose="020B0609020000020004" pitchFamily="49" charset="0"/>
            </a:endParaRPr>
          </a:p>
          <a:p>
            <a:r>
              <a:rPr lang="en-US">
                <a:solidFill>
                  <a:srgbClr val="000000"/>
                </a:solidFill>
                <a:latin typeface="Cascadia Mono" panose="020B0609020000020004" pitchFamily="49" charset="0"/>
              </a:rPr>
              <a:t>    </a:t>
            </a:r>
            <a:r>
              <a:rPr lang="en-US">
                <a:solidFill>
                  <a:srgbClr val="800000"/>
                </a:solidFill>
                <a:latin typeface="Cascadia Mono" panose="020B0609020000020004" pitchFamily="49" charset="0"/>
              </a:rPr>
              <a:t>50%</a:t>
            </a:r>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opacity</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0</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a:t>
            </a:r>
          </a:p>
          <a:p>
            <a:r>
              <a:rPr lang="en-US">
                <a:solidFill>
                  <a:srgbClr val="800000"/>
                </a:solidFill>
                <a:latin typeface="Cascadia Mono" panose="020B0609020000020004" pitchFamily="49" charset="0"/>
              </a:rPr>
              <a:t>.box4</a:t>
            </a:r>
            <a:r>
              <a:rPr lang="en-US">
                <a:solidFill>
                  <a:srgbClr val="000000"/>
                </a:solidFill>
                <a:latin typeface="Cascadia Mono" panose="020B0609020000020004" pitchFamily="49" charset="0"/>
              </a:rPr>
              <a:t> {</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animation</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blink</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2s</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ease-in-out</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infinite</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width</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50px</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height</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50px</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background-color</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aqua</a:t>
            </a:r>
            <a:endParaRPr lang="en-US">
              <a:solidFill>
                <a:srgbClr val="000000"/>
              </a:solidFill>
              <a:latin typeface="Cascadia Mono" panose="020B0609020000020004" pitchFamily="49" charset="0"/>
            </a:endParaRPr>
          </a:p>
          <a:p>
            <a:r>
              <a:rPr lang="en-US">
                <a:solidFill>
                  <a:srgbClr val="000000"/>
                </a:solidFill>
                <a:latin typeface="Cascadia Mono" panose="020B0609020000020004" pitchFamily="49" charset="0"/>
              </a:rPr>
              <a:t>}</a:t>
            </a:r>
            <a:endParaRPr lang="en-US"/>
          </a:p>
        </p:txBody>
      </p:sp>
    </p:spTree>
    <p:extLst>
      <p:ext uri="{BB962C8B-B14F-4D97-AF65-F5344CB8AC3E}">
        <p14:creationId xmlns:p14="http://schemas.microsoft.com/office/powerpoint/2010/main" val="727048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
            </a:r>
            <a:r>
              <a:rPr lang="en-US" smtClean="0"/>
              <a:t>keyframes – </a:t>
            </a:r>
            <a:r>
              <a:rPr lang="en-US">
                <a:solidFill>
                  <a:srgbClr val="0000FF"/>
                </a:solidFill>
                <a:latin typeface="Cascadia Mono" panose="020B0609020000020004" pitchFamily="49" charset="0"/>
              </a:rPr>
              <a:t>change-color</a:t>
            </a:r>
            <a:endParaRPr lang="en-US"/>
          </a:p>
        </p:txBody>
      </p:sp>
      <p:sp>
        <p:nvSpPr>
          <p:cNvPr id="4" name="Rectangle 3"/>
          <p:cNvSpPr/>
          <p:nvPr/>
        </p:nvSpPr>
        <p:spPr>
          <a:xfrm>
            <a:off x="6770984" y="2589362"/>
            <a:ext cx="4532010" cy="461665"/>
          </a:xfrm>
          <a:prstGeom prst="rect">
            <a:avLst/>
          </a:prstGeom>
        </p:spPr>
        <p:txBody>
          <a:bodyPr wrap="none">
            <a:spAutoFit/>
          </a:bodyPr>
          <a:lstStyle/>
          <a:p>
            <a:r>
              <a:rPr lang="en-US" sz="2400">
                <a:solidFill>
                  <a:srgbClr val="0000FF"/>
                </a:solidFill>
                <a:latin typeface="Cascadia Mono" panose="020B0609020000020004" pitchFamily="49" charset="0"/>
              </a:rPr>
              <a:t>&lt;</a:t>
            </a:r>
            <a:r>
              <a:rPr lang="en-US" sz="2400">
                <a:solidFill>
                  <a:srgbClr val="800000"/>
                </a:solidFill>
                <a:latin typeface="Cascadia Mono" panose="020B0609020000020004" pitchFamily="49" charset="0"/>
              </a:rPr>
              <a:t>div</a:t>
            </a:r>
            <a:r>
              <a:rPr lang="en-US" sz="2400">
                <a:solidFill>
                  <a:srgbClr val="000000"/>
                </a:solidFill>
                <a:latin typeface="Cascadia Mono" panose="020B0609020000020004" pitchFamily="49" charset="0"/>
              </a:rPr>
              <a:t> </a:t>
            </a:r>
            <a:r>
              <a:rPr lang="en-US" sz="2400">
                <a:solidFill>
                  <a:srgbClr val="FF0000"/>
                </a:solidFill>
                <a:latin typeface="Cascadia Mono" panose="020B0609020000020004" pitchFamily="49" charset="0"/>
              </a:rPr>
              <a:t>class</a:t>
            </a:r>
            <a:r>
              <a:rPr lang="en-US" sz="2400">
                <a:solidFill>
                  <a:srgbClr val="0000FF"/>
                </a:solidFill>
                <a:latin typeface="Cascadia Mono" panose="020B0609020000020004" pitchFamily="49" charset="0"/>
              </a:rPr>
              <a:t>="</a:t>
            </a:r>
            <a:r>
              <a:rPr lang="en-US" sz="2400" smtClean="0">
                <a:solidFill>
                  <a:srgbClr val="0000FF"/>
                </a:solidFill>
                <a:latin typeface="Cascadia Mono" panose="020B0609020000020004" pitchFamily="49" charset="0"/>
              </a:rPr>
              <a:t>box5"&gt;&lt;/</a:t>
            </a:r>
            <a:r>
              <a:rPr lang="en-US" sz="2400">
                <a:solidFill>
                  <a:srgbClr val="800000"/>
                </a:solidFill>
                <a:latin typeface="Cascadia Mono" panose="020B0609020000020004" pitchFamily="49" charset="0"/>
              </a:rPr>
              <a:t>div</a:t>
            </a:r>
            <a:r>
              <a:rPr lang="en-US" sz="2400">
                <a:solidFill>
                  <a:srgbClr val="0000FF"/>
                </a:solidFill>
                <a:latin typeface="Cascadia Mono" panose="020B0609020000020004" pitchFamily="49" charset="0"/>
              </a:rPr>
              <a:t>&gt;</a:t>
            </a:r>
            <a:endParaRPr lang="en-US" sz="2400"/>
          </a:p>
        </p:txBody>
      </p:sp>
      <p:sp>
        <p:nvSpPr>
          <p:cNvPr id="5" name="TextBox 4"/>
          <p:cNvSpPr txBox="1"/>
          <p:nvPr/>
        </p:nvSpPr>
        <p:spPr>
          <a:xfrm>
            <a:off x="6860436" y="2285999"/>
            <a:ext cx="902025"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mtClean="0"/>
              <a:t>HTML</a:t>
            </a:r>
            <a:endParaRPr lang="en-US"/>
          </a:p>
        </p:txBody>
      </p:sp>
      <p:sp>
        <p:nvSpPr>
          <p:cNvPr id="7" name="TextBox 6"/>
          <p:cNvSpPr txBox="1"/>
          <p:nvPr/>
        </p:nvSpPr>
        <p:spPr>
          <a:xfrm>
            <a:off x="1085801" y="2470665"/>
            <a:ext cx="902025" cy="369332"/>
          </a:xfrm>
          <a:prstGeom prst="rect">
            <a:avLst/>
          </a:prstGeom>
          <a:solidFill>
            <a:srgbClr val="FFC000"/>
          </a:solidFill>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mtClean="0"/>
              <a:t>CSS</a:t>
            </a:r>
            <a:endParaRPr lang="en-US"/>
          </a:p>
        </p:txBody>
      </p:sp>
      <p:sp>
        <p:nvSpPr>
          <p:cNvPr id="3" name="Rectangle 2"/>
          <p:cNvSpPr/>
          <p:nvPr/>
        </p:nvSpPr>
        <p:spPr>
          <a:xfrm>
            <a:off x="1085801" y="2839997"/>
            <a:ext cx="7750086" cy="3139321"/>
          </a:xfrm>
          <a:prstGeom prst="rect">
            <a:avLst/>
          </a:prstGeom>
        </p:spPr>
        <p:txBody>
          <a:bodyPr wrap="square">
            <a:spAutoFit/>
          </a:bodyPr>
          <a:lstStyle/>
          <a:p>
            <a:r>
              <a:rPr lang="en-US">
                <a:solidFill>
                  <a:srgbClr val="800080"/>
                </a:solidFill>
                <a:latin typeface="Cascadia Mono" panose="020B0609020000020004" pitchFamily="49" charset="0"/>
              </a:rPr>
              <a:t>@keyframes</a:t>
            </a:r>
            <a:r>
              <a:rPr lang="en-US">
                <a:solidFill>
                  <a:srgbClr val="000000"/>
                </a:solidFill>
                <a:latin typeface="Cascadia Mono" panose="020B0609020000020004" pitchFamily="49" charset="0"/>
              </a:rPr>
              <a:t> </a:t>
            </a:r>
            <a:r>
              <a:rPr lang="en-US">
                <a:solidFill>
                  <a:srgbClr val="800080"/>
                </a:solidFill>
                <a:latin typeface="Cascadia Mono" panose="020B0609020000020004" pitchFamily="49" charset="0"/>
              </a:rPr>
              <a:t>change-color</a:t>
            </a:r>
            <a:r>
              <a:rPr lang="en-US">
                <a:solidFill>
                  <a:srgbClr val="000000"/>
                </a:solidFill>
                <a:latin typeface="Cascadia Mono" panose="020B0609020000020004" pitchFamily="49" charset="0"/>
              </a:rPr>
              <a:t> {</a:t>
            </a:r>
          </a:p>
          <a:p>
            <a:r>
              <a:rPr lang="en-US">
                <a:solidFill>
                  <a:srgbClr val="000000"/>
                </a:solidFill>
                <a:latin typeface="Cascadia Mono" panose="020B0609020000020004" pitchFamily="49" charset="0"/>
              </a:rPr>
              <a:t>    </a:t>
            </a:r>
            <a:r>
              <a:rPr lang="en-US">
                <a:solidFill>
                  <a:srgbClr val="800000"/>
                </a:solidFill>
                <a:latin typeface="Cascadia Mono" panose="020B0609020000020004" pitchFamily="49" charset="0"/>
              </a:rPr>
              <a:t>0%</a:t>
            </a:r>
            <a:r>
              <a:rPr lang="en-US">
                <a:solidFill>
                  <a:srgbClr val="000000"/>
                </a:solidFill>
                <a:latin typeface="Cascadia Mono" panose="020B0609020000020004" pitchFamily="49" charset="0"/>
              </a:rPr>
              <a:t> {  </a:t>
            </a:r>
            <a:r>
              <a:rPr lang="en-US">
                <a:solidFill>
                  <a:srgbClr val="FF0000"/>
                </a:solidFill>
                <a:latin typeface="Cascadia Mono" panose="020B0609020000020004" pitchFamily="49" charset="0"/>
              </a:rPr>
              <a:t>background-color</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red</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    </a:t>
            </a:r>
            <a:r>
              <a:rPr lang="en-US">
                <a:solidFill>
                  <a:srgbClr val="800000"/>
                </a:solidFill>
                <a:latin typeface="Cascadia Mono" panose="020B0609020000020004" pitchFamily="49" charset="0"/>
              </a:rPr>
              <a:t>50%</a:t>
            </a:r>
            <a:r>
              <a:rPr lang="en-US">
                <a:solidFill>
                  <a:srgbClr val="000000"/>
                </a:solidFill>
                <a:latin typeface="Cascadia Mono" panose="020B0609020000020004" pitchFamily="49" charset="0"/>
              </a:rPr>
              <a:t> { </a:t>
            </a:r>
            <a:r>
              <a:rPr lang="en-US">
                <a:solidFill>
                  <a:srgbClr val="FF0000"/>
                </a:solidFill>
                <a:latin typeface="Cascadia Mono" panose="020B0609020000020004" pitchFamily="49" charset="0"/>
              </a:rPr>
              <a:t>background-color</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green</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    </a:t>
            </a:r>
            <a:r>
              <a:rPr lang="en-US">
                <a:solidFill>
                  <a:srgbClr val="800000"/>
                </a:solidFill>
                <a:latin typeface="Cascadia Mono" panose="020B0609020000020004" pitchFamily="49" charset="0"/>
              </a:rPr>
              <a:t>100%</a:t>
            </a:r>
            <a:r>
              <a:rPr lang="en-US">
                <a:solidFill>
                  <a:srgbClr val="000000"/>
                </a:solidFill>
                <a:latin typeface="Cascadia Mono" panose="020B0609020000020004" pitchFamily="49" charset="0"/>
              </a:rPr>
              <a:t> { </a:t>
            </a:r>
            <a:r>
              <a:rPr lang="en-US">
                <a:solidFill>
                  <a:srgbClr val="FF0000"/>
                </a:solidFill>
                <a:latin typeface="Cascadia Mono" panose="020B0609020000020004" pitchFamily="49" charset="0"/>
              </a:rPr>
              <a:t>background-color</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blue</a:t>
            </a:r>
            <a:r>
              <a:rPr lang="en-US">
                <a:solidFill>
                  <a:srgbClr val="000000"/>
                </a:solidFill>
                <a:latin typeface="Cascadia Mono" panose="020B0609020000020004" pitchFamily="49" charset="0"/>
              </a:rPr>
              <a:t>; }</a:t>
            </a:r>
          </a:p>
          <a:p>
            <a:r>
              <a:rPr lang="en-US">
                <a:solidFill>
                  <a:srgbClr val="000000"/>
                </a:solidFill>
                <a:latin typeface="Cascadia Mono" panose="020B0609020000020004" pitchFamily="49" charset="0"/>
              </a:rPr>
              <a:t>}</a:t>
            </a:r>
          </a:p>
          <a:p>
            <a:r>
              <a:rPr lang="en-US">
                <a:solidFill>
                  <a:srgbClr val="800000"/>
                </a:solidFill>
                <a:latin typeface="Cascadia Mono" panose="020B0609020000020004" pitchFamily="49" charset="0"/>
              </a:rPr>
              <a:t>.box5</a:t>
            </a:r>
            <a:r>
              <a:rPr lang="en-US">
                <a:solidFill>
                  <a:srgbClr val="000000"/>
                </a:solidFill>
                <a:latin typeface="Cascadia Mono" panose="020B0609020000020004" pitchFamily="49" charset="0"/>
              </a:rPr>
              <a:t> {</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animation</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change-color</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3s</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linear</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infinite</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width</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50px</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height</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50px</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    </a:t>
            </a:r>
            <a:r>
              <a:rPr lang="en-US">
                <a:solidFill>
                  <a:srgbClr val="FF0000"/>
                </a:solidFill>
                <a:latin typeface="Cascadia Mono" panose="020B0609020000020004" pitchFamily="49" charset="0"/>
              </a:rPr>
              <a:t>background-color</a:t>
            </a:r>
            <a:r>
              <a:rPr lang="en-US">
                <a:solidFill>
                  <a:srgbClr val="000000"/>
                </a:solidFill>
                <a:latin typeface="Cascadia Mono" panose="020B0609020000020004" pitchFamily="49" charset="0"/>
              </a:rPr>
              <a:t>: </a:t>
            </a:r>
            <a:r>
              <a:rPr lang="en-US">
                <a:solidFill>
                  <a:srgbClr val="0000FF"/>
                </a:solidFill>
                <a:latin typeface="Cascadia Mono" panose="020B0609020000020004" pitchFamily="49" charset="0"/>
              </a:rPr>
              <a:t>aqua</a:t>
            </a:r>
            <a:r>
              <a:rPr lang="en-US">
                <a:solidFill>
                  <a:srgbClr val="000000"/>
                </a:solidFill>
                <a:latin typeface="Cascadia Mono" panose="020B0609020000020004" pitchFamily="49" charset="0"/>
              </a:rPr>
              <a:t>;</a:t>
            </a:r>
          </a:p>
          <a:p>
            <a:r>
              <a:rPr lang="en-US">
                <a:solidFill>
                  <a:srgbClr val="000000"/>
                </a:solidFill>
                <a:latin typeface="Cascadia Mono" panose="020B0609020000020004" pitchFamily="49" charset="0"/>
              </a:rPr>
              <a:t>}</a:t>
            </a:r>
            <a:endParaRPr lang="en-US"/>
          </a:p>
        </p:txBody>
      </p:sp>
    </p:spTree>
    <p:extLst>
      <p:ext uri="{BB962C8B-B14F-4D97-AF65-F5344CB8AC3E}">
        <p14:creationId xmlns:p14="http://schemas.microsoft.com/office/powerpoint/2010/main" val="2919068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
            </a:r>
            <a:r>
              <a:rPr lang="en-US" smtClean="0"/>
              <a:t>keyframes – kết hợp</a:t>
            </a:r>
            <a:endParaRPr lang="en-US"/>
          </a:p>
        </p:txBody>
      </p:sp>
      <p:sp>
        <p:nvSpPr>
          <p:cNvPr id="4" name="Rectangle 3"/>
          <p:cNvSpPr/>
          <p:nvPr/>
        </p:nvSpPr>
        <p:spPr>
          <a:xfrm>
            <a:off x="6770984" y="2589362"/>
            <a:ext cx="4532010" cy="461665"/>
          </a:xfrm>
          <a:prstGeom prst="rect">
            <a:avLst/>
          </a:prstGeom>
        </p:spPr>
        <p:txBody>
          <a:bodyPr wrap="none">
            <a:spAutoFit/>
          </a:bodyPr>
          <a:lstStyle/>
          <a:p>
            <a:r>
              <a:rPr lang="en-US" sz="2400">
                <a:solidFill>
                  <a:srgbClr val="0000FF"/>
                </a:solidFill>
                <a:latin typeface="Cascadia Mono" panose="020B0609020000020004" pitchFamily="49" charset="0"/>
              </a:rPr>
              <a:t>&lt;</a:t>
            </a:r>
            <a:r>
              <a:rPr lang="en-US" sz="2400">
                <a:solidFill>
                  <a:srgbClr val="800000"/>
                </a:solidFill>
                <a:latin typeface="Cascadia Mono" panose="020B0609020000020004" pitchFamily="49" charset="0"/>
              </a:rPr>
              <a:t>div</a:t>
            </a:r>
            <a:r>
              <a:rPr lang="en-US" sz="2400">
                <a:solidFill>
                  <a:srgbClr val="000000"/>
                </a:solidFill>
                <a:latin typeface="Cascadia Mono" panose="020B0609020000020004" pitchFamily="49" charset="0"/>
              </a:rPr>
              <a:t> </a:t>
            </a:r>
            <a:r>
              <a:rPr lang="en-US" sz="2400">
                <a:solidFill>
                  <a:srgbClr val="FF0000"/>
                </a:solidFill>
                <a:latin typeface="Cascadia Mono" panose="020B0609020000020004" pitchFamily="49" charset="0"/>
              </a:rPr>
              <a:t>class</a:t>
            </a:r>
            <a:r>
              <a:rPr lang="en-US" sz="2400">
                <a:solidFill>
                  <a:srgbClr val="0000FF"/>
                </a:solidFill>
                <a:latin typeface="Cascadia Mono" panose="020B0609020000020004" pitchFamily="49" charset="0"/>
              </a:rPr>
              <a:t>="</a:t>
            </a:r>
            <a:r>
              <a:rPr lang="en-US" sz="2400" smtClean="0">
                <a:solidFill>
                  <a:srgbClr val="0000FF"/>
                </a:solidFill>
                <a:latin typeface="Cascadia Mono" panose="020B0609020000020004" pitchFamily="49" charset="0"/>
              </a:rPr>
              <a:t>box6"&gt;&lt;/</a:t>
            </a:r>
            <a:r>
              <a:rPr lang="en-US" sz="2400">
                <a:solidFill>
                  <a:srgbClr val="800000"/>
                </a:solidFill>
                <a:latin typeface="Cascadia Mono" panose="020B0609020000020004" pitchFamily="49" charset="0"/>
              </a:rPr>
              <a:t>div</a:t>
            </a:r>
            <a:r>
              <a:rPr lang="en-US" sz="2400">
                <a:solidFill>
                  <a:srgbClr val="0000FF"/>
                </a:solidFill>
                <a:latin typeface="Cascadia Mono" panose="020B0609020000020004" pitchFamily="49" charset="0"/>
              </a:rPr>
              <a:t>&gt;</a:t>
            </a:r>
            <a:endParaRPr lang="en-US" sz="2400"/>
          </a:p>
        </p:txBody>
      </p:sp>
      <p:sp>
        <p:nvSpPr>
          <p:cNvPr id="5" name="TextBox 4"/>
          <p:cNvSpPr txBox="1"/>
          <p:nvPr/>
        </p:nvSpPr>
        <p:spPr>
          <a:xfrm>
            <a:off x="6860436" y="2285999"/>
            <a:ext cx="902025" cy="369332"/>
          </a:xfrm>
          <a:prstGeom prst="rect">
            <a:avLst/>
          </a:prstGeom>
        </p:spPr>
        <p:style>
          <a:lnRef idx="0">
            <a:schemeClr val="accent1"/>
          </a:lnRef>
          <a:fillRef idx="3">
            <a:schemeClr val="accent1"/>
          </a:fillRef>
          <a:effectRef idx="3">
            <a:schemeClr val="accent1"/>
          </a:effectRef>
          <a:fontRef idx="minor">
            <a:schemeClr val="lt1"/>
          </a:fontRef>
        </p:style>
        <p:txBody>
          <a:bodyPr wrap="square" rtlCol="0">
            <a:spAutoFit/>
          </a:bodyPr>
          <a:lstStyle/>
          <a:p>
            <a:r>
              <a:rPr lang="en-US" smtClean="0"/>
              <a:t>HTML</a:t>
            </a:r>
            <a:endParaRPr lang="en-US"/>
          </a:p>
        </p:txBody>
      </p:sp>
      <p:sp>
        <p:nvSpPr>
          <p:cNvPr id="7" name="TextBox 6"/>
          <p:cNvSpPr txBox="1"/>
          <p:nvPr/>
        </p:nvSpPr>
        <p:spPr>
          <a:xfrm>
            <a:off x="936714" y="3255428"/>
            <a:ext cx="902025" cy="369332"/>
          </a:xfrm>
          <a:prstGeom prst="rect">
            <a:avLst/>
          </a:prstGeom>
          <a:solidFill>
            <a:srgbClr val="FFC000"/>
          </a:solidFill>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mtClean="0"/>
              <a:t>CSS</a:t>
            </a:r>
            <a:endParaRPr lang="en-US"/>
          </a:p>
        </p:txBody>
      </p:sp>
      <p:sp>
        <p:nvSpPr>
          <p:cNvPr id="6" name="Rectangle 5"/>
          <p:cNvSpPr/>
          <p:nvPr/>
        </p:nvSpPr>
        <p:spPr>
          <a:xfrm>
            <a:off x="795131" y="3829160"/>
            <a:ext cx="10942982" cy="1569660"/>
          </a:xfrm>
          <a:prstGeom prst="rect">
            <a:avLst/>
          </a:prstGeom>
        </p:spPr>
        <p:txBody>
          <a:bodyPr wrap="square">
            <a:spAutoFit/>
          </a:bodyPr>
          <a:lstStyle/>
          <a:p>
            <a:r>
              <a:rPr lang="en-US" sz="2400">
                <a:solidFill>
                  <a:srgbClr val="800000"/>
                </a:solidFill>
                <a:latin typeface="Cascadia Mono" panose="020B0609020000020004" pitchFamily="49" charset="0"/>
              </a:rPr>
              <a:t>.box6</a:t>
            </a:r>
            <a:r>
              <a:rPr lang="en-US" sz="2400">
                <a:solidFill>
                  <a:srgbClr val="000000"/>
                </a:solidFill>
                <a:latin typeface="Cascadia Mono" panose="020B0609020000020004" pitchFamily="49" charset="0"/>
              </a:rPr>
              <a:t> {</a:t>
            </a:r>
          </a:p>
          <a:p>
            <a:r>
              <a:rPr lang="en-US" sz="2400">
                <a:solidFill>
                  <a:srgbClr val="000000"/>
                </a:solidFill>
                <a:latin typeface="Cascadia Mono" panose="020B0609020000020004" pitchFamily="49" charset="0"/>
              </a:rPr>
              <a:t>    </a:t>
            </a:r>
            <a:r>
              <a:rPr lang="en-US" sz="2400">
                <a:solidFill>
                  <a:srgbClr val="FF0000"/>
                </a:solidFill>
                <a:latin typeface="Cascadia Mono" panose="020B0609020000020004" pitchFamily="49" charset="0"/>
              </a:rPr>
              <a:t>animation</a:t>
            </a:r>
            <a:r>
              <a:rPr lang="en-US" sz="2400">
                <a:solidFill>
                  <a:srgbClr val="000000"/>
                </a:solidFill>
                <a:latin typeface="Cascadia Mono" panose="020B0609020000020004" pitchFamily="49" charset="0"/>
              </a:rPr>
              <a:t>: </a:t>
            </a:r>
            <a:r>
              <a:rPr lang="en-US" sz="2400">
                <a:solidFill>
                  <a:srgbClr val="0000FF"/>
                </a:solidFill>
                <a:latin typeface="Cascadia Mono" panose="020B0609020000020004" pitchFamily="49" charset="0"/>
              </a:rPr>
              <a:t>zoom</a:t>
            </a:r>
            <a:r>
              <a:rPr lang="en-US" sz="2400">
                <a:solidFill>
                  <a:srgbClr val="000000"/>
                </a:solidFill>
                <a:latin typeface="Cascadia Mono" panose="020B0609020000020004" pitchFamily="49" charset="0"/>
              </a:rPr>
              <a:t> </a:t>
            </a:r>
            <a:r>
              <a:rPr lang="en-US" sz="2400">
                <a:solidFill>
                  <a:srgbClr val="0000FF"/>
                </a:solidFill>
                <a:latin typeface="Cascadia Mono" panose="020B0609020000020004" pitchFamily="49" charset="0"/>
              </a:rPr>
              <a:t>2s</a:t>
            </a:r>
            <a:r>
              <a:rPr lang="en-US" sz="2400">
                <a:solidFill>
                  <a:srgbClr val="000000"/>
                </a:solidFill>
                <a:latin typeface="Cascadia Mono" panose="020B0609020000020004" pitchFamily="49" charset="0"/>
              </a:rPr>
              <a:t> </a:t>
            </a:r>
            <a:r>
              <a:rPr lang="en-US" sz="2400">
                <a:solidFill>
                  <a:srgbClr val="0000FF"/>
                </a:solidFill>
                <a:latin typeface="Cascadia Mono" panose="020B0609020000020004" pitchFamily="49" charset="0"/>
              </a:rPr>
              <a:t>ease-in-out</a:t>
            </a:r>
            <a:r>
              <a:rPr lang="en-US" sz="2400">
                <a:solidFill>
                  <a:srgbClr val="000000"/>
                </a:solidFill>
                <a:latin typeface="Cascadia Mono" panose="020B0609020000020004" pitchFamily="49" charset="0"/>
              </a:rPr>
              <a:t> </a:t>
            </a:r>
            <a:r>
              <a:rPr lang="en-US" sz="2400">
                <a:solidFill>
                  <a:srgbClr val="0000FF"/>
                </a:solidFill>
                <a:latin typeface="Cascadia Mono" panose="020B0609020000020004" pitchFamily="49" charset="0"/>
              </a:rPr>
              <a:t>infinite</a:t>
            </a:r>
            <a:r>
              <a:rPr lang="en-US" sz="2400">
                <a:solidFill>
                  <a:srgbClr val="000000"/>
                </a:solidFill>
                <a:latin typeface="Cascadia Mono" panose="020B0609020000020004" pitchFamily="49" charset="0"/>
              </a:rPr>
              <a:t>, </a:t>
            </a:r>
            <a:endParaRPr lang="en-US" sz="2400" smtClean="0">
              <a:solidFill>
                <a:srgbClr val="000000"/>
              </a:solidFill>
              <a:latin typeface="Cascadia Mono" panose="020B0609020000020004" pitchFamily="49" charset="0"/>
            </a:endParaRPr>
          </a:p>
          <a:p>
            <a:r>
              <a:rPr lang="en-US" sz="2400">
                <a:solidFill>
                  <a:srgbClr val="000000"/>
                </a:solidFill>
                <a:latin typeface="Cascadia Mono" panose="020B0609020000020004" pitchFamily="49" charset="0"/>
              </a:rPr>
              <a:t> </a:t>
            </a:r>
            <a:r>
              <a:rPr lang="en-US" sz="2400" smtClean="0">
                <a:solidFill>
                  <a:srgbClr val="000000"/>
                </a:solidFill>
                <a:latin typeface="Cascadia Mono" panose="020B0609020000020004" pitchFamily="49" charset="0"/>
              </a:rPr>
              <a:t>   </a:t>
            </a:r>
            <a:r>
              <a:rPr lang="en-US" sz="2400" smtClean="0">
                <a:solidFill>
                  <a:srgbClr val="0000FF"/>
                </a:solidFill>
                <a:latin typeface="Cascadia Mono" panose="020B0609020000020004" pitchFamily="49" charset="0"/>
              </a:rPr>
              <a:t>blink</a:t>
            </a:r>
            <a:r>
              <a:rPr lang="en-US" sz="2400" smtClean="0">
                <a:solidFill>
                  <a:srgbClr val="000000"/>
                </a:solidFill>
                <a:latin typeface="Cascadia Mono" panose="020B0609020000020004" pitchFamily="49" charset="0"/>
              </a:rPr>
              <a:t> </a:t>
            </a:r>
            <a:r>
              <a:rPr lang="en-US" sz="2400">
                <a:solidFill>
                  <a:srgbClr val="0000FF"/>
                </a:solidFill>
                <a:latin typeface="Cascadia Mono" panose="020B0609020000020004" pitchFamily="49" charset="0"/>
              </a:rPr>
              <a:t>1s</a:t>
            </a:r>
            <a:r>
              <a:rPr lang="en-US" sz="2400">
                <a:solidFill>
                  <a:srgbClr val="000000"/>
                </a:solidFill>
                <a:latin typeface="Cascadia Mono" panose="020B0609020000020004" pitchFamily="49" charset="0"/>
              </a:rPr>
              <a:t> </a:t>
            </a:r>
            <a:r>
              <a:rPr lang="en-US" sz="2400">
                <a:solidFill>
                  <a:srgbClr val="0000FF"/>
                </a:solidFill>
                <a:latin typeface="Cascadia Mono" panose="020B0609020000020004" pitchFamily="49" charset="0"/>
              </a:rPr>
              <a:t>ease-in-out</a:t>
            </a:r>
            <a:r>
              <a:rPr lang="en-US" sz="2400">
                <a:solidFill>
                  <a:srgbClr val="000000"/>
                </a:solidFill>
                <a:latin typeface="Cascadia Mono" panose="020B0609020000020004" pitchFamily="49" charset="0"/>
              </a:rPr>
              <a:t> </a:t>
            </a:r>
            <a:r>
              <a:rPr lang="en-US" sz="2400">
                <a:solidFill>
                  <a:srgbClr val="0000FF"/>
                </a:solidFill>
                <a:latin typeface="Cascadia Mono" panose="020B0609020000020004" pitchFamily="49" charset="0"/>
              </a:rPr>
              <a:t>infinite</a:t>
            </a:r>
            <a:r>
              <a:rPr lang="en-US" sz="2400">
                <a:solidFill>
                  <a:srgbClr val="000000"/>
                </a:solidFill>
                <a:latin typeface="Cascadia Mono" panose="020B0609020000020004" pitchFamily="49" charset="0"/>
              </a:rPr>
              <a:t>;</a:t>
            </a:r>
          </a:p>
          <a:p>
            <a:r>
              <a:rPr lang="en-US" sz="2400">
                <a:solidFill>
                  <a:srgbClr val="000000"/>
                </a:solidFill>
                <a:latin typeface="Cascadia Mono" panose="020B0609020000020004" pitchFamily="49" charset="0"/>
              </a:rPr>
              <a:t>}</a:t>
            </a:r>
            <a:endParaRPr lang="en-US" sz="2400"/>
          </a:p>
        </p:txBody>
      </p:sp>
    </p:spTree>
    <p:extLst>
      <p:ext uri="{BB962C8B-B14F-4D97-AF65-F5344CB8AC3E}">
        <p14:creationId xmlns:p14="http://schemas.microsoft.com/office/powerpoint/2010/main" val="23757588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@media</a:t>
            </a:r>
            <a:endParaRPr lang="en-US"/>
          </a:p>
        </p:txBody>
      </p:sp>
      <p:sp>
        <p:nvSpPr>
          <p:cNvPr id="3" name="Content Placeholder 2"/>
          <p:cNvSpPr>
            <a:spLocks noGrp="1"/>
          </p:cNvSpPr>
          <p:nvPr>
            <p:ph idx="1"/>
          </p:nvPr>
        </p:nvSpPr>
        <p:spPr/>
        <p:txBody>
          <a:bodyPr/>
          <a:lstStyle/>
          <a:p>
            <a:r>
              <a:rPr lang="vi-VN" b="1"/>
              <a:t>@media </a:t>
            </a:r>
            <a:r>
              <a:rPr lang="vi-VN"/>
              <a:t>là một CSS rule cho phép bạn áp dụng các đoạn CSS chỉ khi điều kiện nhất định được thỏa mãn – như độ </a:t>
            </a:r>
            <a:r>
              <a:rPr lang="vi-VN" smtClean="0"/>
              <a:t>rộng </a:t>
            </a:r>
            <a:r>
              <a:rPr lang="vi-VN"/>
              <a:t>màn hình, độ phân giải, loại thiết bị</a:t>
            </a:r>
            <a:r>
              <a:rPr lang="vi-VN" smtClean="0"/>
              <a:t>,...</a:t>
            </a:r>
            <a:endParaRPr lang="en-US" smtClean="0"/>
          </a:p>
          <a:p>
            <a:r>
              <a:rPr lang="vi-VN" b="1" u="sng"/>
              <a:t>Ví dụ</a:t>
            </a:r>
            <a:r>
              <a:rPr lang="vi-VN"/>
              <a:t>: Khi màn hình nhỏ hơn 600px → chữ nhỏ hơn, layout gọn hơn.</a:t>
            </a:r>
            <a:endParaRPr lang="en-US"/>
          </a:p>
        </p:txBody>
      </p:sp>
      <p:sp>
        <p:nvSpPr>
          <p:cNvPr id="5" name="Rectangle 4"/>
          <p:cNvSpPr/>
          <p:nvPr/>
        </p:nvSpPr>
        <p:spPr>
          <a:xfrm>
            <a:off x="4373217" y="4761806"/>
            <a:ext cx="7308571" cy="1384995"/>
          </a:xfrm>
          <a:prstGeom prst="rect">
            <a:avLst/>
          </a:prstGeom>
        </p:spPr>
        <p:txBody>
          <a:bodyPr wrap="square">
            <a:spAutoFit/>
          </a:bodyPr>
          <a:lstStyle/>
          <a:p>
            <a:r>
              <a:rPr lang="en-US" sz="2800">
                <a:solidFill>
                  <a:srgbClr val="FF0000"/>
                </a:solidFill>
                <a:latin typeface="Tahoma" panose="020B0604030504040204" pitchFamily="34" charset="0"/>
                <a:ea typeface="Tahoma" panose="020B0604030504040204" pitchFamily="34" charset="0"/>
                <a:cs typeface="Tahoma" panose="020B0604030504040204" pitchFamily="34" charset="0"/>
              </a:rPr>
              <a:t>@media </a:t>
            </a:r>
            <a:r>
              <a:rPr lang="en-US" sz="2800">
                <a:latin typeface="Tahoma" panose="020B0604030504040204" pitchFamily="34" charset="0"/>
                <a:ea typeface="Tahoma" panose="020B0604030504040204" pitchFamily="34" charset="0"/>
                <a:cs typeface="Tahoma" panose="020B0604030504040204" pitchFamily="34" charset="0"/>
              </a:rPr>
              <a:t>(điều kiện) {</a:t>
            </a:r>
          </a:p>
          <a:p>
            <a:r>
              <a:rPr lang="en-US" sz="2800">
                <a:latin typeface="Tahoma" panose="020B0604030504040204" pitchFamily="34" charset="0"/>
                <a:ea typeface="Tahoma" panose="020B0604030504040204" pitchFamily="34" charset="0"/>
                <a:cs typeface="Tahoma" panose="020B0604030504040204" pitchFamily="34" charset="0"/>
              </a:rPr>
              <a:t>  </a:t>
            </a:r>
            <a:r>
              <a:rPr lang="en-US" sz="2800" i="1">
                <a:solidFill>
                  <a:srgbClr val="00B050"/>
                </a:solidFill>
                <a:latin typeface="Tahoma" panose="020B0604030504040204" pitchFamily="34" charset="0"/>
                <a:ea typeface="Tahoma" panose="020B0604030504040204" pitchFamily="34" charset="0"/>
                <a:cs typeface="Tahoma" panose="020B0604030504040204" pitchFamily="34" charset="0"/>
              </a:rPr>
              <a:t>/* CSS áp dụng nếu điều kiện đúng */</a:t>
            </a:r>
          </a:p>
          <a:p>
            <a:r>
              <a:rPr lang="en-US" sz="280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16734767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@media</a:t>
            </a:r>
            <a:endParaRPr lang="en-US"/>
          </a:p>
        </p:txBody>
      </p:sp>
      <p:sp>
        <p:nvSpPr>
          <p:cNvPr id="6" name="Rectangle 5"/>
          <p:cNvSpPr/>
          <p:nvPr/>
        </p:nvSpPr>
        <p:spPr>
          <a:xfrm>
            <a:off x="1437861" y="2581005"/>
            <a:ext cx="8362122" cy="1938992"/>
          </a:xfrm>
          <a:prstGeom prst="rect">
            <a:avLst/>
          </a:prstGeom>
        </p:spPr>
        <p:txBody>
          <a:bodyPr wrap="square">
            <a:spAutoFit/>
          </a:bodyPr>
          <a:lstStyle/>
          <a:p>
            <a:r>
              <a:rPr lang="en-US" sz="2400">
                <a:solidFill>
                  <a:srgbClr val="800080"/>
                </a:solidFill>
                <a:latin typeface="Cascadia Mono" panose="020B0609020000020004" pitchFamily="49" charset="0"/>
              </a:rPr>
              <a:t>@media</a:t>
            </a:r>
            <a:r>
              <a:rPr lang="en-US" sz="2400">
                <a:solidFill>
                  <a:srgbClr val="000000"/>
                </a:solidFill>
                <a:latin typeface="Cascadia Mono" panose="020B0609020000020004" pitchFamily="49" charset="0"/>
              </a:rPr>
              <a:t> </a:t>
            </a:r>
            <a:r>
              <a:rPr lang="en-US" sz="2400">
                <a:solidFill>
                  <a:srgbClr val="0000FF"/>
                </a:solidFill>
                <a:latin typeface="Cascadia Mono" panose="020B0609020000020004" pitchFamily="49" charset="0"/>
              </a:rPr>
              <a:t>(</a:t>
            </a:r>
            <a:r>
              <a:rPr lang="en-US" sz="2400">
                <a:solidFill>
                  <a:srgbClr val="FF0000"/>
                </a:solidFill>
                <a:latin typeface="Cascadia Mono" panose="020B0609020000020004" pitchFamily="49" charset="0"/>
              </a:rPr>
              <a:t>max-width</a:t>
            </a:r>
            <a:r>
              <a:rPr lang="en-US" sz="2400">
                <a:solidFill>
                  <a:srgbClr val="000000"/>
                </a:solidFill>
                <a:latin typeface="Cascadia Mono" panose="020B0609020000020004" pitchFamily="49" charset="0"/>
              </a:rPr>
              <a:t>: </a:t>
            </a:r>
            <a:r>
              <a:rPr lang="en-US" sz="2400">
                <a:solidFill>
                  <a:srgbClr val="0000FF"/>
                </a:solidFill>
                <a:latin typeface="Cascadia Mono" panose="020B0609020000020004" pitchFamily="49" charset="0"/>
              </a:rPr>
              <a:t>768px)</a:t>
            </a:r>
            <a:r>
              <a:rPr lang="en-US" sz="2400">
                <a:solidFill>
                  <a:srgbClr val="000000"/>
                </a:solidFill>
                <a:latin typeface="Cascadia Mono" panose="020B0609020000020004" pitchFamily="49" charset="0"/>
              </a:rPr>
              <a:t> {</a:t>
            </a:r>
          </a:p>
          <a:p>
            <a:r>
              <a:rPr lang="en-US" sz="2400">
                <a:solidFill>
                  <a:srgbClr val="000000"/>
                </a:solidFill>
                <a:latin typeface="Cascadia Mono" panose="020B0609020000020004" pitchFamily="49" charset="0"/>
              </a:rPr>
              <a:t>    </a:t>
            </a:r>
            <a:r>
              <a:rPr lang="en-US" sz="2400">
                <a:solidFill>
                  <a:srgbClr val="800000"/>
                </a:solidFill>
                <a:latin typeface="Cascadia Mono" panose="020B0609020000020004" pitchFamily="49" charset="0"/>
              </a:rPr>
              <a:t>body</a:t>
            </a:r>
            <a:r>
              <a:rPr lang="en-US" sz="2400">
                <a:solidFill>
                  <a:srgbClr val="000000"/>
                </a:solidFill>
                <a:latin typeface="Cascadia Mono" panose="020B0609020000020004" pitchFamily="49" charset="0"/>
              </a:rPr>
              <a:t> {</a:t>
            </a:r>
          </a:p>
          <a:p>
            <a:r>
              <a:rPr lang="en-US" sz="2400">
                <a:solidFill>
                  <a:srgbClr val="000000"/>
                </a:solidFill>
                <a:latin typeface="Cascadia Mono" panose="020B0609020000020004" pitchFamily="49" charset="0"/>
              </a:rPr>
              <a:t>        </a:t>
            </a:r>
            <a:r>
              <a:rPr lang="en-US" sz="2400">
                <a:solidFill>
                  <a:srgbClr val="FF0000"/>
                </a:solidFill>
                <a:latin typeface="Cascadia Mono" panose="020B0609020000020004" pitchFamily="49" charset="0"/>
              </a:rPr>
              <a:t>background-color</a:t>
            </a:r>
            <a:r>
              <a:rPr lang="en-US" sz="2400">
                <a:solidFill>
                  <a:srgbClr val="000000"/>
                </a:solidFill>
                <a:latin typeface="Cascadia Mono" panose="020B0609020000020004" pitchFamily="49" charset="0"/>
              </a:rPr>
              <a:t>: </a:t>
            </a:r>
            <a:r>
              <a:rPr lang="en-US" sz="2400">
                <a:solidFill>
                  <a:srgbClr val="0000FF"/>
                </a:solidFill>
                <a:latin typeface="Cascadia Mono" panose="020B0609020000020004" pitchFamily="49" charset="0"/>
              </a:rPr>
              <a:t>lightblue</a:t>
            </a:r>
            <a:r>
              <a:rPr lang="en-US" sz="2400">
                <a:solidFill>
                  <a:srgbClr val="000000"/>
                </a:solidFill>
                <a:latin typeface="Cascadia Mono" panose="020B0609020000020004" pitchFamily="49" charset="0"/>
              </a:rPr>
              <a:t>;</a:t>
            </a:r>
          </a:p>
          <a:p>
            <a:r>
              <a:rPr lang="en-US" sz="2400">
                <a:solidFill>
                  <a:srgbClr val="000000"/>
                </a:solidFill>
                <a:latin typeface="Cascadia Mono" panose="020B0609020000020004" pitchFamily="49" charset="0"/>
              </a:rPr>
              <a:t>    }</a:t>
            </a:r>
          </a:p>
          <a:p>
            <a:r>
              <a:rPr lang="en-US" sz="2400">
                <a:solidFill>
                  <a:srgbClr val="000000"/>
                </a:solidFill>
                <a:latin typeface="Cascadia Mono" panose="020B0609020000020004" pitchFamily="49" charset="0"/>
              </a:rPr>
              <a:t>}</a:t>
            </a:r>
            <a:endParaRPr lang="en-US" sz="2400"/>
          </a:p>
        </p:txBody>
      </p:sp>
      <p:sp>
        <p:nvSpPr>
          <p:cNvPr id="7" name="Rectangle 6"/>
          <p:cNvSpPr/>
          <p:nvPr/>
        </p:nvSpPr>
        <p:spPr>
          <a:xfrm>
            <a:off x="695739" y="5014148"/>
            <a:ext cx="10555358" cy="830997"/>
          </a:xfrm>
          <a:prstGeom prst="rect">
            <a:avLst/>
          </a:prstGeom>
        </p:spPr>
        <p:txBody>
          <a:bodyPr wrap="square">
            <a:spAutoFit/>
          </a:bodyPr>
          <a:lstStyle/>
          <a:p>
            <a:pPr marL="342900" indent="-342900">
              <a:buFont typeface="Wingdings" panose="05000000000000000000" pitchFamily="2" charset="2"/>
              <a:buChar char="F"/>
            </a:pPr>
            <a:r>
              <a:rPr lang="en-US" sz="2400">
                <a:latin typeface="Tahoma" panose="020B0604030504040204" pitchFamily="34" charset="0"/>
                <a:ea typeface="Tahoma" panose="020B0604030504040204" pitchFamily="34" charset="0"/>
                <a:cs typeface="Tahoma" panose="020B0604030504040204" pitchFamily="34" charset="0"/>
              </a:rPr>
              <a:t>Khi trình duyệt có </a:t>
            </a:r>
            <a:r>
              <a:rPr lang="en-US" sz="2400" b="1">
                <a:solidFill>
                  <a:srgbClr val="FF0000"/>
                </a:solidFill>
                <a:latin typeface="Tahoma" panose="020B0604030504040204" pitchFamily="34" charset="0"/>
                <a:ea typeface="Tahoma" panose="020B0604030504040204" pitchFamily="34" charset="0"/>
                <a:cs typeface="Tahoma" panose="020B0604030504040204" pitchFamily="34" charset="0"/>
              </a:rPr>
              <a:t>chiều rộng ≤ 768px</a:t>
            </a:r>
            <a:r>
              <a:rPr lang="en-US" sz="2400">
                <a:latin typeface="Tahoma" panose="020B0604030504040204" pitchFamily="34" charset="0"/>
                <a:ea typeface="Tahoma" panose="020B0604030504040204" pitchFamily="34" charset="0"/>
                <a:cs typeface="Tahoma" panose="020B0604030504040204" pitchFamily="34" charset="0"/>
              </a:rPr>
              <a:t>, nền trang chuyển sang màu xanh nhạt.</a:t>
            </a:r>
          </a:p>
        </p:txBody>
      </p:sp>
    </p:spTree>
    <p:extLst>
      <p:ext uri="{BB962C8B-B14F-4D97-AF65-F5344CB8AC3E}">
        <p14:creationId xmlns:p14="http://schemas.microsoft.com/office/powerpoint/2010/main" val="1654886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Giới thiệu </a:t>
            </a:r>
            <a:r>
              <a:rPr lang="en-US" smtClean="0"/>
              <a:t>CSS</a:t>
            </a:r>
            <a:endParaRPr lang="en-US"/>
          </a:p>
        </p:txBody>
      </p:sp>
      <p:sp>
        <p:nvSpPr>
          <p:cNvPr id="3" name="Content Placeholder 2"/>
          <p:cNvSpPr>
            <a:spLocks noGrp="1"/>
          </p:cNvSpPr>
          <p:nvPr>
            <p:ph idx="1"/>
          </p:nvPr>
        </p:nvSpPr>
        <p:spPr/>
        <p:txBody>
          <a:bodyPr/>
          <a:lstStyle/>
          <a:p>
            <a:r>
              <a:rPr lang="vi-VN"/>
              <a:t>CSS (Cascading Style Sheets) là ngôn ngữ dùng để định kiểu (style) cho các phần tử HTML – ví dụ: màu sắc, kích thước, khoảng cách, phông chữ, v.v.</a:t>
            </a:r>
            <a:endParaRPr lang="en-US"/>
          </a:p>
        </p:txBody>
      </p:sp>
    </p:spTree>
    <p:extLst>
      <p:ext uri="{BB962C8B-B14F-4D97-AF65-F5344CB8AC3E}">
        <p14:creationId xmlns:p14="http://schemas.microsoft.com/office/powerpoint/2010/main" val="30712299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@media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156107"/>
              </p:ext>
            </p:extLst>
          </p:nvPr>
        </p:nvGraphicFramePr>
        <p:xfrm>
          <a:off x="1295400" y="2713603"/>
          <a:ext cx="9601200" cy="2590800"/>
        </p:xfrm>
        <a:graphic>
          <a:graphicData uri="http://schemas.openxmlformats.org/drawingml/2006/table">
            <a:tbl>
              <a:tblPr firstRow="1">
                <a:tableStyleId>{9DCAF9ED-07DC-4A11-8D7F-57B35C25682E}</a:tableStyleId>
              </a:tblPr>
              <a:tblGrid>
                <a:gridCol w="3246783">
                  <a:extLst>
                    <a:ext uri="{9D8B030D-6E8A-4147-A177-3AD203B41FA5}">
                      <a16:colId xmlns:a16="http://schemas.microsoft.com/office/drawing/2014/main" val="2655824806"/>
                    </a:ext>
                  </a:extLst>
                </a:gridCol>
                <a:gridCol w="6354417">
                  <a:extLst>
                    <a:ext uri="{9D8B030D-6E8A-4147-A177-3AD203B41FA5}">
                      <a16:colId xmlns:a16="http://schemas.microsoft.com/office/drawing/2014/main" val="4139256455"/>
                    </a:ext>
                  </a:extLst>
                </a:gridCol>
              </a:tblGrid>
              <a:tr h="0">
                <a:tc>
                  <a:txBody>
                    <a:bodyPr/>
                    <a:lstStyle/>
                    <a:p>
                      <a:r>
                        <a:rPr lang="en-US" sz="2800"/>
                        <a:t>Điều kiện</a:t>
                      </a:r>
                      <a:endParaRPr lang="en-US" sz="2800">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US" sz="2800"/>
                        <a:t>Ý nghĩa</a:t>
                      </a:r>
                      <a:endParaRPr lang="en-US" sz="2800">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887477129"/>
                  </a:ext>
                </a:extLst>
              </a:tr>
              <a:tr h="0">
                <a:tc>
                  <a:txBody>
                    <a:bodyPr/>
                    <a:lstStyle/>
                    <a:p>
                      <a:r>
                        <a:rPr lang="en-US" sz="2800">
                          <a:latin typeface="Tahoma" panose="020B0604030504040204" pitchFamily="34" charset="0"/>
                          <a:ea typeface="Tahoma" panose="020B0604030504040204" pitchFamily="34" charset="0"/>
                          <a:cs typeface="Tahoma" panose="020B0604030504040204" pitchFamily="34" charset="0"/>
                        </a:rPr>
                        <a:t>max-width</a:t>
                      </a:r>
                    </a:p>
                  </a:txBody>
                  <a:tcPr anchor="ctr"/>
                </a:tc>
                <a:tc>
                  <a:txBody>
                    <a:bodyPr/>
                    <a:lstStyle/>
                    <a:p>
                      <a:r>
                        <a:rPr lang="en-US" sz="2800">
                          <a:latin typeface="Tahoma" panose="020B0604030504040204" pitchFamily="34" charset="0"/>
                          <a:ea typeface="Tahoma" panose="020B0604030504040204" pitchFamily="34" charset="0"/>
                          <a:cs typeface="Tahoma" panose="020B0604030504040204" pitchFamily="34" charset="0"/>
                        </a:rPr>
                        <a:t>Áp dụng nếu chiều rộng ≤ giá trị</a:t>
                      </a:r>
                    </a:p>
                  </a:txBody>
                  <a:tcPr anchor="ctr"/>
                </a:tc>
                <a:extLst>
                  <a:ext uri="{0D108BD9-81ED-4DB2-BD59-A6C34878D82A}">
                    <a16:rowId xmlns:a16="http://schemas.microsoft.com/office/drawing/2014/main" val="1829925707"/>
                  </a:ext>
                </a:extLst>
              </a:tr>
              <a:tr h="0">
                <a:tc>
                  <a:txBody>
                    <a:bodyPr/>
                    <a:lstStyle/>
                    <a:p>
                      <a:r>
                        <a:rPr lang="en-US" sz="2800">
                          <a:latin typeface="Tahoma" panose="020B0604030504040204" pitchFamily="34" charset="0"/>
                          <a:ea typeface="Tahoma" panose="020B0604030504040204" pitchFamily="34" charset="0"/>
                          <a:cs typeface="Tahoma" panose="020B0604030504040204" pitchFamily="34" charset="0"/>
                        </a:rPr>
                        <a:t>min-width</a:t>
                      </a:r>
                    </a:p>
                  </a:txBody>
                  <a:tcPr anchor="ctr"/>
                </a:tc>
                <a:tc>
                  <a:txBody>
                    <a:bodyPr/>
                    <a:lstStyle/>
                    <a:p>
                      <a:r>
                        <a:rPr lang="en-US" sz="2800">
                          <a:latin typeface="Tahoma" panose="020B0604030504040204" pitchFamily="34" charset="0"/>
                          <a:ea typeface="Tahoma" panose="020B0604030504040204" pitchFamily="34" charset="0"/>
                          <a:cs typeface="Tahoma" panose="020B0604030504040204" pitchFamily="34" charset="0"/>
                        </a:rPr>
                        <a:t>Áp dụng nếu chiều rộng ≥ giá trị</a:t>
                      </a:r>
                    </a:p>
                  </a:txBody>
                  <a:tcPr anchor="ctr"/>
                </a:tc>
                <a:extLst>
                  <a:ext uri="{0D108BD9-81ED-4DB2-BD59-A6C34878D82A}">
                    <a16:rowId xmlns:a16="http://schemas.microsoft.com/office/drawing/2014/main" val="1950961467"/>
                  </a:ext>
                </a:extLst>
              </a:tr>
              <a:tr h="0">
                <a:tc>
                  <a:txBody>
                    <a:bodyPr/>
                    <a:lstStyle/>
                    <a:p>
                      <a:r>
                        <a:rPr lang="en-US" sz="2800" smtClean="0">
                          <a:latin typeface="Tahoma" panose="020B0604030504040204" pitchFamily="34" charset="0"/>
                          <a:ea typeface="Tahoma" panose="020B0604030504040204" pitchFamily="34" charset="0"/>
                          <a:cs typeface="Tahoma" panose="020B0604030504040204" pitchFamily="34" charset="0"/>
                        </a:rPr>
                        <a:t>max-height</a:t>
                      </a:r>
                      <a:endParaRPr lang="en-US" sz="2800">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r>
                        <a:rPr lang="en-US" sz="2800">
                          <a:latin typeface="Tahoma" panose="020B0604030504040204" pitchFamily="34" charset="0"/>
                          <a:ea typeface="Tahoma" panose="020B0604030504040204" pitchFamily="34" charset="0"/>
                          <a:cs typeface="Tahoma" panose="020B0604030504040204" pitchFamily="34" charset="0"/>
                        </a:rPr>
                        <a:t>Áp dụng nếu chiều </a:t>
                      </a:r>
                      <a:r>
                        <a:rPr lang="en-US" sz="2800" smtClean="0">
                          <a:latin typeface="Tahoma" panose="020B0604030504040204" pitchFamily="34" charset="0"/>
                          <a:ea typeface="Tahoma" panose="020B0604030504040204" pitchFamily="34" charset="0"/>
                          <a:cs typeface="Tahoma" panose="020B0604030504040204" pitchFamily="34" charset="0"/>
                        </a:rPr>
                        <a:t>cao </a:t>
                      </a:r>
                      <a:r>
                        <a:rPr lang="en-US" sz="2800">
                          <a:latin typeface="Tahoma" panose="020B0604030504040204" pitchFamily="34" charset="0"/>
                          <a:ea typeface="Tahoma" panose="020B0604030504040204" pitchFamily="34" charset="0"/>
                          <a:cs typeface="Tahoma" panose="020B0604030504040204" pitchFamily="34" charset="0"/>
                        </a:rPr>
                        <a:t>≤ giá trị</a:t>
                      </a:r>
                    </a:p>
                  </a:txBody>
                  <a:tcPr anchor="ctr"/>
                </a:tc>
                <a:extLst>
                  <a:ext uri="{0D108BD9-81ED-4DB2-BD59-A6C34878D82A}">
                    <a16:rowId xmlns:a16="http://schemas.microsoft.com/office/drawing/2014/main" val="444777309"/>
                  </a:ext>
                </a:extLst>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800" smtClean="0">
                          <a:latin typeface="Tahoma" panose="020B0604030504040204" pitchFamily="34" charset="0"/>
                          <a:ea typeface="Tahoma" panose="020B0604030504040204" pitchFamily="34" charset="0"/>
                          <a:cs typeface="Tahoma" panose="020B0604030504040204" pitchFamily="34" charset="0"/>
                        </a:rPr>
                        <a:t>min-height</a:t>
                      </a:r>
                    </a:p>
                  </a:txBody>
                  <a:tcPr anchor="ctr"/>
                </a:tc>
                <a:tc>
                  <a:txBody>
                    <a:bodyPr/>
                    <a:lstStyle/>
                    <a:p>
                      <a:r>
                        <a:rPr lang="en-US" sz="2800">
                          <a:latin typeface="Tahoma" panose="020B0604030504040204" pitchFamily="34" charset="0"/>
                          <a:ea typeface="Tahoma" panose="020B0604030504040204" pitchFamily="34" charset="0"/>
                          <a:cs typeface="Tahoma" panose="020B0604030504040204" pitchFamily="34" charset="0"/>
                        </a:rPr>
                        <a:t>Áp dụng nếu chiều </a:t>
                      </a:r>
                      <a:r>
                        <a:rPr lang="en-US" sz="2800" smtClean="0">
                          <a:latin typeface="Tahoma" panose="020B0604030504040204" pitchFamily="34" charset="0"/>
                          <a:ea typeface="Tahoma" panose="020B0604030504040204" pitchFamily="34" charset="0"/>
                          <a:cs typeface="Tahoma" panose="020B0604030504040204" pitchFamily="34" charset="0"/>
                        </a:rPr>
                        <a:t>cao </a:t>
                      </a:r>
                      <a:r>
                        <a:rPr lang="en-US" sz="2800">
                          <a:latin typeface="Tahoma" panose="020B0604030504040204" pitchFamily="34" charset="0"/>
                          <a:ea typeface="Tahoma" panose="020B0604030504040204" pitchFamily="34" charset="0"/>
                          <a:cs typeface="Tahoma" panose="020B0604030504040204" pitchFamily="34" charset="0"/>
                        </a:rPr>
                        <a:t>≥ giá trị</a:t>
                      </a:r>
                    </a:p>
                  </a:txBody>
                  <a:tcPr anchor="ctr"/>
                </a:tc>
                <a:extLst>
                  <a:ext uri="{0D108BD9-81ED-4DB2-BD59-A6C34878D82A}">
                    <a16:rowId xmlns:a16="http://schemas.microsoft.com/office/drawing/2014/main" val="3548759808"/>
                  </a:ext>
                </a:extLst>
              </a:tr>
            </a:tbl>
          </a:graphicData>
        </a:graphic>
      </p:graphicFrame>
    </p:spTree>
    <p:extLst>
      <p:ext uri="{BB962C8B-B14F-4D97-AF65-F5344CB8AC3E}">
        <p14:creationId xmlns:p14="http://schemas.microsoft.com/office/powerpoint/2010/main" val="19016592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@media</a:t>
            </a:r>
          </a:p>
        </p:txBody>
      </p:sp>
      <p:sp>
        <p:nvSpPr>
          <p:cNvPr id="5" name="Rectangle 4"/>
          <p:cNvSpPr/>
          <p:nvPr/>
        </p:nvSpPr>
        <p:spPr>
          <a:xfrm>
            <a:off x="982317" y="2840072"/>
            <a:ext cx="10227365" cy="1631216"/>
          </a:xfrm>
          <a:prstGeom prst="rect">
            <a:avLst/>
          </a:prstGeom>
        </p:spPr>
        <p:txBody>
          <a:bodyPr wrap="square">
            <a:spAutoFit/>
          </a:bodyPr>
          <a:lstStyle/>
          <a:p>
            <a:r>
              <a:rPr lang="en-US" sz="2000">
                <a:solidFill>
                  <a:srgbClr val="800080"/>
                </a:solidFill>
                <a:latin typeface="Cascadia Mono" panose="020B0609020000020004" pitchFamily="49" charset="0"/>
              </a:rPr>
              <a:t>@media</a:t>
            </a:r>
            <a:r>
              <a:rPr lang="en-US" sz="2000">
                <a:solidFill>
                  <a:srgbClr val="000000"/>
                </a:solidFill>
                <a:latin typeface="Cascadia Mono" panose="020B0609020000020004" pitchFamily="49" charset="0"/>
              </a:rPr>
              <a:t> </a:t>
            </a:r>
            <a:r>
              <a:rPr lang="en-US" sz="2000">
                <a:solidFill>
                  <a:srgbClr val="0000FF"/>
                </a:solidFill>
                <a:latin typeface="Cascadia Mono" panose="020B0609020000020004" pitchFamily="49" charset="0"/>
              </a:rPr>
              <a:t>screen</a:t>
            </a:r>
            <a:r>
              <a:rPr lang="en-US" sz="2000">
                <a:solidFill>
                  <a:srgbClr val="000000"/>
                </a:solidFill>
                <a:latin typeface="Cascadia Mono" panose="020B0609020000020004" pitchFamily="49" charset="0"/>
              </a:rPr>
              <a:t> </a:t>
            </a:r>
            <a:r>
              <a:rPr lang="en-US" sz="2000">
                <a:solidFill>
                  <a:srgbClr val="0000FF"/>
                </a:solidFill>
                <a:latin typeface="Cascadia Mono" panose="020B0609020000020004" pitchFamily="49" charset="0"/>
              </a:rPr>
              <a:t>and</a:t>
            </a:r>
            <a:r>
              <a:rPr lang="en-US" sz="2000">
                <a:solidFill>
                  <a:srgbClr val="000000"/>
                </a:solidFill>
                <a:latin typeface="Cascadia Mono" panose="020B0609020000020004" pitchFamily="49" charset="0"/>
              </a:rPr>
              <a:t> </a:t>
            </a:r>
            <a:r>
              <a:rPr lang="en-US" sz="2000">
                <a:solidFill>
                  <a:srgbClr val="0000FF"/>
                </a:solidFill>
                <a:latin typeface="Cascadia Mono" panose="020B0609020000020004" pitchFamily="49" charset="0"/>
              </a:rPr>
              <a:t>(</a:t>
            </a:r>
            <a:r>
              <a:rPr lang="en-US" sz="2000">
                <a:solidFill>
                  <a:srgbClr val="FF0000"/>
                </a:solidFill>
                <a:latin typeface="Cascadia Mono" panose="020B0609020000020004" pitchFamily="49" charset="0"/>
              </a:rPr>
              <a:t>min-width</a:t>
            </a:r>
            <a:r>
              <a:rPr lang="en-US" sz="2000">
                <a:solidFill>
                  <a:srgbClr val="000000"/>
                </a:solidFill>
                <a:latin typeface="Cascadia Mono" panose="020B0609020000020004" pitchFamily="49" charset="0"/>
              </a:rPr>
              <a:t>: </a:t>
            </a:r>
            <a:r>
              <a:rPr lang="en-US" sz="2000">
                <a:solidFill>
                  <a:srgbClr val="0000FF"/>
                </a:solidFill>
                <a:latin typeface="Cascadia Mono" panose="020B0609020000020004" pitchFamily="49" charset="0"/>
              </a:rPr>
              <a:t>768px)</a:t>
            </a:r>
            <a:r>
              <a:rPr lang="en-US" sz="2000">
                <a:solidFill>
                  <a:srgbClr val="000000"/>
                </a:solidFill>
                <a:latin typeface="Cascadia Mono" panose="020B0609020000020004" pitchFamily="49" charset="0"/>
              </a:rPr>
              <a:t> </a:t>
            </a:r>
            <a:r>
              <a:rPr lang="en-US" sz="2000">
                <a:solidFill>
                  <a:srgbClr val="0000FF"/>
                </a:solidFill>
                <a:latin typeface="Cascadia Mono" panose="020B0609020000020004" pitchFamily="49" charset="0"/>
              </a:rPr>
              <a:t>and</a:t>
            </a:r>
            <a:r>
              <a:rPr lang="en-US" sz="2000">
                <a:solidFill>
                  <a:srgbClr val="000000"/>
                </a:solidFill>
                <a:latin typeface="Cascadia Mono" panose="020B0609020000020004" pitchFamily="49" charset="0"/>
              </a:rPr>
              <a:t> </a:t>
            </a:r>
            <a:r>
              <a:rPr lang="en-US" sz="2000">
                <a:solidFill>
                  <a:srgbClr val="0000FF"/>
                </a:solidFill>
                <a:latin typeface="Cascadia Mono" panose="020B0609020000020004" pitchFamily="49" charset="0"/>
              </a:rPr>
              <a:t>(</a:t>
            </a:r>
            <a:r>
              <a:rPr lang="en-US" sz="2000">
                <a:solidFill>
                  <a:srgbClr val="FF0000"/>
                </a:solidFill>
                <a:latin typeface="Cascadia Mono" panose="020B0609020000020004" pitchFamily="49" charset="0"/>
              </a:rPr>
              <a:t>max-width</a:t>
            </a:r>
            <a:r>
              <a:rPr lang="en-US" sz="2000">
                <a:solidFill>
                  <a:srgbClr val="000000"/>
                </a:solidFill>
                <a:latin typeface="Cascadia Mono" panose="020B0609020000020004" pitchFamily="49" charset="0"/>
              </a:rPr>
              <a:t>: </a:t>
            </a:r>
            <a:r>
              <a:rPr lang="en-US" sz="2000">
                <a:solidFill>
                  <a:srgbClr val="0000FF"/>
                </a:solidFill>
                <a:latin typeface="Cascadia Mono" panose="020B0609020000020004" pitchFamily="49" charset="0"/>
              </a:rPr>
              <a:t>1024px)</a:t>
            </a:r>
            <a:r>
              <a:rPr lang="en-US" sz="2000">
                <a:solidFill>
                  <a:srgbClr val="000000"/>
                </a:solidFill>
                <a:latin typeface="Cascadia Mono" panose="020B0609020000020004" pitchFamily="49" charset="0"/>
              </a:rPr>
              <a:t> {</a:t>
            </a:r>
          </a:p>
          <a:p>
            <a:r>
              <a:rPr lang="en-US" sz="2000">
                <a:solidFill>
                  <a:srgbClr val="000000"/>
                </a:solidFill>
                <a:latin typeface="Cascadia Mono" panose="020B0609020000020004" pitchFamily="49" charset="0"/>
              </a:rPr>
              <a:t>    </a:t>
            </a:r>
            <a:r>
              <a:rPr lang="en-US" sz="2000">
                <a:solidFill>
                  <a:srgbClr val="800000"/>
                </a:solidFill>
                <a:latin typeface="Cascadia Mono" panose="020B0609020000020004" pitchFamily="49" charset="0"/>
              </a:rPr>
              <a:t>body</a:t>
            </a:r>
            <a:r>
              <a:rPr lang="en-US" sz="2000">
                <a:solidFill>
                  <a:srgbClr val="000000"/>
                </a:solidFill>
                <a:latin typeface="Cascadia Mono" panose="020B0609020000020004" pitchFamily="49" charset="0"/>
              </a:rPr>
              <a:t> {</a:t>
            </a:r>
          </a:p>
          <a:p>
            <a:r>
              <a:rPr lang="en-US" sz="2000">
                <a:solidFill>
                  <a:srgbClr val="000000"/>
                </a:solidFill>
                <a:latin typeface="Cascadia Mono" panose="020B0609020000020004" pitchFamily="49" charset="0"/>
              </a:rPr>
              <a:t>        </a:t>
            </a:r>
            <a:r>
              <a:rPr lang="en-US" sz="2000">
                <a:solidFill>
                  <a:srgbClr val="FF0000"/>
                </a:solidFill>
                <a:latin typeface="Cascadia Mono" panose="020B0609020000020004" pitchFamily="49" charset="0"/>
              </a:rPr>
              <a:t>background-color</a:t>
            </a:r>
            <a:r>
              <a:rPr lang="en-US" sz="2000">
                <a:solidFill>
                  <a:srgbClr val="000000"/>
                </a:solidFill>
                <a:latin typeface="Cascadia Mono" panose="020B0609020000020004" pitchFamily="49" charset="0"/>
              </a:rPr>
              <a:t>: </a:t>
            </a:r>
            <a:r>
              <a:rPr lang="en-US" sz="2000">
                <a:solidFill>
                  <a:srgbClr val="0000FF"/>
                </a:solidFill>
                <a:latin typeface="Cascadia Mono" panose="020B0609020000020004" pitchFamily="49" charset="0"/>
              </a:rPr>
              <a:t>greenyellow</a:t>
            </a:r>
            <a:r>
              <a:rPr lang="en-US" sz="2000">
                <a:solidFill>
                  <a:srgbClr val="000000"/>
                </a:solidFill>
                <a:latin typeface="Cascadia Mono" panose="020B0609020000020004" pitchFamily="49" charset="0"/>
              </a:rPr>
              <a:t>;</a:t>
            </a:r>
          </a:p>
          <a:p>
            <a:r>
              <a:rPr lang="en-US" sz="2000">
                <a:solidFill>
                  <a:srgbClr val="000000"/>
                </a:solidFill>
                <a:latin typeface="Cascadia Mono" panose="020B0609020000020004" pitchFamily="49" charset="0"/>
              </a:rPr>
              <a:t>    }</a:t>
            </a:r>
          </a:p>
          <a:p>
            <a:r>
              <a:rPr lang="en-US" sz="2000">
                <a:solidFill>
                  <a:srgbClr val="000000"/>
                </a:solidFill>
                <a:latin typeface="Cascadia Mono" panose="020B0609020000020004" pitchFamily="49" charset="0"/>
              </a:rPr>
              <a:t>}</a:t>
            </a:r>
            <a:endParaRPr lang="en-US" sz="2000"/>
          </a:p>
        </p:txBody>
      </p:sp>
      <p:sp>
        <p:nvSpPr>
          <p:cNvPr id="6" name="Rectangle 5"/>
          <p:cNvSpPr/>
          <p:nvPr/>
        </p:nvSpPr>
        <p:spPr>
          <a:xfrm>
            <a:off x="982317" y="5025361"/>
            <a:ext cx="9411423" cy="523220"/>
          </a:xfrm>
          <a:prstGeom prst="rect">
            <a:avLst/>
          </a:prstGeom>
        </p:spPr>
        <p:txBody>
          <a:bodyPr wrap="none">
            <a:spAutoFit/>
          </a:bodyPr>
          <a:lstStyle/>
          <a:p>
            <a:pPr marL="457200" indent="-457200">
              <a:buFont typeface="Wingdings" panose="05000000000000000000" pitchFamily="2" charset="2"/>
              <a:buChar char="F"/>
            </a:pPr>
            <a:r>
              <a:rPr lang="en-US" sz="2800">
                <a:latin typeface="Tahoma" panose="020B0604030504040204" pitchFamily="34" charset="0"/>
                <a:ea typeface="Tahoma" panose="020B0604030504040204" pitchFamily="34" charset="0"/>
                <a:cs typeface="Tahoma" panose="020B0604030504040204" pitchFamily="34" charset="0"/>
              </a:rPr>
              <a:t> Chỉ áp dụng trên màn hình, trong khoảng </a:t>
            </a:r>
            <a:r>
              <a:rPr lang="en-US" sz="2800">
                <a:solidFill>
                  <a:srgbClr val="FF0000"/>
                </a:solidFill>
                <a:latin typeface="Tahoma" panose="020B0604030504040204" pitchFamily="34" charset="0"/>
                <a:ea typeface="Tahoma" panose="020B0604030504040204" pitchFamily="34" charset="0"/>
                <a:cs typeface="Tahoma" panose="020B0604030504040204" pitchFamily="34" charset="0"/>
              </a:rPr>
              <a:t>768–1024px</a:t>
            </a:r>
          </a:p>
        </p:txBody>
      </p:sp>
    </p:spTree>
    <p:extLst>
      <p:ext uri="{BB962C8B-B14F-4D97-AF65-F5344CB8AC3E}">
        <p14:creationId xmlns:p14="http://schemas.microsoft.com/office/powerpoint/2010/main" val="1979781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Cấu trúc </a:t>
            </a:r>
            <a:r>
              <a:rPr lang="en-US" smtClean="0"/>
              <a:t>CSS</a:t>
            </a:r>
            <a:endParaRPr lang="en-US"/>
          </a:p>
        </p:txBody>
      </p:sp>
      <p:sp>
        <p:nvSpPr>
          <p:cNvPr id="3" name="Content Placeholder 2"/>
          <p:cNvSpPr>
            <a:spLocks noGrp="1"/>
          </p:cNvSpPr>
          <p:nvPr>
            <p:ph idx="1"/>
          </p:nvPr>
        </p:nvSpPr>
        <p:spPr>
          <a:xfrm>
            <a:off x="1295402" y="2638212"/>
            <a:ext cx="9601196" cy="3318936"/>
          </a:xfrm>
        </p:spPr>
        <p:txBody>
          <a:bodyPr/>
          <a:lstStyle/>
          <a:p>
            <a:pPr marL="0" indent="0">
              <a:buNone/>
            </a:pPr>
            <a:r>
              <a:rPr lang="en-US" sz="3200"/>
              <a:t>selector {</a:t>
            </a:r>
          </a:p>
          <a:p>
            <a:pPr marL="0" indent="0">
              <a:buNone/>
            </a:pPr>
            <a:r>
              <a:rPr lang="en-US" sz="3200"/>
              <a:t>  </a:t>
            </a:r>
            <a:r>
              <a:rPr lang="en-US" sz="3200">
                <a:solidFill>
                  <a:schemeClr val="accent4">
                    <a:lumMod val="75000"/>
                  </a:schemeClr>
                </a:solidFill>
              </a:rPr>
              <a:t>property</a:t>
            </a:r>
            <a:r>
              <a:rPr lang="en-US" sz="3200"/>
              <a:t>: </a:t>
            </a:r>
            <a:r>
              <a:rPr lang="en-US" sz="3200">
                <a:solidFill>
                  <a:srgbClr val="FF0000"/>
                </a:solidFill>
              </a:rPr>
              <a:t>value</a:t>
            </a:r>
            <a:r>
              <a:rPr lang="en-US" sz="3200"/>
              <a:t>;</a:t>
            </a:r>
          </a:p>
          <a:p>
            <a:pPr marL="0" indent="0">
              <a:buNone/>
            </a:pPr>
            <a:r>
              <a:rPr lang="en-US" sz="3200"/>
              <a:t>}</a:t>
            </a:r>
          </a:p>
          <a:p>
            <a:endParaRPr lang="en-US"/>
          </a:p>
        </p:txBody>
      </p:sp>
      <p:sp>
        <p:nvSpPr>
          <p:cNvPr id="4" name="TextBox 3"/>
          <p:cNvSpPr txBox="1"/>
          <p:nvPr/>
        </p:nvSpPr>
        <p:spPr>
          <a:xfrm>
            <a:off x="6624320" y="4334932"/>
            <a:ext cx="4765040" cy="181588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457200" indent="-457200">
              <a:buFont typeface="Arial" panose="020B0604020202020204" pitchFamily="34" charset="0"/>
              <a:buChar char="•"/>
            </a:pPr>
            <a:r>
              <a:rPr lang="en-US" sz="2800"/>
              <a:t>h1: là </a:t>
            </a:r>
            <a:r>
              <a:rPr lang="en-US" sz="2800" smtClean="0"/>
              <a:t>selector</a:t>
            </a:r>
          </a:p>
          <a:p>
            <a:pPr marL="457200" indent="-457200">
              <a:buFont typeface="Arial" panose="020B0604020202020204" pitchFamily="34" charset="0"/>
              <a:buChar char="•"/>
            </a:pPr>
            <a:r>
              <a:rPr lang="en-US" sz="2800" smtClean="0"/>
              <a:t>color </a:t>
            </a:r>
            <a:r>
              <a:rPr lang="en-US" sz="2800"/>
              <a:t>và font-size: là thuộc tính (property</a:t>
            </a:r>
            <a:r>
              <a:rPr lang="en-US" sz="2800" smtClean="0"/>
              <a:t>)</a:t>
            </a:r>
          </a:p>
          <a:p>
            <a:pPr marL="457200" indent="-457200">
              <a:buFont typeface="Arial" panose="020B0604020202020204" pitchFamily="34" charset="0"/>
              <a:buChar char="•"/>
            </a:pPr>
            <a:r>
              <a:rPr lang="en-US" sz="2800" smtClean="0"/>
              <a:t>red </a:t>
            </a:r>
            <a:r>
              <a:rPr lang="en-US" sz="2800"/>
              <a:t>và 32px: là giá trị (value)</a:t>
            </a:r>
          </a:p>
        </p:txBody>
      </p:sp>
    </p:spTree>
    <p:extLst>
      <p:ext uri="{BB962C8B-B14F-4D97-AF65-F5344CB8AC3E}">
        <p14:creationId xmlns:p14="http://schemas.microsoft.com/office/powerpoint/2010/main" val="3728105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Cách sử </a:t>
            </a:r>
            <a:r>
              <a:rPr lang="en-US" smtClean="0"/>
              <a:t>dụng</a:t>
            </a:r>
            <a:endParaRPr lang="en-US"/>
          </a:p>
        </p:txBody>
      </p:sp>
      <p:sp>
        <p:nvSpPr>
          <p:cNvPr id="3" name="Content Placeholder 2"/>
          <p:cNvSpPr>
            <a:spLocks noGrp="1"/>
          </p:cNvSpPr>
          <p:nvPr>
            <p:ph idx="1"/>
          </p:nvPr>
        </p:nvSpPr>
        <p:spPr/>
        <p:txBody>
          <a:bodyPr/>
          <a:lstStyle/>
          <a:p>
            <a:r>
              <a:rPr lang="en-US"/>
              <a:t>Cách 1: </a:t>
            </a:r>
            <a:r>
              <a:rPr lang="en-US" b="1"/>
              <a:t>Inline </a:t>
            </a:r>
            <a:r>
              <a:rPr lang="en-US" b="1" smtClean="0"/>
              <a:t>CSS</a:t>
            </a:r>
          </a:p>
          <a:p>
            <a:pPr marL="0" indent="0">
              <a:buNone/>
            </a:pPr>
            <a:endParaRPr lang="en-US" smtClean="0"/>
          </a:p>
          <a:p>
            <a:endParaRPr lang="en-US"/>
          </a:p>
        </p:txBody>
      </p:sp>
      <p:sp>
        <p:nvSpPr>
          <p:cNvPr id="6" name="Rectangle 5"/>
          <p:cNvSpPr/>
          <p:nvPr/>
        </p:nvSpPr>
        <p:spPr>
          <a:xfrm>
            <a:off x="1471132" y="3427214"/>
            <a:ext cx="9425465" cy="584775"/>
          </a:xfrm>
          <a:prstGeom prst="rect">
            <a:avLst/>
          </a:prstGeom>
        </p:spPr>
        <p:txBody>
          <a:bodyPr wrap="none">
            <a:spAutoFit/>
          </a:bodyPr>
          <a:lstStyle/>
          <a:p>
            <a:r>
              <a:rPr lang="en-US" sz="3200"/>
              <a:t>&lt;h1 </a:t>
            </a:r>
            <a:r>
              <a:rPr lang="en-US" sz="3200">
                <a:solidFill>
                  <a:srgbClr val="FF0000"/>
                </a:solidFill>
              </a:rPr>
              <a:t>style</a:t>
            </a:r>
            <a:r>
              <a:rPr lang="en-US" sz="3200"/>
              <a:t>=</a:t>
            </a:r>
            <a:r>
              <a:rPr lang="en-US" sz="3200">
                <a:solidFill>
                  <a:srgbClr val="00B050"/>
                </a:solidFill>
              </a:rPr>
              <a:t>"</a:t>
            </a:r>
            <a:r>
              <a:rPr lang="en-US" sz="3200" b="1">
                <a:solidFill>
                  <a:srgbClr val="00B050"/>
                </a:solidFill>
              </a:rPr>
              <a:t>color: blue</a:t>
            </a:r>
            <a:r>
              <a:rPr lang="en-US" sz="3200" b="1" smtClean="0">
                <a:solidFill>
                  <a:srgbClr val="00B050"/>
                </a:solidFill>
              </a:rPr>
              <a:t>; font-size:13px"</a:t>
            </a:r>
            <a:r>
              <a:rPr lang="en-US" sz="3200" b="1" smtClean="0"/>
              <a:t>&gt;</a:t>
            </a:r>
            <a:r>
              <a:rPr lang="en-US" sz="3200"/>
              <a:t>Tiêu đề&lt;/h1&gt;</a:t>
            </a:r>
          </a:p>
        </p:txBody>
      </p:sp>
    </p:spTree>
    <p:extLst>
      <p:ext uri="{BB962C8B-B14F-4D97-AF65-F5344CB8AC3E}">
        <p14:creationId xmlns:p14="http://schemas.microsoft.com/office/powerpoint/2010/main" val="314853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Cách sử </a:t>
            </a:r>
            <a:r>
              <a:rPr lang="en-US" smtClean="0"/>
              <a:t>dụng</a:t>
            </a:r>
            <a:endParaRPr lang="en-US"/>
          </a:p>
        </p:txBody>
      </p:sp>
      <p:sp>
        <p:nvSpPr>
          <p:cNvPr id="3" name="Content Placeholder 2"/>
          <p:cNvSpPr>
            <a:spLocks noGrp="1"/>
          </p:cNvSpPr>
          <p:nvPr>
            <p:ph idx="1"/>
          </p:nvPr>
        </p:nvSpPr>
        <p:spPr>
          <a:xfrm>
            <a:off x="1295401" y="2556932"/>
            <a:ext cx="5308599" cy="3318936"/>
          </a:xfrm>
        </p:spPr>
        <p:txBody>
          <a:bodyPr>
            <a:normAutofit/>
          </a:bodyPr>
          <a:lstStyle/>
          <a:p>
            <a:r>
              <a:rPr lang="en-US" smtClean="0"/>
              <a:t>Cách </a:t>
            </a:r>
            <a:r>
              <a:rPr lang="en-US"/>
              <a:t>2: </a:t>
            </a:r>
            <a:r>
              <a:rPr lang="en-US" b="1"/>
              <a:t>Internal CSS </a:t>
            </a:r>
            <a:r>
              <a:rPr lang="en-US"/>
              <a:t>(trong thẻ &lt;style&gt; ở đầu HTML</a:t>
            </a:r>
            <a:r>
              <a:rPr lang="en-US" smtClean="0"/>
              <a:t>)</a:t>
            </a:r>
          </a:p>
          <a:p>
            <a:endParaRPr lang="en-US"/>
          </a:p>
        </p:txBody>
      </p:sp>
      <p:sp>
        <p:nvSpPr>
          <p:cNvPr id="4" name="Rectangle 3"/>
          <p:cNvSpPr/>
          <p:nvPr/>
        </p:nvSpPr>
        <p:spPr>
          <a:xfrm>
            <a:off x="7081520" y="2556932"/>
            <a:ext cx="4003040" cy="361018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lvl="0">
              <a:spcBef>
                <a:spcPct val="20000"/>
              </a:spcBef>
              <a:spcAft>
                <a:spcPts val="600"/>
              </a:spcAft>
              <a:buClr>
                <a:srgbClr val="549E39"/>
              </a:buClr>
              <a:buSzPct val="115000"/>
            </a:pPr>
            <a:r>
              <a:rPr lang="en-US" sz="2200">
                <a:solidFill>
                  <a:prstClr val="black">
                    <a:lumMod val="85000"/>
                    <a:lumOff val="15000"/>
                  </a:prstClr>
                </a:solidFill>
                <a:latin typeface="Tahoma" panose="020B0604030504040204" pitchFamily="34" charset="0"/>
                <a:ea typeface="Tahoma" panose="020B0604030504040204" pitchFamily="34" charset="0"/>
                <a:cs typeface="Tahoma" panose="020B0604030504040204" pitchFamily="34" charset="0"/>
              </a:rPr>
              <a:t>&lt;head&gt;</a:t>
            </a:r>
          </a:p>
          <a:p>
            <a:pPr lvl="0">
              <a:spcBef>
                <a:spcPct val="20000"/>
              </a:spcBef>
              <a:spcAft>
                <a:spcPts val="600"/>
              </a:spcAft>
              <a:buClr>
                <a:srgbClr val="549E39"/>
              </a:buClr>
              <a:buSzPct val="115000"/>
            </a:pPr>
            <a:r>
              <a:rPr lang="en-US" sz="2200">
                <a:solidFill>
                  <a:prstClr val="black">
                    <a:lumMod val="85000"/>
                    <a:lumOff val="15000"/>
                  </a:prstClr>
                </a:solidFill>
                <a:latin typeface="Tahoma" panose="020B0604030504040204" pitchFamily="34" charset="0"/>
                <a:ea typeface="Tahoma" panose="020B0604030504040204" pitchFamily="34" charset="0"/>
                <a:cs typeface="Tahoma" panose="020B0604030504040204" pitchFamily="34" charset="0"/>
              </a:rPr>
              <a:t>  &lt;style&gt;</a:t>
            </a:r>
          </a:p>
          <a:p>
            <a:pPr lvl="0">
              <a:spcBef>
                <a:spcPct val="20000"/>
              </a:spcBef>
              <a:spcAft>
                <a:spcPts val="600"/>
              </a:spcAft>
              <a:buClr>
                <a:srgbClr val="549E39"/>
              </a:buClr>
              <a:buSzPct val="115000"/>
            </a:pPr>
            <a:r>
              <a:rPr lang="en-US" sz="2200">
                <a:solidFill>
                  <a:prstClr val="black">
                    <a:lumMod val="85000"/>
                    <a:lumOff val="15000"/>
                  </a:prstClr>
                </a:solidFill>
                <a:latin typeface="Tahoma" panose="020B0604030504040204" pitchFamily="34" charset="0"/>
                <a:ea typeface="Tahoma" panose="020B0604030504040204" pitchFamily="34" charset="0"/>
                <a:cs typeface="Tahoma" panose="020B0604030504040204" pitchFamily="34" charset="0"/>
              </a:rPr>
              <a:t>    p {</a:t>
            </a:r>
          </a:p>
          <a:p>
            <a:pPr lvl="0">
              <a:spcBef>
                <a:spcPct val="20000"/>
              </a:spcBef>
              <a:spcAft>
                <a:spcPts val="600"/>
              </a:spcAft>
              <a:buClr>
                <a:srgbClr val="549E39"/>
              </a:buClr>
              <a:buSzPct val="115000"/>
            </a:pPr>
            <a:r>
              <a:rPr lang="en-US" sz="2200">
                <a:solidFill>
                  <a:srgbClr val="00B050"/>
                </a:solidFill>
                <a:latin typeface="Tahoma" panose="020B0604030504040204" pitchFamily="34" charset="0"/>
                <a:ea typeface="Tahoma" panose="020B0604030504040204" pitchFamily="34" charset="0"/>
                <a:cs typeface="Tahoma" panose="020B0604030504040204" pitchFamily="34" charset="0"/>
              </a:rPr>
              <a:t>      color</a:t>
            </a:r>
            <a:r>
              <a:rPr lang="en-US" sz="2200">
                <a:solidFill>
                  <a:prstClr val="black">
                    <a:lumMod val="85000"/>
                    <a:lumOff val="15000"/>
                  </a:prstClr>
                </a:solidFill>
                <a:latin typeface="Tahoma" panose="020B0604030504040204" pitchFamily="34" charset="0"/>
                <a:ea typeface="Tahoma" panose="020B0604030504040204" pitchFamily="34" charset="0"/>
                <a:cs typeface="Tahoma" panose="020B0604030504040204" pitchFamily="34" charset="0"/>
              </a:rPr>
              <a:t>: green;</a:t>
            </a:r>
          </a:p>
          <a:p>
            <a:pPr lvl="0">
              <a:spcBef>
                <a:spcPct val="20000"/>
              </a:spcBef>
              <a:spcAft>
                <a:spcPts val="600"/>
              </a:spcAft>
              <a:buClr>
                <a:srgbClr val="549E39"/>
              </a:buClr>
              <a:buSzPct val="115000"/>
            </a:pPr>
            <a:r>
              <a:rPr lang="en-US" sz="2200">
                <a:solidFill>
                  <a:prstClr val="black">
                    <a:lumMod val="85000"/>
                    <a:lumOff val="15000"/>
                  </a:prstClr>
                </a:solidFill>
                <a:latin typeface="Tahoma" panose="020B0604030504040204" pitchFamily="34" charset="0"/>
                <a:ea typeface="Tahoma" panose="020B0604030504040204" pitchFamily="34" charset="0"/>
                <a:cs typeface="Tahoma" panose="020B0604030504040204" pitchFamily="34" charset="0"/>
              </a:rPr>
              <a:t>    }</a:t>
            </a:r>
          </a:p>
          <a:p>
            <a:pPr lvl="0">
              <a:spcBef>
                <a:spcPct val="20000"/>
              </a:spcBef>
              <a:spcAft>
                <a:spcPts val="600"/>
              </a:spcAft>
              <a:buClr>
                <a:srgbClr val="549E39"/>
              </a:buClr>
              <a:buSzPct val="115000"/>
            </a:pPr>
            <a:r>
              <a:rPr lang="en-US" sz="2200">
                <a:solidFill>
                  <a:prstClr val="black">
                    <a:lumMod val="85000"/>
                    <a:lumOff val="15000"/>
                  </a:prstClr>
                </a:solidFill>
                <a:latin typeface="Tahoma" panose="020B0604030504040204" pitchFamily="34" charset="0"/>
                <a:ea typeface="Tahoma" panose="020B0604030504040204" pitchFamily="34" charset="0"/>
                <a:cs typeface="Tahoma" panose="020B0604030504040204" pitchFamily="34" charset="0"/>
              </a:rPr>
              <a:t>  &lt;/style&gt;</a:t>
            </a:r>
          </a:p>
          <a:p>
            <a:pPr lvl="0">
              <a:spcBef>
                <a:spcPct val="20000"/>
              </a:spcBef>
              <a:spcAft>
                <a:spcPts val="600"/>
              </a:spcAft>
              <a:buClr>
                <a:srgbClr val="549E39"/>
              </a:buClr>
              <a:buSzPct val="115000"/>
            </a:pPr>
            <a:r>
              <a:rPr lang="en-US" sz="2200">
                <a:solidFill>
                  <a:prstClr val="black">
                    <a:lumMod val="85000"/>
                    <a:lumOff val="15000"/>
                  </a:prstClr>
                </a:solidFill>
                <a:latin typeface="Tahoma" panose="020B0604030504040204" pitchFamily="34" charset="0"/>
                <a:ea typeface="Tahoma" panose="020B0604030504040204" pitchFamily="34" charset="0"/>
                <a:cs typeface="Tahoma" panose="020B0604030504040204" pitchFamily="34" charset="0"/>
              </a:rPr>
              <a:t>&lt;/head&gt;</a:t>
            </a:r>
          </a:p>
          <a:p>
            <a:endParaRPr lang="en-US"/>
          </a:p>
        </p:txBody>
      </p:sp>
    </p:spTree>
    <p:extLst>
      <p:ext uri="{BB962C8B-B14F-4D97-AF65-F5344CB8AC3E}">
        <p14:creationId xmlns:p14="http://schemas.microsoft.com/office/powerpoint/2010/main" val="3924853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Cách sử </a:t>
            </a:r>
            <a:r>
              <a:rPr lang="en-US" smtClean="0"/>
              <a:t>dụng</a:t>
            </a:r>
            <a:endParaRPr lang="en-US"/>
          </a:p>
        </p:txBody>
      </p:sp>
      <p:sp>
        <p:nvSpPr>
          <p:cNvPr id="3" name="Content Placeholder 2"/>
          <p:cNvSpPr>
            <a:spLocks noGrp="1"/>
          </p:cNvSpPr>
          <p:nvPr>
            <p:ph idx="1"/>
          </p:nvPr>
        </p:nvSpPr>
        <p:spPr>
          <a:xfrm>
            <a:off x="1295401" y="2556932"/>
            <a:ext cx="5308599" cy="3318936"/>
          </a:xfrm>
        </p:spPr>
        <p:txBody>
          <a:bodyPr>
            <a:normAutofit/>
          </a:bodyPr>
          <a:lstStyle/>
          <a:p>
            <a:r>
              <a:rPr lang="en-US"/>
              <a:t>Cách 3: </a:t>
            </a:r>
            <a:r>
              <a:rPr lang="en-US" b="1"/>
              <a:t>External CSS </a:t>
            </a:r>
            <a:r>
              <a:rPr lang="en-US" b="1" smtClean="0"/>
              <a:t/>
            </a:r>
            <a:br>
              <a:rPr lang="en-US" b="1" smtClean="0"/>
            </a:br>
            <a:r>
              <a:rPr lang="en-US" smtClean="0"/>
              <a:t>(</a:t>
            </a:r>
            <a:r>
              <a:rPr lang="en-US"/>
              <a:t>file .css riêng biệt)</a:t>
            </a:r>
          </a:p>
        </p:txBody>
      </p:sp>
      <p:sp>
        <p:nvSpPr>
          <p:cNvPr id="4" name="Rectangle 3"/>
          <p:cNvSpPr/>
          <p:nvPr/>
        </p:nvSpPr>
        <p:spPr>
          <a:xfrm>
            <a:off x="853440" y="3931920"/>
            <a:ext cx="7802880" cy="107696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lvl="0" algn="ctr">
              <a:spcBef>
                <a:spcPct val="20000"/>
              </a:spcBef>
              <a:spcAft>
                <a:spcPts val="600"/>
              </a:spcAft>
              <a:buClr>
                <a:srgbClr val="549E39"/>
              </a:buClr>
              <a:buSzPct val="115000"/>
            </a:pPr>
            <a:r>
              <a:rPr lang="en-US" sz="2800">
                <a:solidFill>
                  <a:prstClr val="black">
                    <a:lumMod val="85000"/>
                    <a:lumOff val="15000"/>
                  </a:prstClr>
                </a:solidFill>
                <a:latin typeface="Tahoma" panose="020B0604030504040204" pitchFamily="34" charset="0"/>
                <a:ea typeface="Tahoma" panose="020B0604030504040204" pitchFamily="34" charset="0"/>
                <a:cs typeface="Tahoma" panose="020B0604030504040204" pitchFamily="34" charset="0"/>
              </a:rPr>
              <a:t>&lt;link </a:t>
            </a:r>
            <a:r>
              <a:rPr lang="en-US" sz="2800">
                <a:solidFill>
                  <a:srgbClr val="FF0000"/>
                </a:solidFill>
                <a:latin typeface="Tahoma" panose="020B0604030504040204" pitchFamily="34" charset="0"/>
                <a:ea typeface="Tahoma" panose="020B0604030504040204" pitchFamily="34" charset="0"/>
                <a:cs typeface="Tahoma" panose="020B0604030504040204" pitchFamily="34" charset="0"/>
              </a:rPr>
              <a:t>rel</a:t>
            </a:r>
            <a:r>
              <a:rPr lang="en-US" sz="2800">
                <a:solidFill>
                  <a:prstClr val="black">
                    <a:lumMod val="85000"/>
                    <a:lumOff val="15000"/>
                  </a:prstClr>
                </a:solidFill>
                <a:latin typeface="Tahoma" panose="020B0604030504040204" pitchFamily="34" charset="0"/>
                <a:ea typeface="Tahoma" panose="020B0604030504040204" pitchFamily="34" charset="0"/>
                <a:cs typeface="Tahoma" panose="020B0604030504040204" pitchFamily="34" charset="0"/>
              </a:rPr>
              <a:t>="</a:t>
            </a:r>
            <a:r>
              <a:rPr lang="en-US" sz="2800">
                <a:solidFill>
                  <a:srgbClr val="00B050"/>
                </a:solidFill>
                <a:latin typeface="Tahoma" panose="020B0604030504040204" pitchFamily="34" charset="0"/>
                <a:ea typeface="Tahoma" panose="020B0604030504040204" pitchFamily="34" charset="0"/>
                <a:cs typeface="Tahoma" panose="020B0604030504040204" pitchFamily="34" charset="0"/>
              </a:rPr>
              <a:t>stylesheet</a:t>
            </a:r>
            <a:r>
              <a:rPr lang="en-US" sz="2800">
                <a:solidFill>
                  <a:prstClr val="black">
                    <a:lumMod val="85000"/>
                    <a:lumOff val="15000"/>
                  </a:prstClr>
                </a:solidFill>
                <a:latin typeface="Tahoma" panose="020B0604030504040204" pitchFamily="34" charset="0"/>
                <a:ea typeface="Tahoma" panose="020B0604030504040204" pitchFamily="34" charset="0"/>
                <a:cs typeface="Tahoma" panose="020B0604030504040204" pitchFamily="34" charset="0"/>
              </a:rPr>
              <a:t>" </a:t>
            </a:r>
            <a:r>
              <a:rPr lang="en-US" sz="2800">
                <a:solidFill>
                  <a:srgbClr val="FF0000"/>
                </a:solidFill>
                <a:latin typeface="Tahoma" panose="020B0604030504040204" pitchFamily="34" charset="0"/>
                <a:ea typeface="Tahoma" panose="020B0604030504040204" pitchFamily="34" charset="0"/>
                <a:cs typeface="Tahoma" panose="020B0604030504040204" pitchFamily="34" charset="0"/>
              </a:rPr>
              <a:t>href</a:t>
            </a:r>
            <a:r>
              <a:rPr lang="en-US" sz="2800">
                <a:solidFill>
                  <a:prstClr val="black">
                    <a:lumMod val="85000"/>
                    <a:lumOff val="15000"/>
                  </a:prstClr>
                </a:solidFill>
                <a:latin typeface="Tahoma" panose="020B0604030504040204" pitchFamily="34" charset="0"/>
                <a:ea typeface="Tahoma" panose="020B0604030504040204" pitchFamily="34" charset="0"/>
                <a:cs typeface="Tahoma" panose="020B0604030504040204" pitchFamily="34" charset="0"/>
              </a:rPr>
              <a:t>="</a:t>
            </a:r>
            <a:r>
              <a:rPr lang="en-US" sz="2800">
                <a:solidFill>
                  <a:srgbClr val="00B050"/>
                </a:solidFill>
                <a:latin typeface="Tahoma" panose="020B0604030504040204" pitchFamily="34" charset="0"/>
                <a:ea typeface="Tahoma" panose="020B0604030504040204" pitchFamily="34" charset="0"/>
                <a:cs typeface="Tahoma" panose="020B0604030504040204" pitchFamily="34" charset="0"/>
              </a:rPr>
              <a:t>style.css</a:t>
            </a:r>
            <a:r>
              <a:rPr lang="en-US" sz="2800" smtClean="0">
                <a:solidFill>
                  <a:prstClr val="black">
                    <a:lumMod val="85000"/>
                    <a:lumOff val="15000"/>
                  </a:prstClr>
                </a:solidFill>
                <a:latin typeface="Tahoma" panose="020B0604030504040204" pitchFamily="34" charset="0"/>
                <a:ea typeface="Tahoma" panose="020B0604030504040204" pitchFamily="34" charset="0"/>
                <a:cs typeface="Tahoma" panose="020B0604030504040204" pitchFamily="34" charset="0"/>
              </a:rPr>
              <a:t>"&gt;</a:t>
            </a:r>
            <a:endParaRPr lang="en-US" sz="2800">
              <a:solidFill>
                <a:prstClr val="black">
                  <a:lumMod val="85000"/>
                  <a:lumOff val="15000"/>
                </a:prstClr>
              </a:solidFill>
              <a:latin typeface="Tahoma" panose="020B0604030504040204" pitchFamily="34" charset="0"/>
              <a:ea typeface="Tahoma" panose="020B0604030504040204" pitchFamily="34" charset="0"/>
              <a:cs typeface="Tahoma" panose="020B0604030504040204" pitchFamily="34" charset="0"/>
            </a:endParaRPr>
          </a:p>
        </p:txBody>
      </p:sp>
      <p:sp>
        <p:nvSpPr>
          <p:cNvPr id="5" name="Flowchart: Multidocument 4"/>
          <p:cNvSpPr/>
          <p:nvPr/>
        </p:nvSpPr>
        <p:spPr>
          <a:xfrm>
            <a:off x="7045961" y="2556932"/>
            <a:ext cx="4292598" cy="1564640"/>
          </a:xfrm>
          <a:prstGeom prst="flowChartMultidocumen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US"/>
              <a:t>body {</a:t>
            </a:r>
          </a:p>
          <a:p>
            <a:r>
              <a:rPr lang="en-US"/>
              <a:t>  background-color: #f0f0f0;</a:t>
            </a:r>
          </a:p>
          <a:p>
            <a:r>
              <a:rPr lang="en-US" smtClean="0"/>
              <a:t>}</a:t>
            </a:r>
            <a:endParaRPr lang="en-US"/>
          </a:p>
        </p:txBody>
      </p:sp>
      <p:sp>
        <p:nvSpPr>
          <p:cNvPr id="6" name="TextBox 5"/>
          <p:cNvSpPr txBox="1"/>
          <p:nvPr/>
        </p:nvSpPr>
        <p:spPr>
          <a:xfrm>
            <a:off x="9464041" y="2066156"/>
            <a:ext cx="1874518" cy="490776"/>
          </a:xfrm>
          <a:prstGeom prst="downArrow">
            <a:avLst/>
          </a:prstGeom>
        </p:spPr>
        <p:style>
          <a:lnRef idx="0">
            <a:schemeClr val="dk1"/>
          </a:lnRef>
          <a:fillRef idx="3">
            <a:schemeClr val="dk1"/>
          </a:fillRef>
          <a:effectRef idx="3">
            <a:schemeClr val="dk1"/>
          </a:effectRef>
          <a:fontRef idx="minor">
            <a:schemeClr val="lt1"/>
          </a:fontRef>
        </p:style>
        <p:txBody>
          <a:bodyPr wrap="square" rtlCol="0">
            <a:spAutoFit/>
          </a:bodyPr>
          <a:lstStyle/>
          <a:p>
            <a:r>
              <a:rPr lang="en-US" smtClean="0"/>
              <a:t>Style.css</a:t>
            </a:r>
            <a:endParaRPr lang="en-US"/>
          </a:p>
        </p:txBody>
      </p:sp>
    </p:spTree>
    <p:extLst>
      <p:ext uri="{BB962C8B-B14F-4D97-AF65-F5344CB8AC3E}">
        <p14:creationId xmlns:p14="http://schemas.microsoft.com/office/powerpoint/2010/main" val="38239774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CSS </a:t>
            </a:r>
            <a:r>
              <a:rPr lang="en-US" smtClean="0"/>
              <a:t>Selectors</a:t>
            </a:r>
            <a:endParaRPr lang="en-US"/>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53974008"/>
              </p:ext>
            </p:extLst>
          </p:nvPr>
        </p:nvGraphicFramePr>
        <p:xfrm>
          <a:off x="457200" y="2285998"/>
          <a:ext cx="11257281" cy="4546913"/>
        </p:xfrm>
        <a:graphic>
          <a:graphicData uri="http://schemas.openxmlformats.org/drawingml/2006/table">
            <a:tbl>
              <a:tblPr firstRow="1">
                <a:tableStyleId>{16D9F66E-5EB9-4882-86FB-DCBF35E3C3E4}</a:tableStyleId>
              </a:tblPr>
              <a:tblGrid>
                <a:gridCol w="2164080">
                  <a:extLst>
                    <a:ext uri="{9D8B030D-6E8A-4147-A177-3AD203B41FA5}">
                      <a16:colId xmlns:a16="http://schemas.microsoft.com/office/drawing/2014/main" val="1824273447"/>
                    </a:ext>
                  </a:extLst>
                </a:gridCol>
                <a:gridCol w="3749040">
                  <a:extLst>
                    <a:ext uri="{9D8B030D-6E8A-4147-A177-3AD203B41FA5}">
                      <a16:colId xmlns:a16="http://schemas.microsoft.com/office/drawing/2014/main" val="4175490400"/>
                    </a:ext>
                  </a:extLst>
                </a:gridCol>
                <a:gridCol w="5344161">
                  <a:extLst>
                    <a:ext uri="{9D8B030D-6E8A-4147-A177-3AD203B41FA5}">
                      <a16:colId xmlns:a16="http://schemas.microsoft.com/office/drawing/2014/main" val="215674173"/>
                    </a:ext>
                  </a:extLst>
                </a:gridCol>
              </a:tblGrid>
              <a:tr h="465522">
                <a:tc>
                  <a:txBody>
                    <a:bodyPr/>
                    <a:lstStyle/>
                    <a:p>
                      <a:pPr algn="ctr"/>
                      <a:r>
                        <a:rPr lang="en-US" sz="2400">
                          <a:latin typeface="Tahoma" panose="020B0604030504040204" pitchFamily="34" charset="0"/>
                          <a:ea typeface="Tahoma" panose="020B0604030504040204" pitchFamily="34" charset="0"/>
                          <a:cs typeface="Tahoma" panose="020B0604030504040204" pitchFamily="34" charset="0"/>
                        </a:rPr>
                        <a:t>Selector</a:t>
                      </a:r>
                    </a:p>
                  </a:txBody>
                  <a:tcPr anchor="ctr">
                    <a:solidFill>
                      <a:srgbClr val="92D050"/>
                    </a:solidFill>
                  </a:tcPr>
                </a:tc>
                <a:tc>
                  <a:txBody>
                    <a:bodyPr/>
                    <a:lstStyle/>
                    <a:p>
                      <a:pPr algn="ctr"/>
                      <a:r>
                        <a:rPr lang="en-US" sz="2400">
                          <a:latin typeface="Tahoma" panose="020B0604030504040204" pitchFamily="34" charset="0"/>
                          <a:ea typeface="Tahoma" panose="020B0604030504040204" pitchFamily="34" charset="0"/>
                          <a:cs typeface="Tahoma" panose="020B0604030504040204" pitchFamily="34" charset="0"/>
                        </a:rPr>
                        <a:t>Mô tả</a:t>
                      </a:r>
                    </a:p>
                  </a:txBody>
                  <a:tcPr anchor="ctr">
                    <a:solidFill>
                      <a:srgbClr val="92D050"/>
                    </a:solidFill>
                  </a:tcPr>
                </a:tc>
                <a:tc>
                  <a:txBody>
                    <a:bodyPr/>
                    <a:lstStyle/>
                    <a:p>
                      <a:pPr algn="ctr"/>
                      <a:r>
                        <a:rPr lang="en-US" sz="2400">
                          <a:latin typeface="Tahoma" panose="020B0604030504040204" pitchFamily="34" charset="0"/>
                          <a:ea typeface="Tahoma" panose="020B0604030504040204" pitchFamily="34" charset="0"/>
                          <a:cs typeface="Tahoma" panose="020B0604030504040204" pitchFamily="34" charset="0"/>
                        </a:rPr>
                        <a:t>Ví dụ</a:t>
                      </a:r>
                    </a:p>
                  </a:txBody>
                  <a:tcPr anchor="ctr">
                    <a:solidFill>
                      <a:srgbClr val="92D050"/>
                    </a:solidFill>
                  </a:tcPr>
                </a:tc>
                <a:extLst>
                  <a:ext uri="{0D108BD9-81ED-4DB2-BD59-A6C34878D82A}">
                    <a16:rowId xmlns:a16="http://schemas.microsoft.com/office/drawing/2014/main" val="4152374248"/>
                  </a:ext>
                </a:extLst>
              </a:tr>
              <a:tr h="465522">
                <a:tc>
                  <a:txBody>
                    <a:bodyPr/>
                    <a:lstStyle/>
                    <a:p>
                      <a:r>
                        <a:rPr lang="en-US" sz="2400">
                          <a:latin typeface="Tahoma" panose="020B0604030504040204" pitchFamily="34" charset="0"/>
                          <a:ea typeface="Tahoma" panose="020B0604030504040204" pitchFamily="34" charset="0"/>
                          <a:cs typeface="Tahoma" panose="020B0604030504040204" pitchFamily="34" charset="0"/>
                        </a:rPr>
                        <a:t>*</a:t>
                      </a:r>
                    </a:p>
                  </a:txBody>
                  <a:tcPr anchor="ctr"/>
                </a:tc>
                <a:tc>
                  <a:txBody>
                    <a:bodyPr/>
                    <a:lstStyle/>
                    <a:p>
                      <a:r>
                        <a:rPr lang="en-US" sz="2400">
                          <a:latin typeface="Tahoma" panose="020B0604030504040204" pitchFamily="34" charset="0"/>
                          <a:ea typeface="Tahoma" panose="020B0604030504040204" pitchFamily="34" charset="0"/>
                          <a:cs typeface="Tahoma" panose="020B0604030504040204" pitchFamily="34" charset="0"/>
                        </a:rPr>
                        <a:t>Tất cả phần tử</a:t>
                      </a:r>
                    </a:p>
                  </a:txBody>
                  <a:tcPr anchor="ctr"/>
                </a:tc>
                <a:tc>
                  <a:txBody>
                    <a:bodyPr/>
                    <a:lstStyle/>
                    <a:p>
                      <a:r>
                        <a:rPr lang="en-US" sz="2400">
                          <a:latin typeface="Tahoma" panose="020B0604030504040204" pitchFamily="34" charset="0"/>
                          <a:ea typeface="Tahoma" panose="020B0604030504040204" pitchFamily="34" charset="0"/>
                          <a:cs typeface="Tahoma" panose="020B0604030504040204" pitchFamily="34" charset="0"/>
                        </a:rPr>
                        <a:t>* { margin: 0; }</a:t>
                      </a:r>
                    </a:p>
                  </a:txBody>
                  <a:tcPr anchor="ctr"/>
                </a:tc>
                <a:extLst>
                  <a:ext uri="{0D108BD9-81ED-4DB2-BD59-A6C34878D82A}">
                    <a16:rowId xmlns:a16="http://schemas.microsoft.com/office/drawing/2014/main" val="2016191926"/>
                  </a:ext>
                </a:extLst>
              </a:tr>
              <a:tr h="465522">
                <a:tc>
                  <a:txBody>
                    <a:bodyPr/>
                    <a:lstStyle/>
                    <a:p>
                      <a:r>
                        <a:rPr lang="en-US" sz="2400">
                          <a:latin typeface="Tahoma" panose="020B0604030504040204" pitchFamily="34" charset="0"/>
                          <a:ea typeface="Tahoma" panose="020B0604030504040204" pitchFamily="34" charset="0"/>
                          <a:cs typeface="Tahoma" panose="020B0604030504040204" pitchFamily="34" charset="0"/>
                        </a:rPr>
                        <a:t>tag</a:t>
                      </a:r>
                    </a:p>
                  </a:txBody>
                  <a:tcPr anchor="ctr"/>
                </a:tc>
                <a:tc>
                  <a:txBody>
                    <a:bodyPr/>
                    <a:lstStyle/>
                    <a:p>
                      <a:r>
                        <a:rPr lang="en-US" sz="2400">
                          <a:latin typeface="Tahoma" panose="020B0604030504040204" pitchFamily="34" charset="0"/>
                          <a:ea typeface="Tahoma" panose="020B0604030504040204" pitchFamily="34" charset="0"/>
                          <a:cs typeface="Tahoma" panose="020B0604030504040204" pitchFamily="34" charset="0"/>
                        </a:rPr>
                        <a:t>Theo tên thẻ</a:t>
                      </a:r>
                    </a:p>
                  </a:txBody>
                  <a:tcPr anchor="ctr"/>
                </a:tc>
                <a:tc>
                  <a:txBody>
                    <a:bodyPr/>
                    <a:lstStyle/>
                    <a:p>
                      <a:r>
                        <a:rPr lang="en-US" sz="2400">
                          <a:latin typeface="Tahoma" panose="020B0604030504040204" pitchFamily="34" charset="0"/>
                          <a:ea typeface="Tahoma" panose="020B0604030504040204" pitchFamily="34" charset="0"/>
                          <a:cs typeface="Tahoma" panose="020B0604030504040204" pitchFamily="34" charset="0"/>
                        </a:rPr>
                        <a:t>p { color: blue; }</a:t>
                      </a:r>
                    </a:p>
                  </a:txBody>
                  <a:tcPr anchor="ctr"/>
                </a:tc>
                <a:extLst>
                  <a:ext uri="{0D108BD9-81ED-4DB2-BD59-A6C34878D82A}">
                    <a16:rowId xmlns:a16="http://schemas.microsoft.com/office/drawing/2014/main" val="3234942040"/>
                  </a:ext>
                </a:extLst>
              </a:tr>
              <a:tr h="822737">
                <a:tc>
                  <a:txBody>
                    <a:bodyPr/>
                    <a:lstStyle/>
                    <a:p>
                      <a:r>
                        <a:rPr lang="en-US" sz="2400">
                          <a:latin typeface="Tahoma" panose="020B0604030504040204" pitchFamily="34" charset="0"/>
                          <a:ea typeface="Tahoma" panose="020B0604030504040204" pitchFamily="34" charset="0"/>
                          <a:cs typeface="Tahoma" panose="020B0604030504040204" pitchFamily="34" charset="0"/>
                        </a:rPr>
                        <a:t>.class</a:t>
                      </a:r>
                    </a:p>
                  </a:txBody>
                  <a:tcPr anchor="ctr"/>
                </a:tc>
                <a:tc>
                  <a:txBody>
                    <a:bodyPr/>
                    <a:lstStyle/>
                    <a:p>
                      <a:r>
                        <a:rPr lang="en-US" sz="2400">
                          <a:latin typeface="Tahoma" panose="020B0604030504040204" pitchFamily="34" charset="0"/>
                          <a:ea typeface="Tahoma" panose="020B0604030504040204" pitchFamily="34" charset="0"/>
                          <a:cs typeface="Tahoma" panose="020B0604030504040204" pitchFamily="34" charset="0"/>
                        </a:rPr>
                        <a:t>Theo class</a:t>
                      </a:r>
                    </a:p>
                  </a:txBody>
                  <a:tcPr anchor="ctr"/>
                </a:tc>
                <a:tc>
                  <a:txBody>
                    <a:bodyPr/>
                    <a:lstStyle/>
                    <a:p>
                      <a:r>
                        <a:rPr lang="en-US" sz="2400">
                          <a:latin typeface="Tahoma" panose="020B0604030504040204" pitchFamily="34" charset="0"/>
                          <a:ea typeface="Tahoma" panose="020B0604030504040204" pitchFamily="34" charset="0"/>
                          <a:cs typeface="Tahoma" panose="020B0604030504040204" pitchFamily="34" charset="0"/>
                        </a:rPr>
                        <a:t>.title { font-weight: bold; }</a:t>
                      </a:r>
                    </a:p>
                  </a:txBody>
                  <a:tcPr anchor="ctr"/>
                </a:tc>
                <a:extLst>
                  <a:ext uri="{0D108BD9-81ED-4DB2-BD59-A6C34878D82A}">
                    <a16:rowId xmlns:a16="http://schemas.microsoft.com/office/drawing/2014/main" val="3973351939"/>
                  </a:ext>
                </a:extLst>
              </a:tr>
              <a:tr h="465522">
                <a:tc>
                  <a:txBody>
                    <a:bodyPr/>
                    <a:lstStyle/>
                    <a:p>
                      <a:r>
                        <a:rPr lang="en-US" sz="2400">
                          <a:latin typeface="Tahoma" panose="020B0604030504040204" pitchFamily="34" charset="0"/>
                          <a:ea typeface="Tahoma" panose="020B0604030504040204" pitchFamily="34" charset="0"/>
                          <a:cs typeface="Tahoma" panose="020B0604030504040204" pitchFamily="34" charset="0"/>
                        </a:rPr>
                        <a:t>#id</a:t>
                      </a:r>
                    </a:p>
                  </a:txBody>
                  <a:tcPr anchor="ctr"/>
                </a:tc>
                <a:tc>
                  <a:txBody>
                    <a:bodyPr/>
                    <a:lstStyle/>
                    <a:p>
                      <a:r>
                        <a:rPr lang="en-US" sz="2400">
                          <a:latin typeface="Tahoma" panose="020B0604030504040204" pitchFamily="34" charset="0"/>
                          <a:ea typeface="Tahoma" panose="020B0604030504040204" pitchFamily="34" charset="0"/>
                          <a:cs typeface="Tahoma" panose="020B0604030504040204" pitchFamily="34" charset="0"/>
                        </a:rPr>
                        <a:t>Theo id</a:t>
                      </a:r>
                    </a:p>
                  </a:txBody>
                  <a:tcPr anchor="ctr"/>
                </a:tc>
                <a:tc>
                  <a:txBody>
                    <a:bodyPr/>
                    <a:lstStyle/>
                    <a:p>
                      <a:r>
                        <a:rPr lang="en-US" sz="2400">
                          <a:latin typeface="Tahoma" panose="020B0604030504040204" pitchFamily="34" charset="0"/>
                          <a:ea typeface="Tahoma" panose="020B0604030504040204" pitchFamily="34" charset="0"/>
                          <a:cs typeface="Tahoma" panose="020B0604030504040204" pitchFamily="34" charset="0"/>
                        </a:rPr>
                        <a:t>#main { padding: 20px; }</a:t>
                      </a:r>
                    </a:p>
                  </a:txBody>
                  <a:tcPr anchor="ctr"/>
                </a:tc>
                <a:extLst>
                  <a:ext uri="{0D108BD9-81ED-4DB2-BD59-A6C34878D82A}">
                    <a16:rowId xmlns:a16="http://schemas.microsoft.com/office/drawing/2014/main" val="2955799783"/>
                  </a:ext>
                </a:extLst>
              </a:tr>
              <a:tr h="465522">
                <a:tc>
                  <a:txBody>
                    <a:bodyPr/>
                    <a:lstStyle/>
                    <a:p>
                      <a:r>
                        <a:rPr lang="en-US" sz="2400">
                          <a:latin typeface="Tahoma" panose="020B0604030504040204" pitchFamily="34" charset="0"/>
                          <a:ea typeface="Tahoma" panose="020B0604030504040204" pitchFamily="34" charset="0"/>
                          <a:cs typeface="Tahoma" panose="020B0604030504040204" pitchFamily="34" charset="0"/>
                        </a:rPr>
                        <a:t>tag.class</a:t>
                      </a:r>
                    </a:p>
                  </a:txBody>
                  <a:tcPr anchor="ctr"/>
                </a:tc>
                <a:tc>
                  <a:txBody>
                    <a:bodyPr/>
                    <a:lstStyle/>
                    <a:p>
                      <a:r>
                        <a:rPr lang="en-US" sz="2400">
                          <a:latin typeface="Tahoma" panose="020B0604030504040204" pitchFamily="34" charset="0"/>
                          <a:ea typeface="Tahoma" panose="020B0604030504040204" pitchFamily="34" charset="0"/>
                          <a:cs typeface="Tahoma" panose="020B0604030504040204" pitchFamily="34" charset="0"/>
                        </a:rPr>
                        <a:t>Kết hợp</a:t>
                      </a:r>
                    </a:p>
                  </a:txBody>
                  <a:tcPr anchor="ctr"/>
                </a:tc>
                <a:tc>
                  <a:txBody>
                    <a:bodyPr/>
                    <a:lstStyle/>
                    <a:p>
                      <a:r>
                        <a:rPr lang="en-US" sz="2400">
                          <a:latin typeface="Tahoma" panose="020B0604030504040204" pitchFamily="34" charset="0"/>
                          <a:ea typeface="Tahoma" panose="020B0604030504040204" pitchFamily="34" charset="0"/>
                          <a:cs typeface="Tahoma" panose="020B0604030504040204" pitchFamily="34" charset="0"/>
                        </a:rPr>
                        <a:t>div.container { ... }</a:t>
                      </a:r>
                    </a:p>
                  </a:txBody>
                  <a:tcPr anchor="ctr"/>
                </a:tc>
                <a:extLst>
                  <a:ext uri="{0D108BD9-81ED-4DB2-BD59-A6C34878D82A}">
                    <a16:rowId xmlns:a16="http://schemas.microsoft.com/office/drawing/2014/main" val="2677224243"/>
                  </a:ext>
                </a:extLst>
              </a:tr>
              <a:tr h="465522">
                <a:tc>
                  <a:txBody>
                    <a:bodyPr/>
                    <a:lstStyle/>
                    <a:p>
                      <a:r>
                        <a:rPr lang="en-US" sz="2400">
                          <a:latin typeface="Tahoma" panose="020B0604030504040204" pitchFamily="34" charset="0"/>
                          <a:ea typeface="Tahoma" panose="020B0604030504040204" pitchFamily="34" charset="0"/>
                          <a:cs typeface="Tahoma" panose="020B0604030504040204" pitchFamily="34" charset="0"/>
                        </a:rPr>
                        <a:t>A B</a:t>
                      </a:r>
                    </a:p>
                  </a:txBody>
                  <a:tcPr anchor="ctr"/>
                </a:tc>
                <a:tc>
                  <a:txBody>
                    <a:bodyPr/>
                    <a:lstStyle/>
                    <a:p>
                      <a:r>
                        <a:rPr lang="en-US" sz="2400">
                          <a:latin typeface="Tahoma" panose="020B0604030504040204" pitchFamily="34" charset="0"/>
                          <a:ea typeface="Tahoma" panose="020B0604030504040204" pitchFamily="34" charset="0"/>
                          <a:cs typeface="Tahoma" panose="020B0604030504040204" pitchFamily="34" charset="0"/>
                        </a:rPr>
                        <a:t>Bên trong</a:t>
                      </a:r>
                    </a:p>
                  </a:txBody>
                  <a:tcPr anchor="ctr"/>
                </a:tc>
                <a:tc>
                  <a:txBody>
                    <a:bodyPr/>
                    <a:lstStyle/>
                    <a:p>
                      <a:r>
                        <a:rPr lang="en-US" sz="2400">
                          <a:latin typeface="Tahoma" panose="020B0604030504040204" pitchFamily="34" charset="0"/>
                          <a:ea typeface="Tahoma" panose="020B0604030504040204" pitchFamily="34" charset="0"/>
                          <a:cs typeface="Tahoma" panose="020B0604030504040204" pitchFamily="34" charset="0"/>
                        </a:rPr>
                        <a:t>div p { ... }</a:t>
                      </a:r>
                    </a:p>
                  </a:txBody>
                  <a:tcPr anchor="ctr"/>
                </a:tc>
                <a:extLst>
                  <a:ext uri="{0D108BD9-81ED-4DB2-BD59-A6C34878D82A}">
                    <a16:rowId xmlns:a16="http://schemas.microsoft.com/office/drawing/2014/main" val="556817485"/>
                  </a:ext>
                </a:extLst>
              </a:tr>
              <a:tr h="465522">
                <a:tc>
                  <a:txBody>
                    <a:bodyPr/>
                    <a:lstStyle/>
                    <a:p>
                      <a:r>
                        <a:rPr lang="en-US" sz="2400">
                          <a:latin typeface="Tahoma" panose="020B0604030504040204" pitchFamily="34" charset="0"/>
                          <a:ea typeface="Tahoma" panose="020B0604030504040204" pitchFamily="34" charset="0"/>
                          <a:cs typeface="Tahoma" panose="020B0604030504040204" pitchFamily="34" charset="0"/>
                        </a:rPr>
                        <a:t>A &gt; B</a:t>
                      </a:r>
                    </a:p>
                  </a:txBody>
                  <a:tcPr anchor="ctr"/>
                </a:tc>
                <a:tc>
                  <a:txBody>
                    <a:bodyPr/>
                    <a:lstStyle/>
                    <a:p>
                      <a:r>
                        <a:rPr lang="en-US" sz="2400">
                          <a:latin typeface="Tahoma" panose="020B0604030504040204" pitchFamily="34" charset="0"/>
                          <a:ea typeface="Tahoma" panose="020B0604030504040204" pitchFamily="34" charset="0"/>
                          <a:cs typeface="Tahoma" panose="020B0604030504040204" pitchFamily="34" charset="0"/>
                        </a:rPr>
                        <a:t>Con trực tiếp</a:t>
                      </a:r>
                    </a:p>
                  </a:txBody>
                  <a:tcPr anchor="ctr"/>
                </a:tc>
                <a:tc>
                  <a:txBody>
                    <a:bodyPr/>
                    <a:lstStyle/>
                    <a:p>
                      <a:r>
                        <a:rPr lang="en-US" sz="2400">
                          <a:latin typeface="Tahoma" panose="020B0604030504040204" pitchFamily="34" charset="0"/>
                          <a:ea typeface="Tahoma" panose="020B0604030504040204" pitchFamily="34" charset="0"/>
                          <a:cs typeface="Tahoma" panose="020B0604030504040204" pitchFamily="34" charset="0"/>
                        </a:rPr>
                        <a:t>ul &gt; li { ... }</a:t>
                      </a:r>
                    </a:p>
                  </a:txBody>
                  <a:tcPr anchor="ctr"/>
                </a:tc>
                <a:extLst>
                  <a:ext uri="{0D108BD9-81ED-4DB2-BD59-A6C34878D82A}">
                    <a16:rowId xmlns:a16="http://schemas.microsoft.com/office/drawing/2014/main" val="2047797903"/>
                  </a:ext>
                </a:extLst>
              </a:tr>
              <a:tr h="465522">
                <a:tc>
                  <a:txBody>
                    <a:bodyPr/>
                    <a:lstStyle/>
                    <a:p>
                      <a:r>
                        <a:rPr lang="en-US" sz="2400">
                          <a:latin typeface="Tahoma" panose="020B0604030504040204" pitchFamily="34" charset="0"/>
                          <a:ea typeface="Tahoma" panose="020B0604030504040204" pitchFamily="34" charset="0"/>
                          <a:cs typeface="Tahoma" panose="020B0604030504040204" pitchFamily="34" charset="0"/>
                        </a:rPr>
                        <a:t>A + B</a:t>
                      </a:r>
                    </a:p>
                  </a:txBody>
                  <a:tcPr anchor="ctr"/>
                </a:tc>
                <a:tc>
                  <a:txBody>
                    <a:bodyPr/>
                    <a:lstStyle/>
                    <a:p>
                      <a:r>
                        <a:rPr lang="en-US" sz="2400">
                          <a:latin typeface="Tahoma" panose="020B0604030504040204" pitchFamily="34" charset="0"/>
                          <a:ea typeface="Tahoma" panose="020B0604030504040204" pitchFamily="34" charset="0"/>
                          <a:cs typeface="Tahoma" panose="020B0604030504040204" pitchFamily="34" charset="0"/>
                        </a:rPr>
                        <a:t>Ngay sau A</a:t>
                      </a:r>
                    </a:p>
                  </a:txBody>
                  <a:tcPr anchor="ctr"/>
                </a:tc>
                <a:tc>
                  <a:txBody>
                    <a:bodyPr/>
                    <a:lstStyle/>
                    <a:p>
                      <a:r>
                        <a:rPr lang="en-US" sz="2400">
                          <a:latin typeface="Tahoma" panose="020B0604030504040204" pitchFamily="34" charset="0"/>
                          <a:ea typeface="Tahoma" panose="020B0604030504040204" pitchFamily="34" charset="0"/>
                          <a:cs typeface="Tahoma" panose="020B0604030504040204" pitchFamily="34" charset="0"/>
                        </a:rPr>
                        <a:t>h1 + p { ... }</a:t>
                      </a:r>
                    </a:p>
                  </a:txBody>
                  <a:tcPr anchor="ctr"/>
                </a:tc>
                <a:extLst>
                  <a:ext uri="{0D108BD9-81ED-4DB2-BD59-A6C34878D82A}">
                    <a16:rowId xmlns:a16="http://schemas.microsoft.com/office/drawing/2014/main" val="1700201281"/>
                  </a:ext>
                </a:extLst>
              </a:tr>
            </a:tbl>
          </a:graphicData>
        </a:graphic>
      </p:graphicFrame>
    </p:spTree>
    <p:extLst>
      <p:ext uri="{BB962C8B-B14F-4D97-AF65-F5344CB8AC3E}">
        <p14:creationId xmlns:p14="http://schemas.microsoft.com/office/powerpoint/2010/main" val="25460170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2653</TotalTime>
  <Words>2278</Words>
  <Application>Microsoft Office PowerPoint</Application>
  <PresentationFormat>Widescreen</PresentationFormat>
  <Paragraphs>426</Paragraphs>
  <Slides>41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Cascadia Mono</vt:lpstr>
      <vt:lpstr>Garamond</vt:lpstr>
      <vt:lpstr>Tahoma</vt:lpstr>
      <vt:lpstr>Times New Roman</vt:lpstr>
      <vt:lpstr>Wingdings</vt:lpstr>
      <vt:lpstr>Organic</vt:lpstr>
      <vt:lpstr>LẬP TRÌNH TRÊN WEB</vt:lpstr>
      <vt:lpstr>CHƯƠNG 3</vt:lpstr>
      <vt:lpstr>Chương 3: Định dạng nội dung bằng CSS</vt:lpstr>
      <vt:lpstr>Giới thiệu CSS</vt:lpstr>
      <vt:lpstr>Cấu trúc CSS</vt:lpstr>
      <vt:lpstr>Cách sử dụng</vt:lpstr>
      <vt:lpstr>Cách sử dụng</vt:lpstr>
      <vt:lpstr>Cách sử dụng</vt:lpstr>
      <vt:lpstr>CSS Selectors</vt:lpstr>
      <vt:lpstr>Pseudo class (lớp giả)</vt:lpstr>
      <vt:lpstr>Pseudo class (lớp giả)</vt:lpstr>
      <vt:lpstr>Pseudo class (lớp giả)</vt:lpstr>
      <vt:lpstr>Pseudo class (lớp giả)</vt:lpstr>
      <vt:lpstr>Pseudo class (lớp giả)</vt:lpstr>
      <vt:lpstr>Pseudo class (lớp giả)</vt:lpstr>
      <vt:lpstr>Responsive Layout với Flexbox</vt:lpstr>
      <vt:lpstr>PowerPoint Presentation</vt:lpstr>
      <vt:lpstr>PowerPoint Presentation</vt:lpstr>
      <vt:lpstr>PowerPoint Presentation</vt:lpstr>
      <vt:lpstr>Responsive Grid Layout</vt:lpstr>
      <vt:lpstr>Grid Layout</vt:lpstr>
      <vt:lpstr>Grid Layout</vt:lpstr>
      <vt:lpstr>PowerPoint Presentation</vt:lpstr>
      <vt:lpstr>PowerPoint Presentation</vt:lpstr>
      <vt:lpstr>Grid Layout</vt:lpstr>
      <vt:lpstr>Grid Layout</vt:lpstr>
      <vt:lpstr>@keyframes</vt:lpstr>
      <vt:lpstr>@keyframes</vt:lpstr>
      <vt:lpstr>@keyframes</vt:lpstr>
      <vt:lpstr>Các thuộc tính chính trong animation</vt:lpstr>
      <vt:lpstr>PowerPoint Presentation</vt:lpstr>
      <vt:lpstr>@keyframes – translateX</vt:lpstr>
      <vt:lpstr>@keyframes - zoom</vt:lpstr>
      <vt:lpstr>@keyframes - rotate</vt:lpstr>
      <vt:lpstr>@keyframes – blink</vt:lpstr>
      <vt:lpstr>@keyframes – change-color</vt:lpstr>
      <vt:lpstr>@keyframes – kết hợp</vt:lpstr>
      <vt:lpstr>@media</vt:lpstr>
      <vt:lpstr>@media</vt:lpstr>
      <vt:lpstr>@media</vt:lpstr>
      <vt:lpstr>@media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hanh</dc:creator>
  <cp:lastModifiedBy>nguyen hanh</cp:lastModifiedBy>
  <cp:revision>184</cp:revision>
  <dcterms:created xsi:type="dcterms:W3CDTF">2025-05-05T23:42:27Z</dcterms:created>
  <dcterms:modified xsi:type="dcterms:W3CDTF">2025-06-10T10:05:57Z</dcterms:modified>
</cp:coreProperties>
</file>