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73" r:id="rId6"/>
    <p:sldId id="261" r:id="rId7"/>
    <p:sldId id="274" r:id="rId8"/>
    <p:sldId id="276" r:id="rId9"/>
    <p:sldId id="275" r:id="rId10"/>
    <p:sldId id="277" r:id="rId11"/>
    <p:sldId id="278" r:id="rId12"/>
    <p:sldId id="262" r:id="rId13"/>
    <p:sldId id="286" r:id="rId14"/>
    <p:sldId id="310" r:id="rId15"/>
    <p:sldId id="312" r:id="rId16"/>
    <p:sldId id="311" r:id="rId17"/>
    <p:sldId id="267" r:id="rId18"/>
    <p:sldId id="296" r:id="rId19"/>
    <p:sldId id="268" r:id="rId20"/>
    <p:sldId id="297" r:id="rId21"/>
    <p:sldId id="298" r:id="rId22"/>
    <p:sldId id="30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32107-964F-46CD-9EF2-A7BB904716E2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F1F53-19E1-4A72-949F-6AD6801F4C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14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8905-4B8D-4675-9E50-649B859FF692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1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8EB8E-20F9-4B5A-A79D-8C053F112D44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4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BB48-6388-4B10-80D2-D9981AF2EC42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97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3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68712-C107-4198-8A18-B25CCDACDAE1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80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E037-62C8-41BA-8CD5-68C4CE966987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63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4927-C86C-40C6-8DB6-FAB0C456CFAC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18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B075-AEDE-4F7C-83E7-91C28DA0B274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9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603C-D71B-44BB-85C8-589BAA03E15A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7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D04D-0EC1-421B-8CA6-6DC1192CEDDC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14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A4A6-6479-4730-86A2-34D3D93F04D3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42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6047F-06F6-4DCB-97D8-04F546C52F2B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0265A-D7C8-4F7C-8025-383E3098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4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0146278" y="603916"/>
            <a:ext cx="402696" cy="402696"/>
          </a:xfrm>
          <a:prstGeom prst="ellipse">
            <a:avLst/>
          </a:prstGeom>
          <a:solidFill>
            <a:srgbClr val="D78F8E"/>
          </a:solidFill>
          <a:ln>
            <a:noFill/>
          </a:ln>
          <a:effectLst>
            <a:reflection stA="45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10800000" flipV="1">
            <a:off x="-11575" y="1249680"/>
            <a:ext cx="7251614" cy="5654361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4"/>
          <p:cNvSpPr>
            <a:spLocks noChangeArrowheads="1"/>
          </p:cNvSpPr>
          <p:nvPr/>
        </p:nvSpPr>
        <p:spPr bwMode="auto">
          <a:xfrm>
            <a:off x="8852147" y="1923873"/>
            <a:ext cx="625475" cy="625475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椭圆 5"/>
          <p:cNvSpPr>
            <a:spLocks noChangeArrowheads="1"/>
          </p:cNvSpPr>
          <p:nvPr/>
        </p:nvSpPr>
        <p:spPr bwMode="auto">
          <a:xfrm>
            <a:off x="8975754" y="2047480"/>
            <a:ext cx="378260" cy="378260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8663016" y="4159073"/>
            <a:ext cx="625475" cy="625475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椭圆 7"/>
          <p:cNvSpPr>
            <a:spLocks noChangeArrowheads="1"/>
          </p:cNvSpPr>
          <p:nvPr/>
        </p:nvSpPr>
        <p:spPr bwMode="auto">
          <a:xfrm>
            <a:off x="6256585" y="1711148"/>
            <a:ext cx="2860675" cy="2860675"/>
          </a:xfrm>
          <a:prstGeom prst="ellipse">
            <a:avLst/>
          </a:prstGeom>
          <a:solidFill>
            <a:srgbClr val="D78F8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椭圆 9"/>
          <p:cNvSpPr>
            <a:spLocks noChangeArrowheads="1"/>
          </p:cNvSpPr>
          <p:nvPr/>
        </p:nvSpPr>
        <p:spPr bwMode="auto">
          <a:xfrm>
            <a:off x="6466563" y="4693852"/>
            <a:ext cx="312737" cy="312737"/>
          </a:xfrm>
          <a:prstGeom prst="ellipse">
            <a:avLst/>
          </a:prstGeom>
          <a:solidFill>
            <a:srgbClr val="ECCBC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椭圆 29"/>
          <p:cNvSpPr>
            <a:spLocks noChangeArrowheads="1"/>
          </p:cNvSpPr>
          <p:nvPr/>
        </p:nvSpPr>
        <p:spPr bwMode="auto">
          <a:xfrm>
            <a:off x="9368085" y="5149673"/>
            <a:ext cx="341312" cy="341312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椭圆 30"/>
          <p:cNvSpPr>
            <a:spLocks noChangeArrowheads="1"/>
          </p:cNvSpPr>
          <p:nvPr/>
        </p:nvSpPr>
        <p:spPr bwMode="auto">
          <a:xfrm>
            <a:off x="9435536" y="5217124"/>
            <a:ext cx="206410" cy="206410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椭圆 32"/>
          <p:cNvSpPr>
            <a:spLocks noChangeArrowheads="1"/>
          </p:cNvSpPr>
          <p:nvPr/>
        </p:nvSpPr>
        <p:spPr bwMode="auto">
          <a:xfrm>
            <a:off x="8267947" y="5071885"/>
            <a:ext cx="169863" cy="171450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椭圆 33"/>
          <p:cNvSpPr>
            <a:spLocks noChangeArrowheads="1"/>
          </p:cNvSpPr>
          <p:nvPr/>
        </p:nvSpPr>
        <p:spPr bwMode="auto">
          <a:xfrm>
            <a:off x="8301516" y="5105767"/>
            <a:ext cx="102726" cy="103685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椭圆 39"/>
          <p:cNvSpPr>
            <a:spLocks noChangeArrowheads="1"/>
          </p:cNvSpPr>
          <p:nvPr/>
        </p:nvSpPr>
        <p:spPr bwMode="auto">
          <a:xfrm>
            <a:off x="2815347" y="4513085"/>
            <a:ext cx="298450" cy="298450"/>
          </a:xfrm>
          <a:prstGeom prst="ellipse">
            <a:avLst/>
          </a:prstGeom>
          <a:solidFill>
            <a:srgbClr val="E5B8B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椭圆 40"/>
          <p:cNvSpPr>
            <a:spLocks noChangeArrowheads="1"/>
          </p:cNvSpPr>
          <p:nvPr/>
        </p:nvSpPr>
        <p:spPr bwMode="auto">
          <a:xfrm>
            <a:off x="2874327" y="4572065"/>
            <a:ext cx="180489" cy="180489"/>
          </a:xfrm>
          <a:prstGeom prst="ellipse">
            <a:avLst/>
          </a:pr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-707389" y="3190628"/>
            <a:ext cx="8577577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1150624">
              <a:spcBef>
                <a:spcPct val="20000"/>
              </a:spcBef>
              <a:defRPr sz="2400" kern="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altLang="zh-CN" sz="4000" b="1" dirty="0" smtClean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Whole-slide Tissue Images Classification</a:t>
            </a:r>
            <a:endParaRPr lang="en-US" altLang="zh-CN" sz="4000" b="1" dirty="0">
              <a:solidFill>
                <a:schemeClr val="accent1">
                  <a:lumMod val="5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E440-277D-473E-9BCF-9889D4C8C785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5101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Decision </a:t>
            </a: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fusion model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10" y="1602855"/>
            <a:ext cx="5626518" cy="298173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04910" y="5064369"/>
            <a:ext cx="700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多分类的</a:t>
            </a:r>
            <a:r>
              <a:rPr lang="en-US" altLang="zh-CN" dirty="0" smtClean="0"/>
              <a:t>SVM</a:t>
            </a:r>
            <a:r>
              <a:rPr lang="zh-CN" altLang="en-US" dirty="0" smtClean="0"/>
              <a:t>或多分类逻辑回归，进行决策融合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有监督学习。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1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15252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Result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718" y="1300907"/>
            <a:ext cx="45148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0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402355" y="415443"/>
            <a:ext cx="3301902" cy="3301902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783601" y="3004660"/>
            <a:ext cx="414118" cy="414118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8" name="MH_Others_1"/>
          <p:cNvSpPr txBox="1"/>
          <p:nvPr>
            <p:custDataLst>
              <p:tags r:id="rId1"/>
            </p:custDataLst>
          </p:nvPr>
        </p:nvSpPr>
        <p:spPr>
          <a:xfrm>
            <a:off x="5607889" y="723809"/>
            <a:ext cx="954114" cy="313922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37500" dirty="0" smtClean="0">
                <a:solidFill>
                  <a:srgbClr val="523A2C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rPr>
              <a:t>3</a:t>
            </a:r>
            <a:endParaRPr lang="zh-CN" altLang="en-US" sz="37500" dirty="0">
              <a:solidFill>
                <a:srgbClr val="523A2C"/>
              </a:solidFill>
              <a:latin typeface="ISOCP" panose="00000400000000000000" pitchFamily="2" charset="0"/>
              <a:ea typeface="造字工房悦黑（非商用）常规体" pitchFamily="50" charset="-122"/>
              <a:cs typeface="ISOCP" panose="00000400000000000000" pitchFamily="2" charset="0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431280" y="2957750"/>
            <a:ext cx="5760720" cy="3911825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09725" y="4285696"/>
            <a:ext cx="7276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Adversarial Domain Adaptation</a:t>
            </a:r>
            <a:endParaRPr lang="zh-CN" altLang="en-US" sz="3600" b="1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03790" y="4932027"/>
            <a:ext cx="611041" cy="611041"/>
            <a:chOff x="9937750" y="2166942"/>
            <a:chExt cx="625475" cy="625475"/>
          </a:xfrm>
        </p:grpSpPr>
        <p:sp>
          <p:nvSpPr>
            <p:cNvPr id="13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14831" y="5716135"/>
            <a:ext cx="1145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Adversarial Domain Adaptation for Classiﬁcation of Prostate Histopathology Whole-Slide </a:t>
            </a:r>
            <a:r>
              <a:rPr lang="en-US" altLang="zh-CN" i="1" dirty="0" smtClean="0"/>
              <a:t>Images (MICCAI 2018)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373483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2385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GAN-Loss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927145"/>
            <a:ext cx="5600700" cy="2695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90" y="5159333"/>
            <a:ext cx="10680032" cy="6239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160965" y="2468916"/>
                <a:ext cx="6380746" cy="7857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zh-CN" i="1"/>
                          </m:ctrlPr>
                        </m:limLowPr>
                        <m:e>
                          <m:r>
                            <a:rPr lang="en-US" altLang="zh-CN" i="1"/>
                            <m:t>𝑚𝑎𝑥</m:t>
                          </m:r>
                        </m:e>
                        <m:lim>
                          <m:r>
                            <a:rPr lang="en-US" altLang="zh-CN" i="1"/>
                            <m:t>𝐷</m:t>
                          </m:r>
                        </m:lim>
                      </m:limLow>
                      <m:r>
                        <a:rPr lang="en-US" altLang="zh-CN" i="1"/>
                        <m:t>𝑉</m:t>
                      </m:r>
                      <m:r>
                        <a:rPr lang="en-US" altLang="zh-CN" i="1"/>
                        <m:t>(</m:t>
                      </m:r>
                      <m:r>
                        <a:rPr lang="en-US" altLang="zh-CN" i="1"/>
                        <m:t>𝐷</m:t>
                      </m:r>
                      <m:r>
                        <a:rPr lang="en-US" altLang="zh-CN" i="1"/>
                        <m:t>,</m:t>
                      </m:r>
                      <m:r>
                        <a:rPr lang="en-US" altLang="zh-CN" i="1"/>
                        <m:t>𝐺</m:t>
                      </m:r>
                      <m:r>
                        <a:rPr lang="en-US" altLang="zh-CN" i="1"/>
                        <m:t>)=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𝐸</m:t>
                          </m:r>
                        </m:e>
                        <m:sub>
                          <m:r>
                            <a:rPr lang="en-US" altLang="zh-CN" i="1"/>
                            <m:t>𝑧</m:t>
                          </m:r>
                          <m:r>
                            <a:rPr lang="en-US" altLang="zh-CN" i="1"/>
                            <m:t>∼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𝑃</m:t>
                              </m:r>
                            </m:e>
                            <m:sub>
                              <m:r>
                                <a:rPr lang="en-US" altLang="zh-CN" i="1"/>
                                <m:t>𝑑𝑎𝑡𝑎</m:t>
                              </m:r>
                              <m:r>
                                <a:rPr lang="en-US" altLang="zh-CN" i="1"/>
                                <m:t>(</m:t>
                              </m:r>
                              <m:r>
                                <a:rPr lang="en-US" altLang="zh-CN" i="1"/>
                                <m:t>𝑋</m:t>
                              </m:r>
                              <m:r>
                                <a:rPr lang="en-US" altLang="zh-CN" i="1"/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en-US" altLang="zh-CN" i="1"/>
                        <m:t>[</m:t>
                      </m:r>
                      <m:r>
                        <a:rPr lang="en-US" altLang="zh-CN" i="1"/>
                        <m:t>𝑙𝑜𝑔</m:t>
                      </m:r>
                      <m:r>
                        <a:rPr lang="en-US" altLang="zh-CN" i="1"/>
                        <m:t>(</m:t>
                      </m:r>
                      <m:r>
                        <a:rPr lang="en-US" altLang="zh-CN" i="1"/>
                        <m:t>𝐷</m:t>
                      </m:r>
                      <m:r>
                        <a:rPr lang="en-US" altLang="zh-CN" i="1"/>
                        <m:t>(</m:t>
                      </m:r>
                      <m:r>
                        <a:rPr lang="en-US" altLang="zh-CN" i="1"/>
                        <m:t>𝑥</m:t>
                      </m:r>
                      <m:r>
                        <a:rPr lang="en-US" altLang="zh-CN" i="1"/>
                        <m:t>))]+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𝐸</m:t>
                          </m:r>
                        </m:e>
                        <m:sub>
                          <m:r>
                            <a:rPr lang="en-US" altLang="zh-CN" i="1"/>
                            <m:t>𝑧</m:t>
                          </m:r>
                          <m:r>
                            <a:rPr lang="en-US" altLang="zh-CN" i="1"/>
                            <m:t>∼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𝑃</m:t>
                              </m:r>
                            </m:e>
                            <m:sub>
                              <m:r>
                                <a:rPr lang="en-US" altLang="zh-CN" i="1"/>
                                <m:t>𝑧</m:t>
                              </m:r>
                            </m:sub>
                          </m:sSub>
                          <m:r>
                            <a:rPr lang="en-US" altLang="zh-CN" i="1"/>
                            <m:t>(</m:t>
                          </m:r>
                          <m:r>
                            <a:rPr lang="en-US" altLang="zh-CN" i="1"/>
                            <m:t>𝑧</m:t>
                          </m:r>
                          <m:r>
                            <a:rPr lang="en-US" altLang="zh-CN" i="1"/>
                            <m:t>)</m:t>
                          </m:r>
                        </m:sub>
                      </m:sSub>
                      <m:r>
                        <a:rPr lang="en-US" altLang="zh-CN" i="1"/>
                        <m:t>[</m:t>
                      </m:r>
                      <m:r>
                        <a:rPr lang="en-US" altLang="zh-CN" i="1"/>
                        <m:t>𝑙𝑜𝑔</m:t>
                      </m:r>
                      <m:r>
                        <a:rPr lang="en-US" altLang="zh-CN" i="1"/>
                        <m:t>(1−</m:t>
                      </m:r>
                      <m:r>
                        <a:rPr lang="en-US" altLang="zh-CN" i="1"/>
                        <m:t>𝐷</m:t>
                      </m:r>
                      <m:r>
                        <a:rPr lang="en-US" altLang="zh-CN" i="1"/>
                        <m:t>(</m:t>
                      </m:r>
                      <m:r>
                        <a:rPr lang="en-US" altLang="zh-CN" i="1"/>
                        <m:t>𝐺</m:t>
                      </m:r>
                      <m:r>
                        <a:rPr lang="en-US" altLang="zh-CN" i="1"/>
                        <m:t>(</m:t>
                      </m:r>
                      <m:r>
                        <a:rPr lang="en-US" altLang="zh-CN" i="1"/>
                        <m:t>𝑧</m:t>
                      </m:r>
                      <m:r>
                        <a:rPr lang="en-US" altLang="zh-CN" i="1"/>
                        <m:t>)))]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965" y="2468916"/>
                <a:ext cx="6380746" cy="785728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6534867" y="4092435"/>
                <a:ext cx="4348050" cy="731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zh-CN" i="1"/>
                          </m:ctrlPr>
                        </m:limLowPr>
                        <m:e>
                          <m:r>
                            <a:rPr lang="en-US" altLang="zh-CN" i="1"/>
                            <m:t>𝑚𝑖𝑛</m:t>
                          </m:r>
                        </m:e>
                        <m:lim>
                          <m:r>
                            <a:rPr lang="en-US" altLang="zh-CN" i="1"/>
                            <m:t>𝐺</m:t>
                          </m:r>
                        </m:lim>
                      </m:limLow>
                      <m:r>
                        <a:rPr lang="en-US" altLang="zh-CN" i="1"/>
                        <m:t>𝑉</m:t>
                      </m:r>
                      <m:r>
                        <a:rPr lang="en-US" altLang="zh-CN" i="1"/>
                        <m:t>(</m:t>
                      </m:r>
                      <m:r>
                        <a:rPr lang="en-US" altLang="zh-CN" i="1"/>
                        <m:t>𝐷</m:t>
                      </m:r>
                      <m:r>
                        <a:rPr lang="en-US" altLang="zh-CN" i="1"/>
                        <m:t>,</m:t>
                      </m:r>
                      <m:r>
                        <a:rPr lang="en-US" altLang="zh-CN" i="1"/>
                        <m:t>𝐺</m:t>
                      </m:r>
                      <m:r>
                        <a:rPr lang="en-US" altLang="zh-CN" i="1"/>
                        <m:t>)=</m:t>
                      </m:r>
                      <m:sSub>
                        <m:sSubPr>
                          <m:ctrlPr>
                            <a:rPr lang="zh-CN" altLang="zh-CN" i="1"/>
                          </m:ctrlPr>
                        </m:sSubPr>
                        <m:e>
                          <m:r>
                            <a:rPr lang="en-US" altLang="zh-CN" i="1"/>
                            <m:t>𝐸</m:t>
                          </m:r>
                        </m:e>
                        <m:sub>
                          <m:r>
                            <a:rPr lang="en-US" altLang="zh-CN" i="1"/>
                            <m:t>𝑧</m:t>
                          </m:r>
                          <m:r>
                            <a:rPr lang="en-US" altLang="zh-CN" i="1"/>
                            <m:t>∼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𝑃</m:t>
                              </m:r>
                            </m:e>
                            <m:sub>
                              <m:r>
                                <a:rPr lang="en-US" altLang="zh-CN" i="1"/>
                                <m:t>𝑧</m:t>
                              </m:r>
                            </m:sub>
                          </m:sSub>
                          <m:r>
                            <a:rPr lang="en-US" altLang="zh-CN" i="1"/>
                            <m:t>(</m:t>
                          </m:r>
                          <m:r>
                            <a:rPr lang="en-US" altLang="zh-CN" i="1"/>
                            <m:t>𝑧</m:t>
                          </m:r>
                          <m:r>
                            <a:rPr lang="en-US" altLang="zh-CN" i="1"/>
                            <m:t>)</m:t>
                          </m:r>
                        </m:sub>
                      </m:sSub>
                      <m:r>
                        <a:rPr lang="en-US" altLang="zh-CN" i="1"/>
                        <m:t>[</m:t>
                      </m:r>
                      <m:r>
                        <a:rPr lang="en-US" altLang="zh-CN" i="1"/>
                        <m:t>𝑙𝑜𝑔</m:t>
                      </m:r>
                      <m:r>
                        <a:rPr lang="en-US" altLang="zh-CN" i="1"/>
                        <m:t>(1−</m:t>
                      </m:r>
                      <m:r>
                        <a:rPr lang="en-US" altLang="zh-CN" i="1"/>
                        <m:t>𝐷</m:t>
                      </m:r>
                      <m:r>
                        <a:rPr lang="en-US" altLang="zh-CN" i="1"/>
                        <m:t>(</m:t>
                      </m:r>
                      <m:r>
                        <a:rPr lang="en-US" altLang="zh-CN" i="1"/>
                        <m:t>𝐺</m:t>
                      </m:r>
                      <m:r>
                        <a:rPr lang="en-US" altLang="zh-CN" i="1"/>
                        <m:t>(</m:t>
                      </m:r>
                      <m:r>
                        <a:rPr lang="en-US" altLang="zh-CN" i="1"/>
                        <m:t>𝑧</m:t>
                      </m:r>
                      <m:r>
                        <a:rPr lang="en-US" altLang="zh-CN" i="1"/>
                        <m:t>)))]</m:t>
                      </m:r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867" y="4092435"/>
                <a:ext cx="4348050" cy="7316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6630196" y="3674906"/>
            <a:ext cx="317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G-Loss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6633411" y="1927145"/>
            <a:ext cx="317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D-Loss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5041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81" y="5432612"/>
            <a:ext cx="5374298" cy="51650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21781" y="6356350"/>
            <a:ext cx="2743200" cy="365125"/>
          </a:xfrm>
        </p:spPr>
        <p:txBody>
          <a:bodyPr/>
          <a:lstStyle/>
          <a:p>
            <a:fld id="{A84B78BF-69C4-49F9-9617-67F0919EC46D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21387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Pipe-line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3" y="2224455"/>
            <a:ext cx="6193608" cy="29550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21431" y="1581796"/>
            <a:ext cx="435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Classification Loss(cross entropy loss)</a:t>
            </a:r>
            <a:endParaRPr lang="zh-CN" altLang="en-US" b="1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589585" y="1894538"/>
            <a:ext cx="509954" cy="659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262" y="2677662"/>
            <a:ext cx="5691039" cy="250181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803" y="951671"/>
            <a:ext cx="4257916" cy="71314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371" y="2096689"/>
            <a:ext cx="6832695" cy="350176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 flipV="1">
            <a:off x="5467693" y="2456288"/>
            <a:ext cx="581415" cy="515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5119807" y="2086489"/>
            <a:ext cx="6907822" cy="386817"/>
          </a:xfrm>
          <a:prstGeom prst="roundRect">
            <a:avLst/>
          </a:prstGeom>
          <a:solidFill>
            <a:schemeClr val="accent4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268617" y="913071"/>
            <a:ext cx="4352288" cy="736290"/>
          </a:xfrm>
          <a:prstGeom prst="roundRect">
            <a:avLst/>
          </a:prstGeom>
          <a:solidFill>
            <a:schemeClr val="accent5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821781" y="5420362"/>
            <a:ext cx="5374298" cy="528757"/>
          </a:xfrm>
          <a:prstGeom prst="roundRect">
            <a:avLst/>
          </a:prstGeom>
          <a:solidFill>
            <a:schemeClr val="accent6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2318176" y="4981247"/>
            <a:ext cx="1246805" cy="451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4714043" y="1894538"/>
            <a:ext cx="405764" cy="2153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41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1728230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CORAL</a:t>
            </a:r>
          </a:p>
          <a:p>
            <a:pPr>
              <a:spcBef>
                <a:spcPts val="600"/>
              </a:spcBef>
            </a:pP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346328" y="1766756"/>
                <a:ext cx="9604131" cy="4096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900"/>
                  </a:spcBef>
                  <a:spcAft>
                    <a:spcPts val="900"/>
                  </a:spcAft>
                  <a:buFont typeface="Wingdings" panose="05000000000000000000" pitchFamily="2" charset="2"/>
                  <a:buChar char="Ø"/>
                </a:pPr>
                <a:r>
                  <a:rPr lang="zh-CN" altLang="zh-CN" b="1" dirty="0" smtClean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𝐎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𝐛𝐣𝐞𝐜𝐭𝐢𝐯𝐞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900"/>
                  </a:spcBef>
                  <a:spcAft>
                    <a:spcPts val="9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Loss function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||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900"/>
                  </a:spcBef>
                  <a:spcAft>
                    <a:spcPts val="9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b="1" dirty="0" err="1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变换后的协方差矩阵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⋅(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900"/>
                  </a:spcBef>
                  <a:spcAft>
                    <a:spcPts val="9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b="1" dirty="0" err="1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最优变换矩阵</a:t>
                </a:r>
                <a:r>
                  <a:rPr lang="en-US" altLang="zh-CN" b="1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[1: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[1: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b>
                      <m:sup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[1: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),(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𝑚𝑖𝑛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err="1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证明省略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900"/>
                  </a:spcBef>
                  <a:spcAft>
                    <a:spcPts val="9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Intuitively:</a:t>
                </a:r>
                <a:endParaRPr lang="en-US" altLang="zh-CN" b="1" i="1" dirty="0" smtClean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whitens the source data. </a:t>
                </a:r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[1: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b>
                    </m:sSub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[1: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b>
                      <m:sup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[1: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:re-colors the data with the target covariance. </a:t>
                </a:r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328" y="1766756"/>
                <a:ext cx="9604131" cy="4096699"/>
              </a:xfrm>
              <a:prstGeom prst="rect">
                <a:avLst/>
              </a:prstGeom>
              <a:blipFill>
                <a:blip r:embed="rId2"/>
                <a:stretch>
                  <a:fillRect l="-444" t="-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0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30971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Deep-</a:t>
            </a: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CORAL</a:t>
            </a:r>
            <a:endParaRPr lang="en-US" altLang="zh-CN" sz="3600" dirty="0" smtClean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950" y="1730002"/>
            <a:ext cx="6832170" cy="37603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595589"/>
            <a:ext cx="3067050" cy="647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064" y="5481289"/>
            <a:ext cx="30003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10800000" flipH="1" flipV="1">
            <a:off x="6461760" y="2773680"/>
            <a:ext cx="5730240" cy="4084319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91309" y="1713587"/>
            <a:ext cx="3301902" cy="3301902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99326" y="4709055"/>
            <a:ext cx="636165" cy="636165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9" name="MH_Others_1"/>
          <p:cNvSpPr txBox="1"/>
          <p:nvPr>
            <p:custDataLst>
              <p:tags r:id="rId1"/>
            </p:custDataLst>
          </p:nvPr>
        </p:nvSpPr>
        <p:spPr>
          <a:xfrm>
            <a:off x="2360237" y="2015357"/>
            <a:ext cx="954114" cy="313922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39000" dirty="0" smtClean="0">
                <a:solidFill>
                  <a:srgbClr val="523A2C"/>
                </a:solidFill>
              </a:rPr>
              <a:t>4</a:t>
            </a:r>
            <a:endParaRPr lang="zh-CN" altLang="en-US" sz="39000" dirty="0">
              <a:solidFill>
                <a:srgbClr val="523A2C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58008" y="2938640"/>
            <a:ext cx="2486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523A2C"/>
                </a:solidFill>
              </a:rPr>
              <a:t>Conclusion</a:t>
            </a:r>
            <a:endParaRPr lang="zh-CN" altLang="en-US" sz="3600" b="1" dirty="0">
              <a:solidFill>
                <a:srgbClr val="523A2C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659249" y="1102546"/>
            <a:ext cx="611041" cy="611041"/>
            <a:chOff x="9937750" y="2166942"/>
            <a:chExt cx="625475" cy="625475"/>
          </a:xfrm>
        </p:grpSpPr>
        <p:sp>
          <p:nvSpPr>
            <p:cNvPr id="13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523A2C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523A2C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3273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Your title here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4" y="1688469"/>
            <a:ext cx="6193608" cy="29550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252" y="1555064"/>
            <a:ext cx="5853748" cy="322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2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627117" y="550681"/>
            <a:ext cx="8564883" cy="6307319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D78F8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872348" y="893373"/>
            <a:ext cx="8336282" cy="5964627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351986" y="550681"/>
            <a:ext cx="2305031" cy="2305031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31213" y="3427515"/>
            <a:ext cx="5011947" cy="134260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9600" b="1" dirty="0">
                <a:solidFill>
                  <a:srgbClr val="523A2C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rPr>
              <a:t>THANKS!</a:t>
            </a:r>
            <a:endParaRPr lang="zh-CN" altLang="en-US" sz="9600" b="1" dirty="0">
              <a:solidFill>
                <a:srgbClr val="523A2C"/>
              </a:solidFill>
              <a:latin typeface="ISOCP" panose="00000400000000000000" pitchFamily="2" charset="0"/>
              <a:ea typeface="造字工房悦黑（非商用）常规体" pitchFamily="50" charset="-122"/>
              <a:cs typeface="ISOCP" panose="00000400000000000000" pitchFamily="2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02638" y="2550191"/>
            <a:ext cx="611041" cy="611041"/>
            <a:chOff x="9937750" y="2166942"/>
            <a:chExt cx="625475" cy="625475"/>
          </a:xfrm>
        </p:grpSpPr>
        <p:sp>
          <p:nvSpPr>
            <p:cNvPr id="12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5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043624" y="1718598"/>
            <a:ext cx="191910" cy="191910"/>
          </a:xfrm>
          <a:prstGeom prst="ellipse">
            <a:avLst/>
          </a:prstGeom>
          <a:solidFill>
            <a:srgbClr val="F8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349731" y="992816"/>
            <a:ext cx="952500" cy="952500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13962" y="2036845"/>
            <a:ext cx="154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Introduction</a:t>
            </a:r>
            <a:endParaRPr lang="zh-CN" altLang="en-US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55362" y="2036845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Patch-based CNN</a:t>
            </a:r>
            <a:endParaRPr lang="zh-CN" altLang="en-US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06355" y="5153156"/>
            <a:ext cx="372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Adversarial Domain Adaptation</a:t>
            </a:r>
            <a:endParaRPr lang="zh-CN" altLang="en-US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469227" y="3480927"/>
            <a:ext cx="908689" cy="908689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691757" y="967922"/>
            <a:ext cx="952500" cy="952500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399797" y="1674969"/>
            <a:ext cx="191910" cy="191910"/>
          </a:xfrm>
          <a:prstGeom prst="ellipse">
            <a:avLst/>
          </a:prstGeom>
          <a:solidFill>
            <a:srgbClr val="ED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440299" y="4132580"/>
            <a:ext cx="952500" cy="952500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181521" y="4839627"/>
            <a:ext cx="191910" cy="191910"/>
          </a:xfrm>
          <a:prstGeom prst="ellipse">
            <a:avLst/>
          </a:prstGeom>
          <a:solidFill>
            <a:srgbClr val="EDD1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793491" y="4084792"/>
            <a:ext cx="952500" cy="952500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0508797" y="4816923"/>
            <a:ext cx="191910" cy="191910"/>
          </a:xfrm>
          <a:prstGeom prst="ellipse">
            <a:avLst/>
          </a:prstGeom>
          <a:solidFill>
            <a:srgbClr val="F8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MH_Others_1"/>
          <p:cNvSpPr txBox="1"/>
          <p:nvPr>
            <p:custDataLst>
              <p:tags r:id="rId1"/>
            </p:custDataLst>
          </p:nvPr>
        </p:nvSpPr>
        <p:spPr>
          <a:xfrm>
            <a:off x="6549545" y="1035095"/>
            <a:ext cx="427382" cy="9559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000" dirty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60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MH_Others_1"/>
          <p:cNvSpPr txBox="1"/>
          <p:nvPr>
            <p:custDataLst>
              <p:tags r:id="rId2"/>
            </p:custDataLst>
          </p:nvPr>
        </p:nvSpPr>
        <p:spPr>
          <a:xfrm>
            <a:off x="9964187" y="1018864"/>
            <a:ext cx="427382" cy="9559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000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60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MH_Others_1"/>
          <p:cNvSpPr txBox="1"/>
          <p:nvPr>
            <p:custDataLst>
              <p:tags r:id="rId3"/>
            </p:custDataLst>
          </p:nvPr>
        </p:nvSpPr>
        <p:spPr>
          <a:xfrm>
            <a:off x="6722738" y="4196949"/>
            <a:ext cx="427382" cy="9559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000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60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6" name="MH_Others_1"/>
          <p:cNvSpPr txBox="1"/>
          <p:nvPr>
            <p:custDataLst>
              <p:tags r:id="rId4"/>
            </p:custDataLst>
          </p:nvPr>
        </p:nvSpPr>
        <p:spPr>
          <a:xfrm>
            <a:off x="10079536" y="4159051"/>
            <a:ext cx="427382" cy="9559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000" dirty="0" smtClean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60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 rot="10800000">
            <a:off x="-8229" y="0"/>
            <a:ext cx="4799018" cy="368808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MH_Others_1"/>
          <p:cNvSpPr txBox="1"/>
          <p:nvPr>
            <p:custDataLst>
              <p:tags r:id="rId5"/>
            </p:custDataLst>
          </p:nvPr>
        </p:nvSpPr>
        <p:spPr>
          <a:xfrm>
            <a:off x="-60413" y="1373573"/>
            <a:ext cx="5427212" cy="847938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9600" b="1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6600" b="0" spc="-300" dirty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6600" b="0" spc="-300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21642" y="5138599"/>
            <a:ext cx="1747035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523A2C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Conclusion</a:t>
            </a:r>
            <a:endParaRPr lang="zh-CN" altLang="en-US" dirty="0">
              <a:solidFill>
                <a:srgbClr val="523A2C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4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3273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9413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3273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0778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32730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404830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10800000" flipH="1">
            <a:off x="6461760" y="0"/>
            <a:ext cx="5730240" cy="3911825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91309" y="1728827"/>
            <a:ext cx="3301902" cy="3301902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511006" y="4480455"/>
            <a:ext cx="792585" cy="792585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3A2C"/>
              </a:solidFill>
            </a:endParaRPr>
          </a:p>
        </p:txBody>
      </p:sp>
      <p:sp>
        <p:nvSpPr>
          <p:cNvPr id="8" name="MH_Others_1"/>
          <p:cNvSpPr txBox="1"/>
          <p:nvPr>
            <p:custDataLst>
              <p:tags r:id="rId1"/>
            </p:custDataLst>
          </p:nvPr>
        </p:nvSpPr>
        <p:spPr>
          <a:xfrm>
            <a:off x="2038026" y="2068831"/>
            <a:ext cx="954114" cy="313922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37500">
                <a:solidFill>
                  <a:schemeClr val="bg1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defRPr>
            </a:lvl1pPr>
          </a:lstStyle>
          <a:p>
            <a:r>
              <a:rPr lang="en-US" altLang="zh-CN" sz="39000" dirty="0">
                <a:solidFill>
                  <a:srgbClr val="523A2C"/>
                </a:solidFill>
              </a:rPr>
              <a:t>1</a:t>
            </a:r>
            <a:endParaRPr lang="zh-CN" altLang="en-US" sz="39000" dirty="0">
              <a:solidFill>
                <a:srgbClr val="523A2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49731" y="2896163"/>
            <a:ext cx="27991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523A2C"/>
                </a:solidFill>
              </a:rPr>
              <a:t>Introduction</a:t>
            </a:r>
            <a:endParaRPr lang="zh-CN" altLang="en-US" sz="3600" b="1" dirty="0">
              <a:solidFill>
                <a:srgbClr val="523A2C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748895" y="1192192"/>
            <a:ext cx="521395" cy="521395"/>
            <a:chOff x="9937750" y="2166942"/>
            <a:chExt cx="625475" cy="625475"/>
          </a:xfrm>
        </p:grpSpPr>
        <p:sp>
          <p:nvSpPr>
            <p:cNvPr id="13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70350" y="3638445"/>
            <a:ext cx="753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Introduction of  Whole-Slide Tissue Image Classification problem</a:t>
            </a:r>
            <a:r>
              <a:rPr lang="en-US" altLang="zh-CN" dirty="0"/>
              <a:t>.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5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4402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Who</a:t>
            </a: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le-Slide Image</a:t>
            </a:r>
            <a:endParaRPr lang="en-US" altLang="zh-CN" sz="3600" dirty="0" smtClean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1781" y="4549676"/>
            <a:ext cx="112424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病理诊断是对手术</a:t>
            </a:r>
            <a:r>
              <a:rPr lang="zh-CN" altLang="en-US" dirty="0" smtClean="0"/>
              <a:t>切下</a:t>
            </a:r>
            <a:r>
              <a:rPr lang="zh-CN" altLang="en-US" dirty="0"/>
              <a:t>的</a:t>
            </a:r>
            <a:r>
              <a:rPr lang="zh-CN" altLang="en-US" dirty="0" smtClean="0"/>
              <a:t>肿瘤</a:t>
            </a:r>
            <a:r>
              <a:rPr lang="zh-CN" altLang="en-US" dirty="0"/>
              <a:t>标本，固定染色后，在显微镜下进行组织学检查，以诊断</a:t>
            </a:r>
            <a:r>
              <a:rPr lang="zh-CN" altLang="en-US" dirty="0" smtClean="0"/>
              <a:t>疾病</a:t>
            </a:r>
            <a:r>
              <a:rPr lang="en-US" altLang="zh-CN" dirty="0" smtClean="0"/>
              <a:t>(</a:t>
            </a:r>
            <a:r>
              <a:rPr lang="zh-CN" altLang="en-US" dirty="0" smtClean="0"/>
              <a:t>多用于肿瘤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，对癌症进行子问题分类，或癌症分级。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大小：</a:t>
            </a:r>
            <a:r>
              <a:rPr lang="en-US" altLang="zh-CN" dirty="0" err="1" smtClean="0"/>
              <a:t>gigapixel</a:t>
            </a:r>
            <a:r>
              <a:rPr lang="en-US" altLang="zh-CN" dirty="0" smtClean="0"/>
              <a:t>(10</a:t>
            </a:r>
            <a:r>
              <a:rPr lang="zh-CN" altLang="en-US" dirty="0" smtClean="0"/>
              <a:t>亿像素级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100M~1G+</a:t>
            </a:r>
            <a:r>
              <a:rPr lang="zh-CN" altLang="en-US" dirty="0" smtClean="0"/>
              <a:t>；基于细胞水平诊断。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深度学习中：将</a:t>
            </a:r>
            <a:r>
              <a:rPr lang="en-US" altLang="zh-CN" dirty="0" smtClean="0"/>
              <a:t>WSIs</a:t>
            </a:r>
            <a:r>
              <a:rPr lang="zh-CN" altLang="en-US" dirty="0" smtClean="0"/>
              <a:t>切成小的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进行输入；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63" y="1677967"/>
            <a:ext cx="5644337" cy="26460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632569" y="1259505"/>
            <a:ext cx="2646383" cy="348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4934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Patch Label Unknown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4910" y="1953677"/>
            <a:ext cx="97488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CNN in WSIs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endParaRPr lang="en-US" altLang="zh-CN" dirty="0"/>
          </a:p>
          <a:p>
            <a:r>
              <a:rPr lang="zh-CN" altLang="en-US" sz="2000" b="1" dirty="0" smtClean="0"/>
              <a:t>问题：</a:t>
            </a:r>
            <a:r>
              <a:rPr lang="zh-CN" altLang="en-US" sz="2000" dirty="0" smtClean="0"/>
              <a:t>只有整张图片的标签，没有</a:t>
            </a:r>
            <a:r>
              <a:rPr lang="en-US" altLang="zh-CN" sz="2000" dirty="0" smtClean="0"/>
              <a:t>patch</a:t>
            </a:r>
            <a:r>
              <a:rPr lang="zh-CN" altLang="en-US" sz="2000" dirty="0" smtClean="0"/>
              <a:t>的标签，二者不一定一致，无法直接训练；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找到代表性</a:t>
            </a:r>
            <a:r>
              <a:rPr lang="zh-CN" altLang="en-US" sz="2000" dirty="0"/>
              <a:t>切</a:t>
            </a:r>
            <a:r>
              <a:rPr lang="zh-CN" altLang="en-US" sz="2000" dirty="0" smtClean="0"/>
              <a:t>片</a:t>
            </a:r>
            <a:r>
              <a:rPr lang="en-US" altLang="zh-CN" sz="2000" dirty="0" smtClean="0"/>
              <a:t>(discriminative patch)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patch</a:t>
            </a:r>
            <a:r>
              <a:rPr lang="zh-CN" altLang="en-US" sz="2000" dirty="0" smtClean="0"/>
              <a:t>标签与</a:t>
            </a:r>
            <a:r>
              <a:rPr lang="en-US" altLang="zh-CN" sz="2000" dirty="0" smtClean="0"/>
              <a:t>image</a:t>
            </a:r>
            <a:r>
              <a:rPr lang="zh-CN" altLang="en-US" sz="2000" dirty="0" smtClean="0"/>
              <a:t>标签相同；将</a:t>
            </a:r>
            <a:r>
              <a:rPr lang="en-US" altLang="zh-CN" sz="2000" dirty="0" smtClean="0"/>
              <a:t>patch</a:t>
            </a:r>
            <a:r>
              <a:rPr lang="zh-CN" altLang="en-US" sz="2000" dirty="0" smtClean="0"/>
              <a:t>的预测结果融合得到整张图片的预测结果；</a:t>
            </a:r>
            <a:r>
              <a:rPr lang="en-US" altLang="zh-CN" sz="2000" dirty="0" smtClean="0"/>
              <a:t>(Two-Level model)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使用</a:t>
            </a:r>
            <a:r>
              <a:rPr lang="en-US" altLang="zh-CN" sz="2000" dirty="0" smtClean="0"/>
              <a:t>Siamese</a:t>
            </a:r>
            <a:r>
              <a:rPr lang="zh-CN" altLang="en-US" sz="2000" dirty="0" smtClean="0"/>
              <a:t>网络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孪生网络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训练两个切片之间的关系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∈同一张图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∉</a:t>
            </a:r>
            <a:r>
              <a:rPr lang="zh-CN" altLang="en-US" sz="2000" dirty="0"/>
              <a:t>同一</a:t>
            </a:r>
            <a:r>
              <a:rPr lang="zh-CN" altLang="en-US" sz="2000" dirty="0" smtClean="0"/>
              <a:t>张图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。并且使用对抗训练的思想进行无监督迁移学习。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724675" y="1288991"/>
            <a:ext cx="3301902" cy="3301902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044372" y="4040619"/>
            <a:ext cx="792585" cy="792585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MH_Others_1"/>
          <p:cNvSpPr txBox="1"/>
          <p:nvPr>
            <p:custDataLst>
              <p:tags r:id="rId1"/>
            </p:custDataLst>
          </p:nvPr>
        </p:nvSpPr>
        <p:spPr>
          <a:xfrm>
            <a:off x="8930209" y="1536397"/>
            <a:ext cx="954114" cy="3139229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37500" dirty="0" smtClean="0">
                <a:solidFill>
                  <a:srgbClr val="523A2C"/>
                </a:solidFill>
                <a:latin typeface="ISOCP" panose="00000400000000000000" pitchFamily="2" charset="0"/>
                <a:ea typeface="造字工房悦黑（非商用）常规体" pitchFamily="50" charset="-122"/>
                <a:cs typeface="ISOCP" panose="00000400000000000000" pitchFamily="2" charset="0"/>
              </a:rPr>
              <a:t>2</a:t>
            </a:r>
            <a:endParaRPr lang="zh-CN" altLang="en-US" sz="37500" dirty="0">
              <a:solidFill>
                <a:srgbClr val="523A2C"/>
              </a:solidFill>
              <a:latin typeface="ISOCP" panose="00000400000000000000" pitchFamily="2" charset="0"/>
              <a:ea typeface="造字工房悦黑（非商用）常规体" pitchFamily="50" charset="-122"/>
              <a:cs typeface="ISOCP" panose="00000400000000000000" pitchFamily="2" charset="0"/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0" y="2957750"/>
            <a:ext cx="4884516" cy="3911825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961401" y="2459680"/>
            <a:ext cx="4269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3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Patch</a:t>
            </a:r>
            <a:r>
              <a:rPr lang="en-US" altLang="zh-CN" sz="3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-based CNN</a:t>
            </a:r>
            <a:endParaRPr lang="en-US" altLang="zh-CN" sz="3600" b="1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423678" y="1837029"/>
            <a:ext cx="420927" cy="420927"/>
            <a:chOff x="9937750" y="2166942"/>
            <a:chExt cx="625475" cy="625475"/>
          </a:xfrm>
        </p:grpSpPr>
        <p:sp>
          <p:nvSpPr>
            <p:cNvPr id="13" name="椭圆 4"/>
            <p:cNvSpPr>
              <a:spLocks noChangeArrowheads="1"/>
            </p:cNvSpPr>
            <p:nvPr/>
          </p:nvSpPr>
          <p:spPr bwMode="auto">
            <a:xfrm>
              <a:off x="9937750" y="2166942"/>
              <a:ext cx="625475" cy="625475"/>
            </a:xfrm>
            <a:prstGeom prst="ellipse">
              <a:avLst/>
            </a:prstGeom>
            <a:solidFill>
              <a:srgbClr val="ECCB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椭圆 5"/>
            <p:cNvSpPr>
              <a:spLocks noChangeArrowheads="1"/>
            </p:cNvSpPr>
            <p:nvPr/>
          </p:nvSpPr>
          <p:spPr bwMode="auto">
            <a:xfrm>
              <a:off x="10061357" y="2290549"/>
              <a:ext cx="378260" cy="378260"/>
            </a:xfrm>
            <a:prstGeom prst="ellipse">
              <a:avLst/>
            </a:prstGeom>
            <a:solidFill>
              <a:srgbClr val="D78F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395E8A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63969" y="5271611"/>
            <a:ext cx="1014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u="sng" dirty="0"/>
              <a:t>Patch-based Convolutional Neural Network for Whole Slide Tissue Image </a:t>
            </a:r>
            <a:r>
              <a:rPr lang="en-US" altLang="zh-CN" i="1" u="sng" dirty="0" smtClean="0"/>
              <a:t>Classiﬁcation  (CVPR 2016)</a:t>
            </a:r>
            <a:endParaRPr lang="en-US" altLang="zh-CN" i="1" u="sng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06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5297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Multi-instance learning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23" y="1649529"/>
            <a:ext cx="3116872" cy="20178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27" y="1649529"/>
            <a:ext cx="2947255" cy="2192234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597057" y="2281812"/>
            <a:ext cx="1705708" cy="281354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604910" y="4379666"/>
                <a:ext cx="2760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910" y="4379666"/>
                <a:ext cx="27607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826716" y="4928685"/>
                <a:ext cx="2616627" cy="415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716" y="4928685"/>
                <a:ext cx="2616627" cy="415627"/>
              </a:xfrm>
              <a:prstGeom prst="rect">
                <a:avLst/>
              </a:prstGeom>
              <a:blipFill>
                <a:blip r:embed="rId5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826716" y="5525096"/>
                <a:ext cx="182000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716" y="5525096"/>
                <a:ext cx="1820008" cy="391646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4636773" y="4378569"/>
                <a:ext cx="2265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773" y="4378569"/>
                <a:ext cx="22654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4636773" y="4928684"/>
                <a:ext cx="2681358" cy="415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773" y="4928684"/>
                <a:ext cx="2681358" cy="415627"/>
              </a:xfrm>
              <a:prstGeom prst="rect">
                <a:avLst/>
              </a:prstGeom>
              <a:blipFill>
                <a:blip r:embed="rId8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636773" y="5525094"/>
                <a:ext cx="737352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</a:t>
                </a:r>
                <a:r>
                  <a:rPr lang="en-US" altLang="zh-CN" dirty="0" smtClean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是否是代表性切片（即</a:t>
                </a:r>
                <a:r>
                  <a:rPr lang="en-US" altLang="zh-CN" dirty="0" err="1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patch</a:t>
                </a: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label == image label</a:t>
                </a:r>
                <a:r>
                  <a:rPr lang="en-US" altLang="zh-CN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773" y="5525094"/>
                <a:ext cx="7373520" cy="391646"/>
              </a:xfrm>
              <a:prstGeom prst="rect">
                <a:avLst/>
              </a:prstGeom>
              <a:blipFill>
                <a:blip r:embed="rId9"/>
                <a:stretch>
                  <a:fillRect t="-12308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576079" y="3974059"/>
            <a:ext cx="7025838" cy="22495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9849853" y="2422489"/>
            <a:ext cx="1989221" cy="96239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</a:rPr>
              <a:t>隐变量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19" idx="4"/>
          </p:cNvCxnSpPr>
          <p:nvPr/>
        </p:nvCxnSpPr>
        <p:spPr>
          <a:xfrm flipH="1">
            <a:off x="9311054" y="3384884"/>
            <a:ext cx="1533410" cy="9936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90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3206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2-level model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75" y="1758589"/>
            <a:ext cx="4803608" cy="347229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725" y="2249143"/>
            <a:ext cx="5626518" cy="29817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92428" y="5438850"/>
            <a:ext cx="365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  Patch-based CNN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261533" y="5438850"/>
            <a:ext cx="365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  Decision fusion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78BF-69C4-49F9-9617-67F0919EC46D}" type="datetime1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0265A-D7C8-4F7C-8025-383E30986FF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075" y="303754"/>
            <a:ext cx="1299101" cy="1299101"/>
          </a:xfrm>
          <a:prstGeom prst="ellipse">
            <a:avLst/>
          </a:prstGeom>
          <a:solidFill>
            <a:srgbClr val="F6E8E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1781" y="1040074"/>
            <a:ext cx="524547" cy="524547"/>
          </a:xfrm>
          <a:prstGeom prst="ellipse">
            <a:avLst/>
          </a:prstGeom>
          <a:solidFill>
            <a:srgbClr val="EDD1CF"/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04910" y="654576"/>
            <a:ext cx="6550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dirty="0" smtClean="0">
                <a:solidFill>
                  <a:srgbClr val="4F392B"/>
                </a:solidFill>
                <a:latin typeface="微软雅黑" charset="0"/>
                <a:ea typeface="微软雅黑" charset="0"/>
                <a:cs typeface="微软雅黑" charset="0"/>
              </a:rPr>
              <a:t>EM-based method with CNN</a:t>
            </a:r>
            <a:endParaRPr lang="en-US" altLang="zh-CN" sz="3600" dirty="0">
              <a:solidFill>
                <a:srgbClr val="4F392B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838646" y="1567327"/>
                <a:ext cx="4852161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)).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646" y="1567327"/>
                <a:ext cx="4852161" cy="411395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838646" y="2210464"/>
                <a:ext cx="4103046" cy="464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)).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646" y="2210464"/>
                <a:ext cx="4103046" cy="464807"/>
              </a:xfrm>
              <a:prstGeom prst="rect">
                <a:avLst/>
              </a:prstGeom>
              <a:blipFill>
                <a:blip r:embed="rId3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690807" y="1608034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</a:t>
            </a:r>
            <a:r>
              <a:rPr lang="zh-CN" altLang="en-US" b="1" dirty="0" smtClean="0">
                <a:solidFill>
                  <a:srgbClr val="C00000"/>
                </a:solidFill>
              </a:rPr>
              <a:t>每张图片</a:t>
            </a:r>
            <a:r>
              <a:rPr lang="zh-CN" altLang="en-US" dirty="0" smtClean="0"/>
              <a:t>之间是独立同分布，变为连乘形式。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90807" y="2258202"/>
            <a:ext cx="514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</a:t>
            </a:r>
            <a:r>
              <a:rPr lang="zh-CN" altLang="en-US" b="1" dirty="0" smtClean="0">
                <a:solidFill>
                  <a:srgbClr val="C00000"/>
                </a:solidFill>
              </a:rPr>
              <a:t>每个</a:t>
            </a:r>
            <a:r>
              <a:rPr lang="en-US" altLang="zh-CN" b="1" dirty="0" smtClean="0">
                <a:solidFill>
                  <a:srgbClr val="C00000"/>
                </a:solidFill>
              </a:rPr>
              <a:t>patch</a:t>
            </a:r>
            <a:r>
              <a:rPr lang="zh-CN" altLang="en-US" dirty="0" smtClean="0"/>
              <a:t>之间是独立同分布，变为连乘形式。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04910" y="2906998"/>
            <a:ext cx="816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Initial E step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将所有</a:t>
            </a:r>
            <a:r>
              <a:rPr lang="en-US" altLang="zh-CN" dirty="0" smtClean="0"/>
              <a:t>H</a:t>
            </a:r>
            <a:r>
              <a:rPr lang="zh-CN" altLang="en-US" dirty="0" smtClean="0"/>
              <a:t>的值设为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，即所有的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都是具有代表性的。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2" idx="1"/>
          </p:cNvCxnSpPr>
          <p:nvPr/>
        </p:nvCxnSpPr>
        <p:spPr>
          <a:xfrm flipH="1">
            <a:off x="1299506" y="1773025"/>
            <a:ext cx="539140" cy="395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1299505" y="2168045"/>
            <a:ext cx="610809" cy="251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7510" y="1839545"/>
            <a:ext cx="95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生成式模型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04910" y="3576522"/>
            <a:ext cx="718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M step</a:t>
            </a:r>
            <a:r>
              <a:rPr lang="zh-CN" altLang="en-US" b="1" dirty="0" smtClean="0"/>
              <a:t>：</a:t>
            </a:r>
            <a:r>
              <a:rPr lang="zh-CN" altLang="en-US" dirty="0"/>
              <a:t>极大似然</a:t>
            </a:r>
            <a:r>
              <a:rPr lang="zh-CN" altLang="en-US" dirty="0" smtClean="0"/>
              <a:t>估计，对参数</a:t>
            </a:r>
            <a:r>
              <a:rPr lang="en-US" altLang="zh-CN" dirty="0" smtClean="0"/>
              <a:t>θ</a:t>
            </a:r>
            <a:r>
              <a:rPr lang="zh-CN" altLang="en-US" dirty="0" smtClean="0"/>
              <a:t>进行更新；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1029156" y="4165548"/>
                <a:ext cx="8236409" cy="51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←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li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)×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li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56" y="4165548"/>
                <a:ext cx="8236409" cy="517001"/>
              </a:xfrm>
              <a:prstGeom prst="rect">
                <a:avLst/>
              </a:prstGeom>
              <a:blipFill>
                <a:blip r:embed="rId4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533400" y="4751852"/>
                <a:ext cx="8546432" cy="51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li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li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751852"/>
                <a:ext cx="8546432" cy="517001"/>
              </a:xfrm>
              <a:prstGeom prst="rect">
                <a:avLst/>
              </a:prstGeom>
              <a:blipFill>
                <a:blip r:embed="rId5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668625" y="5499394"/>
                <a:ext cx="7562000" cy="395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b="1" dirty="0" smtClean="0"/>
                  <a:t>E step:  </a:t>
                </a:r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图上做高斯平滑得到 </a:t>
                </a:r>
                <a14:m>
                  <m:oMath xmlns:m="http://schemas.openxmlformats.org/officeDocument/2006/math">
                    <m:r>
                      <a:rPr lang="en-US" altLang="zh-CN" b="0" i="1"/>
                      <m:t>𝑃</m:t>
                    </m:r>
                    <m:r>
                      <a:rPr lang="en-US" altLang="zh-CN" b="0" i="1"/>
                      <m:t>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b="0" i="1"/>
                          <m:t>𝐻</m:t>
                        </m:r>
                      </m:e>
                      <m:sub>
                        <m:r>
                          <a:rPr lang="en-US" altLang="zh-CN" b="0" i="1"/>
                          <m:t>𝑖</m:t>
                        </m:r>
                        <m:r>
                          <a:rPr lang="en-US" altLang="zh-CN" b="0" i="1"/>
                          <m:t>,</m:t>
                        </m:r>
                        <m:r>
                          <a:rPr lang="en-US" altLang="zh-CN" b="0" i="1"/>
                          <m:t>𝑗</m:t>
                        </m:r>
                      </m:sub>
                    </m:sSub>
                    <m:r>
                      <a:rPr lang="en-US" altLang="zh-CN" b="0" i="1"/>
                      <m:t>|</m:t>
                    </m:r>
                    <m:r>
                      <a:rPr lang="en-US" altLang="zh-CN" b="0" i="1"/>
                      <m:t>𝑋</m:t>
                    </m:r>
                    <m:r>
                      <a:rPr lang="en-US" altLang="zh-CN" b="0" i="1"/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b="1" dirty="0" smtClean="0"/>
                  <a:t> </a:t>
                </a:r>
                <a:r>
                  <a:rPr lang="en-US" altLang="zh-CN" b="1" dirty="0" smtClean="0"/>
                  <a:t> 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625" y="5499394"/>
                <a:ext cx="7562000" cy="395558"/>
              </a:xfrm>
              <a:prstGeom prst="rect">
                <a:avLst/>
              </a:prstGeom>
              <a:blipFill>
                <a:blip r:embed="rId6"/>
                <a:stretch>
                  <a:fillRect l="-565" t="-6154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8154973" y="4622364"/>
            <a:ext cx="2887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假设非代表性的</a:t>
            </a:r>
            <a:r>
              <a:rPr lang="en-US" altLang="zh-CN" b="1" dirty="0" smtClean="0"/>
              <a:t>patch</a:t>
            </a:r>
            <a:r>
              <a:rPr lang="zh-CN" altLang="en-US" b="1" dirty="0" smtClean="0"/>
              <a:t>由某个特定的生成模型得到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3593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30141854"/>
  <p:tag name="MH_LIBRARY" val="CONTENTS"/>
  <p:tag name="MH_TYPE" val="OTHERS"/>
  <p:tag name="ID" val="54583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755</Words>
  <Application>Microsoft Office PowerPoint</Application>
  <PresentationFormat>宽屏</PresentationFormat>
  <Paragraphs>137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ISOCP</vt:lpstr>
      <vt:lpstr>等线</vt:lpstr>
      <vt:lpstr>等线 Light</vt:lpstr>
      <vt:lpstr>华文细黑</vt:lpstr>
      <vt:lpstr>宋体</vt:lpstr>
      <vt:lpstr>微软雅黑</vt:lpstr>
      <vt:lpstr>造字工房悦黑（非商用）常规体</vt:lpstr>
      <vt:lpstr>Arial</vt:lpstr>
      <vt:lpstr>Cambria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 N</dc:creator>
  <cp:lastModifiedBy>J N</cp:lastModifiedBy>
  <cp:revision>103</cp:revision>
  <dcterms:created xsi:type="dcterms:W3CDTF">2018-11-16T08:02:59Z</dcterms:created>
  <dcterms:modified xsi:type="dcterms:W3CDTF">2019-07-17T08:59:49Z</dcterms:modified>
</cp:coreProperties>
</file>