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311" r:id="rId6"/>
    <p:sldId id="312" r:id="rId7"/>
    <p:sldId id="310" r:id="rId8"/>
    <p:sldId id="313" r:id="rId9"/>
    <p:sldId id="277" r:id="rId10"/>
    <p:sldId id="261" r:id="rId11"/>
    <p:sldId id="273" r:id="rId12"/>
    <p:sldId id="274" r:id="rId13"/>
    <p:sldId id="275" r:id="rId14"/>
    <p:sldId id="276" r:id="rId15"/>
    <p:sldId id="278" r:id="rId16"/>
    <p:sldId id="279" r:id="rId17"/>
    <p:sldId id="280" r:id="rId18"/>
    <p:sldId id="262" r:id="rId19"/>
    <p:sldId id="286" r:id="rId20"/>
    <p:sldId id="288" r:id="rId21"/>
    <p:sldId id="287" r:id="rId22"/>
    <p:sldId id="282" r:id="rId23"/>
    <p:sldId id="281" r:id="rId24"/>
    <p:sldId id="26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76402" autoAdjust="0"/>
  </p:normalViewPr>
  <p:slideViewPr>
    <p:cSldViewPr snapToGrid="0">
      <p:cViewPr varScale="1">
        <p:scale>
          <a:sx n="63" d="100"/>
          <a:sy n="63" d="100"/>
        </p:scale>
        <p:origin x="90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32107-964F-46CD-9EF2-A7BB904716E2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F1F53-19E1-4A72-949F-6AD6801F4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14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尽管我们可以获 取到海量的数据，这些数据往往是很初级的原始形态，很少有数据被加以正确的人工标注。 数据的标注是一个耗时且昂贵的操作；</a:t>
            </a:r>
            <a:endParaRPr lang="en-US" altLang="zh-CN" dirty="0" smtClean="0"/>
          </a:p>
          <a:p>
            <a:r>
              <a:rPr lang="zh-CN" altLang="en-US" dirty="0" smtClean="0"/>
              <a:t>大数据，就需要大设备、强计算能</a:t>
            </a:r>
            <a:endParaRPr lang="en-US" altLang="zh-CN" dirty="0" smtClean="0"/>
          </a:p>
          <a:p>
            <a:r>
              <a:rPr lang="zh-CN" altLang="en-US" dirty="0" smtClean="0"/>
              <a:t>机器学习的目标是构建一个尽可能通用的模型，使得这个模型对于不同用户、不同设 备、不同环境、不同需求，都可以很好地进行满足力的设备来进行存储和计算。绝大多数普通用户是不可能具有这些强计算能力的。</a:t>
            </a:r>
            <a:endParaRPr lang="en-US" altLang="zh-CN" dirty="0" smtClean="0"/>
          </a:p>
          <a:p>
            <a:r>
              <a:rPr lang="zh-CN" altLang="en-US" dirty="0" smtClean="0"/>
              <a:t>比如推荐系统的冷启动问题。一个新的推荐系统，没有足够 的用户数据，如何进行精准的推荐</a:t>
            </a:r>
            <a:r>
              <a:rPr lang="en-US" altLang="zh-CN" dirty="0" smtClean="0"/>
              <a:t>? </a:t>
            </a:r>
            <a:r>
              <a:rPr lang="zh-CN" altLang="en-US" dirty="0" smtClean="0"/>
              <a:t>一个崭新的图片标注系统，没有足够的标签，如何进行 精准的服务？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F1F53-19E1-4A72-949F-6AD6801F4C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F1F53-19E1-4A72-949F-6AD6801F4C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67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8905-4B8D-4675-9E50-649B859FF692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1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EB8E-20F9-4B5A-A79D-8C053F112D44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94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BB48-6388-4B10-80D2-D9981AF2EC42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97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3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8712-C107-4198-8A18-B25CCDACDAE1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80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037-62C8-41BA-8CD5-68C4CE966987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63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4927-C86C-40C6-8DB6-FAB0C456CFAC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18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B075-AEDE-4F7C-83E7-91C28DA0B274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9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603C-D71B-44BB-85C8-589BAA03E15A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77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D04D-0EC1-421B-8CA6-6DC1192CEDDC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14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A4A6-6479-4730-86A2-34D3D93F04D3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42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6047F-06F6-4DCB-97D8-04F546C52F2B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0265A-D7C8-4F7C-8025-383E3098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4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ndongwang/transferlearn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0146278" y="603916"/>
            <a:ext cx="402696" cy="402696"/>
          </a:xfrm>
          <a:prstGeom prst="ellipse">
            <a:avLst/>
          </a:prstGeom>
          <a:solidFill>
            <a:srgbClr val="D78F8E"/>
          </a:solidFill>
          <a:ln>
            <a:noFill/>
          </a:ln>
          <a:effectLst>
            <a:reflection stA="45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-11575" y="1249680"/>
            <a:ext cx="7251614" cy="5654361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4"/>
          <p:cNvSpPr>
            <a:spLocks noChangeArrowheads="1"/>
          </p:cNvSpPr>
          <p:nvPr/>
        </p:nvSpPr>
        <p:spPr bwMode="auto">
          <a:xfrm>
            <a:off x="8852147" y="1923873"/>
            <a:ext cx="625475" cy="625475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椭圆 5"/>
          <p:cNvSpPr>
            <a:spLocks noChangeArrowheads="1"/>
          </p:cNvSpPr>
          <p:nvPr/>
        </p:nvSpPr>
        <p:spPr bwMode="auto">
          <a:xfrm>
            <a:off x="8975754" y="2047480"/>
            <a:ext cx="378260" cy="378260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8663016" y="4159073"/>
            <a:ext cx="625475" cy="625475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6256585" y="1711148"/>
            <a:ext cx="2860675" cy="2860675"/>
          </a:xfrm>
          <a:prstGeom prst="ellipse">
            <a:avLst/>
          </a:prstGeom>
          <a:solidFill>
            <a:srgbClr val="D78F8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9"/>
          <p:cNvSpPr>
            <a:spLocks noChangeArrowheads="1"/>
          </p:cNvSpPr>
          <p:nvPr/>
        </p:nvSpPr>
        <p:spPr bwMode="auto">
          <a:xfrm>
            <a:off x="6466563" y="4693852"/>
            <a:ext cx="312737" cy="312737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29"/>
          <p:cNvSpPr>
            <a:spLocks noChangeArrowheads="1"/>
          </p:cNvSpPr>
          <p:nvPr/>
        </p:nvSpPr>
        <p:spPr bwMode="auto">
          <a:xfrm>
            <a:off x="9368085" y="5149673"/>
            <a:ext cx="341312" cy="341312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椭圆 30"/>
          <p:cNvSpPr>
            <a:spLocks noChangeArrowheads="1"/>
          </p:cNvSpPr>
          <p:nvPr/>
        </p:nvSpPr>
        <p:spPr bwMode="auto">
          <a:xfrm>
            <a:off x="9435536" y="5217124"/>
            <a:ext cx="206410" cy="206410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椭圆 32"/>
          <p:cNvSpPr>
            <a:spLocks noChangeArrowheads="1"/>
          </p:cNvSpPr>
          <p:nvPr/>
        </p:nvSpPr>
        <p:spPr bwMode="auto">
          <a:xfrm>
            <a:off x="8267947" y="5071885"/>
            <a:ext cx="169863" cy="171450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椭圆 33"/>
          <p:cNvSpPr>
            <a:spLocks noChangeArrowheads="1"/>
          </p:cNvSpPr>
          <p:nvPr/>
        </p:nvSpPr>
        <p:spPr bwMode="auto">
          <a:xfrm>
            <a:off x="8301516" y="5105767"/>
            <a:ext cx="102726" cy="103685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椭圆 39"/>
          <p:cNvSpPr>
            <a:spLocks noChangeArrowheads="1"/>
          </p:cNvSpPr>
          <p:nvPr/>
        </p:nvSpPr>
        <p:spPr bwMode="auto">
          <a:xfrm>
            <a:off x="2815347" y="4513085"/>
            <a:ext cx="298450" cy="298450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椭圆 40"/>
          <p:cNvSpPr>
            <a:spLocks noChangeArrowheads="1"/>
          </p:cNvSpPr>
          <p:nvPr/>
        </p:nvSpPr>
        <p:spPr bwMode="auto">
          <a:xfrm>
            <a:off x="2874327" y="4572065"/>
            <a:ext cx="180489" cy="180489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31820" y="2675455"/>
            <a:ext cx="6555102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1150624">
              <a:spcBef>
                <a:spcPct val="20000"/>
              </a:spcBef>
              <a:defRPr sz="2400" kern="0">
                <a:solidFill>
                  <a:srgbClr val="FFFFFF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Easy Transfer Learning By Exploiting Intra-Domain Structures</a:t>
            </a:r>
            <a:endParaRPr lang="en-US" altLang="zh-CN" sz="4000" dirty="0">
              <a:solidFill>
                <a:schemeClr val="accent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E440-277D-473E-9BCF-9889D4C8C785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77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1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724675" y="1288991"/>
            <a:ext cx="3301902" cy="3301902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044372" y="4040619"/>
            <a:ext cx="792585" cy="792585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MH_Others_1"/>
          <p:cNvSpPr txBox="1"/>
          <p:nvPr>
            <p:custDataLst>
              <p:tags r:id="rId1"/>
            </p:custDataLst>
          </p:nvPr>
        </p:nvSpPr>
        <p:spPr>
          <a:xfrm>
            <a:off x="8930209" y="1536397"/>
            <a:ext cx="954114" cy="313922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37500" dirty="0" smtClean="0">
                <a:solidFill>
                  <a:srgbClr val="523A2C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rPr>
              <a:t>2</a:t>
            </a:r>
            <a:endParaRPr lang="zh-CN" altLang="en-US" sz="37500" dirty="0">
              <a:solidFill>
                <a:srgbClr val="523A2C"/>
              </a:solidFill>
              <a:latin typeface="ISOCP" panose="00000400000000000000" pitchFamily="2" charset="0"/>
              <a:ea typeface="造字工房悦黑（非商用）常规体" pitchFamily="50" charset="-122"/>
              <a:cs typeface="ISOCP" panose="00000400000000000000" pitchFamily="2" charset="0"/>
            </a:endParaRPr>
          </a:p>
        </p:txBody>
      </p:sp>
      <p:sp>
        <p:nvSpPr>
          <p:cNvPr id="9" name="任意多边形 8"/>
          <p:cNvSpPr/>
          <p:nvPr/>
        </p:nvSpPr>
        <p:spPr>
          <a:xfrm flipH="1">
            <a:off x="0" y="2957750"/>
            <a:ext cx="4884516" cy="3911825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442258" y="2634584"/>
            <a:ext cx="48830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3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Easy transfer learning</a:t>
            </a:r>
            <a:endParaRPr lang="zh-CN" altLang="en-US" sz="3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423678" y="1837029"/>
            <a:ext cx="420927" cy="420927"/>
            <a:chOff x="9937750" y="2166942"/>
            <a:chExt cx="625475" cy="625475"/>
          </a:xfrm>
        </p:grpSpPr>
        <p:sp>
          <p:nvSpPr>
            <p:cNvPr id="13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06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1851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Easy-TL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64" y="1733485"/>
            <a:ext cx="7874109" cy="360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95657" y="2104571"/>
            <a:ext cx="3396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不需要模型选择和参数选择；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简单，易实现；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8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1851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Easy-TL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39" y="1793421"/>
            <a:ext cx="7942263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86339" y="4731657"/>
            <a:ext cx="730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Easy-TL(c)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intra-domain programming</a:t>
            </a:r>
            <a:r>
              <a:rPr lang="zh-CN" altLang="en-US" dirty="0" smtClean="0"/>
              <a:t>（本文提出的方法）</a:t>
            </a:r>
            <a:endParaRPr lang="en-US" altLang="zh-CN" dirty="0" smtClean="0"/>
          </a:p>
          <a:p>
            <a:r>
              <a:rPr lang="en-US" altLang="zh-CN" b="1" dirty="0" smtClean="0"/>
              <a:t>Easy-TL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intranet-domain alignment + intra-domain programming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90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627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Intra-domain programming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223265" y="1750692"/>
                <a:ext cx="110747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TL problems: classification</a:t>
                </a:r>
                <a:endParaRPr lang="zh-CN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 smtClean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Learning </a:t>
                </a:r>
                <a:r>
                  <a:rPr lang="en-US" altLang="zh-CN" dirty="0"/>
                  <a:t>probability annotation matrix M instead of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directly </a:t>
                </a:r>
                <a:r>
                  <a:rPr lang="en-US" altLang="zh-CN" dirty="0" smtClean="0"/>
                  <a:t>.</a:t>
                </a:r>
              </a:p>
              <a:p>
                <a:endParaRPr lang="zh-CN" altLang="zh-CN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265" y="1750692"/>
                <a:ext cx="11074770" cy="1200329"/>
              </a:xfrm>
              <a:prstGeom prst="rect">
                <a:avLst/>
              </a:prstGeom>
              <a:blipFill>
                <a:blip r:embed="rId2"/>
                <a:stretch>
                  <a:fillRect l="-385" t="-2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265" y="3098859"/>
            <a:ext cx="4076190" cy="2561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019800" y="3098858"/>
                <a:ext cx="7137305" cy="2144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900"/>
                  </a:spcBef>
                  <a:spcAft>
                    <a:spcPts val="9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0&lt;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zh-CN" altLang="zh-CN" sz="2000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900"/>
                  </a:spcBef>
                  <a:spcAft>
                    <a:spcPts val="9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=1,∀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∈{1,...,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2000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900"/>
                  </a:spcBef>
                  <a:spcAft>
                    <a:spcPts val="9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∈{1,...,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},∀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∈{1,...,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},∃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2000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sz="20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⇒</m:t>
                    </m:r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bSup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≥1,∀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∈{1,...,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2000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098858"/>
                <a:ext cx="7137305" cy="2144498"/>
              </a:xfrm>
              <a:prstGeom prst="rect">
                <a:avLst/>
              </a:prstGeom>
              <a:blipFill>
                <a:blip r:embed="rId4"/>
                <a:stretch>
                  <a:fillRect l="-769" t="-568" b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93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04910" y="654576"/>
            <a:ext cx="627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Intra-domain programming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4910" y="1651729"/>
            <a:ext cx="4480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 smtClean="0"/>
              <a:t>Loss function of Easy-TL(c):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077487" y="2439266"/>
                <a:ext cx="7005553" cy="2328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𝑐𝑗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zh-CN" b="0" i="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=||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⋅Ⅱ(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487" y="2439266"/>
                <a:ext cx="7005553" cy="2328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750" y="2390393"/>
            <a:ext cx="3781806" cy="237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627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Intra-domain programming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76" y="4251891"/>
            <a:ext cx="5609524" cy="8095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625" y="1651729"/>
            <a:ext cx="4801676" cy="233371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421880" y="2323454"/>
            <a:ext cx="41757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线性规划问题</a:t>
            </a:r>
            <a:r>
              <a:rPr lang="en-US" altLang="zh-CN" sz="2400" b="1" dirty="0" smtClean="0"/>
              <a:t>;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两</a:t>
            </a:r>
            <a:r>
              <a:rPr lang="zh-CN" altLang="en-US" sz="2000" dirty="0" smtClean="0"/>
              <a:t>个不等约束；</a:t>
            </a:r>
            <a:r>
              <a:rPr lang="zh-CN" altLang="en-US" sz="2000" dirty="0"/>
              <a:t>一</a:t>
            </a:r>
            <a:r>
              <a:rPr lang="zh-CN" altLang="en-US" sz="2000" dirty="0" smtClean="0"/>
              <a:t>个相等约束；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求</a:t>
            </a:r>
            <a:r>
              <a:rPr lang="en-US" altLang="zh-CN" sz="2000" dirty="0" smtClean="0"/>
              <a:t>Loss Function</a:t>
            </a:r>
            <a:r>
              <a:rPr lang="zh-CN" altLang="en-US" sz="2000" dirty="0" smtClean="0"/>
              <a:t>的最小值；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D</a:t>
            </a:r>
            <a:r>
              <a:rPr lang="zh-CN" altLang="en-US" sz="2000" dirty="0" smtClean="0"/>
              <a:t>矩阵已知，求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矩阵的最优解；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40570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55274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Intra-domain Alignment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4910" y="2011680"/>
            <a:ext cx="97488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Intra-domain alignment serves as the transfer feature learning methods for </a:t>
            </a:r>
            <a:r>
              <a:rPr lang="en-US" altLang="zh-CN" dirty="0" err="1" smtClean="0"/>
              <a:t>EasyTL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 err="1" smtClean="0"/>
              <a:t>CORrelation</a:t>
            </a:r>
            <a:r>
              <a:rPr lang="en-US" altLang="zh-CN" sz="2400" b="1" dirty="0" smtClean="0"/>
              <a:t> Alignment(CORAL)</a:t>
            </a:r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85460" y="5987018"/>
            <a:ext cx="605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/>
              <a:t>Return of Frustratingly Easy Domain Adaptation AAAI:2016</a:t>
            </a:r>
            <a:endParaRPr lang="zh-CN" altLang="en-US" sz="1600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10" y="3103572"/>
            <a:ext cx="4752381" cy="25809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355" y="3186720"/>
            <a:ext cx="2258240" cy="241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3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817076" y="1812977"/>
                <a:ext cx="9604131" cy="4096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900"/>
                  </a:spcBef>
                  <a:spcAft>
                    <a:spcPts val="900"/>
                  </a:spcAft>
                  <a:buFont typeface="Wingdings" panose="05000000000000000000" pitchFamily="2" charset="2"/>
                  <a:buChar char="Ø"/>
                </a:pPr>
                <a:r>
                  <a:rPr lang="zh-CN" altLang="zh-CN" b="1" dirty="0" smtClean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𝐎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𝐛𝐣𝐞𝐜𝐭𝐢𝐯𝐞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900"/>
                  </a:spcBef>
                  <a:spcAft>
                    <a:spcPts val="9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Loss function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||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900"/>
                  </a:spcBef>
                  <a:spcAft>
                    <a:spcPts val="9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b="1" dirty="0" err="1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变换后的协方差矩阵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⋅(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900"/>
                  </a:spcBef>
                  <a:spcAft>
                    <a:spcPts val="9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b="1" dirty="0" err="1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最优变换矩阵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[1: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[1: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b>
                      <m:sup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[1: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),(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𝑚𝑖𝑛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err="1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证明省略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900"/>
                  </a:spcBef>
                  <a:spcAft>
                    <a:spcPts val="9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b="1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Intuitively:</a:t>
                </a:r>
                <a:endParaRPr lang="en-US" altLang="zh-CN" b="1" i="1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whitens the source data. </a:t>
                </a:r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[1: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[1: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b>
                      <m:sup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[1: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:re-colors the data with the target covariance. </a:t>
                </a:r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076" y="1812977"/>
                <a:ext cx="9604131" cy="4096699"/>
              </a:xfrm>
              <a:prstGeom prst="rect">
                <a:avLst/>
              </a:prstGeom>
              <a:blipFill>
                <a:blip r:embed="rId2"/>
                <a:stretch>
                  <a:fillRect l="-381" t="-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604910" y="654576"/>
            <a:ext cx="55274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Intra-domain Alignment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28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402355" y="415443"/>
            <a:ext cx="3301902" cy="3301902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783601" y="3004660"/>
            <a:ext cx="414118" cy="414118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8" name="MH_Others_1"/>
          <p:cNvSpPr txBox="1"/>
          <p:nvPr>
            <p:custDataLst>
              <p:tags r:id="rId1"/>
            </p:custDataLst>
          </p:nvPr>
        </p:nvSpPr>
        <p:spPr>
          <a:xfrm>
            <a:off x="5607889" y="723809"/>
            <a:ext cx="954114" cy="313922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37500" dirty="0" smtClean="0">
                <a:solidFill>
                  <a:srgbClr val="523A2C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rPr>
              <a:t>3</a:t>
            </a:r>
            <a:endParaRPr lang="zh-CN" altLang="en-US" sz="37500" dirty="0">
              <a:solidFill>
                <a:srgbClr val="523A2C"/>
              </a:solidFill>
              <a:latin typeface="ISOCP" panose="00000400000000000000" pitchFamily="2" charset="0"/>
              <a:ea typeface="造字工房悦黑（非商用）常规体" pitchFamily="50" charset="-122"/>
              <a:cs typeface="ISOCP" panose="00000400000000000000" pitchFamily="2" charset="0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431280" y="2957750"/>
            <a:ext cx="5760720" cy="3911825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4815" y="4285696"/>
            <a:ext cx="29065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experiments</a:t>
            </a:r>
            <a:endParaRPr lang="zh-CN" altLang="en-US" sz="3600" b="1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03790" y="4932027"/>
            <a:ext cx="611041" cy="611041"/>
            <a:chOff x="9937750" y="2166942"/>
            <a:chExt cx="625475" cy="625475"/>
          </a:xfrm>
        </p:grpSpPr>
        <p:sp>
          <p:nvSpPr>
            <p:cNvPr id="13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83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20762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Datasets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3574" y="2159992"/>
            <a:ext cx="105083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Amazon review: </a:t>
            </a:r>
            <a:r>
              <a:rPr lang="en-US" altLang="zh-CN" dirty="0" smtClean="0"/>
              <a:t>Kitchen appliance(K), DVDs(D), Electronics(E), Caltech(C).</a:t>
            </a:r>
          </a:p>
          <a:p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C00000"/>
                </a:solidFill>
              </a:rPr>
              <a:t>cross-domain sentiment analysis (size:400)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Office-Caltech: </a:t>
            </a:r>
            <a:r>
              <a:rPr lang="en-US" altLang="zh-CN" dirty="0" smtClean="0"/>
              <a:t>10 common classes of images in Amazon(A), DSLR(D), Webcam(W), Caltech(C).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     SURF </a:t>
            </a:r>
            <a:r>
              <a:rPr lang="en-US" altLang="zh-CN" dirty="0">
                <a:solidFill>
                  <a:srgbClr val="C00000"/>
                </a:solidFill>
              </a:rPr>
              <a:t>features(size:800)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Image-CLEF </a:t>
            </a:r>
            <a:r>
              <a:rPr lang="en-US" altLang="zh-CN" b="1" dirty="0"/>
              <a:t>DA:</a:t>
            </a:r>
            <a:r>
              <a:rPr lang="en-US" altLang="zh-CN" dirty="0"/>
              <a:t> </a:t>
            </a:r>
            <a:r>
              <a:rPr lang="en-US" altLang="zh-CN" dirty="0" smtClean="0"/>
              <a:t>12 categories of images belonging </a:t>
            </a:r>
            <a:r>
              <a:rPr lang="en-US" altLang="zh-CN" dirty="0"/>
              <a:t>to 3 domains: Caltech (C), ImageNet (I), and Pascal (P</a:t>
            </a:r>
            <a:r>
              <a:rPr lang="en-US" altLang="zh-CN" dirty="0" smtClean="0"/>
              <a:t>).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     </a:t>
            </a:r>
            <a:r>
              <a:rPr lang="en-US" altLang="zh-CN" dirty="0" err="1" smtClean="0">
                <a:solidFill>
                  <a:srgbClr val="C00000"/>
                </a:solidFill>
              </a:rPr>
              <a:t>ResNet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features (size:2048</a:t>
            </a:r>
            <a:r>
              <a:rPr lang="en-US" altLang="zh-CN" dirty="0" smtClean="0">
                <a:solidFill>
                  <a:srgbClr val="C00000"/>
                </a:solidFill>
              </a:rPr>
              <a:t>),</a:t>
            </a:r>
            <a:r>
              <a:rPr lang="en-US" altLang="zh-CN" dirty="0">
                <a:solidFill>
                  <a:srgbClr val="C00000"/>
                </a:solidFill>
              </a:rPr>
              <a:t> Object </a:t>
            </a:r>
            <a:r>
              <a:rPr lang="en-US" altLang="zh-CN" dirty="0" smtClean="0">
                <a:solidFill>
                  <a:srgbClr val="C00000"/>
                </a:solidFill>
              </a:rPr>
              <a:t>Recognition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Office-Home: </a:t>
            </a:r>
            <a:r>
              <a:rPr lang="en-US" altLang="zh-CN" dirty="0"/>
              <a:t>15,500 images of 65 categories from 4 domains: </a:t>
            </a:r>
            <a:r>
              <a:rPr lang="en-US" altLang="zh-CN" dirty="0" smtClean="0"/>
              <a:t>Art (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), Clipart </a:t>
            </a:r>
            <a:r>
              <a:rPr lang="en-US" altLang="zh-CN" dirty="0"/>
              <a:t>(</a:t>
            </a:r>
            <a:r>
              <a:rPr lang="en-US" altLang="zh-CN" dirty="0" smtClean="0"/>
              <a:t>Cl), Product (</a:t>
            </a:r>
            <a:r>
              <a:rPr lang="en-US" altLang="zh-CN" dirty="0" err="1" smtClean="0"/>
              <a:t>Pr</a:t>
            </a:r>
            <a:r>
              <a:rPr lang="en-US" altLang="zh-CN" dirty="0" smtClean="0"/>
              <a:t>), </a:t>
            </a:r>
            <a:r>
              <a:rPr lang="en-US" altLang="zh-CN" dirty="0"/>
              <a:t>and </a:t>
            </a:r>
            <a:r>
              <a:rPr lang="en-US" altLang="zh-CN" dirty="0" smtClean="0"/>
              <a:t>Real-world (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     </a:t>
            </a:r>
            <a:r>
              <a:rPr lang="en-US" altLang="zh-CN" dirty="0" err="1" smtClean="0">
                <a:solidFill>
                  <a:srgbClr val="C00000"/>
                </a:solidFill>
              </a:rPr>
              <a:t>ResNet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features (size:2048), Object Recognition</a:t>
            </a:r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41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3126" y="1349150"/>
            <a:ext cx="191910" cy="191910"/>
          </a:xfrm>
          <a:prstGeom prst="ellipse">
            <a:avLst/>
          </a:prstGeom>
          <a:solidFill>
            <a:srgbClr val="F8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309233" y="623368"/>
            <a:ext cx="952500" cy="952500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02343" y="9149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Transfer learning</a:t>
            </a:r>
            <a:endParaRPr lang="zh-CN" altLang="en-US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47209" y="2631934"/>
            <a:ext cx="262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Easy-Transfer Learning</a:t>
            </a:r>
            <a:endParaRPr lang="zh-CN" altLang="en-US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47209" y="443465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r>
              <a:rPr lang="en-US" altLang="zh-CN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xperiments</a:t>
            </a:r>
            <a:endParaRPr lang="zh-CN" altLang="en-US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469227" y="3480927"/>
            <a:ext cx="908689" cy="908689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316940" y="2340350"/>
            <a:ext cx="952500" cy="952500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024980" y="3047397"/>
            <a:ext cx="191910" cy="191910"/>
          </a:xfrm>
          <a:prstGeom prst="ellipse">
            <a:avLst/>
          </a:prstGeom>
          <a:solidFill>
            <a:srgbClr val="ED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440299" y="4132580"/>
            <a:ext cx="952500" cy="952500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181521" y="4839627"/>
            <a:ext cx="191910" cy="191910"/>
          </a:xfrm>
          <a:prstGeom prst="ellipse">
            <a:avLst/>
          </a:prstGeom>
          <a:solidFill>
            <a:srgbClr val="ED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MH_Others_1"/>
          <p:cNvSpPr txBox="1"/>
          <p:nvPr>
            <p:custDataLst>
              <p:tags r:id="rId1"/>
            </p:custDataLst>
          </p:nvPr>
        </p:nvSpPr>
        <p:spPr>
          <a:xfrm>
            <a:off x="6509047" y="665647"/>
            <a:ext cx="427382" cy="95598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6000" dirty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60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MH_Others_1"/>
          <p:cNvSpPr txBox="1"/>
          <p:nvPr>
            <p:custDataLst>
              <p:tags r:id="rId2"/>
            </p:custDataLst>
          </p:nvPr>
        </p:nvSpPr>
        <p:spPr>
          <a:xfrm>
            <a:off x="6575744" y="2340350"/>
            <a:ext cx="427382" cy="95598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6000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60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MH_Others_1"/>
          <p:cNvSpPr txBox="1"/>
          <p:nvPr>
            <p:custDataLst>
              <p:tags r:id="rId3"/>
            </p:custDataLst>
          </p:nvPr>
        </p:nvSpPr>
        <p:spPr>
          <a:xfrm>
            <a:off x="6722738" y="4196949"/>
            <a:ext cx="427382" cy="95598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6000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60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 rot="10800000">
            <a:off x="-8229" y="0"/>
            <a:ext cx="4799018" cy="368808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MH_Others_1"/>
          <p:cNvSpPr txBox="1"/>
          <p:nvPr>
            <p:custDataLst>
              <p:tags r:id="rId4"/>
            </p:custDataLst>
          </p:nvPr>
        </p:nvSpPr>
        <p:spPr>
          <a:xfrm>
            <a:off x="-60413" y="1373573"/>
            <a:ext cx="5427212" cy="847938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9600" b="1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6600" b="0" spc="-300" dirty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6600" b="0" spc="-3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4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3" grpId="0"/>
      <p:bldP spid="24" grpId="0"/>
      <p:bldP spid="25" grpId="0"/>
      <p:bldP spid="27" grpId="0" animBg="1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4370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sentiment analysis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59" y="1651729"/>
            <a:ext cx="8247619" cy="4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6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43090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Object recognition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24" y="1483993"/>
            <a:ext cx="8618376" cy="469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8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1342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SURF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10" y="1651729"/>
            <a:ext cx="9442103" cy="361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0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04910" y="654576"/>
            <a:ext cx="55274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Intra-domain Alignment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25" y="1852093"/>
            <a:ext cx="9066667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1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627117" y="550681"/>
            <a:ext cx="8564883" cy="6307319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872348" y="893373"/>
            <a:ext cx="8336282" cy="5964627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351986" y="550681"/>
            <a:ext cx="2305031" cy="2305031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31213" y="3427515"/>
            <a:ext cx="5011947" cy="134260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9600" b="1" dirty="0">
                <a:solidFill>
                  <a:srgbClr val="523A2C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rPr>
              <a:t>THANKS!</a:t>
            </a:r>
            <a:endParaRPr lang="zh-CN" altLang="en-US" sz="9600" b="1" dirty="0">
              <a:solidFill>
                <a:srgbClr val="523A2C"/>
              </a:solidFill>
              <a:latin typeface="ISOCP" panose="00000400000000000000" pitchFamily="2" charset="0"/>
              <a:ea typeface="造字工房悦黑（非商用）常规体" pitchFamily="50" charset="-122"/>
              <a:cs typeface="ISOCP" panose="00000400000000000000" pitchFamily="2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02638" y="2550191"/>
            <a:ext cx="611041" cy="611041"/>
            <a:chOff x="9937750" y="2166942"/>
            <a:chExt cx="625475" cy="625475"/>
          </a:xfrm>
        </p:grpSpPr>
        <p:sp>
          <p:nvSpPr>
            <p:cNvPr id="12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55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10800000" flipH="1">
            <a:off x="6461760" y="0"/>
            <a:ext cx="5730240" cy="3911825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91309" y="1728827"/>
            <a:ext cx="3301902" cy="3301902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511006" y="4480455"/>
            <a:ext cx="792585" cy="792585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8" name="MH_Others_1"/>
          <p:cNvSpPr txBox="1"/>
          <p:nvPr>
            <p:custDataLst>
              <p:tags r:id="rId1"/>
            </p:custDataLst>
          </p:nvPr>
        </p:nvSpPr>
        <p:spPr>
          <a:xfrm>
            <a:off x="2038026" y="2068831"/>
            <a:ext cx="954114" cy="313922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39000" dirty="0">
                <a:solidFill>
                  <a:srgbClr val="523A2C"/>
                </a:solidFill>
              </a:rPr>
              <a:t>1</a:t>
            </a:r>
            <a:endParaRPr lang="zh-CN" altLang="en-US" sz="39000" dirty="0">
              <a:solidFill>
                <a:srgbClr val="523A2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08232" y="2879196"/>
            <a:ext cx="38427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523A2C"/>
                </a:solidFill>
              </a:rPr>
              <a:t>Transfer Learning</a:t>
            </a:r>
            <a:endParaRPr lang="zh-CN" altLang="en-US" sz="3600" b="1" dirty="0">
              <a:solidFill>
                <a:srgbClr val="523A2C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748895" y="1192192"/>
            <a:ext cx="521395" cy="521395"/>
            <a:chOff x="9937750" y="2166942"/>
            <a:chExt cx="625475" cy="625475"/>
          </a:xfrm>
        </p:grpSpPr>
        <p:sp>
          <p:nvSpPr>
            <p:cNvPr id="13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58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40053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Transfer learning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0010" y="1402766"/>
            <a:ext cx="91663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000" b="1" dirty="0" smtClean="0"/>
              <a:t>什么是迁移学习：</a:t>
            </a:r>
            <a:endParaRPr lang="en-US" altLang="zh-CN" sz="2000" b="1" dirty="0" smtClean="0"/>
          </a:p>
          <a:p>
            <a:r>
              <a:rPr lang="zh-CN" altLang="en-US" sz="2000" dirty="0" smtClean="0"/>
              <a:t>是机器学习的重要分支；利用数据，任务和模型之间的相似性，将在旧的领域学习过的模型，应用于新领域的一种学习过程；</a:t>
            </a:r>
            <a:endParaRPr lang="en-US" altLang="zh-CN" sz="2000" dirty="0" smtClean="0"/>
          </a:p>
          <a:p>
            <a:endParaRPr lang="en-US" altLang="zh-CN" sz="2000" b="1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b="1" dirty="0" smtClean="0"/>
              <a:t>机器学习与迁移学习：</a:t>
            </a:r>
            <a:endParaRPr lang="en-US" altLang="zh-CN" sz="2000" b="1" dirty="0" smtClean="0"/>
          </a:p>
          <a:p>
            <a:r>
              <a:rPr lang="zh-CN" altLang="en-US" sz="2000" dirty="0" smtClean="0"/>
              <a:t>机器学习：</a:t>
            </a:r>
            <a:r>
              <a:rPr lang="zh-CN" altLang="en-US" sz="2000" dirty="0" smtClean="0"/>
              <a:t>让</a:t>
            </a:r>
            <a:r>
              <a:rPr lang="zh-CN" altLang="en-US" sz="2000" dirty="0"/>
              <a:t>机器</a:t>
            </a:r>
            <a:r>
              <a:rPr lang="zh-CN" altLang="en-US" sz="2000" dirty="0" smtClean="0"/>
              <a:t>自主</a:t>
            </a:r>
            <a:r>
              <a:rPr lang="zh-CN" altLang="en-US" sz="2000" dirty="0" smtClean="0"/>
              <a:t>从数据中获取知识，应用到新的问题中；</a:t>
            </a:r>
            <a:endParaRPr lang="en-US" altLang="zh-CN" sz="2000" dirty="0" smtClean="0"/>
          </a:p>
          <a:p>
            <a:r>
              <a:rPr lang="zh-CN" altLang="en-US" sz="2000" dirty="0"/>
              <a:t>迁移</a:t>
            </a:r>
            <a:r>
              <a:rPr lang="zh-CN" altLang="en-US" sz="2000" dirty="0" smtClean="0"/>
              <a:t>学习：侧重于将已经学习过的知识应用于新的领域中；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3" y="3987131"/>
            <a:ext cx="3376267" cy="273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10" y="3987131"/>
            <a:ext cx="3463925" cy="273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64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3869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Transfer learning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10" y="2878365"/>
            <a:ext cx="9075737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4910" y="1954751"/>
            <a:ext cx="4615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400" b="1" dirty="0" smtClean="0"/>
              <a:t>为什么需要迁移学习？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249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3869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Transfer learning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59" y="2186783"/>
            <a:ext cx="778033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63796" y="3231811"/>
            <a:ext cx="33569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/>
              <a:t>按目标与标签分</a:t>
            </a:r>
            <a:endParaRPr lang="en-US" altLang="zh-CN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/>
              <a:t>按学习方法分类</a:t>
            </a:r>
            <a:endParaRPr lang="en-US" altLang="zh-CN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/>
              <a:t>按特征分类</a:t>
            </a:r>
            <a:endParaRPr lang="en-US" altLang="zh-CN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/>
              <a:t>按离线在线分类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668625" y="1547185"/>
            <a:ext cx="4880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400" b="1" dirty="0" smtClean="0"/>
              <a:t>迁移学习的几种分类方法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249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3869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Transfer learning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4910" y="1564621"/>
            <a:ext cx="959534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400" b="1" dirty="0" smtClean="0"/>
              <a:t>负迁移：</a:t>
            </a:r>
            <a:endParaRPr lang="en-US" altLang="zh-CN" sz="2400" b="1" dirty="0" smtClean="0"/>
          </a:p>
          <a:p>
            <a:r>
              <a:rPr lang="zh-CN" altLang="en-US" sz="2000" dirty="0" smtClean="0"/>
              <a:t>在源域上学到的知识，对于目标域上的学习产生负面影响。</a:t>
            </a:r>
            <a:endParaRPr lang="en-US" altLang="zh-CN" sz="2000" dirty="0" smtClean="0"/>
          </a:p>
          <a:p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400" b="1" dirty="0" smtClean="0"/>
              <a:t>传递迁移学习 </a:t>
            </a:r>
            <a:r>
              <a:rPr lang="en-US" altLang="zh-CN" sz="2400" b="1" dirty="0" smtClean="0"/>
              <a:t>transitive transfer learning</a:t>
            </a:r>
          </a:p>
          <a:p>
            <a:r>
              <a:rPr lang="zh-CN" altLang="en-US" sz="2000" dirty="0"/>
              <a:t>踩</a:t>
            </a:r>
            <a:r>
              <a:rPr lang="zh-CN" altLang="en-US" sz="2000" dirty="0" smtClean="0"/>
              <a:t>着一连串石头过河，两个领域不相似，利用二者之间的若干个领域将知识传递迁移；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778" y="3743860"/>
            <a:ext cx="5652407" cy="243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49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4594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Domain adaptation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04910" y="1731008"/>
                <a:ext cx="10047159" cy="3578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240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2400" b="1" kern="0" dirty="0" smtClean="0">
                    <a:solidFill>
                      <a:srgbClr val="345A8A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领域自适应问题描述</a:t>
                </a:r>
                <a:r>
                  <a:rPr lang="en-US" altLang="zh-CN" sz="2400" b="1" kern="0" dirty="0" smtClean="0">
                    <a:solidFill>
                      <a:srgbClr val="345A8A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  <a:endParaRPr lang="zh-CN" altLang="zh-CN" sz="2400" b="1" kern="0" dirty="0">
                  <a:solidFill>
                    <a:srgbClr val="345A8A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spcAft>
                    <a:spcPts val="10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000" dirty="0" err="1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有标记的源域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2000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spcAft>
                    <a:spcPts val="10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000" dirty="0" err="1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无标记的目标域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zh-CN" altLang="zh-CN" sz="2000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spcAft>
                    <a:spcPts val="10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000" dirty="0" err="1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假定二者的特征分布相同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 err="1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并且类别空间也相同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 err="1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条件概率分布也相同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2000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spcAft>
                    <a:spcPts val="10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000" dirty="0" err="1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但是这两个域边缘分布不同，即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)≠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2000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spcAft>
                    <a:spcPts val="10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000" dirty="0" err="1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迁移学习的目标：利用有标记的数据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err="1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去学习一个分类器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err="1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来预测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err="1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2000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910" y="1731008"/>
                <a:ext cx="10047159" cy="3578608"/>
              </a:xfrm>
              <a:prstGeom prst="rect">
                <a:avLst/>
              </a:prstGeom>
              <a:blipFill>
                <a:blip r:embed="rId2"/>
                <a:stretch>
                  <a:fillRect l="-789" t="-2044" b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49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04910" y="654576"/>
            <a:ext cx="3869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Transfer learning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6350" y="1763610"/>
            <a:ext cx="810297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迁移学习：</a:t>
            </a:r>
            <a:endParaRPr lang="en-US" altLang="zh-CN" sz="2400" b="1" dirty="0" smtClean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sz="2000" dirty="0" smtClean="0"/>
              <a:t>挖掘到两个领域之间的相似性；</a:t>
            </a:r>
            <a:endParaRPr lang="en-US" altLang="zh-CN" sz="2000" dirty="0" smtClean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 smtClean="0"/>
              <a:t>用某种距离标准或相似性度量标准来衡量两个域迁移后的距离；</a:t>
            </a:r>
            <a:endParaRPr lang="en-US" altLang="zh-CN" sz="20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668625" y="3630614"/>
            <a:ext cx="6857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/>
              <a:t>常见</a:t>
            </a:r>
            <a:r>
              <a:rPr lang="zh-CN" altLang="en-US" sz="2400" b="1" dirty="0" smtClean="0"/>
              <a:t>的度量方法</a:t>
            </a:r>
            <a:endParaRPr lang="en-US" altLang="zh-CN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常见距离：欧氏距离，马氏距离，闵可夫斯基距离；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相似性</a:t>
            </a:r>
            <a:r>
              <a:rPr lang="zh-CN" altLang="en-US" sz="2000" dirty="0" smtClean="0"/>
              <a:t>度量：余弦相似度，互信息，皮尔逊相关系数；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KL</a:t>
            </a:r>
            <a:r>
              <a:rPr lang="zh-CN" altLang="en-US" sz="2000" dirty="0" smtClean="0"/>
              <a:t>散度，</a:t>
            </a:r>
            <a:r>
              <a:rPr lang="en-US" altLang="zh-CN" sz="2000" dirty="0" smtClean="0"/>
              <a:t>JS</a:t>
            </a:r>
            <a:r>
              <a:rPr lang="zh-CN" altLang="en-US" sz="2000" dirty="0"/>
              <a:t>距离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最大</a:t>
            </a:r>
            <a:r>
              <a:rPr lang="zh-CN" altLang="en-US" sz="2000" dirty="0"/>
              <a:t>均值</a:t>
            </a:r>
            <a:r>
              <a:rPr lang="zh-CN" altLang="en-US" sz="2000" dirty="0" smtClean="0"/>
              <a:t>差异</a:t>
            </a:r>
            <a:r>
              <a:rPr lang="en-US" altLang="zh-CN" sz="2000" dirty="0" smtClean="0"/>
              <a:t>MMD</a:t>
            </a:r>
          </a:p>
          <a:p>
            <a:r>
              <a:rPr lang="en-US" altLang="zh-CN" dirty="0" smtClean="0"/>
              <a:t>      ……….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473982" y="5877383"/>
            <a:ext cx="111079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hlinkClick r:id="rId2"/>
              </a:rPr>
              <a:t>https://</a:t>
            </a:r>
            <a:r>
              <a:rPr lang="en-US" altLang="zh-CN" sz="1600" i="1" dirty="0" smtClean="0">
                <a:hlinkClick r:id="rId2"/>
              </a:rPr>
              <a:t>github.com/jindongwang/transferlearning</a:t>
            </a:r>
            <a:r>
              <a:rPr lang="en-US" altLang="zh-CN" sz="1600" i="1" dirty="0" smtClean="0"/>
              <a:t>  </a:t>
            </a:r>
          </a:p>
          <a:p>
            <a:endParaRPr lang="en-US" altLang="zh-CN" sz="1600" i="1" dirty="0"/>
          </a:p>
          <a:p>
            <a:r>
              <a:rPr lang="en-US" altLang="zh-CN" sz="1600" i="1" dirty="0" smtClean="0"/>
              <a:t>Everything about transfer learning and Domain Adaptation</a:t>
            </a:r>
            <a:endParaRPr lang="zh-CN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7712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826</Words>
  <Application>Microsoft Office PowerPoint</Application>
  <PresentationFormat>宽屏</PresentationFormat>
  <Paragraphs>183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ISOCP</vt:lpstr>
      <vt:lpstr>等线</vt:lpstr>
      <vt:lpstr>等线 Light</vt:lpstr>
      <vt:lpstr>华文细黑</vt:lpstr>
      <vt:lpstr>宋体</vt:lpstr>
      <vt:lpstr>微软雅黑</vt:lpstr>
      <vt:lpstr>造字工房悦黑（非商用）常规体</vt:lpstr>
      <vt:lpstr>Arial</vt:lpstr>
      <vt:lpstr>Calibri</vt:lpstr>
      <vt:lpstr>Cambria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 N</dc:creator>
  <cp:lastModifiedBy>J N</cp:lastModifiedBy>
  <cp:revision>46</cp:revision>
  <dcterms:created xsi:type="dcterms:W3CDTF">2018-11-16T08:02:59Z</dcterms:created>
  <dcterms:modified xsi:type="dcterms:W3CDTF">2019-06-26T13:14:51Z</dcterms:modified>
</cp:coreProperties>
</file>