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5" r:id="rId11"/>
    <p:sldId id="267" r:id="rId12"/>
    <p:sldId id="268" r:id="rId13"/>
    <p:sldId id="269" r:id="rId14"/>
    <p:sldId id="270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CC55B-E0F7-4A75-AE41-AF1CC6ABED53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43355-62B9-45BD-89A2-BBDCBE30F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44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45699-5A5D-F73A-A6DF-16B0A8B84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109180-9B66-FD1E-9CE1-57B7DB29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59A333-749B-38FC-FCA3-4FB37018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2E14-2AA5-4222-B949-0A3586337B0E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E0C87-44BB-3B49-97DD-2D2A98A2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AE11A-EF9C-6882-591A-94EF947A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075E-3A23-488C-81D8-6CFFB6DE6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35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147C4-8BEE-02CE-B24F-A664C056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957D8A-0E06-FDFA-A4E5-95F234AC2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D264E0-4779-43ED-F18E-7DC9C2444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2E14-2AA5-4222-B949-0A3586337B0E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6C5AC-E06F-C845-A108-391B6E23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48139-EE35-0EBE-2C67-736D6421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075E-3A23-488C-81D8-6CFFB6DE6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73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52AC60-3546-D49B-2866-41C96F89A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D43329-60A1-BAEA-FB64-847FAFBBB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8B1C8D-E9B9-D0AC-C2A1-0394357E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2E14-2AA5-4222-B949-0A3586337B0E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51C26-0019-9886-EEBD-CF7BD568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A1355E-0F5F-D563-4558-F0F70FFA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075E-3A23-488C-81D8-6CFFB6DE6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51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D4674-D096-231E-88D9-BBC2983B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75867-2BA6-E012-F4C1-E2DC221F3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C98148-5C7E-AD30-B175-C152C989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2E14-2AA5-4222-B949-0A3586337B0E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68AF2-8221-EB20-AD9F-BDD084AB3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83F32-CE17-8056-493C-6F21ED7B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075E-3A23-488C-81D8-6CFFB6DE6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86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4EF09-F179-7C87-2B45-41FCCEB0A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C7167-3ACF-36CD-00C7-F143C3062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4191FD-1CF1-39E9-5C8E-498A0889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2E14-2AA5-4222-B949-0A3586337B0E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D3FAB4-4922-219C-6B20-02430CB66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44EB1-B709-D5E1-04BA-A5CB01C0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075E-3A23-488C-81D8-6CFFB6DE6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65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9BB8C-5241-E4FE-34D7-96AFC94D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407BB-3296-D3C4-EE0B-53B7C8D50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9363E9-5E4C-2CFC-218D-F2AED1540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222E9A-43DC-213B-3698-FE912EA7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2E14-2AA5-4222-B949-0A3586337B0E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0A9001-DCCE-5B17-6AF4-2BD5BF51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A7CA5A-DB74-B525-BDBC-8D40E0147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075E-3A23-488C-81D8-6CFFB6DE6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75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7AC2F-DFD0-E38D-9A2C-85136175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246D96-20AD-E5C3-379E-B3B1A76EB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DC7155-129C-E629-121C-D5BFCE14C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839FEC-B767-1E0D-C836-2EB2026BD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E5D57C-0C26-EAD1-9753-08F7EF6D9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EED584-5D7A-81F0-C23B-CC6627DB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2E14-2AA5-4222-B949-0A3586337B0E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EC757E-846E-2848-287D-F12B2682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BAF65A-8160-E681-48BA-CADAB7F5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075E-3A23-488C-81D8-6CFFB6DE6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76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34FEF-F8AB-98AA-E46A-E7EEC507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35E0E3-7891-5DC6-0B5D-EEB4A70F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2E14-2AA5-4222-B949-0A3586337B0E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80A480-28F1-66ED-0ED3-E94959A4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7C19A9-8C54-A260-5A68-FF6F7766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075E-3A23-488C-81D8-6CFFB6DE6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1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BF5FF5-5773-41F7-B9A4-66C17F56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2E14-2AA5-4222-B949-0A3586337B0E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A045EA-6DC7-57C5-85FB-6A4DE36B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FC8E80-194E-F74C-7074-4F4A9A1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075E-3A23-488C-81D8-6CFFB6DE6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64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CAC07-1209-541F-049A-7A3327720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547974-A04B-FBC9-6A4E-23E7D5558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012A28-2B2E-DB95-663C-EFD269D0E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26A6E-50B9-B460-D698-F8EC239A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2E14-2AA5-4222-B949-0A3586337B0E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427D69-BF24-44AF-7FE8-7DA6618E6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941360-4DA0-F4B8-D3DC-7C80F8CE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075E-3A23-488C-81D8-6CFFB6DE6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77F12-1C17-4807-6BFE-F1C6E75E4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A82ACF-266F-B757-CB72-48A8B8CF3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B11905-24F8-641B-47FC-A1A3C1859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08F2C2-3D83-E9CB-EEDE-11932691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2E14-2AA5-4222-B949-0A3586337B0E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708BFC-5857-3909-7612-01EEC833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514770-1580-538F-38ED-5218FF96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075E-3A23-488C-81D8-6CFFB6DE6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66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6BCA2A-9182-6BAE-B02F-7BDB6B1C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147628-FD45-8629-A8EE-784BA7E25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ABA644-47E1-31EF-DC4B-27D0A2AAF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932E14-2AA5-4222-B949-0A3586337B0E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7A3E7-9B7F-7E63-E55B-EE62127A4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39E4D7-F593-F98E-5399-17D4F2334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B3075E-3A23-488C-81D8-6CFFB6DE6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1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4A092-98D5-335E-E79E-89368E2A58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i="0" dirty="0" err="1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picoCTF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的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RSA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类型题</a:t>
            </a:r>
            <a:br>
              <a:rPr lang="en-US" altLang="zh-CN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CN" b="0" i="0" dirty="0">
                <a:solidFill>
                  <a:srgbClr val="555555"/>
                </a:solidFill>
                <a:effectLst/>
                <a:latin typeface="EB Garamond" panose="00000500000000000000" pitchFamily="2" charset="0"/>
                <a:ea typeface="EB Garamond" panose="00000500000000000000" pitchFamily="2" charset="0"/>
              </a:rPr>
              <a:t>Sum-O-Primes</a:t>
            </a:r>
            <a:br>
              <a:rPr lang="en-US" altLang="zh-CN" b="0" i="0" dirty="0">
                <a:solidFill>
                  <a:srgbClr val="555555"/>
                </a:solidFill>
                <a:effectLst/>
                <a:latin typeface="EB Garamond" panose="00000500000000000000" pitchFamily="2" charset="0"/>
              </a:rPr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5CE6C9-13DB-1E4D-891D-E510653BCE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</a:rPr>
              <a:t>及</a:t>
            </a: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RSA</a:t>
            </a: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</a:rPr>
              <a:t>的介绍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3FEF53-8C9D-15FB-AD2D-5830CB7DFAF8}"/>
              </a:ext>
            </a:extLst>
          </p:cNvPr>
          <p:cNvSpPr txBox="1"/>
          <p:nvPr/>
        </p:nvSpPr>
        <p:spPr>
          <a:xfrm>
            <a:off x="9676598" y="5366305"/>
            <a:ext cx="137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方广宁</a:t>
            </a:r>
          </a:p>
        </p:txBody>
      </p:sp>
    </p:spTree>
    <p:extLst>
      <p:ext uri="{BB962C8B-B14F-4D97-AF65-F5344CB8AC3E}">
        <p14:creationId xmlns:p14="http://schemas.microsoft.com/office/powerpoint/2010/main" val="2607323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4FC31D0-DC88-3B6A-E5DA-635714ACCEEE}"/>
              </a:ext>
            </a:extLst>
          </p:cNvPr>
          <p:cNvSpPr txBox="1"/>
          <p:nvPr/>
        </p:nvSpPr>
        <p:spPr>
          <a:xfrm>
            <a:off x="288758" y="308009"/>
            <a:ext cx="41196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555555"/>
                </a:solidFill>
                <a:latin typeface="Cambria Math" panose="02040503050406030204" pitchFamily="18" charset="0"/>
              </a:rPr>
              <a:t>什么是</a:t>
            </a:r>
            <a:r>
              <a:rPr lang="en-US" altLang="zh-CN" sz="4400" b="1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XOR</a:t>
            </a:r>
            <a:r>
              <a:rPr lang="zh-CN" altLang="en-US" sz="4400" b="1" dirty="0">
                <a:solidFill>
                  <a:srgbClr val="555555"/>
                </a:solidFill>
                <a:latin typeface="Cambria Math" panose="02040503050406030204" pitchFamily="18" charset="0"/>
              </a:rPr>
              <a:t>异或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26CB29-7A0E-FF4F-D8E9-E4AC8F13F844}"/>
              </a:ext>
            </a:extLst>
          </p:cNvPr>
          <p:cNvSpPr txBox="1"/>
          <p:nvPr/>
        </p:nvSpPr>
        <p:spPr>
          <a:xfrm>
            <a:off x="452387" y="1232034"/>
            <a:ext cx="5643613" cy="942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800"/>
              </a:lnSpc>
              <a:spcAft>
                <a:spcPts val="1200"/>
              </a:spcAft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异或加密（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XOR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加密）是一种简单的加密</a:t>
            </a:r>
            <a:r>
              <a:rPr lang="zh-CN" altLang="en-US" dirty="0">
                <a:solidFill>
                  <a:srgbClr val="555555"/>
                </a:solidFill>
                <a:latin typeface="Cambria Math" panose="02040503050406030204" pitchFamily="18" charset="0"/>
              </a:rPr>
              <a:t>算法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，它是基于</a:t>
            </a:r>
            <a:r>
              <a:rPr lang="zh-CN" altLang="en-US" dirty="0">
                <a:solidFill>
                  <a:srgbClr val="555555"/>
                </a:solidFill>
                <a:latin typeface="Cambria Math" panose="02040503050406030204" pitchFamily="18" charset="0"/>
              </a:rPr>
              <a:t>异或运算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进行加密的。</a:t>
            </a:r>
          </a:p>
          <a:p>
            <a:pPr algn="l">
              <a:lnSpc>
                <a:spcPts val="1800"/>
              </a:lnSpc>
              <a:spcAft>
                <a:spcPts val="1200"/>
              </a:spcAft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异或运算规则为相同取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，不同取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A7CEB2-C7B0-CC4E-E8B0-3A2A379625FB}"/>
              </a:ext>
            </a:extLst>
          </p:cNvPr>
          <p:cNvSpPr txBox="1"/>
          <p:nvPr/>
        </p:nvSpPr>
        <p:spPr>
          <a:xfrm>
            <a:off x="606392" y="2630814"/>
            <a:ext cx="4225491" cy="711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  <a:spcAft>
                <a:spcPts val="1200"/>
              </a:spcAft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         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 XOR 1 </a:t>
            </a:r>
            <a:r>
              <a:rPr lang="en-US" altLang="zh-CN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0                0 XOR 0 = 0</a:t>
            </a:r>
            <a:endParaRPr lang="en-US" altLang="zh-CN" b="0" i="0" dirty="0">
              <a:solidFill>
                <a:srgbClr val="555555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>
              <a:lnSpc>
                <a:spcPts val="1800"/>
              </a:lnSpc>
              <a:spcAft>
                <a:spcPts val="1200"/>
              </a:spcAft>
            </a:pPr>
            <a:r>
              <a:rPr lang="en-US" altLang="zh-CN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         1 XOR 0 = 1                0 XOR 1 = 1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DFBD1C-879B-B31B-297B-2D66D1E369DC}"/>
              </a:ext>
            </a:extLst>
          </p:cNvPr>
          <p:cNvSpPr txBox="1"/>
          <p:nvPr/>
        </p:nvSpPr>
        <p:spPr>
          <a:xfrm>
            <a:off x="452387" y="3871640"/>
            <a:ext cx="5428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XOR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加密是一种</a:t>
            </a:r>
            <a:r>
              <a:rPr lang="zh-CN" altLang="en-US" dirty="0">
                <a:solidFill>
                  <a:srgbClr val="555555"/>
                </a:solidFill>
                <a:latin typeface="Cambria Math" panose="02040503050406030204" pitchFamily="18" charset="0"/>
              </a:rPr>
              <a:t>对称加密算法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，这意味着加密和解密使用相同的密钥。（即对同一个数据进行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次相同的异或运算后得到的数据还是它自己）加密过程是通过对秘文的每个位与密钥的对应位进行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XOR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运算来实现的。解密过程也是相同的操作。通常在使用时会将秘文转换为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进制之后再进行加密。</a:t>
            </a:r>
            <a:endParaRPr lang="zh-CN" altLang="en-US" dirty="0">
              <a:solidFill>
                <a:srgbClr val="555555"/>
              </a:solidFill>
              <a:latin typeface="Cambria Math" panose="020405030504060302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41D0FB-BDDF-EB52-35B1-CFE800D55F4F}"/>
              </a:ext>
            </a:extLst>
          </p:cNvPr>
          <p:cNvSpPr txBox="1"/>
          <p:nvPr/>
        </p:nvSpPr>
        <p:spPr>
          <a:xfrm>
            <a:off x="6333423" y="461896"/>
            <a:ext cx="4860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异或</a:t>
            </a:r>
            <a:r>
              <a:rPr lang="en-US" altLang="zh-CN" sz="2400" b="1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(XOR)</a:t>
            </a:r>
            <a:r>
              <a:rPr lang="zh-CN" altLang="en-US" sz="2400" b="1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运算加密</a:t>
            </a:r>
            <a:r>
              <a:rPr lang="en-US" altLang="zh-CN" sz="2400" b="1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zh-CN" altLang="en-US" sz="2400" b="1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解密算法原理</a:t>
            </a:r>
            <a:endParaRPr lang="zh-CN" altLang="en-US" sz="2400" dirty="0">
              <a:solidFill>
                <a:srgbClr val="555555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2C49CFC-87B2-908D-EFCA-1C1000C46904}"/>
              </a:ext>
            </a:extLst>
          </p:cNvPr>
          <p:cNvCxnSpPr>
            <a:cxnSpLocks/>
          </p:cNvCxnSpPr>
          <p:nvPr/>
        </p:nvCxnSpPr>
        <p:spPr>
          <a:xfrm>
            <a:off x="6333423" y="1386038"/>
            <a:ext cx="0" cy="4100362"/>
          </a:xfrm>
          <a:prstGeom prst="line">
            <a:avLst/>
          </a:prstGeom>
          <a:ln>
            <a:solidFill>
              <a:srgbClr val="55555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D4D3A9D-C7F6-D70C-0491-20013011FECA}"/>
              </a:ext>
            </a:extLst>
          </p:cNvPr>
          <p:cNvSpPr txBox="1"/>
          <p:nvPr/>
        </p:nvSpPr>
        <p:spPr>
          <a:xfrm>
            <a:off x="6667102" y="1232034"/>
            <a:ext cx="4995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555555"/>
                </a:solidFill>
                <a:latin typeface="Cambria Math" panose="02040503050406030204" pitchFamily="18" charset="0"/>
              </a:rPr>
              <a:t>从加密的主要方法看，换位法过于简单，特别是对于数据量少的情况很容易由密文猜出明文，而替换法不失为一种行之有效的简易算法。</a:t>
            </a:r>
            <a:endParaRPr lang="en-US" altLang="zh-CN" sz="1600" dirty="0">
              <a:solidFill>
                <a:srgbClr val="55555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sz="1600" dirty="0">
              <a:solidFill>
                <a:srgbClr val="55555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sz="1600" dirty="0">
                <a:solidFill>
                  <a:srgbClr val="555555"/>
                </a:solidFill>
                <a:latin typeface="Cambria Math" panose="02040503050406030204" pitchFamily="18" charset="0"/>
              </a:rPr>
              <a:t>从各种替换法运算的特点看，异或运算最适合用于简易加解密运算，这种方法的原理是</a:t>
            </a:r>
            <a:r>
              <a:rPr lang="en-US" altLang="zh-CN" sz="16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r>
              <a:rPr lang="zh-CN" altLang="en-US" sz="1600" dirty="0">
                <a:solidFill>
                  <a:srgbClr val="555555"/>
                </a:solidFill>
                <a:latin typeface="Cambria Math" panose="02040503050406030204" pitchFamily="18" charset="0"/>
              </a:rPr>
              <a:t>当一个数</a:t>
            </a:r>
            <a:r>
              <a:rPr lang="en-US" altLang="zh-CN" sz="16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zh-CN" altLang="en-US" sz="1600" dirty="0">
                <a:solidFill>
                  <a:srgbClr val="555555"/>
                </a:solidFill>
                <a:latin typeface="Cambria Math" panose="02040503050406030204" pitchFamily="18" charset="0"/>
              </a:rPr>
              <a:t>和另一个数</a:t>
            </a:r>
            <a:r>
              <a:rPr lang="en-US" altLang="zh-CN" sz="16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zh-CN" altLang="en-US" sz="1600" dirty="0">
                <a:solidFill>
                  <a:srgbClr val="555555"/>
                </a:solidFill>
                <a:latin typeface="Cambria Math" panose="02040503050406030204" pitchFamily="18" charset="0"/>
              </a:rPr>
              <a:t>进行异或运算会生成另一个数</a:t>
            </a:r>
            <a:r>
              <a:rPr lang="en-US" altLang="zh-CN" sz="16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zh-CN" altLang="en-US" sz="1600" dirty="0">
                <a:solidFill>
                  <a:srgbClr val="555555"/>
                </a:solidFill>
                <a:latin typeface="Cambria Math" panose="02040503050406030204" pitchFamily="18" charset="0"/>
              </a:rPr>
              <a:t>，如果再将</a:t>
            </a:r>
            <a:r>
              <a:rPr lang="en-US" altLang="zh-CN" sz="16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zh-CN" altLang="en-US" sz="1600" dirty="0">
                <a:solidFill>
                  <a:srgbClr val="555555"/>
                </a:solidFill>
                <a:latin typeface="Cambria Math" panose="02040503050406030204" pitchFamily="18" charset="0"/>
              </a:rPr>
              <a:t>和</a:t>
            </a:r>
            <a:r>
              <a:rPr lang="en-US" altLang="zh-CN" sz="16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zh-CN" altLang="en-US" sz="1600" dirty="0">
                <a:solidFill>
                  <a:srgbClr val="555555"/>
                </a:solidFill>
                <a:latin typeface="Cambria Math" panose="02040503050406030204" pitchFamily="18" charset="0"/>
              </a:rPr>
              <a:t>进行异或运算则</a:t>
            </a:r>
            <a:r>
              <a:rPr lang="en-US" altLang="zh-CN" sz="16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zh-CN" altLang="en-US" sz="1600" dirty="0">
                <a:solidFill>
                  <a:srgbClr val="555555"/>
                </a:solidFill>
                <a:latin typeface="Cambria Math" panose="02040503050406030204" pitchFamily="18" charset="0"/>
              </a:rPr>
              <a:t>又会还原为</a:t>
            </a:r>
            <a:r>
              <a:rPr lang="en-US" altLang="zh-CN" sz="16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zh-CN" altLang="en-US" sz="1600" dirty="0">
                <a:solidFill>
                  <a:srgbClr val="555555"/>
                </a:solidFill>
                <a:latin typeface="Cambria Math" panose="02040503050406030204" pitchFamily="18" charset="0"/>
              </a:rPr>
              <a:t>。</a:t>
            </a:r>
            <a:endParaRPr lang="en-US" altLang="zh-CN" sz="1600" dirty="0">
              <a:solidFill>
                <a:srgbClr val="55555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sz="1600" dirty="0">
              <a:solidFill>
                <a:srgbClr val="55555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sz="1600" dirty="0">
                <a:solidFill>
                  <a:srgbClr val="555555"/>
                </a:solidFill>
                <a:latin typeface="Cambria Math" panose="02040503050406030204" pitchFamily="18" charset="0"/>
              </a:rPr>
              <a:t>相对于其他的简易加密，</a:t>
            </a:r>
            <a:r>
              <a:rPr lang="en-US" altLang="zh-CN" sz="16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XOR</a:t>
            </a:r>
            <a:r>
              <a:rPr lang="zh-CN" altLang="en-US" sz="1600" dirty="0">
                <a:solidFill>
                  <a:srgbClr val="555555"/>
                </a:solidFill>
                <a:latin typeface="Cambria Math" panose="02040503050406030204" pitchFamily="18" charset="0"/>
              </a:rPr>
              <a:t>的优点如下：</a:t>
            </a:r>
            <a:endParaRPr lang="en-US" altLang="zh-CN" sz="1600" dirty="0">
              <a:solidFill>
                <a:srgbClr val="55555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sz="1600" dirty="0">
              <a:solidFill>
                <a:srgbClr val="55555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16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(1)</a:t>
            </a:r>
            <a:r>
              <a:rPr lang="zh-CN" altLang="en-US" sz="1600" dirty="0">
                <a:solidFill>
                  <a:srgbClr val="555555"/>
                </a:solidFill>
                <a:latin typeface="Cambria Math" panose="02040503050406030204" pitchFamily="18" charset="0"/>
              </a:rPr>
              <a:t>算法简单，对于高级语言很容易能实现。</a:t>
            </a:r>
            <a:endParaRPr lang="en-US" altLang="zh-CN" sz="1600" dirty="0">
              <a:solidFill>
                <a:srgbClr val="55555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sz="1600" dirty="0">
              <a:solidFill>
                <a:srgbClr val="55555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16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(2)</a:t>
            </a:r>
            <a:r>
              <a:rPr lang="zh-CN" altLang="en-US" sz="1600" dirty="0">
                <a:solidFill>
                  <a:srgbClr val="555555"/>
                </a:solidFill>
                <a:latin typeface="Cambria Math" panose="02040503050406030204" pitchFamily="18" charset="0"/>
              </a:rPr>
              <a:t>速度快，可以在任何时候、任何地方使用。</a:t>
            </a:r>
            <a:endParaRPr lang="en-US" altLang="zh-CN" sz="1600" dirty="0">
              <a:solidFill>
                <a:srgbClr val="55555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sz="1600" dirty="0">
              <a:solidFill>
                <a:srgbClr val="55555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16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(3)</a:t>
            </a:r>
            <a:r>
              <a:rPr lang="zh-CN" altLang="en-US" sz="1600" dirty="0">
                <a:solidFill>
                  <a:srgbClr val="555555"/>
                </a:solidFill>
                <a:latin typeface="Cambria Math" panose="02040503050406030204" pitchFamily="18" charset="0"/>
              </a:rPr>
              <a:t>对任何字符都是有效的，不像有些简易加密算法，只对西文字符有效，对中文加密后再解密无法还原为原来的字符。</a:t>
            </a:r>
          </a:p>
        </p:txBody>
      </p:sp>
    </p:spTree>
    <p:extLst>
      <p:ext uri="{BB962C8B-B14F-4D97-AF65-F5344CB8AC3E}">
        <p14:creationId xmlns:p14="http://schemas.microsoft.com/office/powerpoint/2010/main" val="110734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3DC365-4F02-6299-AE94-929E189BE012}"/>
              </a:ext>
            </a:extLst>
          </p:cNvPr>
          <p:cNvSpPr txBox="1"/>
          <p:nvPr/>
        </p:nvSpPr>
        <p:spPr>
          <a:xfrm>
            <a:off x="317633" y="182880"/>
            <a:ext cx="6035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i="0" dirty="0">
                <a:solidFill>
                  <a:srgbClr val="555555"/>
                </a:solidFill>
                <a:effectLst/>
                <a:latin typeface="EB Garamond" panose="00000500000000000000" pitchFamily="2" charset="0"/>
                <a:ea typeface="EB Garamond" panose="00000500000000000000" pitchFamily="2" charset="0"/>
              </a:rPr>
              <a:t>Custom encryption</a:t>
            </a:r>
            <a:endParaRPr lang="zh-CN" altLang="en-US" sz="4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EB0FCC-BF07-E254-927A-ACD9306E2FBA}"/>
              </a:ext>
            </a:extLst>
          </p:cNvPr>
          <p:cNvSpPr txBox="1"/>
          <p:nvPr/>
        </p:nvSpPr>
        <p:spPr>
          <a:xfrm>
            <a:off x="317633" y="1090391"/>
            <a:ext cx="847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555555"/>
                </a:solidFill>
              </a:rPr>
              <a:t>picot</a:t>
            </a:r>
            <a:r>
              <a:rPr lang="zh-CN" altLang="en-US" dirty="0">
                <a:solidFill>
                  <a:srgbClr val="555555"/>
                </a:solidFill>
              </a:rPr>
              <a:t>中的</a:t>
            </a:r>
            <a:r>
              <a:rPr lang="en-US" altLang="zh-CN" dirty="0">
                <a:solidFill>
                  <a:srgbClr val="555555"/>
                </a:solidFill>
              </a:rPr>
              <a:t>Cryptography</a:t>
            </a:r>
            <a:r>
              <a:rPr lang="zh-CN" altLang="en-US" dirty="0">
                <a:solidFill>
                  <a:srgbClr val="555555"/>
                </a:solidFill>
              </a:rPr>
              <a:t>里有这么一道题</a:t>
            </a:r>
            <a:r>
              <a:rPr lang="en-US" altLang="zh-CN" dirty="0">
                <a:solidFill>
                  <a:srgbClr val="555555"/>
                </a:solidFill>
              </a:rPr>
              <a:t>——”</a:t>
            </a:r>
            <a:r>
              <a:rPr lang="en-US" altLang="zh-CN" sz="1800" i="0" dirty="0">
                <a:solidFill>
                  <a:srgbClr val="555555"/>
                </a:solidFill>
                <a:effectLst/>
                <a:latin typeface="EB Garamond" panose="00000500000000000000" pitchFamily="2" charset="0"/>
                <a:ea typeface="EB Garamond" panose="00000500000000000000" pitchFamily="2" charset="0"/>
              </a:rPr>
              <a:t> Custom encryption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EB Garamond" panose="00000500000000000000" pitchFamily="2" charset="0"/>
              </a:rPr>
              <a:t>”</a:t>
            </a:r>
            <a:endParaRPr lang="zh-CN" altLang="en-US" dirty="0">
              <a:solidFill>
                <a:srgbClr val="555555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CCCE6E-F9F4-4A72-4ADC-7E8E42E1721F}"/>
              </a:ext>
            </a:extLst>
          </p:cNvPr>
          <p:cNvSpPr txBox="1"/>
          <p:nvPr/>
        </p:nvSpPr>
        <p:spPr>
          <a:xfrm>
            <a:off x="317633" y="1597793"/>
            <a:ext cx="4918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555555"/>
                </a:solidFill>
                <a:latin typeface="Cambria Math" panose="02040503050406030204" pitchFamily="18" charset="0"/>
              </a:rPr>
              <a:t>题里给了两个文件</a:t>
            </a:r>
            <a:r>
              <a:rPr lang="en-US" altLang="zh-CN" u="sng" dirty="0" err="1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flag_info</a:t>
            </a:r>
            <a:r>
              <a:rPr lang="zh-CN" altLang="en-US" dirty="0">
                <a:solidFill>
                  <a:srgbClr val="555555"/>
                </a:solidFill>
                <a:latin typeface="Cambria Math" panose="02040503050406030204" pitchFamily="18" charset="0"/>
              </a:rPr>
              <a:t>和</a:t>
            </a:r>
            <a:r>
              <a:rPr lang="en-US" altLang="zh-CN" u="sng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code file</a:t>
            </a:r>
            <a:endParaRPr lang="en-US" altLang="zh-CN" b="0" i="0" u="sng" dirty="0">
              <a:solidFill>
                <a:srgbClr val="555555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>
                <a:solidFill>
                  <a:srgbClr val="555555"/>
                </a:solidFill>
                <a:latin typeface="Cambria Math" panose="02040503050406030204" pitchFamily="18" charset="0"/>
              </a:rPr>
              <a:t>这里是文件里的主要条件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42DEC0D-772F-4E32-031A-D16A0EF61A22}"/>
              </a:ext>
            </a:extLst>
          </p:cNvPr>
          <p:cNvSpPr txBox="1"/>
          <p:nvPr/>
        </p:nvSpPr>
        <p:spPr>
          <a:xfrm>
            <a:off x="317633" y="2376930"/>
            <a:ext cx="4658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def generator(g, x, p):    </a:t>
            </a:r>
          </a:p>
          <a:p>
            <a:r>
              <a:rPr lang="en-US" altLang="zh-CN" sz="1000" dirty="0"/>
              <a:t>	return pow(g, x) % p</a:t>
            </a:r>
          </a:p>
          <a:p>
            <a:r>
              <a:rPr lang="en-US" altLang="zh-CN" sz="1000" dirty="0"/>
              <a:t>def encrypt(plaintext, key):    </a:t>
            </a:r>
          </a:p>
          <a:p>
            <a:r>
              <a:rPr lang="en-US" altLang="zh-CN" sz="1000" dirty="0"/>
              <a:t>	cipher = []    </a:t>
            </a:r>
          </a:p>
          <a:p>
            <a:r>
              <a:rPr lang="en-US" altLang="zh-CN" sz="1000" dirty="0"/>
              <a:t>	for char in plaintext:        </a:t>
            </a:r>
          </a:p>
          <a:p>
            <a:r>
              <a:rPr lang="en-US" altLang="zh-CN" sz="1000" dirty="0"/>
              <a:t>		</a:t>
            </a:r>
            <a:r>
              <a:rPr lang="en-US" altLang="zh-CN" sz="1000" dirty="0" err="1"/>
              <a:t>cipher.append</a:t>
            </a:r>
            <a:r>
              <a:rPr lang="en-US" altLang="zh-CN" sz="1000" dirty="0"/>
              <a:t>(((</a:t>
            </a:r>
            <a:r>
              <a:rPr lang="en-US" altLang="zh-CN" sz="1000" dirty="0" err="1"/>
              <a:t>ord</a:t>
            </a:r>
            <a:r>
              <a:rPr lang="en-US" altLang="zh-CN" sz="1000" dirty="0"/>
              <a:t>(char) * key*311)))    </a:t>
            </a:r>
          </a:p>
          <a:p>
            <a:r>
              <a:rPr lang="en-US" altLang="zh-CN" sz="1000" dirty="0"/>
              <a:t>	return cipher</a:t>
            </a:r>
          </a:p>
          <a:p>
            <a:r>
              <a:rPr lang="en-US" altLang="zh-CN" sz="1000" dirty="0"/>
              <a:t>def </a:t>
            </a:r>
            <a:r>
              <a:rPr lang="en-US" altLang="zh-CN" sz="1000" dirty="0" err="1"/>
              <a:t>is_prime</a:t>
            </a:r>
            <a:r>
              <a:rPr lang="en-US" altLang="zh-CN" sz="1000" dirty="0"/>
              <a:t>(p):    </a:t>
            </a:r>
          </a:p>
          <a:p>
            <a:r>
              <a:rPr lang="en-US" altLang="zh-CN" sz="1000" dirty="0"/>
              <a:t>	v = 0    </a:t>
            </a:r>
          </a:p>
          <a:p>
            <a:r>
              <a:rPr lang="en-US" altLang="zh-CN" sz="1000" dirty="0"/>
              <a:t>	for </a:t>
            </a:r>
            <a:r>
              <a:rPr lang="en-US" altLang="zh-CN" sz="1000" dirty="0" err="1"/>
              <a:t>i</a:t>
            </a:r>
            <a:r>
              <a:rPr lang="en-US" altLang="zh-CN" sz="1000" dirty="0"/>
              <a:t> in range(2, p + 1):        </a:t>
            </a:r>
          </a:p>
          <a:p>
            <a:r>
              <a:rPr lang="en-US" altLang="zh-CN" sz="1000" dirty="0"/>
              <a:t>		if p % </a:t>
            </a:r>
            <a:r>
              <a:rPr lang="en-US" altLang="zh-CN" sz="1000" dirty="0" err="1"/>
              <a:t>i</a:t>
            </a:r>
            <a:r>
              <a:rPr lang="en-US" altLang="zh-CN" sz="1000" dirty="0"/>
              <a:t> == 0:            </a:t>
            </a:r>
          </a:p>
          <a:p>
            <a:r>
              <a:rPr lang="en-US" altLang="zh-CN" sz="1000" dirty="0"/>
              <a:t>			v = v + 1    </a:t>
            </a:r>
          </a:p>
          <a:p>
            <a:r>
              <a:rPr lang="en-US" altLang="zh-CN" sz="1000" dirty="0"/>
              <a:t>		if v &gt; 1:        </a:t>
            </a:r>
          </a:p>
          <a:p>
            <a:r>
              <a:rPr lang="en-US" altLang="zh-CN" sz="1000" dirty="0"/>
              <a:t>			return False    </a:t>
            </a:r>
          </a:p>
          <a:p>
            <a:r>
              <a:rPr lang="en-US" altLang="zh-CN" sz="1000" dirty="0"/>
              <a:t>		else:        </a:t>
            </a:r>
          </a:p>
          <a:p>
            <a:r>
              <a:rPr lang="en-US" altLang="zh-CN" sz="1000" dirty="0"/>
              <a:t>			return True</a:t>
            </a:r>
          </a:p>
          <a:p>
            <a:r>
              <a:rPr lang="en-US" altLang="zh-CN" sz="1000" dirty="0"/>
              <a:t>def </a:t>
            </a:r>
            <a:r>
              <a:rPr lang="en-US" altLang="zh-CN" sz="1000" dirty="0" err="1"/>
              <a:t>dynamic_xor_encrypt</a:t>
            </a:r>
            <a:r>
              <a:rPr lang="en-US" altLang="zh-CN" sz="1000" dirty="0"/>
              <a:t>(plaintext, </a:t>
            </a:r>
            <a:r>
              <a:rPr lang="en-US" altLang="zh-CN" sz="1000" dirty="0" err="1"/>
              <a:t>text_key</a:t>
            </a:r>
            <a:r>
              <a:rPr lang="en-US" altLang="zh-CN" sz="1000" dirty="0"/>
              <a:t>):    </a:t>
            </a:r>
          </a:p>
          <a:p>
            <a:r>
              <a:rPr lang="en-US" altLang="zh-CN" sz="1000" dirty="0"/>
              <a:t>	</a:t>
            </a:r>
            <a:r>
              <a:rPr lang="en-US" altLang="zh-CN" sz="1000" dirty="0" err="1"/>
              <a:t>cipher_text</a:t>
            </a:r>
            <a:r>
              <a:rPr lang="en-US" altLang="zh-CN" sz="1000" dirty="0"/>
              <a:t> = ""    </a:t>
            </a:r>
          </a:p>
          <a:p>
            <a:r>
              <a:rPr lang="en-US" altLang="zh-CN" sz="1000" dirty="0"/>
              <a:t>	</a:t>
            </a:r>
            <a:r>
              <a:rPr lang="en-US" altLang="zh-CN" sz="1000" dirty="0" err="1"/>
              <a:t>key_length</a:t>
            </a:r>
            <a:r>
              <a:rPr lang="en-US" altLang="zh-CN" sz="1000" dirty="0"/>
              <a:t> = </a:t>
            </a:r>
            <a:r>
              <a:rPr lang="en-US" altLang="zh-CN" sz="1000" dirty="0" err="1"/>
              <a:t>len</a:t>
            </a:r>
            <a:r>
              <a:rPr lang="en-US" altLang="zh-CN" sz="1000" dirty="0"/>
              <a:t>(</a:t>
            </a:r>
            <a:r>
              <a:rPr lang="en-US" altLang="zh-CN" sz="1000" dirty="0" err="1"/>
              <a:t>text_key</a:t>
            </a:r>
            <a:r>
              <a:rPr lang="en-US" altLang="zh-CN" sz="1000" dirty="0"/>
              <a:t>)    </a:t>
            </a:r>
          </a:p>
          <a:p>
            <a:r>
              <a:rPr lang="en-US" altLang="zh-CN" sz="1000" dirty="0"/>
              <a:t>	for </a:t>
            </a:r>
            <a:r>
              <a:rPr lang="en-US" altLang="zh-CN" sz="1000" dirty="0" err="1"/>
              <a:t>i</a:t>
            </a:r>
            <a:r>
              <a:rPr lang="en-US" altLang="zh-CN" sz="1000" dirty="0"/>
              <a:t>, char in enumerate(plaintext[::-1]):        </a:t>
            </a:r>
          </a:p>
          <a:p>
            <a:r>
              <a:rPr lang="en-US" altLang="zh-CN" sz="1000" dirty="0"/>
              <a:t>		</a:t>
            </a:r>
            <a:r>
              <a:rPr lang="en-US" altLang="zh-CN" sz="1000" dirty="0" err="1"/>
              <a:t>key_char</a:t>
            </a:r>
            <a:r>
              <a:rPr lang="en-US" altLang="zh-CN" sz="1000" dirty="0"/>
              <a:t> = </a:t>
            </a:r>
            <a:r>
              <a:rPr lang="en-US" altLang="zh-CN" sz="1000" dirty="0" err="1"/>
              <a:t>text_key</a:t>
            </a:r>
            <a:r>
              <a:rPr lang="en-US" altLang="zh-CN" sz="1000" dirty="0"/>
              <a:t>[</a:t>
            </a:r>
            <a:r>
              <a:rPr lang="en-US" altLang="zh-CN" sz="1000" dirty="0" err="1"/>
              <a:t>i</a:t>
            </a:r>
            <a:r>
              <a:rPr lang="en-US" altLang="zh-CN" sz="1000" dirty="0"/>
              <a:t> % </a:t>
            </a:r>
            <a:r>
              <a:rPr lang="en-US" altLang="zh-CN" sz="1000" dirty="0" err="1"/>
              <a:t>key_length</a:t>
            </a:r>
            <a:r>
              <a:rPr lang="en-US" altLang="zh-CN" sz="1000" dirty="0"/>
              <a:t>]        </a:t>
            </a:r>
          </a:p>
          <a:p>
            <a:r>
              <a:rPr lang="en-US" altLang="zh-CN" sz="1000" dirty="0"/>
              <a:t>		</a:t>
            </a:r>
            <a:r>
              <a:rPr lang="en-US" altLang="zh-CN" sz="1000" dirty="0" err="1"/>
              <a:t>encrypted_char</a:t>
            </a:r>
            <a:r>
              <a:rPr lang="en-US" altLang="zh-CN" sz="1000" dirty="0"/>
              <a:t> = chr(</a:t>
            </a:r>
            <a:r>
              <a:rPr lang="en-US" altLang="zh-CN" sz="1000" dirty="0" err="1"/>
              <a:t>ord</a:t>
            </a:r>
            <a:r>
              <a:rPr lang="en-US" altLang="zh-CN" sz="1000" dirty="0"/>
              <a:t>(char) ^ </a:t>
            </a:r>
            <a:r>
              <a:rPr lang="en-US" altLang="zh-CN" sz="1000" dirty="0" err="1"/>
              <a:t>ord</a:t>
            </a:r>
            <a:r>
              <a:rPr lang="en-US" altLang="zh-CN" sz="1000" dirty="0"/>
              <a:t>(</a:t>
            </a:r>
            <a:r>
              <a:rPr lang="en-US" altLang="zh-CN" sz="1000" dirty="0" err="1"/>
              <a:t>key_char</a:t>
            </a:r>
            <a:r>
              <a:rPr lang="en-US" altLang="zh-CN" sz="1000" dirty="0"/>
              <a:t>))        </a:t>
            </a:r>
          </a:p>
          <a:p>
            <a:r>
              <a:rPr lang="en-US" altLang="zh-CN" sz="1000" dirty="0"/>
              <a:t>		</a:t>
            </a:r>
            <a:r>
              <a:rPr lang="en-US" altLang="zh-CN" sz="1000" dirty="0" err="1"/>
              <a:t>cipher_text</a:t>
            </a:r>
            <a:r>
              <a:rPr lang="en-US" altLang="zh-CN" sz="1000" dirty="0"/>
              <a:t> += </a:t>
            </a:r>
            <a:r>
              <a:rPr lang="en-US" altLang="zh-CN" sz="1000" dirty="0" err="1"/>
              <a:t>encrypted_char</a:t>
            </a:r>
            <a:r>
              <a:rPr lang="en-US" altLang="zh-CN" sz="1000" dirty="0"/>
              <a:t>    </a:t>
            </a:r>
          </a:p>
          <a:p>
            <a:r>
              <a:rPr lang="en-US" altLang="zh-CN" sz="1000" dirty="0"/>
              <a:t>	return </a:t>
            </a:r>
            <a:r>
              <a:rPr lang="en-US" altLang="zh-CN" sz="1000" dirty="0" err="1"/>
              <a:t>cipher_text</a:t>
            </a:r>
            <a:endParaRPr lang="zh-CN" altLang="en-US" sz="1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635182-6CA4-AB3F-9B7F-1CBC3BBAEAA4}"/>
              </a:ext>
            </a:extLst>
          </p:cNvPr>
          <p:cNvSpPr txBox="1"/>
          <p:nvPr/>
        </p:nvSpPr>
        <p:spPr>
          <a:xfrm>
            <a:off x="4889634" y="2207688"/>
            <a:ext cx="40041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def test(</a:t>
            </a:r>
            <a:r>
              <a:rPr lang="en-US" altLang="zh-CN" sz="1000" dirty="0" err="1"/>
              <a:t>plain_text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text_key</a:t>
            </a:r>
            <a:r>
              <a:rPr lang="en-US" altLang="zh-CN" sz="1000" dirty="0"/>
              <a:t>):    </a:t>
            </a:r>
          </a:p>
          <a:p>
            <a:r>
              <a:rPr lang="en-US" altLang="zh-CN" sz="1000" dirty="0"/>
              <a:t>	p = 97    </a:t>
            </a:r>
          </a:p>
          <a:p>
            <a:r>
              <a:rPr lang="en-US" altLang="zh-CN" sz="1000" dirty="0"/>
              <a:t>	g = 31   </a:t>
            </a:r>
          </a:p>
          <a:p>
            <a:r>
              <a:rPr lang="en-US" altLang="zh-CN" sz="1000" dirty="0"/>
              <a:t>	if not </a:t>
            </a:r>
            <a:r>
              <a:rPr lang="en-US" altLang="zh-CN" sz="1000" dirty="0" err="1"/>
              <a:t>is_prime</a:t>
            </a:r>
            <a:r>
              <a:rPr lang="en-US" altLang="zh-CN" sz="1000" dirty="0"/>
              <a:t>(p) and not </a:t>
            </a:r>
            <a:r>
              <a:rPr lang="en-US" altLang="zh-CN" sz="1000" dirty="0" err="1"/>
              <a:t>is_prime</a:t>
            </a:r>
            <a:r>
              <a:rPr lang="en-US" altLang="zh-CN" sz="1000" dirty="0"/>
              <a:t>(g):        </a:t>
            </a:r>
          </a:p>
          <a:p>
            <a:r>
              <a:rPr lang="en-US" altLang="zh-CN" sz="1000" dirty="0"/>
              <a:t>		print("Enter prime numbers")       </a:t>
            </a:r>
          </a:p>
          <a:p>
            <a:r>
              <a:rPr lang="en-US" altLang="zh-CN" sz="1000" dirty="0"/>
              <a:t>		return    </a:t>
            </a:r>
          </a:p>
          <a:p>
            <a:r>
              <a:rPr lang="en-US" altLang="zh-CN" sz="1000" dirty="0"/>
              <a:t>	a = </a:t>
            </a:r>
            <a:r>
              <a:rPr lang="en-US" altLang="zh-CN" sz="1000" dirty="0" err="1"/>
              <a:t>randint</a:t>
            </a:r>
            <a:r>
              <a:rPr lang="en-US" altLang="zh-CN" sz="1000" dirty="0"/>
              <a:t>(p-10, p)    </a:t>
            </a:r>
          </a:p>
          <a:p>
            <a:r>
              <a:rPr lang="en-US" altLang="zh-CN" sz="1000" dirty="0"/>
              <a:t>	b = </a:t>
            </a:r>
            <a:r>
              <a:rPr lang="en-US" altLang="zh-CN" sz="1000" dirty="0" err="1"/>
              <a:t>randint</a:t>
            </a:r>
            <a:r>
              <a:rPr lang="en-US" altLang="zh-CN" sz="1000" dirty="0"/>
              <a:t>(g-10, g)    </a:t>
            </a:r>
          </a:p>
          <a:p>
            <a:r>
              <a:rPr lang="en-US" altLang="zh-CN" sz="1000" dirty="0"/>
              <a:t>	print(</a:t>
            </a:r>
            <a:r>
              <a:rPr lang="en-US" altLang="zh-CN" sz="1000" dirty="0" err="1"/>
              <a:t>f"a</a:t>
            </a:r>
            <a:r>
              <a:rPr lang="en-US" altLang="zh-CN" sz="1000" dirty="0"/>
              <a:t> = {a}")    </a:t>
            </a:r>
          </a:p>
          <a:p>
            <a:r>
              <a:rPr lang="en-US" altLang="zh-CN" sz="1000" dirty="0"/>
              <a:t>	print(</a:t>
            </a:r>
            <a:r>
              <a:rPr lang="en-US" altLang="zh-CN" sz="1000" dirty="0" err="1"/>
              <a:t>f"b</a:t>
            </a:r>
            <a:r>
              <a:rPr lang="en-US" altLang="zh-CN" sz="1000" dirty="0"/>
              <a:t> = {b}")    </a:t>
            </a:r>
          </a:p>
          <a:p>
            <a:r>
              <a:rPr lang="en-US" altLang="zh-CN" sz="1000" dirty="0"/>
              <a:t>	u = generator(g, a, p)    </a:t>
            </a:r>
          </a:p>
          <a:p>
            <a:r>
              <a:rPr lang="en-US" altLang="zh-CN" sz="1000" dirty="0"/>
              <a:t>	v = generator(g, b, p)    </a:t>
            </a:r>
          </a:p>
          <a:p>
            <a:r>
              <a:rPr lang="en-US" altLang="zh-CN" sz="1000" dirty="0"/>
              <a:t>	key = generator(v, a, p)    </a:t>
            </a:r>
          </a:p>
          <a:p>
            <a:r>
              <a:rPr lang="en-US" altLang="zh-CN" sz="1000" dirty="0"/>
              <a:t>	</a:t>
            </a:r>
            <a:r>
              <a:rPr lang="en-US" altLang="zh-CN" sz="1000" dirty="0" err="1"/>
              <a:t>b_key</a:t>
            </a:r>
            <a:r>
              <a:rPr lang="en-US" altLang="zh-CN" sz="1000" dirty="0"/>
              <a:t> = generator(u, b, p)    </a:t>
            </a:r>
          </a:p>
          <a:p>
            <a:r>
              <a:rPr lang="en-US" altLang="zh-CN" sz="1000" dirty="0"/>
              <a:t>	</a:t>
            </a:r>
            <a:r>
              <a:rPr lang="en-US" altLang="zh-CN" sz="1000" dirty="0" err="1"/>
              <a:t>shared_key</a:t>
            </a:r>
            <a:r>
              <a:rPr lang="en-US" altLang="zh-CN" sz="1000" dirty="0"/>
              <a:t> = None    </a:t>
            </a:r>
          </a:p>
          <a:p>
            <a:r>
              <a:rPr lang="en-US" altLang="zh-CN" sz="1000" dirty="0"/>
              <a:t>	if key == </a:t>
            </a:r>
            <a:r>
              <a:rPr lang="en-US" altLang="zh-CN" sz="1000" dirty="0" err="1"/>
              <a:t>b_key</a:t>
            </a:r>
            <a:r>
              <a:rPr lang="en-US" altLang="zh-CN" sz="1000" dirty="0"/>
              <a:t>:        </a:t>
            </a:r>
          </a:p>
          <a:p>
            <a:r>
              <a:rPr lang="en-US" altLang="zh-CN" sz="1000" dirty="0"/>
              <a:t>		</a:t>
            </a:r>
            <a:r>
              <a:rPr lang="en-US" altLang="zh-CN" sz="1000" dirty="0" err="1"/>
              <a:t>shared_key</a:t>
            </a:r>
            <a:r>
              <a:rPr lang="en-US" altLang="zh-CN" sz="1000" dirty="0"/>
              <a:t> = key    </a:t>
            </a:r>
          </a:p>
          <a:p>
            <a:r>
              <a:rPr lang="en-US" altLang="zh-CN" sz="1000" dirty="0"/>
              <a:t>	else:        </a:t>
            </a:r>
          </a:p>
          <a:p>
            <a:r>
              <a:rPr lang="en-US" altLang="zh-CN" sz="1000" dirty="0"/>
              <a:t>		print("Invalid key")        </a:t>
            </a:r>
          </a:p>
          <a:p>
            <a:r>
              <a:rPr lang="en-US" altLang="zh-CN" sz="1000" dirty="0"/>
              <a:t>		return    </a:t>
            </a:r>
          </a:p>
          <a:p>
            <a:r>
              <a:rPr lang="en-US" altLang="zh-CN" sz="1000" dirty="0"/>
              <a:t>	</a:t>
            </a:r>
            <a:r>
              <a:rPr lang="en-US" altLang="zh-CN" sz="1000" dirty="0" err="1"/>
              <a:t>semi_cipher</a:t>
            </a:r>
            <a:r>
              <a:rPr lang="en-US" altLang="zh-CN" sz="1000" dirty="0"/>
              <a:t> = </a:t>
            </a:r>
            <a:r>
              <a:rPr lang="en-US" altLang="zh-CN" sz="1000" dirty="0" err="1"/>
              <a:t>dynamic_xor_encrypt</a:t>
            </a:r>
            <a:r>
              <a:rPr lang="en-US" altLang="zh-CN" sz="1000" dirty="0"/>
              <a:t>(</a:t>
            </a:r>
            <a:r>
              <a:rPr lang="en-US" altLang="zh-CN" sz="1000" dirty="0" err="1"/>
              <a:t>plain_text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text_key</a:t>
            </a:r>
            <a:r>
              <a:rPr lang="en-US" altLang="zh-CN" sz="1000" dirty="0"/>
              <a:t>)    </a:t>
            </a:r>
          </a:p>
          <a:p>
            <a:r>
              <a:rPr lang="en-US" altLang="zh-CN" sz="1000" dirty="0"/>
              <a:t>	cipher = encrypt(</a:t>
            </a:r>
            <a:r>
              <a:rPr lang="en-US" altLang="zh-CN" sz="1000" dirty="0" err="1"/>
              <a:t>semi_cipher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shared_key</a:t>
            </a:r>
            <a:r>
              <a:rPr lang="en-US" altLang="zh-CN" sz="1000" dirty="0"/>
              <a:t>)    </a:t>
            </a:r>
          </a:p>
          <a:p>
            <a:r>
              <a:rPr lang="en-US" altLang="zh-CN" sz="1000" dirty="0"/>
              <a:t>	print(</a:t>
            </a:r>
            <a:r>
              <a:rPr lang="en-US" altLang="zh-CN" sz="1000" dirty="0" err="1"/>
              <a:t>f'cipher</a:t>
            </a:r>
            <a:r>
              <a:rPr lang="en-US" altLang="zh-CN" sz="1000" dirty="0"/>
              <a:t> is: {cipher}’)</a:t>
            </a:r>
          </a:p>
          <a:p>
            <a:r>
              <a:rPr lang="en-US" altLang="zh-CN" sz="1000" dirty="0"/>
              <a:t>if __name__ == "__main__":    </a:t>
            </a:r>
          </a:p>
          <a:p>
            <a:r>
              <a:rPr lang="en-US" altLang="zh-CN" sz="1000" dirty="0"/>
              <a:t>	message = </a:t>
            </a:r>
            <a:r>
              <a:rPr lang="en-US" altLang="zh-CN" sz="1000" dirty="0" err="1"/>
              <a:t>sys.argv</a:t>
            </a:r>
            <a:r>
              <a:rPr lang="en-US" altLang="zh-CN" sz="1000" dirty="0"/>
              <a:t>[1]    </a:t>
            </a:r>
          </a:p>
          <a:p>
            <a:r>
              <a:rPr lang="en-US" altLang="zh-CN" sz="1000" dirty="0"/>
              <a:t>	test(message, "</a:t>
            </a:r>
            <a:r>
              <a:rPr lang="en-US" altLang="zh-CN" sz="1000" dirty="0" err="1"/>
              <a:t>trudeau</a:t>
            </a:r>
            <a:r>
              <a:rPr lang="en-US" altLang="zh-CN" sz="1000" dirty="0"/>
              <a:t>")</a:t>
            </a:r>
            <a:endParaRPr lang="zh-CN" altLang="en-US" sz="1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EFF972-3AE7-8C70-DBB3-96B2C633DEE3}"/>
              </a:ext>
            </a:extLst>
          </p:cNvPr>
          <p:cNvSpPr txBox="1"/>
          <p:nvPr/>
        </p:nvSpPr>
        <p:spPr>
          <a:xfrm>
            <a:off x="8893743" y="3038649"/>
            <a:ext cx="29453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 = 94</a:t>
            </a:r>
          </a:p>
          <a:p>
            <a:r>
              <a:rPr lang="en-US" altLang="zh-CN" sz="1400" dirty="0"/>
              <a:t>b = 21</a:t>
            </a:r>
          </a:p>
          <a:p>
            <a:r>
              <a:rPr lang="en-US" altLang="zh-CN" sz="1400" dirty="0"/>
              <a:t>cipher is: [131553, 993956, 964722, 1359381, 43851, 1169360, 950105, 321574, 1081658, 613914, 0, 1213211, 306957, 73085, 993956, 0, 321574, 1257062, 14617, 906254, 350808, 394659, 87702, 87702, 248489, 87702, 380042, 745467, 467744, 716233, 380042, 102319, 175404, 248489]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06972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91EBCD-60D9-BC77-C9E0-E5FB04B7B7E1}"/>
              </a:ext>
            </a:extLst>
          </p:cNvPr>
          <p:cNvSpPr txBox="1"/>
          <p:nvPr/>
        </p:nvSpPr>
        <p:spPr>
          <a:xfrm>
            <a:off x="122326" y="51643"/>
            <a:ext cx="24361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555555"/>
                </a:solidFill>
                <a:latin typeface="Cambria Math" panose="02040503050406030204" pitchFamily="18" charset="0"/>
              </a:rPr>
              <a:t>分析题目</a:t>
            </a:r>
            <a:endParaRPr lang="zh-CN" altLang="en-US" sz="4400" dirty="0">
              <a:solidFill>
                <a:srgbClr val="555555"/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339491-F092-CE66-AEC4-14B7D2C33CBC}"/>
              </a:ext>
            </a:extLst>
          </p:cNvPr>
          <p:cNvSpPr txBox="1"/>
          <p:nvPr/>
        </p:nvSpPr>
        <p:spPr>
          <a:xfrm>
            <a:off x="5514123" y="723947"/>
            <a:ext cx="572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计算</a:t>
            </a:r>
            <a:r>
              <a:rPr lang="en-US" altLang="zh-CN" sz="20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2000" i="0" dirty="0" err="1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g^x</a:t>
            </a:r>
            <a:r>
              <a:rPr lang="en-US" altLang="zh-CN" sz="20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)%p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D7801F2-1D29-F1DC-CA65-E3CBBF61E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4123" y="1346387"/>
            <a:ext cx="5724293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plaintext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——</a:t>
            </a:r>
            <a:r>
              <a:rPr kumimoji="0" lang="zh-CN" altLang="zh-CN" sz="20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ASCII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kumimoji="0" lang="zh-CN" altLang="zh-CN" sz="20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key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kumimoji="0" lang="zh-CN" altLang="zh-CN" sz="20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311</a:t>
            </a:r>
            <a:endParaRPr kumimoji="0" lang="en-US" altLang="zh-CN" sz="200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</a:rPr>
              <a:t>并</a:t>
            </a:r>
            <a:r>
              <a:rPr lang="zh-CN" altLang="en-US" sz="20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返回加密后的整数列表</a:t>
            </a:r>
            <a:endParaRPr kumimoji="0" lang="zh-CN" altLang="zh-CN" sz="200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Cambria Math" panose="020405030504060302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E5963E-F2D0-9800-4730-3A07046C61F3}"/>
              </a:ext>
            </a:extLst>
          </p:cNvPr>
          <p:cNvSpPr txBox="1"/>
          <p:nvPr/>
        </p:nvSpPr>
        <p:spPr>
          <a:xfrm>
            <a:off x="5514123" y="2540554"/>
            <a:ext cx="5715057" cy="328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altLang="zh-CN" sz="2000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plaintext ——2</a:t>
            </a:r>
            <a:r>
              <a:rPr lang="zh-CN" altLang="en-US" sz="2000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进制</a:t>
            </a:r>
            <a:r>
              <a:rPr lang="en-US" altLang="zh-CN" sz="2000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——XOR</a:t>
            </a:r>
            <a:r>
              <a:rPr lang="zh-CN" altLang="en-US" sz="2000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加密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0DD409-5E23-E88F-9EE7-C966E3890FFE}"/>
              </a:ext>
            </a:extLst>
          </p:cNvPr>
          <p:cNvSpPr txBox="1"/>
          <p:nvPr/>
        </p:nvSpPr>
        <p:spPr>
          <a:xfrm>
            <a:off x="5514123" y="4188174"/>
            <a:ext cx="3648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zh-CN" sz="20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检查p和g是否为质数</a:t>
            </a:r>
            <a:endParaRPr kumimoji="0" lang="en-US" altLang="zh-CN" sz="200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kumimoji="0" lang="zh-CN" altLang="zh-CN" sz="20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生成随机数a和b</a:t>
            </a:r>
            <a:endParaRPr kumimoji="0" lang="en-US" altLang="zh-CN" sz="200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kumimoji="0" lang="zh-CN" altLang="zh-CN" sz="20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计算公钥u</a:t>
            </a: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</a:rPr>
              <a:t>，</a:t>
            </a:r>
            <a:r>
              <a:rPr kumimoji="0" lang="zh-CN" altLang="zh-CN" sz="20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v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，</a:t>
            </a:r>
            <a:r>
              <a:rPr kumimoji="0" lang="zh-CN" altLang="zh-CN" sz="20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key和b_key</a:t>
            </a:r>
            <a:endParaRPr lang="en-US" altLang="zh-CN" sz="2000" dirty="0">
              <a:solidFill>
                <a:srgbClr val="55555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使用</a:t>
            </a:r>
            <a:r>
              <a:rPr kumimoji="0" lang="zh-CN" altLang="zh-CN" sz="20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密钥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对</a:t>
            </a:r>
            <a:r>
              <a:rPr kumimoji="0" lang="zh-CN" altLang="zh-CN" sz="20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明文进行XOR加密</a:t>
            </a:r>
            <a:endParaRPr kumimoji="0" lang="en-US" altLang="zh-CN" sz="200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A4F6E5-5540-1C92-A251-FE3F78A2F45A}"/>
              </a:ext>
            </a:extLst>
          </p:cNvPr>
          <p:cNvSpPr txBox="1"/>
          <p:nvPr/>
        </p:nvSpPr>
        <p:spPr>
          <a:xfrm>
            <a:off x="122326" y="719985"/>
            <a:ext cx="3041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0" i="0" dirty="0">
                <a:solidFill>
                  <a:srgbClr val="555555"/>
                </a:solidFill>
                <a:effectLst/>
                <a:latin typeface="-apple-system"/>
              </a:rPr>
              <a:t>def generator(g, x, p): </a:t>
            </a:r>
          </a:p>
          <a:p>
            <a:r>
              <a:rPr lang="en-US" altLang="zh-CN" sz="1000" dirty="0">
                <a:solidFill>
                  <a:srgbClr val="555555"/>
                </a:solidFill>
                <a:latin typeface="-apple-system"/>
              </a:rPr>
              <a:t>	</a:t>
            </a:r>
            <a:r>
              <a:rPr lang="en-US" altLang="zh-CN" sz="1000" b="0" i="0" dirty="0">
                <a:solidFill>
                  <a:srgbClr val="555555"/>
                </a:solidFill>
                <a:effectLst/>
                <a:latin typeface="-apple-system"/>
              </a:rPr>
              <a:t>return pow(g, x) % p</a:t>
            </a:r>
            <a:endParaRPr lang="zh-CN" altLang="en-US" sz="1000" dirty="0">
              <a:solidFill>
                <a:srgbClr val="555555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5F55AD-71DD-17D3-F47F-17CC457DC072}"/>
              </a:ext>
            </a:extLst>
          </p:cNvPr>
          <p:cNvSpPr txBox="1"/>
          <p:nvPr/>
        </p:nvSpPr>
        <p:spPr>
          <a:xfrm>
            <a:off x="96981" y="1109813"/>
            <a:ext cx="49229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0" i="0" dirty="0">
                <a:solidFill>
                  <a:srgbClr val="555555"/>
                </a:solidFill>
                <a:effectLst/>
                <a:latin typeface="-apple-system"/>
              </a:rPr>
              <a:t>def encrypt(plaintext, key): </a:t>
            </a:r>
          </a:p>
          <a:p>
            <a:r>
              <a:rPr lang="en-US" altLang="zh-CN" sz="1000" b="0" i="0" dirty="0">
                <a:solidFill>
                  <a:srgbClr val="555555"/>
                </a:solidFill>
                <a:effectLst/>
                <a:latin typeface="-apple-system"/>
              </a:rPr>
              <a:t>	cipher = [] </a:t>
            </a:r>
          </a:p>
          <a:p>
            <a:r>
              <a:rPr lang="en-US" altLang="zh-CN" sz="1000" b="0" i="0" dirty="0">
                <a:solidFill>
                  <a:srgbClr val="555555"/>
                </a:solidFill>
                <a:effectLst/>
                <a:latin typeface="-apple-system"/>
              </a:rPr>
              <a:t>	for char in plaintext: </a:t>
            </a:r>
          </a:p>
          <a:p>
            <a:r>
              <a:rPr lang="en-US" altLang="zh-CN" sz="1000" b="0" i="0" dirty="0">
                <a:solidFill>
                  <a:srgbClr val="555555"/>
                </a:solidFill>
                <a:effectLst/>
                <a:latin typeface="-apple-system"/>
              </a:rPr>
              <a:t>		</a:t>
            </a:r>
            <a:r>
              <a:rPr lang="en-US" altLang="zh-CN" sz="1000" b="0" i="0" dirty="0" err="1">
                <a:solidFill>
                  <a:srgbClr val="555555"/>
                </a:solidFill>
                <a:effectLst/>
                <a:latin typeface="-apple-system"/>
              </a:rPr>
              <a:t>cipher.append</a:t>
            </a:r>
            <a:r>
              <a:rPr lang="en-US" altLang="zh-CN" sz="1000" b="0" i="0" dirty="0">
                <a:solidFill>
                  <a:srgbClr val="555555"/>
                </a:solidFill>
                <a:effectLst/>
                <a:latin typeface="-apple-system"/>
              </a:rPr>
              <a:t>(((</a:t>
            </a:r>
            <a:r>
              <a:rPr lang="en-US" altLang="zh-CN" sz="1000" b="0" i="0" dirty="0" err="1">
                <a:solidFill>
                  <a:srgbClr val="555555"/>
                </a:solidFill>
                <a:effectLst/>
                <a:latin typeface="-apple-system"/>
              </a:rPr>
              <a:t>ord</a:t>
            </a:r>
            <a:r>
              <a:rPr lang="en-US" altLang="zh-CN" sz="1000" b="0" i="0" dirty="0">
                <a:solidFill>
                  <a:srgbClr val="555555"/>
                </a:solidFill>
                <a:effectLst/>
                <a:latin typeface="-apple-system"/>
              </a:rPr>
              <a:t>(char) * key*311)))</a:t>
            </a:r>
          </a:p>
          <a:p>
            <a:r>
              <a:rPr lang="en-US" altLang="zh-CN" sz="1000" b="0" i="0" dirty="0">
                <a:solidFill>
                  <a:srgbClr val="555555"/>
                </a:solidFill>
                <a:effectLst/>
                <a:latin typeface="-apple-system"/>
              </a:rPr>
              <a:t>	return cipher</a:t>
            </a:r>
            <a:endParaRPr lang="zh-CN" altLang="en-US" sz="1000" dirty="0">
              <a:solidFill>
                <a:srgbClr val="555555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FE19539-2272-E302-B276-974F394329DF}"/>
              </a:ext>
            </a:extLst>
          </p:cNvPr>
          <p:cNvSpPr txBox="1"/>
          <p:nvPr/>
        </p:nvSpPr>
        <p:spPr>
          <a:xfrm>
            <a:off x="316291" y="3097226"/>
            <a:ext cx="40432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555555"/>
                </a:solidFill>
              </a:rPr>
              <a:t>def test(</a:t>
            </a:r>
            <a:r>
              <a:rPr lang="en-US" altLang="zh-CN" sz="1000" dirty="0" err="1">
                <a:solidFill>
                  <a:srgbClr val="555555"/>
                </a:solidFill>
              </a:rPr>
              <a:t>plain_text</a:t>
            </a:r>
            <a:r>
              <a:rPr lang="en-US" altLang="zh-CN" sz="1000" dirty="0">
                <a:solidFill>
                  <a:srgbClr val="555555"/>
                </a:solidFill>
              </a:rPr>
              <a:t>, </a:t>
            </a:r>
            <a:r>
              <a:rPr lang="en-US" altLang="zh-CN" sz="1000" dirty="0" err="1">
                <a:solidFill>
                  <a:srgbClr val="555555"/>
                </a:solidFill>
              </a:rPr>
              <a:t>text_key</a:t>
            </a:r>
            <a:r>
              <a:rPr lang="en-US" altLang="zh-CN" sz="1000" dirty="0">
                <a:solidFill>
                  <a:srgbClr val="555555"/>
                </a:solidFill>
              </a:rPr>
              <a:t>):    </a:t>
            </a:r>
          </a:p>
          <a:p>
            <a:r>
              <a:rPr lang="en-US" altLang="zh-CN" sz="1000" dirty="0">
                <a:solidFill>
                  <a:srgbClr val="555555"/>
                </a:solidFill>
              </a:rPr>
              <a:t>	p = 97    </a:t>
            </a:r>
          </a:p>
          <a:p>
            <a:r>
              <a:rPr lang="en-US" altLang="zh-CN" sz="1000" dirty="0">
                <a:solidFill>
                  <a:srgbClr val="555555"/>
                </a:solidFill>
              </a:rPr>
              <a:t>	g = 31   </a:t>
            </a:r>
          </a:p>
          <a:p>
            <a:r>
              <a:rPr lang="en-US" altLang="zh-CN" sz="1000" dirty="0">
                <a:solidFill>
                  <a:srgbClr val="555555"/>
                </a:solidFill>
              </a:rPr>
              <a:t>	if not </a:t>
            </a:r>
            <a:r>
              <a:rPr lang="en-US" altLang="zh-CN" sz="1000" dirty="0" err="1">
                <a:solidFill>
                  <a:srgbClr val="555555"/>
                </a:solidFill>
              </a:rPr>
              <a:t>is_prime</a:t>
            </a:r>
            <a:r>
              <a:rPr lang="en-US" altLang="zh-CN" sz="1000" dirty="0">
                <a:solidFill>
                  <a:srgbClr val="555555"/>
                </a:solidFill>
              </a:rPr>
              <a:t>(p) and not </a:t>
            </a:r>
            <a:r>
              <a:rPr lang="en-US" altLang="zh-CN" sz="1000" dirty="0" err="1">
                <a:solidFill>
                  <a:srgbClr val="555555"/>
                </a:solidFill>
              </a:rPr>
              <a:t>is_prime</a:t>
            </a:r>
            <a:r>
              <a:rPr lang="en-US" altLang="zh-CN" sz="1000" dirty="0">
                <a:solidFill>
                  <a:srgbClr val="555555"/>
                </a:solidFill>
              </a:rPr>
              <a:t>(g):        </a:t>
            </a:r>
          </a:p>
          <a:p>
            <a:r>
              <a:rPr lang="en-US" altLang="zh-CN" sz="1000" dirty="0">
                <a:solidFill>
                  <a:srgbClr val="555555"/>
                </a:solidFill>
              </a:rPr>
              <a:t>		print("Enter prime numbers")       </a:t>
            </a:r>
          </a:p>
          <a:p>
            <a:r>
              <a:rPr lang="en-US" altLang="zh-CN" sz="1000" dirty="0">
                <a:solidFill>
                  <a:srgbClr val="555555"/>
                </a:solidFill>
              </a:rPr>
              <a:t>		return    </a:t>
            </a:r>
          </a:p>
          <a:p>
            <a:r>
              <a:rPr lang="en-US" altLang="zh-CN" sz="1000" dirty="0">
                <a:solidFill>
                  <a:srgbClr val="555555"/>
                </a:solidFill>
              </a:rPr>
              <a:t>	a = </a:t>
            </a:r>
            <a:r>
              <a:rPr lang="en-US" altLang="zh-CN" sz="1000" dirty="0" err="1">
                <a:solidFill>
                  <a:srgbClr val="555555"/>
                </a:solidFill>
              </a:rPr>
              <a:t>randint</a:t>
            </a:r>
            <a:r>
              <a:rPr lang="en-US" altLang="zh-CN" sz="1000" dirty="0">
                <a:solidFill>
                  <a:srgbClr val="555555"/>
                </a:solidFill>
              </a:rPr>
              <a:t>(p-10, p)    </a:t>
            </a:r>
          </a:p>
          <a:p>
            <a:r>
              <a:rPr lang="en-US" altLang="zh-CN" sz="1000" dirty="0">
                <a:solidFill>
                  <a:srgbClr val="555555"/>
                </a:solidFill>
              </a:rPr>
              <a:t>	b = </a:t>
            </a:r>
            <a:r>
              <a:rPr lang="en-US" altLang="zh-CN" sz="1000" dirty="0" err="1">
                <a:solidFill>
                  <a:srgbClr val="555555"/>
                </a:solidFill>
              </a:rPr>
              <a:t>randint</a:t>
            </a:r>
            <a:r>
              <a:rPr lang="en-US" altLang="zh-CN" sz="1000" dirty="0">
                <a:solidFill>
                  <a:srgbClr val="555555"/>
                </a:solidFill>
              </a:rPr>
              <a:t>(g-10, g)    </a:t>
            </a:r>
          </a:p>
          <a:p>
            <a:r>
              <a:rPr lang="en-US" altLang="zh-CN" sz="1000" dirty="0">
                <a:solidFill>
                  <a:srgbClr val="555555"/>
                </a:solidFill>
              </a:rPr>
              <a:t>	print(</a:t>
            </a:r>
            <a:r>
              <a:rPr lang="en-US" altLang="zh-CN" sz="1000" dirty="0" err="1">
                <a:solidFill>
                  <a:srgbClr val="555555"/>
                </a:solidFill>
              </a:rPr>
              <a:t>f"a</a:t>
            </a:r>
            <a:r>
              <a:rPr lang="en-US" altLang="zh-CN" sz="1000" dirty="0">
                <a:solidFill>
                  <a:srgbClr val="555555"/>
                </a:solidFill>
              </a:rPr>
              <a:t> = {a}")    </a:t>
            </a:r>
          </a:p>
          <a:p>
            <a:r>
              <a:rPr lang="en-US" altLang="zh-CN" sz="1000" dirty="0">
                <a:solidFill>
                  <a:srgbClr val="555555"/>
                </a:solidFill>
              </a:rPr>
              <a:t>	print(</a:t>
            </a:r>
            <a:r>
              <a:rPr lang="en-US" altLang="zh-CN" sz="1000" dirty="0" err="1">
                <a:solidFill>
                  <a:srgbClr val="555555"/>
                </a:solidFill>
              </a:rPr>
              <a:t>f"b</a:t>
            </a:r>
            <a:r>
              <a:rPr lang="en-US" altLang="zh-CN" sz="1000" dirty="0">
                <a:solidFill>
                  <a:srgbClr val="555555"/>
                </a:solidFill>
              </a:rPr>
              <a:t> = {b}")    </a:t>
            </a:r>
          </a:p>
          <a:p>
            <a:r>
              <a:rPr lang="en-US" altLang="zh-CN" sz="1000" dirty="0">
                <a:solidFill>
                  <a:srgbClr val="555555"/>
                </a:solidFill>
              </a:rPr>
              <a:t>	u = generator(g, a, p)    </a:t>
            </a:r>
          </a:p>
          <a:p>
            <a:r>
              <a:rPr lang="en-US" altLang="zh-CN" sz="1000" dirty="0">
                <a:solidFill>
                  <a:srgbClr val="555555"/>
                </a:solidFill>
              </a:rPr>
              <a:t>	v = generator(g, b, p)    </a:t>
            </a:r>
          </a:p>
          <a:p>
            <a:r>
              <a:rPr lang="en-US" altLang="zh-CN" sz="1000" dirty="0">
                <a:solidFill>
                  <a:srgbClr val="555555"/>
                </a:solidFill>
              </a:rPr>
              <a:t>	key = generator(v, a, p)    </a:t>
            </a:r>
          </a:p>
          <a:p>
            <a:r>
              <a:rPr lang="en-US" altLang="zh-CN" sz="1000" dirty="0">
                <a:solidFill>
                  <a:srgbClr val="555555"/>
                </a:solidFill>
              </a:rPr>
              <a:t>	</a:t>
            </a:r>
            <a:r>
              <a:rPr lang="en-US" altLang="zh-CN" sz="1000" dirty="0" err="1">
                <a:solidFill>
                  <a:srgbClr val="555555"/>
                </a:solidFill>
              </a:rPr>
              <a:t>b_key</a:t>
            </a:r>
            <a:r>
              <a:rPr lang="en-US" altLang="zh-CN" sz="1000" dirty="0">
                <a:solidFill>
                  <a:srgbClr val="555555"/>
                </a:solidFill>
              </a:rPr>
              <a:t> = generator(u, b, p)    </a:t>
            </a:r>
          </a:p>
          <a:p>
            <a:r>
              <a:rPr lang="en-US" altLang="zh-CN" sz="1000" dirty="0">
                <a:solidFill>
                  <a:srgbClr val="555555"/>
                </a:solidFill>
              </a:rPr>
              <a:t>	</a:t>
            </a:r>
            <a:r>
              <a:rPr lang="en-US" altLang="zh-CN" sz="1000" dirty="0" err="1">
                <a:solidFill>
                  <a:srgbClr val="555555"/>
                </a:solidFill>
              </a:rPr>
              <a:t>shared_key</a:t>
            </a:r>
            <a:r>
              <a:rPr lang="en-US" altLang="zh-CN" sz="1000" dirty="0">
                <a:solidFill>
                  <a:srgbClr val="555555"/>
                </a:solidFill>
              </a:rPr>
              <a:t> = None    </a:t>
            </a:r>
          </a:p>
          <a:p>
            <a:r>
              <a:rPr lang="en-US" altLang="zh-CN" sz="1000" dirty="0">
                <a:solidFill>
                  <a:srgbClr val="555555"/>
                </a:solidFill>
              </a:rPr>
              <a:t>	if key == </a:t>
            </a:r>
            <a:r>
              <a:rPr lang="en-US" altLang="zh-CN" sz="1000" dirty="0" err="1">
                <a:solidFill>
                  <a:srgbClr val="555555"/>
                </a:solidFill>
              </a:rPr>
              <a:t>b_key</a:t>
            </a:r>
            <a:r>
              <a:rPr lang="en-US" altLang="zh-CN" sz="1000" dirty="0">
                <a:solidFill>
                  <a:srgbClr val="555555"/>
                </a:solidFill>
              </a:rPr>
              <a:t>:        </a:t>
            </a:r>
          </a:p>
          <a:p>
            <a:r>
              <a:rPr lang="en-US" altLang="zh-CN" sz="1000" dirty="0">
                <a:solidFill>
                  <a:srgbClr val="555555"/>
                </a:solidFill>
              </a:rPr>
              <a:t>		</a:t>
            </a:r>
            <a:r>
              <a:rPr lang="en-US" altLang="zh-CN" sz="1000" dirty="0" err="1">
                <a:solidFill>
                  <a:srgbClr val="555555"/>
                </a:solidFill>
              </a:rPr>
              <a:t>shared_key</a:t>
            </a:r>
            <a:r>
              <a:rPr lang="en-US" altLang="zh-CN" sz="1000" dirty="0">
                <a:solidFill>
                  <a:srgbClr val="555555"/>
                </a:solidFill>
              </a:rPr>
              <a:t> = key    </a:t>
            </a:r>
          </a:p>
          <a:p>
            <a:r>
              <a:rPr lang="en-US" altLang="zh-CN" sz="1000" dirty="0">
                <a:solidFill>
                  <a:srgbClr val="555555"/>
                </a:solidFill>
              </a:rPr>
              <a:t>	else:        </a:t>
            </a:r>
          </a:p>
          <a:p>
            <a:r>
              <a:rPr lang="en-US" altLang="zh-CN" sz="1000" dirty="0">
                <a:solidFill>
                  <a:srgbClr val="555555"/>
                </a:solidFill>
              </a:rPr>
              <a:t>		print("Invalid key")        </a:t>
            </a:r>
          </a:p>
          <a:p>
            <a:r>
              <a:rPr lang="en-US" altLang="zh-CN" sz="1000" dirty="0">
                <a:solidFill>
                  <a:srgbClr val="555555"/>
                </a:solidFill>
              </a:rPr>
              <a:t>		return    </a:t>
            </a:r>
          </a:p>
          <a:p>
            <a:r>
              <a:rPr lang="en-US" altLang="zh-CN" sz="1000" dirty="0">
                <a:solidFill>
                  <a:srgbClr val="555555"/>
                </a:solidFill>
              </a:rPr>
              <a:t>	</a:t>
            </a:r>
            <a:r>
              <a:rPr lang="en-US" altLang="zh-CN" sz="1000" dirty="0" err="1">
                <a:solidFill>
                  <a:srgbClr val="555555"/>
                </a:solidFill>
              </a:rPr>
              <a:t>semi_cipher</a:t>
            </a:r>
            <a:r>
              <a:rPr lang="en-US" altLang="zh-CN" sz="1000" dirty="0">
                <a:solidFill>
                  <a:srgbClr val="555555"/>
                </a:solidFill>
              </a:rPr>
              <a:t> = </a:t>
            </a:r>
            <a:r>
              <a:rPr lang="en-US" altLang="zh-CN" sz="1000" dirty="0" err="1">
                <a:solidFill>
                  <a:srgbClr val="555555"/>
                </a:solidFill>
              </a:rPr>
              <a:t>dynamic_xor_encrypt</a:t>
            </a:r>
            <a:r>
              <a:rPr lang="en-US" altLang="zh-CN" sz="1000" dirty="0">
                <a:solidFill>
                  <a:srgbClr val="555555"/>
                </a:solidFill>
              </a:rPr>
              <a:t>(</a:t>
            </a:r>
            <a:r>
              <a:rPr lang="en-US" altLang="zh-CN" sz="1000" dirty="0" err="1">
                <a:solidFill>
                  <a:srgbClr val="555555"/>
                </a:solidFill>
              </a:rPr>
              <a:t>plain_text</a:t>
            </a:r>
            <a:r>
              <a:rPr lang="en-US" altLang="zh-CN" sz="1000" dirty="0">
                <a:solidFill>
                  <a:srgbClr val="555555"/>
                </a:solidFill>
              </a:rPr>
              <a:t>, </a:t>
            </a:r>
            <a:r>
              <a:rPr lang="en-US" altLang="zh-CN" sz="1000" dirty="0" err="1">
                <a:solidFill>
                  <a:srgbClr val="555555"/>
                </a:solidFill>
              </a:rPr>
              <a:t>text_key</a:t>
            </a:r>
            <a:r>
              <a:rPr lang="en-US" altLang="zh-CN" sz="1000" dirty="0">
                <a:solidFill>
                  <a:srgbClr val="555555"/>
                </a:solidFill>
              </a:rPr>
              <a:t>)    </a:t>
            </a:r>
          </a:p>
          <a:p>
            <a:r>
              <a:rPr lang="en-US" altLang="zh-CN" sz="1000" dirty="0">
                <a:solidFill>
                  <a:srgbClr val="555555"/>
                </a:solidFill>
              </a:rPr>
              <a:t>	cipher = encrypt(</a:t>
            </a:r>
            <a:r>
              <a:rPr lang="en-US" altLang="zh-CN" sz="1000" dirty="0" err="1">
                <a:solidFill>
                  <a:srgbClr val="555555"/>
                </a:solidFill>
              </a:rPr>
              <a:t>semi_cipher</a:t>
            </a:r>
            <a:r>
              <a:rPr lang="en-US" altLang="zh-CN" sz="1000" dirty="0">
                <a:solidFill>
                  <a:srgbClr val="555555"/>
                </a:solidFill>
              </a:rPr>
              <a:t>, </a:t>
            </a:r>
            <a:r>
              <a:rPr lang="en-US" altLang="zh-CN" sz="1000" dirty="0" err="1">
                <a:solidFill>
                  <a:srgbClr val="555555"/>
                </a:solidFill>
              </a:rPr>
              <a:t>shared_key</a:t>
            </a:r>
            <a:r>
              <a:rPr lang="en-US" altLang="zh-CN" sz="1000" dirty="0">
                <a:solidFill>
                  <a:srgbClr val="555555"/>
                </a:solidFill>
              </a:rPr>
              <a:t>)    </a:t>
            </a:r>
          </a:p>
          <a:p>
            <a:r>
              <a:rPr lang="en-US" altLang="zh-CN" sz="1000" dirty="0">
                <a:solidFill>
                  <a:srgbClr val="555555"/>
                </a:solidFill>
              </a:rPr>
              <a:t>	print(</a:t>
            </a:r>
            <a:r>
              <a:rPr lang="en-US" altLang="zh-CN" sz="1000" dirty="0" err="1">
                <a:solidFill>
                  <a:srgbClr val="555555"/>
                </a:solidFill>
              </a:rPr>
              <a:t>f'cipher</a:t>
            </a:r>
            <a:r>
              <a:rPr lang="en-US" altLang="zh-CN" sz="1000" dirty="0">
                <a:solidFill>
                  <a:srgbClr val="555555"/>
                </a:solidFill>
              </a:rPr>
              <a:t> is: {cipher}’)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292DEBF-FDE9-42BE-20A4-8D9CE1D9963C}"/>
              </a:ext>
            </a:extLst>
          </p:cNvPr>
          <p:cNvSpPr txBox="1"/>
          <p:nvPr/>
        </p:nvSpPr>
        <p:spPr>
          <a:xfrm>
            <a:off x="122326" y="1872687"/>
            <a:ext cx="49229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0" i="0" dirty="0">
                <a:solidFill>
                  <a:srgbClr val="555555"/>
                </a:solidFill>
                <a:effectLst/>
                <a:latin typeface="-apple-system"/>
              </a:rPr>
              <a:t>def </a:t>
            </a:r>
            <a:r>
              <a:rPr lang="en-US" altLang="zh-CN" sz="1000" b="0" i="0" dirty="0" err="1">
                <a:solidFill>
                  <a:srgbClr val="555555"/>
                </a:solidFill>
                <a:effectLst/>
                <a:latin typeface="-apple-system"/>
              </a:rPr>
              <a:t>dynamic_xor_encrypt</a:t>
            </a:r>
            <a:r>
              <a:rPr lang="en-US" altLang="zh-CN" sz="1000" b="0" i="0" dirty="0">
                <a:solidFill>
                  <a:srgbClr val="555555"/>
                </a:solidFill>
                <a:effectLst/>
                <a:latin typeface="-apple-system"/>
              </a:rPr>
              <a:t>(plaintext, </a:t>
            </a:r>
            <a:r>
              <a:rPr lang="en-US" altLang="zh-CN" sz="1000" b="0" i="0" dirty="0" err="1">
                <a:solidFill>
                  <a:srgbClr val="555555"/>
                </a:solidFill>
                <a:effectLst/>
                <a:latin typeface="-apple-system"/>
              </a:rPr>
              <a:t>text_key</a:t>
            </a:r>
            <a:r>
              <a:rPr lang="en-US" altLang="zh-CN" sz="1000" b="0" i="0" dirty="0">
                <a:solidFill>
                  <a:srgbClr val="555555"/>
                </a:solidFill>
                <a:effectLst/>
                <a:latin typeface="-apple-system"/>
              </a:rPr>
              <a:t>): </a:t>
            </a:r>
          </a:p>
          <a:p>
            <a:r>
              <a:rPr lang="en-US" altLang="zh-CN" sz="1000" b="0" i="0" dirty="0">
                <a:solidFill>
                  <a:srgbClr val="555555"/>
                </a:solidFill>
                <a:effectLst/>
                <a:latin typeface="-apple-system"/>
              </a:rPr>
              <a:t>	</a:t>
            </a:r>
            <a:r>
              <a:rPr lang="en-US" altLang="zh-CN" sz="1000" b="0" i="0" dirty="0" err="1">
                <a:solidFill>
                  <a:srgbClr val="555555"/>
                </a:solidFill>
                <a:effectLst/>
                <a:latin typeface="-apple-system"/>
              </a:rPr>
              <a:t>cipher_text</a:t>
            </a:r>
            <a:r>
              <a:rPr lang="en-US" altLang="zh-CN" sz="1000" b="0" i="0" dirty="0">
                <a:solidFill>
                  <a:srgbClr val="555555"/>
                </a:solidFill>
                <a:effectLst/>
                <a:latin typeface="-apple-system"/>
              </a:rPr>
              <a:t> = "" </a:t>
            </a:r>
          </a:p>
          <a:p>
            <a:r>
              <a:rPr lang="en-US" altLang="zh-CN" sz="1000" b="0" i="0" dirty="0">
                <a:solidFill>
                  <a:srgbClr val="555555"/>
                </a:solidFill>
                <a:effectLst/>
                <a:latin typeface="-apple-system"/>
              </a:rPr>
              <a:t>	</a:t>
            </a:r>
            <a:r>
              <a:rPr lang="en-US" altLang="zh-CN" sz="1000" b="0" i="0" dirty="0" err="1">
                <a:solidFill>
                  <a:srgbClr val="555555"/>
                </a:solidFill>
                <a:effectLst/>
                <a:latin typeface="-apple-system"/>
              </a:rPr>
              <a:t>key_length</a:t>
            </a:r>
            <a:r>
              <a:rPr lang="en-US" altLang="zh-CN" sz="1000" b="0" i="0" dirty="0">
                <a:solidFill>
                  <a:srgbClr val="555555"/>
                </a:solidFill>
                <a:effectLst/>
                <a:latin typeface="-apple-system"/>
              </a:rPr>
              <a:t> = </a:t>
            </a:r>
            <a:r>
              <a:rPr lang="en-US" altLang="zh-CN" sz="1000" b="0" i="0" dirty="0" err="1">
                <a:solidFill>
                  <a:srgbClr val="555555"/>
                </a:solidFill>
                <a:effectLst/>
                <a:latin typeface="-apple-system"/>
              </a:rPr>
              <a:t>len</a:t>
            </a:r>
            <a:r>
              <a:rPr lang="en-US" altLang="zh-CN" sz="1000" b="0" i="0" dirty="0">
                <a:solidFill>
                  <a:srgbClr val="555555"/>
                </a:solidFill>
                <a:effectLst/>
                <a:latin typeface="-apple-system"/>
              </a:rPr>
              <a:t>(</a:t>
            </a:r>
            <a:r>
              <a:rPr lang="en-US" altLang="zh-CN" sz="1000" b="0" i="0" dirty="0" err="1">
                <a:solidFill>
                  <a:srgbClr val="555555"/>
                </a:solidFill>
                <a:effectLst/>
                <a:latin typeface="-apple-system"/>
              </a:rPr>
              <a:t>text_key</a:t>
            </a:r>
            <a:r>
              <a:rPr lang="en-US" altLang="zh-CN" sz="1000" b="0" i="0" dirty="0">
                <a:solidFill>
                  <a:srgbClr val="555555"/>
                </a:solidFill>
                <a:effectLst/>
                <a:latin typeface="-apple-system"/>
              </a:rPr>
              <a:t>) </a:t>
            </a:r>
          </a:p>
          <a:p>
            <a:r>
              <a:rPr lang="en-US" altLang="zh-CN" sz="1000" b="0" i="0" dirty="0">
                <a:solidFill>
                  <a:srgbClr val="555555"/>
                </a:solidFill>
                <a:effectLst/>
                <a:latin typeface="-apple-system"/>
              </a:rPr>
              <a:t>	for </a:t>
            </a:r>
            <a:r>
              <a:rPr lang="en-US" altLang="zh-CN" sz="1000" b="0" i="0" dirty="0" err="1">
                <a:solidFill>
                  <a:srgbClr val="555555"/>
                </a:solidFill>
                <a:effectLst/>
                <a:latin typeface="-apple-system"/>
              </a:rPr>
              <a:t>i</a:t>
            </a:r>
            <a:r>
              <a:rPr lang="en-US" altLang="zh-CN" sz="1000" b="0" i="0" dirty="0">
                <a:solidFill>
                  <a:srgbClr val="555555"/>
                </a:solidFill>
                <a:effectLst/>
                <a:latin typeface="-apple-system"/>
              </a:rPr>
              <a:t>, char in enumerate(plaintext[::-1]): </a:t>
            </a:r>
          </a:p>
          <a:p>
            <a:r>
              <a:rPr lang="en-US" altLang="zh-CN" sz="1000" b="0" i="0" dirty="0">
                <a:solidFill>
                  <a:srgbClr val="555555"/>
                </a:solidFill>
                <a:effectLst/>
                <a:latin typeface="-apple-system"/>
              </a:rPr>
              <a:t>		</a:t>
            </a:r>
            <a:r>
              <a:rPr lang="en-US" altLang="zh-CN" sz="1000" b="0" i="0" dirty="0" err="1">
                <a:solidFill>
                  <a:srgbClr val="555555"/>
                </a:solidFill>
                <a:effectLst/>
                <a:latin typeface="-apple-system"/>
              </a:rPr>
              <a:t>key_char</a:t>
            </a:r>
            <a:r>
              <a:rPr lang="en-US" altLang="zh-CN" sz="1000" b="0" i="0" dirty="0">
                <a:solidFill>
                  <a:srgbClr val="555555"/>
                </a:solidFill>
                <a:effectLst/>
                <a:latin typeface="-apple-system"/>
              </a:rPr>
              <a:t> = </a:t>
            </a:r>
            <a:r>
              <a:rPr lang="en-US" altLang="zh-CN" sz="1000" b="0" i="0" dirty="0" err="1">
                <a:solidFill>
                  <a:srgbClr val="555555"/>
                </a:solidFill>
                <a:effectLst/>
                <a:latin typeface="-apple-system"/>
              </a:rPr>
              <a:t>text_key</a:t>
            </a:r>
            <a:r>
              <a:rPr lang="en-US" altLang="zh-CN" sz="1000" b="0" i="0" dirty="0">
                <a:solidFill>
                  <a:srgbClr val="555555"/>
                </a:solidFill>
                <a:effectLst/>
                <a:latin typeface="-apple-system"/>
              </a:rPr>
              <a:t>[</a:t>
            </a:r>
            <a:r>
              <a:rPr lang="en-US" altLang="zh-CN" sz="1000" b="0" i="0" dirty="0" err="1">
                <a:solidFill>
                  <a:srgbClr val="555555"/>
                </a:solidFill>
                <a:effectLst/>
                <a:latin typeface="-apple-system"/>
              </a:rPr>
              <a:t>i</a:t>
            </a:r>
            <a:r>
              <a:rPr lang="en-US" altLang="zh-CN" sz="1000" b="0" i="0" dirty="0">
                <a:solidFill>
                  <a:srgbClr val="555555"/>
                </a:solidFill>
                <a:effectLst/>
                <a:latin typeface="-apple-system"/>
              </a:rPr>
              <a:t> % </a:t>
            </a:r>
            <a:r>
              <a:rPr lang="en-US" altLang="zh-CN" sz="1000" b="0" i="0" dirty="0" err="1">
                <a:solidFill>
                  <a:srgbClr val="555555"/>
                </a:solidFill>
                <a:effectLst/>
                <a:latin typeface="-apple-system"/>
              </a:rPr>
              <a:t>key_length</a:t>
            </a:r>
            <a:r>
              <a:rPr lang="en-US" altLang="zh-CN" sz="1000" b="0" i="0" dirty="0">
                <a:solidFill>
                  <a:srgbClr val="555555"/>
                </a:solidFill>
                <a:effectLst/>
                <a:latin typeface="-apple-system"/>
              </a:rPr>
              <a:t>] encrypted_</a:t>
            </a:r>
          </a:p>
          <a:p>
            <a:r>
              <a:rPr lang="en-US" altLang="zh-CN" sz="1000" b="0" i="0" dirty="0">
                <a:solidFill>
                  <a:srgbClr val="555555"/>
                </a:solidFill>
                <a:effectLst/>
                <a:latin typeface="-apple-system"/>
              </a:rPr>
              <a:t>		char = chr(</a:t>
            </a:r>
            <a:r>
              <a:rPr lang="en-US" altLang="zh-CN" sz="1000" b="0" i="0" dirty="0" err="1">
                <a:solidFill>
                  <a:srgbClr val="555555"/>
                </a:solidFill>
                <a:effectLst/>
                <a:latin typeface="-apple-system"/>
              </a:rPr>
              <a:t>ord</a:t>
            </a:r>
            <a:r>
              <a:rPr lang="en-US" altLang="zh-CN" sz="1000" b="0" i="0" dirty="0">
                <a:solidFill>
                  <a:srgbClr val="555555"/>
                </a:solidFill>
                <a:effectLst/>
                <a:latin typeface="-apple-system"/>
              </a:rPr>
              <a:t>(char) ^ </a:t>
            </a:r>
            <a:r>
              <a:rPr lang="en-US" altLang="zh-CN" sz="1000" b="0" i="0" dirty="0" err="1">
                <a:solidFill>
                  <a:srgbClr val="555555"/>
                </a:solidFill>
                <a:effectLst/>
                <a:latin typeface="-apple-system"/>
              </a:rPr>
              <a:t>ord</a:t>
            </a:r>
            <a:r>
              <a:rPr lang="en-US" altLang="zh-CN" sz="1000" b="0" i="0" dirty="0">
                <a:solidFill>
                  <a:srgbClr val="555555"/>
                </a:solidFill>
                <a:effectLst/>
                <a:latin typeface="-apple-system"/>
              </a:rPr>
              <a:t>(</a:t>
            </a:r>
            <a:r>
              <a:rPr lang="en-US" altLang="zh-CN" sz="1000" b="0" i="0" dirty="0" err="1">
                <a:solidFill>
                  <a:srgbClr val="555555"/>
                </a:solidFill>
                <a:effectLst/>
                <a:latin typeface="-apple-system"/>
              </a:rPr>
              <a:t>key_char</a:t>
            </a:r>
            <a:r>
              <a:rPr lang="en-US" altLang="zh-CN" sz="1000" b="0" i="0" dirty="0">
                <a:solidFill>
                  <a:srgbClr val="555555"/>
                </a:solidFill>
                <a:effectLst/>
                <a:latin typeface="-apple-system"/>
              </a:rPr>
              <a:t>)) </a:t>
            </a:r>
          </a:p>
          <a:p>
            <a:r>
              <a:rPr lang="en-US" altLang="zh-CN" sz="1000" b="0" i="0" dirty="0">
                <a:solidFill>
                  <a:srgbClr val="555555"/>
                </a:solidFill>
                <a:effectLst/>
                <a:latin typeface="-apple-system"/>
              </a:rPr>
              <a:t>		</a:t>
            </a:r>
            <a:r>
              <a:rPr lang="en-US" altLang="zh-CN" sz="1000" b="0" i="0" dirty="0" err="1">
                <a:solidFill>
                  <a:srgbClr val="555555"/>
                </a:solidFill>
                <a:effectLst/>
                <a:latin typeface="-apple-system"/>
              </a:rPr>
              <a:t>cipher_text</a:t>
            </a:r>
            <a:r>
              <a:rPr lang="en-US" altLang="zh-CN" sz="1000" b="0" i="0" dirty="0">
                <a:solidFill>
                  <a:srgbClr val="555555"/>
                </a:solidFill>
                <a:effectLst/>
                <a:latin typeface="-apple-system"/>
              </a:rPr>
              <a:t> += </a:t>
            </a:r>
            <a:r>
              <a:rPr lang="en-US" altLang="zh-CN" sz="1000" b="0" i="0" dirty="0" err="1">
                <a:solidFill>
                  <a:srgbClr val="555555"/>
                </a:solidFill>
                <a:effectLst/>
                <a:latin typeface="-apple-system"/>
              </a:rPr>
              <a:t>encrypted_char</a:t>
            </a:r>
            <a:r>
              <a:rPr lang="en-US" altLang="zh-CN" sz="1000" b="0" i="0" dirty="0">
                <a:solidFill>
                  <a:srgbClr val="555555"/>
                </a:solidFill>
                <a:effectLst/>
                <a:latin typeface="-apple-system"/>
              </a:rPr>
              <a:t> </a:t>
            </a:r>
          </a:p>
          <a:p>
            <a:r>
              <a:rPr lang="en-US" altLang="zh-CN" sz="1000" b="0" i="0" dirty="0">
                <a:solidFill>
                  <a:srgbClr val="555555"/>
                </a:solidFill>
                <a:effectLst/>
                <a:latin typeface="-apple-system"/>
              </a:rPr>
              <a:t>	return </a:t>
            </a:r>
            <a:r>
              <a:rPr lang="en-US" altLang="zh-CN" sz="1000" b="0" i="0" dirty="0" err="1">
                <a:solidFill>
                  <a:srgbClr val="555555"/>
                </a:solidFill>
                <a:effectLst/>
                <a:latin typeface="-apple-system"/>
              </a:rPr>
              <a:t>cipher_text</a:t>
            </a:r>
            <a:endParaRPr lang="zh-CN" altLang="en-US" sz="1000" dirty="0">
              <a:solidFill>
                <a:srgbClr val="5555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911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3F7612-DF9D-859F-8A12-A14E54CC6F72}"/>
              </a:ext>
            </a:extLst>
          </p:cNvPr>
          <p:cNvSpPr txBox="1"/>
          <p:nvPr/>
        </p:nvSpPr>
        <p:spPr>
          <a:xfrm>
            <a:off x="249382" y="230909"/>
            <a:ext cx="37037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555555"/>
                </a:solidFill>
                <a:latin typeface="Cambria Math" panose="02040503050406030204" pitchFamily="18" charset="0"/>
              </a:rPr>
              <a:t>构想解题思路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E92FE2-F913-A9F3-F87F-36F640B7A260}"/>
              </a:ext>
            </a:extLst>
          </p:cNvPr>
          <p:cNvSpPr txBox="1"/>
          <p:nvPr/>
        </p:nvSpPr>
        <p:spPr>
          <a:xfrm>
            <a:off x="350981" y="1266816"/>
            <a:ext cx="428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55555"/>
                </a:solidFill>
                <a:latin typeface="EB Garamond" panose="00000500000000000000" pitchFamily="2" charset="0"/>
              </a:rPr>
              <a:t>已知：</a:t>
            </a:r>
            <a:r>
              <a:rPr lang="en-US" altLang="zh-CN" sz="2000" dirty="0">
                <a:solidFill>
                  <a:srgbClr val="555555"/>
                </a:solidFill>
                <a:latin typeface="EB Garamond" panose="00000500000000000000" pitchFamily="2" charset="0"/>
                <a:ea typeface="EB Garamond" panose="00000500000000000000" pitchFamily="2" charset="0"/>
              </a:rPr>
              <a:t>a</a:t>
            </a:r>
            <a:r>
              <a:rPr lang="zh-CN" altLang="en-US" sz="2000" dirty="0">
                <a:solidFill>
                  <a:srgbClr val="555555"/>
                </a:solidFill>
                <a:latin typeface="EB Garamond" panose="00000500000000000000" pitchFamily="2" charset="0"/>
              </a:rPr>
              <a:t>，</a:t>
            </a:r>
            <a:r>
              <a:rPr lang="en-US" altLang="zh-CN" sz="2000" dirty="0">
                <a:solidFill>
                  <a:srgbClr val="555555"/>
                </a:solidFill>
                <a:latin typeface="EB Garamond" panose="00000500000000000000" pitchFamily="2" charset="0"/>
                <a:ea typeface="EB Garamond" panose="00000500000000000000" pitchFamily="2" charset="0"/>
              </a:rPr>
              <a:t>b</a:t>
            </a:r>
            <a:r>
              <a:rPr lang="zh-CN" altLang="en-US" sz="2000" dirty="0">
                <a:solidFill>
                  <a:srgbClr val="555555"/>
                </a:solidFill>
                <a:latin typeface="EB Garamond" panose="00000500000000000000" pitchFamily="2" charset="0"/>
              </a:rPr>
              <a:t>，</a:t>
            </a:r>
            <a:r>
              <a:rPr lang="en-US" altLang="zh-CN" sz="2000" dirty="0">
                <a:solidFill>
                  <a:srgbClr val="555555"/>
                </a:solidFill>
                <a:latin typeface="EB Garamond" panose="00000500000000000000" pitchFamily="2" charset="0"/>
                <a:ea typeface="EB Garamond" panose="00000500000000000000" pitchFamily="2" charset="0"/>
              </a:rPr>
              <a:t>p</a:t>
            </a:r>
            <a:r>
              <a:rPr lang="zh-CN" altLang="en-US" sz="2000" dirty="0">
                <a:solidFill>
                  <a:srgbClr val="555555"/>
                </a:solidFill>
                <a:latin typeface="EB Garamond" panose="00000500000000000000" pitchFamily="2" charset="0"/>
              </a:rPr>
              <a:t>，</a:t>
            </a:r>
            <a:r>
              <a:rPr lang="en-US" altLang="zh-CN" sz="2000" dirty="0">
                <a:solidFill>
                  <a:srgbClr val="555555"/>
                </a:solidFill>
                <a:latin typeface="EB Garamond" panose="00000500000000000000" pitchFamily="2" charset="0"/>
                <a:ea typeface="EB Garamond" panose="00000500000000000000" pitchFamily="2" charset="0"/>
              </a:rPr>
              <a:t>g</a:t>
            </a:r>
            <a:r>
              <a:rPr lang="zh-CN" altLang="en-US" sz="2000" dirty="0">
                <a:solidFill>
                  <a:srgbClr val="555555"/>
                </a:solidFill>
                <a:latin typeface="EB Garamond" panose="00000500000000000000" pitchFamily="2" charset="0"/>
              </a:rPr>
              <a:t>，</a:t>
            </a:r>
            <a:r>
              <a:rPr lang="en-US" altLang="zh-CN" sz="2000" dirty="0">
                <a:solidFill>
                  <a:srgbClr val="555555"/>
                </a:solidFill>
                <a:latin typeface="EB Garamond" panose="00000500000000000000" pitchFamily="2" charset="0"/>
                <a:ea typeface="EB Garamond" panose="00000500000000000000" pitchFamily="2" charset="0"/>
              </a:rPr>
              <a:t>cipher</a:t>
            </a:r>
            <a:r>
              <a:rPr lang="zh-CN" altLang="en-US" sz="2000" dirty="0">
                <a:solidFill>
                  <a:srgbClr val="555555"/>
                </a:solidFill>
                <a:latin typeface="EB Garamond" panose="00000500000000000000" pitchFamily="2" charset="0"/>
              </a:rPr>
              <a:t>，</a:t>
            </a:r>
            <a:r>
              <a:rPr lang="en-US" altLang="zh-CN" sz="2000" dirty="0" err="1">
                <a:solidFill>
                  <a:srgbClr val="555555"/>
                </a:solidFill>
                <a:latin typeface="EB Garamond" panose="00000500000000000000" pitchFamily="2" charset="0"/>
                <a:ea typeface="EB Garamond" panose="00000500000000000000" pitchFamily="2" charset="0"/>
              </a:rPr>
              <a:t>test_key</a:t>
            </a:r>
            <a:endParaRPr lang="zh-CN" altLang="en-US" sz="2000" dirty="0">
              <a:solidFill>
                <a:srgbClr val="555555"/>
              </a:solidFill>
              <a:latin typeface="EB Garamond" panose="00000500000000000000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7569C8-7826-5041-9C4B-DA697100EF1A}"/>
              </a:ext>
            </a:extLst>
          </p:cNvPr>
          <p:cNvSpPr txBox="1"/>
          <p:nvPr/>
        </p:nvSpPr>
        <p:spPr>
          <a:xfrm>
            <a:off x="350981" y="2092668"/>
            <a:ext cx="111113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555555"/>
                </a:solidFill>
                <a:latin typeface="EB Garamond" panose="00000500000000000000" pitchFamily="2" charset="0"/>
              </a:rPr>
              <a:t>先使用</a:t>
            </a:r>
            <a:r>
              <a:rPr lang="en-US" altLang="zh-CN" sz="2000" dirty="0">
                <a:solidFill>
                  <a:srgbClr val="555555"/>
                </a:solidFill>
                <a:latin typeface="EB Garamond" panose="00000500000000000000" pitchFamily="2" charset="0"/>
              </a:rPr>
              <a:t>generator</a:t>
            </a:r>
            <a:r>
              <a:rPr lang="zh-CN" altLang="en-US" sz="2000" dirty="0">
                <a:solidFill>
                  <a:srgbClr val="555555"/>
                </a:solidFill>
                <a:latin typeface="EB Garamond" panose="00000500000000000000" pitchFamily="2" charset="0"/>
              </a:rPr>
              <a:t>函数分别算出</a:t>
            </a:r>
            <a:r>
              <a:rPr lang="en-US" altLang="zh-CN" sz="2000" dirty="0">
                <a:solidFill>
                  <a:srgbClr val="555555"/>
                </a:solidFill>
                <a:latin typeface="EB Garamond" panose="00000500000000000000" pitchFamily="2" charset="0"/>
              </a:rPr>
              <a:t>u</a:t>
            </a:r>
            <a:r>
              <a:rPr lang="zh-CN" altLang="en-US" sz="2000" dirty="0">
                <a:solidFill>
                  <a:srgbClr val="555555"/>
                </a:solidFill>
                <a:latin typeface="EB Garamond" panose="00000500000000000000" pitchFamily="2" charset="0"/>
              </a:rPr>
              <a:t>，</a:t>
            </a:r>
            <a:r>
              <a:rPr lang="en-US" altLang="zh-CN" sz="2000" dirty="0">
                <a:solidFill>
                  <a:srgbClr val="555555"/>
                </a:solidFill>
                <a:latin typeface="EB Garamond" panose="00000500000000000000" pitchFamily="2" charset="0"/>
              </a:rPr>
              <a:t>v</a:t>
            </a:r>
            <a:r>
              <a:rPr lang="zh-CN" altLang="en-US" sz="2000" dirty="0">
                <a:solidFill>
                  <a:srgbClr val="555555"/>
                </a:solidFill>
                <a:latin typeface="EB Garamond" panose="00000500000000000000" pitchFamily="2" charset="0"/>
              </a:rPr>
              <a:t>，</a:t>
            </a:r>
            <a:r>
              <a:rPr lang="en-US" altLang="zh-CN" sz="2000" dirty="0">
                <a:solidFill>
                  <a:srgbClr val="555555"/>
                </a:solidFill>
                <a:latin typeface="EB Garamond" panose="00000500000000000000" pitchFamily="2" charset="0"/>
              </a:rPr>
              <a:t>key</a:t>
            </a:r>
            <a:r>
              <a:rPr lang="zh-CN" altLang="en-US" sz="2000" dirty="0">
                <a:solidFill>
                  <a:srgbClr val="555555"/>
                </a:solidFill>
                <a:latin typeface="EB Garamond" panose="00000500000000000000" pitchFamily="2" charset="0"/>
              </a:rPr>
              <a:t>，</a:t>
            </a:r>
            <a:r>
              <a:rPr lang="en-US" altLang="zh-CN" sz="2000" dirty="0" err="1">
                <a:solidFill>
                  <a:srgbClr val="555555"/>
                </a:solidFill>
                <a:latin typeface="EB Garamond" panose="00000500000000000000" pitchFamily="2" charset="0"/>
              </a:rPr>
              <a:t>b_key</a:t>
            </a:r>
            <a:endParaRPr lang="en-US" altLang="zh-CN" sz="2000" dirty="0">
              <a:solidFill>
                <a:srgbClr val="555555"/>
              </a:solidFill>
              <a:latin typeface="EB Garamond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555555"/>
                </a:solidFill>
                <a:latin typeface="EB Garamond" panose="00000500000000000000" pitchFamily="2" charset="0"/>
              </a:rPr>
              <a:t>正向计算算出</a:t>
            </a:r>
            <a:r>
              <a:rPr lang="en-US" altLang="zh-CN" sz="2000" dirty="0">
                <a:solidFill>
                  <a:srgbClr val="555555"/>
                </a:solidFill>
                <a:latin typeface="EB Garamond" panose="00000500000000000000" pitchFamily="2" charset="0"/>
                <a:ea typeface="EB Garamond" panose="00000500000000000000" pitchFamily="2" charset="0"/>
              </a:rPr>
              <a:t>key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555555"/>
                </a:solidFill>
                <a:latin typeface="EB Garamond" panose="00000500000000000000" pitchFamily="2" charset="0"/>
              </a:rPr>
              <a:t>再将</a:t>
            </a:r>
            <a:r>
              <a:rPr lang="en-US" altLang="zh-CN" sz="2000" dirty="0">
                <a:solidFill>
                  <a:srgbClr val="555555"/>
                </a:solidFill>
                <a:latin typeface="EB Garamond" panose="00000500000000000000" pitchFamily="2" charset="0"/>
                <a:ea typeface="EB Garamond" panose="00000500000000000000" pitchFamily="2" charset="0"/>
              </a:rPr>
              <a:t>cipher/311/key</a:t>
            </a:r>
            <a:r>
              <a:rPr lang="zh-CN" altLang="en-US" sz="2000" dirty="0">
                <a:solidFill>
                  <a:srgbClr val="555555"/>
                </a:solidFill>
                <a:latin typeface="EB Garamond" panose="00000500000000000000" pitchFamily="2" charset="0"/>
              </a:rPr>
              <a:t>的</a:t>
            </a:r>
            <a:r>
              <a:rPr lang="en-US" altLang="zh-CN" sz="2000" dirty="0">
                <a:solidFill>
                  <a:srgbClr val="555555"/>
                </a:solidFill>
                <a:latin typeface="EB Garamond" panose="00000500000000000000" pitchFamily="2" charset="0"/>
                <a:ea typeface="EB Garamond" panose="00000500000000000000" pitchFamily="2" charset="0"/>
              </a:rPr>
              <a:t>ASCLL</a:t>
            </a:r>
            <a:r>
              <a:rPr lang="zh-CN" altLang="en-US" sz="2000" dirty="0">
                <a:solidFill>
                  <a:srgbClr val="555555"/>
                </a:solidFill>
                <a:latin typeface="EB Garamond" panose="00000500000000000000" pitchFamily="2" charset="0"/>
              </a:rPr>
              <a:t>值转化为字符</a:t>
            </a:r>
            <a:endParaRPr lang="en-US" altLang="zh-CN" sz="2000" dirty="0">
              <a:solidFill>
                <a:srgbClr val="555555"/>
              </a:solidFill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555555"/>
                </a:solidFill>
                <a:latin typeface="EB Garamond" panose="00000500000000000000" pitchFamily="2" charset="0"/>
              </a:rPr>
              <a:t>重复一遍</a:t>
            </a:r>
            <a:r>
              <a:rPr lang="en-US" altLang="zh-CN" sz="2000" dirty="0">
                <a:solidFill>
                  <a:srgbClr val="555555"/>
                </a:solidFill>
                <a:latin typeface="EB Garamond" panose="00000500000000000000" pitchFamily="2" charset="0"/>
                <a:ea typeface="EB Garamond" panose="00000500000000000000" pitchFamily="2" charset="0"/>
              </a:rPr>
              <a:t>XOR</a:t>
            </a:r>
            <a:r>
              <a:rPr lang="zh-CN" altLang="en-US" sz="2000" dirty="0">
                <a:solidFill>
                  <a:srgbClr val="555555"/>
                </a:solidFill>
                <a:latin typeface="EB Garamond" panose="00000500000000000000" pitchFamily="2" charset="0"/>
              </a:rPr>
              <a:t>异或，将字符转化为明文</a:t>
            </a:r>
            <a:endParaRPr lang="en-US" altLang="zh-CN" sz="2000" dirty="0">
              <a:solidFill>
                <a:srgbClr val="555555"/>
              </a:solidFill>
              <a:latin typeface="EB Garamond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555555"/>
                </a:solidFill>
                <a:latin typeface="EB Garamond" panose="00000500000000000000" pitchFamily="2" charset="0"/>
              </a:rPr>
              <a:t>再将明文反向输出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ED8D36-8F4A-82E0-60D2-58C196CAEA43}"/>
              </a:ext>
            </a:extLst>
          </p:cNvPr>
          <p:cNvSpPr txBox="1"/>
          <p:nvPr/>
        </p:nvSpPr>
        <p:spPr>
          <a:xfrm>
            <a:off x="249382" y="4259835"/>
            <a:ext cx="1131454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5555"/>
                </a:solidFill>
                <a:latin typeface="Cambria Math" panose="02040503050406030204" pitchFamily="18" charset="0"/>
              </a:rPr>
              <a:t>需要了解的解密</a:t>
            </a:r>
            <a:r>
              <a:rPr lang="en-US" altLang="zh-CN" sz="2400" b="1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XOR</a:t>
            </a:r>
            <a:r>
              <a:rPr lang="zh-CN" altLang="en-US" sz="2400" b="1" dirty="0">
                <a:solidFill>
                  <a:srgbClr val="555555"/>
                </a:solidFill>
                <a:latin typeface="Cambria Math" panose="02040503050406030204" pitchFamily="18" charset="0"/>
              </a:rPr>
              <a:t>的常用函数</a:t>
            </a:r>
            <a:endParaRPr lang="en-US" altLang="zh-CN" sz="2400" b="1" dirty="0">
              <a:solidFill>
                <a:srgbClr val="55555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Pow</a:t>
            </a: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</a:rPr>
              <a:t>（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</a:rPr>
              <a:t>，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</a:rPr>
              <a:t>，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</a:rPr>
              <a:t>）函数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——</a:t>
            </a:r>
            <a:r>
              <a:rPr lang="zh-CN" altLang="en-US" sz="2000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计算 </a:t>
            </a:r>
            <a:r>
              <a:rPr lang="en-US" altLang="zh-CN" sz="2000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g </a:t>
            </a:r>
            <a:r>
              <a:rPr lang="zh-CN" altLang="en-US" sz="2000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的 </a:t>
            </a:r>
            <a:r>
              <a:rPr lang="en-US" altLang="zh-CN" sz="2000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g </a:t>
            </a:r>
            <a:r>
              <a:rPr lang="zh-CN" altLang="en-US" sz="2000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次方并对</a:t>
            </a:r>
            <a:r>
              <a:rPr lang="en-US" altLang="zh-CN" sz="2000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zh-CN" altLang="en-US" sz="2000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取模</a:t>
            </a:r>
            <a:r>
              <a:rPr lang="en-US" altLang="zh-CN" sz="2000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zh-CN" altLang="en-US" sz="2000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结果等效于 </a:t>
            </a:r>
            <a:r>
              <a:rPr lang="en-US" altLang="zh-CN" sz="2000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pow(</a:t>
            </a:r>
            <a:r>
              <a:rPr lang="en-US" altLang="zh-CN" sz="2000" b="0" i="0" dirty="0" err="1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g,x</a:t>
            </a:r>
            <a:r>
              <a:rPr lang="en-US" altLang="zh-CN" sz="2000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 %p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Ord</a:t>
            </a: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函数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——</a:t>
            </a: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将字符转化为对应的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ASCLL</a:t>
            </a: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值</a:t>
            </a:r>
            <a:endParaRPr lang="en-US" altLang="zh-CN" sz="2000" dirty="0">
              <a:solidFill>
                <a:srgbClr val="55555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Chr</a:t>
            </a: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函数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——</a:t>
            </a: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将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ASCLL</a:t>
            </a: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值转化为对应的字符</a:t>
            </a:r>
            <a:endParaRPr lang="en-US" altLang="zh-CN" sz="2000" dirty="0">
              <a:solidFill>
                <a:srgbClr val="55555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[::-1]——</a:t>
            </a: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将字符串转化为逆序</a:t>
            </a:r>
            <a:endParaRPr lang="en-US" altLang="zh-CN" sz="2000" dirty="0">
              <a:solidFill>
                <a:srgbClr val="55555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55555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209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420749-443D-5661-D490-32BE4B4F7117}"/>
              </a:ext>
            </a:extLst>
          </p:cNvPr>
          <p:cNvSpPr txBox="1"/>
          <p:nvPr/>
        </p:nvSpPr>
        <p:spPr>
          <a:xfrm>
            <a:off x="323273" y="221673"/>
            <a:ext cx="4239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555555"/>
                </a:solidFill>
                <a:latin typeface="Cambria Math" panose="02040503050406030204" pitchFamily="18" charset="0"/>
              </a:rPr>
              <a:t>解密</a:t>
            </a:r>
            <a:r>
              <a:rPr lang="en-US" altLang="zh-CN" sz="4400" b="1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python</a:t>
            </a:r>
            <a:r>
              <a:rPr lang="zh-CN" altLang="en-US" sz="4400" b="1" dirty="0">
                <a:solidFill>
                  <a:srgbClr val="555555"/>
                </a:solidFill>
                <a:latin typeface="Cambria Math" panose="02040503050406030204" pitchFamily="18" charset="0"/>
              </a:rPr>
              <a:t>代码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E34827-5260-EA7F-2F46-EBA8A0DEC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73" y="1166842"/>
            <a:ext cx="11479086" cy="452431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t=[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131553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993956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964722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1359381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43851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1169360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950105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321574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1081658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613914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1213211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306957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73085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993956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321574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1257062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14617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906254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350808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394659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87702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87702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248489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87702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380042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745467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467744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716233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380042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102319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175404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248489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generator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(g,x,p):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pow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(g,x)%p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97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31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94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21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u=generator(g, a, p)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v=generator(g, b, p)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key=generator(v, a, p)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b_key=generator(u, b, p)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shared_key=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None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key==b_key: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shared_key=key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"Invalid key"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""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t: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v=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round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(i/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311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/key)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l+=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chr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(v)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text_key=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"trudeau"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dynamic_xor_encrypt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(cipher_text, text_key):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plaintext=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""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key_length=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(text_key)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i, char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enumerate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(cipher_text):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key_char=text_key[i%key_length]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encrypted_char=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chr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ord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(char)^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ord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(key_char))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plaintext+=encrypted_char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plaintext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flag=dynamic_xor_encrypt(l, text_key)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(flag[::-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4C059C-55DA-7829-9DCB-CBC1EC239EEB}"/>
              </a:ext>
            </a:extLst>
          </p:cNvPr>
          <p:cNvSpPr txBox="1"/>
          <p:nvPr/>
        </p:nvSpPr>
        <p:spPr>
          <a:xfrm>
            <a:off x="323274" y="5691157"/>
            <a:ext cx="3925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picoCTF</a:t>
            </a:r>
            <a:r>
              <a:rPr lang="en-US" altLang="zh-CN" dirty="0">
                <a:solidFill>
                  <a:schemeClr val="bg1"/>
                </a:solidFill>
              </a:rPr>
              <a:t>{custom_d2cr0pt6d_8b41f976}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381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BA3D8E8-D018-3331-DB0C-3D88AC667C99}"/>
              </a:ext>
            </a:extLst>
          </p:cNvPr>
          <p:cNvSpPr txBox="1"/>
          <p:nvPr/>
        </p:nvSpPr>
        <p:spPr>
          <a:xfrm>
            <a:off x="4349014" y="2456848"/>
            <a:ext cx="3493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125520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796FB1-29FB-0376-2FB8-A05AABA0D5AF}"/>
              </a:ext>
            </a:extLst>
          </p:cNvPr>
          <p:cNvSpPr txBox="1"/>
          <p:nvPr/>
        </p:nvSpPr>
        <p:spPr>
          <a:xfrm>
            <a:off x="208156" y="1086735"/>
            <a:ext cx="699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RSA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Cambria Math" panose="02040503050406030204" pitchFamily="18" charset="0"/>
              </a:rPr>
              <a:t>加密算法是一种 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Cambria Math" panose="02040503050406030204" pitchFamily="18" charset="0"/>
              </a:rPr>
              <a:t>非对称加密算法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Cambria Math" panose="02040503050406030204" pitchFamily="18" charset="0"/>
              </a:rPr>
              <a:t>，即加密和解密的方式不一样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9CE27A-685F-18B2-9B66-2112776EA8FC}"/>
              </a:ext>
            </a:extLst>
          </p:cNvPr>
          <p:cNvSpPr txBox="1"/>
          <p:nvPr/>
        </p:nvSpPr>
        <p:spPr>
          <a:xfrm>
            <a:off x="208156" y="319668"/>
            <a:ext cx="3642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555555"/>
                </a:solidFill>
                <a:latin typeface="Cambria Math" panose="02040503050406030204" pitchFamily="18" charset="0"/>
                <a:cs typeface="Calibri" panose="020F0502020204030204" pitchFamily="34" charset="0"/>
              </a:rPr>
              <a:t>什么是</a:t>
            </a:r>
            <a:r>
              <a:rPr lang="en-US" altLang="zh-CN" sz="4400" b="1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RSA</a:t>
            </a:r>
            <a:endParaRPr lang="zh-CN" altLang="en-US" sz="4400" b="1" dirty="0">
              <a:solidFill>
                <a:srgbClr val="555555"/>
              </a:solidFill>
              <a:latin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40DFEB-EAE5-C58A-8F56-0DCA658B2F11}"/>
              </a:ext>
            </a:extLst>
          </p:cNvPr>
          <p:cNvSpPr txBox="1"/>
          <p:nvPr/>
        </p:nvSpPr>
        <p:spPr>
          <a:xfrm>
            <a:off x="7679472" y="1207883"/>
            <a:ext cx="3575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  <a:spcAft>
                <a:spcPts val="1800"/>
              </a:spcAft>
            </a:pPr>
            <a:r>
              <a:rPr lang="zh-CN" altLang="en-US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甲方生成 一对密钥 并将其中的一把作为 公钥 向其它方公开，          得到该公钥的乙方使用该密钥对机密信息进行加密后再发送给甲方，甲方再用自己保存的另一把 私钥 对加密后的信息进行解密</a:t>
            </a:r>
          </a:p>
        </p:txBody>
      </p:sp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39F606A6-7270-606B-2D21-4576C63B0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57" y="1952308"/>
            <a:ext cx="6995532" cy="414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FB4F35-DE30-D88A-F2A4-6694050F7CF0}"/>
              </a:ext>
            </a:extLst>
          </p:cNvPr>
          <p:cNvSpPr txBox="1"/>
          <p:nvPr/>
        </p:nvSpPr>
        <p:spPr>
          <a:xfrm>
            <a:off x="7679472" y="3651514"/>
            <a:ext cx="35758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RSA</a:t>
            </a:r>
            <a:r>
              <a:rPr lang="zh-CN" altLang="en-US" sz="2000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公开密钥密码体制的原理是：根据数论，寻求两个大素数比较简单，而将它们的乘积进行因式分解却极其困难，因此可以将乘积公开作为加密密钥</a:t>
            </a:r>
            <a:endParaRPr lang="zh-CN" altLang="en-US" sz="2000" dirty="0">
              <a:solidFill>
                <a:srgbClr val="555555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34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DDA26D3B-A10A-FB18-5C79-49BA118CB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41" y="1483308"/>
            <a:ext cx="10636520" cy="481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B04B576-72B8-2583-BDAD-B4412D35396A}"/>
              </a:ext>
            </a:extLst>
          </p:cNvPr>
          <p:cNvSpPr txBox="1"/>
          <p:nvPr/>
        </p:nvSpPr>
        <p:spPr>
          <a:xfrm>
            <a:off x="394010" y="468351"/>
            <a:ext cx="3553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RSA</a:t>
            </a:r>
            <a:r>
              <a:rPr lang="zh-CN" altLang="en-US" sz="4400" b="1" dirty="0">
                <a:solidFill>
                  <a:srgbClr val="555555"/>
                </a:solidFill>
                <a:latin typeface="Cambria Math" panose="02040503050406030204" pitchFamily="18" charset="0"/>
              </a:rPr>
              <a:t>加密原理</a:t>
            </a:r>
          </a:p>
        </p:txBody>
      </p:sp>
    </p:spTree>
    <p:extLst>
      <p:ext uri="{BB962C8B-B14F-4D97-AF65-F5344CB8AC3E}">
        <p14:creationId xmlns:p14="http://schemas.microsoft.com/office/powerpoint/2010/main" val="324615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4323472-5DB2-F4D4-8819-03209B647306}"/>
              </a:ext>
            </a:extLst>
          </p:cNvPr>
          <p:cNvSpPr txBox="1"/>
          <p:nvPr/>
        </p:nvSpPr>
        <p:spPr>
          <a:xfrm>
            <a:off x="304800" y="587297"/>
            <a:ext cx="5664819" cy="41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8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altLang="zh-CN" sz="4400" b="1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RSA</a:t>
            </a:r>
            <a:r>
              <a:rPr lang="zh-CN" altLang="en-US" sz="4400" b="1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加密算法过程详解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BF2C5C-BF48-FC51-C838-369A2D304055}"/>
              </a:ext>
            </a:extLst>
          </p:cNvPr>
          <p:cNvSpPr txBox="1"/>
          <p:nvPr/>
        </p:nvSpPr>
        <p:spPr>
          <a:xfrm>
            <a:off x="475785" y="1353015"/>
            <a:ext cx="109579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随机找两个质数 </a:t>
            </a:r>
            <a:r>
              <a:rPr lang="en-US" altLang="zh-CN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zh-CN" altLang="en-US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和 </a:t>
            </a:r>
            <a:r>
              <a:rPr lang="en-US" altLang="zh-CN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q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计算公共模数</a:t>
            </a:r>
            <a:r>
              <a:rPr lang="en-US" altLang="zh-CN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: n = p * q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计算欧拉函数 </a:t>
            </a:r>
            <a:r>
              <a:rPr lang="el-GR" altLang="zh-CN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φ(</a:t>
            </a:r>
            <a:r>
              <a:rPr lang="en-US" altLang="zh-CN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n)</a:t>
            </a:r>
            <a:r>
              <a:rPr lang="zh-CN" altLang="en-US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：</a:t>
            </a:r>
            <a:endParaRPr lang="en-US" altLang="zh-CN" sz="2800" i="0" dirty="0">
              <a:solidFill>
                <a:srgbClr val="555555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pt-BR" altLang="zh-CN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φ(n) = φ(p*q) = (p-1)(q-1)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计算公钥 </a:t>
            </a:r>
            <a:r>
              <a:rPr lang="en-US" altLang="zh-CN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zh-CN" altLang="en-US" sz="2800" dirty="0">
                <a:solidFill>
                  <a:srgbClr val="555555"/>
                </a:solidFill>
                <a:latin typeface="Cambria Math" panose="02040503050406030204" pitchFamily="18" charset="0"/>
              </a:rPr>
              <a:t>：</a:t>
            </a:r>
            <a:r>
              <a:rPr lang="en-US" altLang="zh-CN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 &lt; e &lt; </a:t>
            </a:r>
            <a:r>
              <a:rPr lang="el-GR" altLang="zh-CN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φ(</a:t>
            </a:r>
            <a:r>
              <a:rPr lang="en-US" altLang="zh-CN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(</a:t>
            </a:r>
            <a:r>
              <a:rPr lang="en-US" altLang="zh-CN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 </a:t>
            </a:r>
            <a:r>
              <a:rPr lang="zh-CN" altLang="en-US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的取值必须是整数</a:t>
            </a:r>
            <a:r>
              <a:rPr lang="en-US" altLang="zh-CN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 </a:t>
            </a:r>
            <a:r>
              <a:rPr lang="zh-CN" altLang="en-US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和 </a:t>
            </a:r>
            <a:r>
              <a:rPr lang="el-GR" altLang="zh-CN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φ(</a:t>
            </a:r>
            <a:r>
              <a:rPr lang="en-US" altLang="zh-CN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n) </a:t>
            </a:r>
            <a:r>
              <a:rPr lang="zh-CN" altLang="en-US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必须是互质数</a:t>
            </a:r>
            <a:r>
              <a:rPr lang="en-US" altLang="zh-CN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zh-CN" altLang="en-US" sz="2800" i="0" dirty="0">
              <a:solidFill>
                <a:srgbClr val="555555"/>
              </a:solidFill>
              <a:effectLst/>
              <a:latin typeface="Cambria Math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计算私钥 </a:t>
            </a:r>
            <a:r>
              <a:rPr lang="en-US" altLang="zh-CN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zh-CN" altLang="en-US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：</a:t>
            </a:r>
            <a:r>
              <a:rPr lang="pt-BR" altLang="zh-CN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 * d % m = 1  </a:t>
            </a:r>
            <a:r>
              <a:rPr lang="zh-CN" altLang="pt-BR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其中</a:t>
            </a:r>
            <a:r>
              <a:rPr lang="pt-BR" altLang="zh-CN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(φ(n) = 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公钥＝</a:t>
            </a:r>
            <a:r>
              <a:rPr lang="en-US" altLang="zh-CN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(e</a:t>
            </a:r>
            <a:r>
              <a:rPr lang="zh-CN" altLang="en-US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，</a:t>
            </a:r>
            <a:r>
              <a:rPr lang="en-US" altLang="zh-CN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私钥＝</a:t>
            </a:r>
            <a:r>
              <a:rPr lang="en-US" altLang="zh-CN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(d</a:t>
            </a:r>
            <a:r>
              <a:rPr lang="zh-CN" altLang="en-US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，</a:t>
            </a:r>
            <a:r>
              <a:rPr lang="en-US" altLang="zh-CN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加密生成密文：</a:t>
            </a:r>
            <a:r>
              <a:rPr lang="en-US" altLang="zh-CN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 </a:t>
            </a:r>
            <a:r>
              <a:rPr lang="zh-CN" altLang="en-US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＝ </a:t>
            </a:r>
            <a:r>
              <a:rPr lang="en-US" altLang="zh-CN" sz="2800" i="0" dirty="0" err="1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m^e</a:t>
            </a:r>
            <a:r>
              <a:rPr lang="en-US" altLang="zh-CN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mod n(C</a:t>
            </a:r>
            <a:r>
              <a:rPr lang="zh-CN" altLang="en-US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：密文 </a:t>
            </a:r>
            <a:r>
              <a:rPr lang="en-US" altLang="zh-CN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zh-CN" altLang="en-US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：明文</a:t>
            </a:r>
            <a:r>
              <a:rPr lang="en-US" altLang="zh-CN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解密生成明文：</a:t>
            </a:r>
            <a:r>
              <a:rPr lang="en-US" altLang="zh-CN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zh-CN" altLang="en-US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＝ </a:t>
            </a:r>
            <a:r>
              <a:rPr lang="en-US" altLang="zh-CN" sz="2800" i="0" dirty="0" err="1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c^d</a:t>
            </a:r>
            <a:r>
              <a:rPr lang="en-US" altLang="zh-CN" sz="280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 mod n</a:t>
            </a:r>
          </a:p>
        </p:txBody>
      </p:sp>
    </p:spTree>
    <p:extLst>
      <p:ext uri="{BB962C8B-B14F-4D97-AF65-F5344CB8AC3E}">
        <p14:creationId xmlns:p14="http://schemas.microsoft.com/office/powerpoint/2010/main" val="1260633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9FA3A11-17C8-9806-3E6F-961B40B78D18}"/>
              </a:ext>
            </a:extLst>
          </p:cNvPr>
          <p:cNvSpPr txBox="1"/>
          <p:nvPr/>
        </p:nvSpPr>
        <p:spPr>
          <a:xfrm>
            <a:off x="0" y="191296"/>
            <a:ext cx="4148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i="0" dirty="0">
                <a:solidFill>
                  <a:srgbClr val="555555"/>
                </a:solidFill>
                <a:effectLst/>
                <a:latin typeface="EB Garamond" panose="00000500000000000000" pitchFamily="2" charset="0"/>
              </a:rPr>
              <a:t>Sum-O-Primes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4D6221-A07A-5D63-CC61-CD36317E07B4}"/>
              </a:ext>
            </a:extLst>
          </p:cNvPr>
          <p:cNvSpPr txBox="1"/>
          <p:nvPr/>
        </p:nvSpPr>
        <p:spPr>
          <a:xfrm>
            <a:off x="371709" y="1040596"/>
            <a:ext cx="794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555555"/>
                </a:solidFill>
              </a:rPr>
              <a:t>picot</a:t>
            </a:r>
            <a:r>
              <a:rPr lang="zh-CN" altLang="en-US" dirty="0">
                <a:solidFill>
                  <a:srgbClr val="555555"/>
                </a:solidFill>
              </a:rPr>
              <a:t>中的</a:t>
            </a:r>
            <a:r>
              <a:rPr lang="en-US" altLang="zh-CN" dirty="0">
                <a:solidFill>
                  <a:srgbClr val="555555"/>
                </a:solidFill>
              </a:rPr>
              <a:t>Cryptography</a:t>
            </a:r>
            <a:r>
              <a:rPr lang="zh-CN" altLang="en-US" dirty="0">
                <a:solidFill>
                  <a:srgbClr val="555555"/>
                </a:solidFill>
              </a:rPr>
              <a:t>里有这么一道题</a:t>
            </a:r>
            <a:r>
              <a:rPr lang="en-US" altLang="zh-CN" dirty="0">
                <a:solidFill>
                  <a:srgbClr val="555555"/>
                </a:solidFill>
              </a:rPr>
              <a:t>——”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EB Garamond" panose="00000500000000000000" pitchFamily="2" charset="0"/>
              </a:rPr>
              <a:t>Sum-O-Primes”</a:t>
            </a:r>
            <a:endParaRPr lang="zh-CN" altLang="en-US" dirty="0">
              <a:solidFill>
                <a:srgbClr val="555555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D75755-A163-78E7-AA37-FBE6A4D5B36B}"/>
              </a:ext>
            </a:extLst>
          </p:cNvPr>
          <p:cNvSpPr txBox="1"/>
          <p:nvPr/>
        </p:nvSpPr>
        <p:spPr>
          <a:xfrm>
            <a:off x="390725" y="1489787"/>
            <a:ext cx="6036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555555"/>
                </a:solidFill>
                <a:latin typeface="Cambria Math" panose="02040503050406030204" pitchFamily="18" charset="0"/>
              </a:rPr>
              <a:t>题里给了两个文件</a:t>
            </a:r>
            <a:r>
              <a:rPr lang="en-US" altLang="zh-CN" b="0" i="0" u="sng" strike="noStrike" dirty="0" err="1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gen,py</a:t>
            </a:r>
            <a:r>
              <a:rPr lang="zh-CN" altLang="en-US" dirty="0">
                <a:solidFill>
                  <a:srgbClr val="555555"/>
                </a:solidFill>
                <a:latin typeface="Cambria Math" panose="02040503050406030204" pitchFamily="18" charset="0"/>
              </a:rPr>
              <a:t>和</a:t>
            </a:r>
            <a:r>
              <a:rPr lang="en-US" altLang="zh-CN" u="sng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output.txt</a:t>
            </a:r>
            <a:endParaRPr lang="en-US" altLang="zh-CN" b="0" i="0" u="sng" dirty="0">
              <a:solidFill>
                <a:srgbClr val="555555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>
                <a:solidFill>
                  <a:srgbClr val="555555"/>
                </a:solidFill>
                <a:latin typeface="Cambria Math" panose="02040503050406030204" pitchFamily="18" charset="0"/>
              </a:rPr>
              <a:t>这里是文件里的主要条件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0633AE5-99B0-9BB7-B4CB-AC45EDC50166}"/>
              </a:ext>
            </a:extLst>
          </p:cNvPr>
          <p:cNvSpPr txBox="1"/>
          <p:nvPr/>
        </p:nvSpPr>
        <p:spPr>
          <a:xfrm>
            <a:off x="6110867" y="2045049"/>
            <a:ext cx="570942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 = 152a1447b61d023bebab7b1f8bc9d934c2d4b0c8ef7e211dbbcf841136d030e3c829f222cec318f6f624eb529b54bcda848f65574896d70cd6c3460d0c9064cd66e826578c2035ab63da67d069fa302227a9012422d2402f8f0d4495ef66104ebd774f341aa62f493184301debf910ab3d1e72e357a99c460370254f3dfccd9ae</a:t>
            </a:r>
          </a:p>
          <a:p>
            <a:r>
              <a:rPr lang="en-US" altLang="zh-CN" sz="12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 = 6fc1b2be753e8f480c8b7576f77d3063906a6a024fe954d7fd01545e8f5b6becc24d70e9a5bc034a4c00e61f8a6176feb7d35fe39c8c03617ea4552840d93aa09469716913b58df677c785cd7633d1b7d31e2222cab53be235aa412ac5c5b07b500cf3fd5d6b91e2ddc51bff1e6eec2cb68723af668df36e10e332a9cbb7f3e2df9593fa0e553ed58afec2aa3bc4ae8ef1140e4779f61bdeae4c0b46136294cf151622e83c3d71b97c815b542208baa28207225f134c5a4feac998aeb178a5552f08643717819c10e8b5ec7715696c3bf4434fbea8e8a516dfd90046a999e24a0fb10d27291eb29ef3f285149c20189e7d0190417991094948180196543b8c91</a:t>
            </a:r>
          </a:p>
          <a:p>
            <a:r>
              <a:rPr lang="en-US" altLang="zh-CN" sz="12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 = 16acf84a73cefd321ed491a15c640a495b09050cdce435ec37442faf9a694775e1ebffb6dbad6133cbc54e3f641506b0613f711625594fcb467f915f2708714b4c9936f5f4752c3299157cff4eb68eb82c0054dae351314829974f4feadaf126cda92b97e348dbef2640ec3a729a064e615df73d644700f93bf87579683e253d29622525bea3644f59aac8e0b2553bfea48d99e9b323e03cbf55166659974eb8c51cc7b2c2c5d6aa6c01b056a8ed7283d96656a3496f266726605af1be139d586f208d4d7c59c2771dc8036d490d3672ee4513301002775d7c39eac421c6cb4f01344e061549a4cb11c057accef1726572e447501004c772ec91b4a55811280f</a:t>
            </a:r>
            <a:endParaRPr lang="zh-CN" altLang="en-US" sz="1200" dirty="0">
              <a:solidFill>
                <a:srgbClr val="555555"/>
              </a:solidFill>
              <a:latin typeface="Cambria Math" panose="020405030504060302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CA8D67-7C6E-19F7-7E98-5E9AD8B0BFDD}"/>
              </a:ext>
            </a:extLst>
          </p:cNvPr>
          <p:cNvSpPr txBox="1"/>
          <p:nvPr/>
        </p:nvSpPr>
        <p:spPr>
          <a:xfrm>
            <a:off x="371709" y="2311665"/>
            <a:ext cx="56276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FLAG  = int(</a:t>
            </a:r>
            <a:r>
              <a:rPr lang="en-US" altLang="zh-CN" dirty="0" err="1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hexlify</a:t>
            </a:r>
            <a:r>
              <a:rPr lang="en-US" altLang="zh-CN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dirty="0" err="1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FLAG.encode</a:t>
            </a:r>
            <a:r>
              <a:rPr lang="en-US" altLang="zh-CN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()), 16)</a:t>
            </a:r>
          </a:p>
          <a:p>
            <a:r>
              <a:rPr lang="en-US" altLang="zh-CN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SEED  = int(</a:t>
            </a:r>
            <a:r>
              <a:rPr lang="en-US" altLang="zh-CN" dirty="0" err="1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hexlify</a:t>
            </a:r>
            <a:r>
              <a:rPr lang="en-US" altLang="zh-CN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dirty="0" err="1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os.urandom</a:t>
            </a:r>
            <a:r>
              <a:rPr lang="en-US" altLang="zh-CN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(32)).decode(), 16)</a:t>
            </a:r>
          </a:p>
          <a:p>
            <a:r>
              <a:rPr lang="en-US" altLang="zh-CN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STATE = </a:t>
            </a:r>
            <a:r>
              <a:rPr lang="en-US" altLang="zh-CN" dirty="0" err="1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random_state</a:t>
            </a:r>
            <a:r>
              <a:rPr lang="en-US" altLang="zh-CN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(SEED)</a:t>
            </a:r>
          </a:p>
          <a:p>
            <a:r>
              <a:rPr lang="en-US" altLang="zh-CN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def </a:t>
            </a:r>
            <a:r>
              <a:rPr lang="en-US" altLang="zh-CN" dirty="0" err="1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get_prime</a:t>
            </a:r>
            <a:r>
              <a:rPr lang="en-US" altLang="zh-CN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(bits):    </a:t>
            </a:r>
          </a:p>
          <a:p>
            <a:r>
              <a:rPr lang="en-US" altLang="zh-CN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return </a:t>
            </a:r>
            <a:r>
              <a:rPr lang="en-US" altLang="zh-CN" dirty="0" err="1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next_prime</a:t>
            </a:r>
            <a:r>
              <a:rPr lang="en-US" altLang="zh-CN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dirty="0" err="1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mpz_urandomb</a:t>
            </a:r>
            <a:r>
              <a:rPr lang="en-US" altLang="zh-CN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(STATE, bits) | (1 &lt;&lt; (bits - 1)))</a:t>
            </a:r>
          </a:p>
          <a:p>
            <a:r>
              <a:rPr lang="en-US" altLang="zh-CN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 = </a:t>
            </a:r>
            <a:r>
              <a:rPr lang="en-US" altLang="zh-CN" dirty="0" err="1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get_prime</a:t>
            </a:r>
            <a:r>
              <a:rPr lang="en-US" altLang="zh-CN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(1024)</a:t>
            </a:r>
          </a:p>
          <a:p>
            <a:r>
              <a:rPr lang="en-US" altLang="zh-CN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 = </a:t>
            </a:r>
            <a:r>
              <a:rPr lang="en-US" altLang="zh-CN" dirty="0" err="1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get_prime</a:t>
            </a:r>
            <a:r>
              <a:rPr lang="en-US" altLang="zh-CN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(1024)</a:t>
            </a:r>
          </a:p>
          <a:p>
            <a:r>
              <a:rPr lang="en-US" altLang="zh-CN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 = p + q</a:t>
            </a:r>
          </a:p>
          <a:p>
            <a:r>
              <a:rPr lang="en-US" altLang="zh-CN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 = p * q</a:t>
            </a:r>
          </a:p>
          <a:p>
            <a:r>
              <a:rPr lang="en-US" altLang="zh-CN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 = 65537</a:t>
            </a:r>
          </a:p>
          <a:p>
            <a:r>
              <a:rPr lang="en-US" altLang="zh-CN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 = </a:t>
            </a:r>
            <a:r>
              <a:rPr lang="en-US" altLang="zh-CN" dirty="0" err="1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math.lcm</a:t>
            </a:r>
            <a:r>
              <a:rPr lang="en-US" altLang="zh-CN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(p - 1, q - 1)</a:t>
            </a:r>
          </a:p>
          <a:p>
            <a:r>
              <a:rPr lang="en-US" altLang="zh-CN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 = pow(e, -1, m)</a:t>
            </a:r>
          </a:p>
          <a:p>
            <a:r>
              <a:rPr lang="en-US" altLang="zh-CN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 = pow(FLAG, e, n)</a:t>
            </a:r>
          </a:p>
        </p:txBody>
      </p:sp>
    </p:spTree>
    <p:extLst>
      <p:ext uri="{BB962C8B-B14F-4D97-AF65-F5344CB8AC3E}">
        <p14:creationId xmlns:p14="http://schemas.microsoft.com/office/powerpoint/2010/main" val="27104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01CC5A-49BE-376F-BD45-3620EED5C878}"/>
              </a:ext>
            </a:extLst>
          </p:cNvPr>
          <p:cNvSpPr txBox="1"/>
          <p:nvPr/>
        </p:nvSpPr>
        <p:spPr>
          <a:xfrm>
            <a:off x="371708" y="297367"/>
            <a:ext cx="24869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555555"/>
                </a:solidFill>
                <a:latin typeface="Cambria Math" panose="02040503050406030204" pitchFamily="18" charset="0"/>
              </a:rPr>
              <a:t>分析题目</a:t>
            </a:r>
            <a:endParaRPr lang="zh-CN" altLang="en-US" sz="4400" dirty="0">
              <a:solidFill>
                <a:srgbClr val="555555"/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EB01DE-574A-A9E8-3A37-64884A33343A}"/>
              </a:ext>
            </a:extLst>
          </p:cNvPr>
          <p:cNvSpPr txBox="1"/>
          <p:nvPr/>
        </p:nvSpPr>
        <p:spPr>
          <a:xfrm>
            <a:off x="371708" y="1769327"/>
            <a:ext cx="57242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FLAG  = int(</a:t>
            </a:r>
            <a:r>
              <a:rPr lang="en-US" altLang="zh-CN" sz="2000" dirty="0" err="1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hexlify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2000" dirty="0" err="1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FLAG.encode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()), 16)</a:t>
            </a:r>
          </a:p>
          <a:p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SEED  = int(</a:t>
            </a:r>
            <a:r>
              <a:rPr lang="en-US" altLang="zh-CN" sz="2000" dirty="0" err="1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hexlify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2000" dirty="0" err="1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os.urandom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(32)).decode(), 16)</a:t>
            </a:r>
          </a:p>
          <a:p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STATE = </a:t>
            </a:r>
            <a:r>
              <a:rPr lang="en-US" altLang="zh-CN" sz="2000" dirty="0" err="1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random_state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(SEED)</a:t>
            </a:r>
          </a:p>
          <a:p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def </a:t>
            </a:r>
            <a:r>
              <a:rPr lang="en-US" altLang="zh-CN" sz="2000" dirty="0" err="1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get_prime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(bits):    </a:t>
            </a:r>
          </a:p>
          <a:p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return </a:t>
            </a:r>
            <a:r>
              <a:rPr lang="en-US" altLang="zh-CN" sz="2000" dirty="0" err="1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next_prime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2000" dirty="0" err="1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mpz_urandomb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(STATE, bits) | (1 &lt;&lt; (bits - 1)))</a:t>
            </a:r>
          </a:p>
          <a:p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 = </a:t>
            </a:r>
            <a:r>
              <a:rPr lang="en-US" altLang="zh-CN" sz="2000" dirty="0" err="1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get_prime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(1024)</a:t>
            </a:r>
          </a:p>
          <a:p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 = </a:t>
            </a:r>
            <a:r>
              <a:rPr lang="en-US" altLang="zh-CN" sz="2000" dirty="0" err="1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get_prime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(1024)</a:t>
            </a:r>
          </a:p>
          <a:p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 = p + q</a:t>
            </a:r>
          </a:p>
          <a:p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 = p * q</a:t>
            </a:r>
          </a:p>
          <a:p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 = 65537</a:t>
            </a:r>
          </a:p>
          <a:p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 = </a:t>
            </a:r>
            <a:r>
              <a:rPr lang="en-US" altLang="zh-CN" sz="2000" dirty="0" err="1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math.lcm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(p - 1, q - 1)</a:t>
            </a:r>
          </a:p>
          <a:p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 = pow(e, -1, m)</a:t>
            </a:r>
          </a:p>
          <a:p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 = pow(FLAG, e, n)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57808BA-4B95-3A35-C360-2589AA3BB9BE}"/>
              </a:ext>
            </a:extLst>
          </p:cNvPr>
          <p:cNvSpPr txBox="1"/>
          <p:nvPr/>
        </p:nvSpPr>
        <p:spPr>
          <a:xfrm>
            <a:off x="371708" y="1195043"/>
            <a:ext cx="547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Cambria Math" panose="02040503050406030204" pitchFamily="18" charset="0"/>
              </a:rPr>
              <a:t>已知：</a:t>
            </a:r>
            <a:r>
              <a:rPr lang="en-US" altLang="zh-CN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zh-CN" altLang="en-US" dirty="0">
                <a:solidFill>
                  <a:srgbClr val="555555"/>
                </a:solidFill>
                <a:latin typeface="Cambria Math" panose="02040503050406030204" pitchFamily="18" charset="0"/>
              </a:rPr>
              <a:t>，</a:t>
            </a:r>
            <a:r>
              <a:rPr lang="en-US" altLang="zh-CN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zh-CN" altLang="en-US" dirty="0">
                <a:solidFill>
                  <a:srgbClr val="555555"/>
                </a:solidFill>
                <a:latin typeface="Cambria Math" panose="02040503050406030204" pitchFamily="18" charset="0"/>
              </a:rPr>
              <a:t>，</a:t>
            </a:r>
            <a:r>
              <a:rPr lang="en-US" altLang="zh-CN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 </a:t>
            </a:r>
            <a:r>
              <a:rPr lang="zh-CN" altLang="en-US" dirty="0">
                <a:solidFill>
                  <a:srgbClr val="555555"/>
                </a:solidFill>
                <a:latin typeface="Cambria Math" panose="02040503050406030204" pitchFamily="18" charset="0"/>
              </a:rPr>
              <a:t>的值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863E7B-C617-8855-AA69-918ABDB562DA}"/>
              </a:ext>
            </a:extLst>
          </p:cNvPr>
          <p:cNvSpPr txBox="1"/>
          <p:nvPr/>
        </p:nvSpPr>
        <p:spPr>
          <a:xfrm>
            <a:off x="6086764" y="1769327"/>
            <a:ext cx="56157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FLAG——</a:t>
            </a:r>
            <a:r>
              <a:rPr lang="en-US" altLang="zh-CN" sz="2000" dirty="0" err="1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b’FLAG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’——ASCLL</a:t>
            </a: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</a:rPr>
              <a:t>值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——16</a:t>
            </a: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</a:rPr>
              <a:t>进制整数</a:t>
            </a:r>
            <a:endParaRPr lang="en-US" altLang="zh-CN" sz="2000" dirty="0">
              <a:solidFill>
                <a:srgbClr val="55555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000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32</a:t>
            </a:r>
            <a:r>
              <a:rPr lang="zh-CN" altLang="en-US" sz="2000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字节的随机数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——</a:t>
            </a:r>
            <a:r>
              <a:rPr lang="zh-CN" altLang="en-US" sz="2000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十六进制字符串</a:t>
            </a:r>
            <a:r>
              <a:rPr lang="en-US" altLang="zh-CN" sz="2000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——</a:t>
            </a: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</a:rPr>
              <a:t>整数</a:t>
            </a:r>
            <a:endParaRPr lang="en-US" altLang="zh-CN" sz="2000" dirty="0">
              <a:solidFill>
                <a:srgbClr val="55555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</a:rPr>
              <a:t>以随机数为种子来生成随机数序列</a:t>
            </a:r>
            <a:endParaRPr lang="en-US" altLang="zh-CN" sz="2000" dirty="0">
              <a:solidFill>
                <a:srgbClr val="55555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000" b="0" i="0" dirty="0" err="1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get_prime</a:t>
            </a:r>
            <a:r>
              <a:rPr lang="zh-CN" altLang="en-US" sz="2000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函数作用是生成一个指定位数的随机素数（介于</a:t>
            </a:r>
            <a:r>
              <a:rPr lang="en-US" altLang="zh-CN" sz="2000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zh-CN" altLang="en-US" sz="2000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和</a:t>
            </a:r>
            <a:r>
              <a:rPr lang="en-US" altLang="zh-CN" sz="2000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2^bits - 1</a:t>
            </a:r>
            <a:r>
              <a:rPr lang="zh-CN" altLang="en-US" sz="2000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之间）</a:t>
            </a:r>
            <a:endParaRPr lang="en-US" altLang="zh-CN" sz="2000" b="0" i="0" dirty="0">
              <a:solidFill>
                <a:srgbClr val="555555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sz="2000" dirty="0">
              <a:solidFill>
                <a:srgbClr val="55555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000" dirty="0" err="1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p,q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</a:rPr>
              <a:t>均为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1024</a:t>
            </a: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</a:rPr>
              <a:t>位的随机素数</a:t>
            </a:r>
            <a:endParaRPr lang="en-US" altLang="zh-CN" sz="2000" dirty="0">
              <a:solidFill>
                <a:srgbClr val="55555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sz="2000" dirty="0">
              <a:solidFill>
                <a:srgbClr val="55555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</a:rPr>
              <a:t>为两数和</a:t>
            </a:r>
            <a:endParaRPr lang="en-US" altLang="zh-CN" sz="2000" dirty="0">
              <a:solidFill>
                <a:srgbClr val="55555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</a:rPr>
              <a:t>为两数积</a:t>
            </a:r>
            <a:endParaRPr lang="en-US" altLang="zh-CN" sz="2000" dirty="0">
              <a:solidFill>
                <a:srgbClr val="55555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sz="2000" dirty="0">
              <a:solidFill>
                <a:srgbClr val="55555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</a:rPr>
              <a:t>为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p-1</a:t>
            </a: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</a:rPr>
              <a:t>和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q-1</a:t>
            </a: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</a:rPr>
              <a:t>的最小公倍数</a:t>
            </a:r>
            <a:endParaRPr lang="en-US" altLang="zh-CN" sz="2000" dirty="0">
              <a:solidFill>
                <a:srgbClr val="55555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2000" dirty="0" err="1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d^e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)%m=1</a:t>
            </a:r>
          </a:p>
          <a:p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2000" dirty="0" err="1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FLAG^e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)%n=c</a:t>
            </a:r>
            <a:endParaRPr lang="zh-CN" altLang="en-US" sz="2000" dirty="0">
              <a:solidFill>
                <a:srgbClr val="555555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546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827BEE-6F29-9F53-9AC3-4E46DB53505C}"/>
              </a:ext>
            </a:extLst>
          </p:cNvPr>
          <p:cNvSpPr txBox="1"/>
          <p:nvPr/>
        </p:nvSpPr>
        <p:spPr>
          <a:xfrm>
            <a:off x="249382" y="230909"/>
            <a:ext cx="37037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555555"/>
                </a:solidFill>
                <a:latin typeface="Cambria Math" panose="02040503050406030204" pitchFamily="18" charset="0"/>
              </a:rPr>
              <a:t>构想解题思路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F32B8A-0F89-B13A-7F88-749CE7C9C1C4}"/>
              </a:ext>
            </a:extLst>
          </p:cNvPr>
          <p:cNvSpPr txBox="1"/>
          <p:nvPr/>
        </p:nvSpPr>
        <p:spPr>
          <a:xfrm>
            <a:off x="397164" y="1219200"/>
            <a:ext cx="1131454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</a:rPr>
              <a:t>想解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FLAG</a:t>
            </a: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</a:rPr>
              <a:t>就需要知道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</a:rPr>
              <a:t>，但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</a:rPr>
              <a:t>需要知道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</a:rPr>
              <a:t>，又因为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</a:rPr>
              <a:t>需要知道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</a:rPr>
              <a:t>和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</a:rPr>
              <a:t>所以需要解出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</a:rPr>
              <a:t>和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</a:rPr>
              <a:t>但一般的计算方法无法处理这么大的数据</a:t>
            </a:r>
            <a:endParaRPr lang="en-US" altLang="zh-CN" sz="2000" dirty="0">
              <a:solidFill>
                <a:srgbClr val="55555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(a-p)(a-q)==a^2-xa+n=0</a:t>
            </a:r>
          </a:p>
          <a:p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a=[x</a:t>
            </a:r>
            <a:r>
              <a:rPr lang="en-US" altLang="zh-CN" sz="2000" u="sng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(x^2-4n)^(1/2) ]  /2 </a:t>
            </a:r>
          </a:p>
          <a:p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a=x/2</a:t>
            </a:r>
            <a:r>
              <a:rPr lang="en-US" altLang="zh-CN" sz="2000" u="sng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[(x/2)^2-n]^(1/2)  </a:t>
            </a:r>
          </a:p>
          <a:p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a=p</a:t>
            </a: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</a:rPr>
              <a:t>，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a=q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</a:rPr>
              <a:t>这样就可以解出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</a:rPr>
              <a:t>和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</a:rPr>
              <a:t>，也可以避免因数据过大而出现的报错</a:t>
            </a:r>
            <a:endParaRPr lang="en-US" altLang="zh-CN" sz="2000" dirty="0">
              <a:solidFill>
                <a:srgbClr val="55555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</a:rPr>
              <a:t>用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p-1</a:t>
            </a: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</a:rPr>
              <a:t>和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q-1</a:t>
            </a: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</a:rPr>
              <a:t>解出他们的最小公倍数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</a:rPr>
              <a:t>进而算出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</a:rPr>
              <a:t>和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FLAG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</a:rPr>
              <a:t>将整数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FLAG</a:t>
            </a: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</a:rPr>
              <a:t>解密成字符串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3AF05C-0B67-5A12-BB6C-02A75B4DFA26}"/>
              </a:ext>
            </a:extLst>
          </p:cNvPr>
          <p:cNvSpPr txBox="1"/>
          <p:nvPr/>
        </p:nvSpPr>
        <p:spPr>
          <a:xfrm>
            <a:off x="397164" y="5029368"/>
            <a:ext cx="113145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5555"/>
                </a:solidFill>
                <a:latin typeface="Cambria Math" panose="02040503050406030204" pitchFamily="18" charset="0"/>
              </a:rPr>
              <a:t>需要了解的解密</a:t>
            </a:r>
            <a:r>
              <a:rPr lang="en-US" altLang="zh-CN" sz="2400" b="1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RSA</a:t>
            </a:r>
            <a:r>
              <a:rPr lang="zh-CN" altLang="en-US" sz="2400" b="1" dirty="0">
                <a:solidFill>
                  <a:srgbClr val="555555"/>
                </a:solidFill>
                <a:latin typeface="Cambria Math" panose="02040503050406030204" pitchFamily="18" charset="0"/>
              </a:rPr>
              <a:t>的常用函数</a:t>
            </a:r>
            <a:endParaRPr lang="en-US" altLang="zh-CN" sz="2400" b="1" dirty="0">
              <a:solidFill>
                <a:srgbClr val="55555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Pow</a:t>
            </a: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</a:rPr>
              <a:t>（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</a:rPr>
              <a:t>，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</a:rPr>
              <a:t>，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zh-CN" altLang="en-US" sz="2000" dirty="0">
                <a:solidFill>
                  <a:srgbClr val="555555"/>
                </a:solidFill>
                <a:latin typeface="Cambria Math" panose="02040503050406030204" pitchFamily="18" charset="0"/>
              </a:rPr>
              <a:t>）函数</a:t>
            </a:r>
            <a:r>
              <a:rPr lang="en-US" altLang="zh-CN" sz="2000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——</a:t>
            </a:r>
            <a:r>
              <a:rPr lang="zh-CN" altLang="en-US" sz="2000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计算 </a:t>
            </a:r>
            <a:r>
              <a:rPr lang="en-US" altLang="zh-CN" sz="2000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zh-CN" altLang="en-US" sz="2000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的 </a:t>
            </a:r>
            <a:r>
              <a:rPr lang="en-US" altLang="zh-CN" sz="2000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y </a:t>
            </a:r>
            <a:r>
              <a:rPr lang="zh-CN" altLang="en-US" sz="2000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次方并对</a:t>
            </a:r>
            <a:r>
              <a:rPr lang="en-US" altLang="zh-CN" sz="2000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zh-CN" altLang="en-US" sz="2000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取模</a:t>
            </a:r>
            <a:r>
              <a:rPr lang="en-US" altLang="zh-CN" sz="2000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zh-CN" altLang="en-US" sz="2000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结果等效于 </a:t>
            </a:r>
            <a:r>
              <a:rPr lang="en-US" altLang="zh-CN" sz="2000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pow(</a:t>
            </a:r>
            <a:r>
              <a:rPr lang="en-US" altLang="zh-CN" sz="2000" b="0" i="0" dirty="0" err="1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x,y</a:t>
            </a:r>
            <a:r>
              <a:rPr lang="en-US" altLang="zh-CN" sz="2000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 %z</a:t>
            </a:r>
            <a:endParaRPr lang="en-US" altLang="zh-CN" sz="2000" dirty="0">
              <a:solidFill>
                <a:srgbClr val="55555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0" i="0" dirty="0" err="1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FLAG.to_bytes</a:t>
            </a:r>
            <a:r>
              <a:rPr lang="en-US" altLang="zh-CN" sz="2000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((</a:t>
            </a:r>
            <a:r>
              <a:rPr lang="en-US" altLang="zh-CN" sz="2000" b="0" i="0" dirty="0" err="1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FLAG.bit_length</a:t>
            </a:r>
            <a:r>
              <a:rPr lang="en-US" altLang="zh-CN" sz="2000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() + 7) // 8, ‘big’)——</a:t>
            </a:r>
            <a:r>
              <a:rPr lang="zh-CN" altLang="en-US" sz="2000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将解密后的整数</a:t>
            </a:r>
            <a:r>
              <a:rPr lang="en-US" altLang="zh-CN" sz="2000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FLAG</a:t>
            </a:r>
            <a:r>
              <a:rPr lang="zh-CN" altLang="en-US" sz="2000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转化为相应长度的字符串</a:t>
            </a:r>
            <a:endParaRPr lang="zh-CN" altLang="en-US" sz="2000" dirty="0">
              <a:solidFill>
                <a:srgbClr val="555555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2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553880E-5B77-1916-2ED5-25767E6742CC}"/>
              </a:ext>
            </a:extLst>
          </p:cNvPr>
          <p:cNvSpPr txBox="1"/>
          <p:nvPr/>
        </p:nvSpPr>
        <p:spPr>
          <a:xfrm>
            <a:off x="323273" y="221673"/>
            <a:ext cx="4239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555555"/>
                </a:solidFill>
                <a:latin typeface="Cambria Math" panose="02040503050406030204" pitchFamily="18" charset="0"/>
              </a:rPr>
              <a:t>解密</a:t>
            </a:r>
            <a:r>
              <a:rPr lang="en-US" altLang="zh-CN" sz="4400" b="1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python</a:t>
            </a:r>
            <a:r>
              <a:rPr lang="zh-CN" altLang="en-US" sz="4400" b="1" dirty="0">
                <a:solidFill>
                  <a:srgbClr val="555555"/>
                </a:solidFill>
                <a:latin typeface="Cambria Math" panose="02040503050406030204" pitchFamily="18" charset="0"/>
              </a:rPr>
              <a:t>代码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D93E0B-3D19-5CA5-A1F7-AA5230B0C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831" y="1166842"/>
            <a:ext cx="11097206" cy="452431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math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x=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"152a1447b61d023bebab7b1f8bc9d934c2d4b0c8ef7e211dbbcf841136d030e3c829f222cec318f6f624eb529b54bcda848f65574896d70cd6c3460d0c9064cd66e826578c2035ab63da67d069fa302227a9012422d2402f8f0d4495ef66104ebd774f341aa62f493184301debf910ab3d1e72e357a99c460370254f3dfccd9ae"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6fc1b2be753e8f480c8b7576f77d3063906a6a024fe954d7fd01545e8f5b6becc24d70e9a5bc034a4c00e61f8a6176feb7d35fe39c8c03617ea4552840d93aa09469716913b58df677c785cd7633d1b7d31e2222cab53be235aa412ac5c5b07b500cf3fd5d6b91e2ddc51bff1e6eec2cb68723af668df36e10e332a9cbb7f3e2df9593fa0e553ed58afec2aa3bc4ae8ef1140e4779f61bdeae4c0b46136294cf151622e83c3d71b97c815b542208baa28207225f134c5a4feac998aeb178a5552f08643717819c10e8b5ec7715696c3bf4434fbea8e8a516dfd90046a999e24a0fb10d27291eb29ef3f285149c20189e7d0190417991094948180196543b8c91"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16acf84a73cefd321ed491a15c640a495b09050cdce435ec37442faf9a694775e1ebffb6dbad6133cbc54e3f641506b0613f711625594fcb467f915f2708714b4c9936f5f4752c3299157cff4eb68eb82c0054dae351314829974f4feadaf126cda92b97e348dbef2640ec3a729a064e615df73d644700f93bf87579683e253d29622525bea3644f59aac8e0b2553bfea48d99e9b323e03cbf55166659974eb8c51cc7b2c2c5d6aa6c01b056a8ed7283d96656a3496f266726605af1be139d586f208d4d7c59c2771dc8036d490d3672ee4513301002775d7c39eac421c6cb4f01344e061549a4cb11c057accef1726572e447501004c772ec91b4a55811280f"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x=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(x,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(n,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(c,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65537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(s: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,m: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-&gt;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tuple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b=s&gt;&gt;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t=math.isqrt(b**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-m)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(b-t),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(b+t)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p,q=f(x,n)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m=math.lcm(p-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,q-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pow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(e,-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,m)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FLAG=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pow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(c, d, n)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(FLAG.to_bytes((FLAG.bit_length()+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7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)//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8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'big'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166B1A-F1B2-B8B1-1C62-437EF4E5E4F7}"/>
              </a:ext>
            </a:extLst>
          </p:cNvPr>
          <p:cNvSpPr txBox="1"/>
          <p:nvPr/>
        </p:nvSpPr>
        <p:spPr>
          <a:xfrm>
            <a:off x="392831" y="5691157"/>
            <a:ext cx="6345381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b'picoCTF</a:t>
            </a:r>
            <a:r>
              <a:rPr lang="en-US" altLang="zh-CN" dirty="0">
                <a:solidFill>
                  <a:schemeClr val="bg1"/>
                </a:solidFill>
              </a:rPr>
              <a:t>{pl33z_n0_g1v3_c0ngru3nc3_0f_5qu4r35_3921def5}'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473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6FBE7-6E78-16AC-0A80-ED1251A63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19D38-6691-7941-B5B6-C9FCDAA4E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9782"/>
            <a:ext cx="9144000" cy="2479933"/>
          </a:xfrm>
        </p:spPr>
        <p:txBody>
          <a:bodyPr>
            <a:normAutofit fontScale="90000"/>
          </a:bodyPr>
          <a:lstStyle/>
          <a:p>
            <a:r>
              <a:rPr lang="en-US" altLang="zh-CN" i="0" dirty="0" err="1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picoCTF</a:t>
            </a:r>
            <a:r>
              <a:rPr lang="zh-CN" altLang="en-US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的</a:t>
            </a:r>
            <a:r>
              <a:rPr lang="en-US" altLang="zh-CN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XOR</a:t>
            </a:r>
            <a:r>
              <a:rPr lang="zh-CN" altLang="en-US" i="0" dirty="0">
                <a:solidFill>
                  <a:srgbClr val="555555"/>
                </a:solidFill>
                <a:effectLst/>
                <a:latin typeface="Cambria Math" panose="02040503050406030204" pitchFamily="18" charset="0"/>
              </a:rPr>
              <a:t>类型题</a:t>
            </a:r>
            <a:br>
              <a:rPr lang="en-US" altLang="zh-CN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CN" i="0" dirty="0">
                <a:solidFill>
                  <a:srgbClr val="555555"/>
                </a:solidFill>
                <a:effectLst/>
                <a:latin typeface="EB Garamond" panose="00000500000000000000" pitchFamily="2" charset="0"/>
                <a:ea typeface="EB Garamond" panose="00000500000000000000" pitchFamily="2" charset="0"/>
              </a:rPr>
              <a:t>Custom encryption</a:t>
            </a:r>
            <a:br>
              <a:rPr lang="en-US" altLang="zh-CN" b="0" i="0" dirty="0">
                <a:solidFill>
                  <a:srgbClr val="555555"/>
                </a:solidFill>
                <a:effectLst/>
                <a:latin typeface="EB Garamond" panose="00000500000000000000" pitchFamily="2" charset="0"/>
                <a:ea typeface="EB Garamond" panose="00000500000000000000" pitchFamily="2" charset="0"/>
              </a:rPr>
            </a:br>
            <a:endParaRPr lang="zh-CN" altLang="en-US" dirty="0">
              <a:latin typeface="EB Garamond" panose="00000500000000000000" pitchFamily="2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AC4A4D-FE62-CF28-2D0E-8C9D1CC36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10543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</a:rPr>
              <a:t>及</a:t>
            </a: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XOR</a:t>
            </a: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</a:rPr>
              <a:t>的介绍</a:t>
            </a:r>
          </a:p>
        </p:txBody>
      </p:sp>
    </p:spTree>
    <p:extLst>
      <p:ext uri="{BB962C8B-B14F-4D97-AF65-F5344CB8AC3E}">
        <p14:creationId xmlns:p14="http://schemas.microsoft.com/office/powerpoint/2010/main" val="292262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3431</Words>
  <Application>Microsoft Office PowerPoint</Application>
  <PresentationFormat>宽屏</PresentationFormat>
  <Paragraphs>226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-apple-system</vt:lpstr>
      <vt:lpstr>Arial Unicode MS</vt:lpstr>
      <vt:lpstr>等线</vt:lpstr>
      <vt:lpstr>等线 Light</vt:lpstr>
      <vt:lpstr>Arial</vt:lpstr>
      <vt:lpstr>Cambria Math</vt:lpstr>
      <vt:lpstr>EB Garamond</vt:lpstr>
      <vt:lpstr>Wingdings</vt:lpstr>
      <vt:lpstr>Office 主题​​</vt:lpstr>
      <vt:lpstr>picoCTF的RSA类型题 Sum-O-Primes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picoCTF的XOR类型题 Custom encryption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广宁 方</dc:creator>
  <cp:lastModifiedBy>广宁 方</cp:lastModifiedBy>
  <cp:revision>8</cp:revision>
  <dcterms:created xsi:type="dcterms:W3CDTF">2024-11-26T13:51:54Z</dcterms:created>
  <dcterms:modified xsi:type="dcterms:W3CDTF">2024-12-01T06:56:18Z</dcterms:modified>
</cp:coreProperties>
</file>