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  <p:sldId id="403" r:id="rId5"/>
    <p:sldId id="313" r:id="rId6"/>
    <p:sldId id="367" r:id="rId7"/>
    <p:sldId id="309" r:id="rId8"/>
    <p:sldId id="310" r:id="rId9"/>
    <p:sldId id="314" r:id="rId10"/>
    <p:sldId id="315" r:id="rId11"/>
    <p:sldId id="316" r:id="rId12"/>
    <p:sldId id="317" r:id="rId13"/>
    <p:sldId id="319" r:id="rId14"/>
    <p:sldId id="320" r:id="rId15"/>
    <p:sldId id="321" r:id="rId16"/>
    <p:sldId id="445" r:id="rId17"/>
    <p:sldId id="323" r:id="rId18"/>
    <p:sldId id="325" r:id="rId19"/>
    <p:sldId id="324" r:id="rId20"/>
    <p:sldId id="327" r:id="rId21"/>
    <p:sldId id="349" r:id="rId22"/>
    <p:sldId id="351" r:id="rId23"/>
    <p:sldId id="350" r:id="rId24"/>
    <p:sldId id="352" r:id="rId25"/>
    <p:sldId id="353" r:id="rId26"/>
    <p:sldId id="354" r:id="rId27"/>
    <p:sldId id="355" r:id="rId28"/>
    <p:sldId id="356" r:id="rId29"/>
    <p:sldId id="359" r:id="rId30"/>
    <p:sldId id="357" r:id="rId31"/>
    <p:sldId id="358" r:id="rId32"/>
    <p:sldId id="311" r:id="rId33"/>
    <p:sldId id="362" r:id="rId34"/>
    <p:sldId id="360" r:id="rId35"/>
    <p:sldId id="361" r:id="rId36"/>
    <p:sldId id="312" r:id="rId37"/>
    <p:sldId id="363" r:id="rId38"/>
    <p:sldId id="364" r:id="rId39"/>
    <p:sldId id="401" r:id="rId40"/>
    <p:sldId id="402" r:id="rId41"/>
    <p:sldId id="400" r:id="rId42"/>
    <p:sldId id="442" r:id="rId43"/>
    <p:sldId id="443" r:id="rId44"/>
    <p:sldId id="279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FFFF"/>
    <a:srgbClr val="ADB6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68A67-3AE9-4B06-9DCA-65F1627030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E8A67-51CF-43EE-AC70-EEC5EB56F9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8A67-51CF-43EE-AC70-EEC5EB56F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8A67-51CF-43EE-AC70-EEC5EB56F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8A67-51CF-43EE-AC70-EEC5EB56F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8A67-51CF-43EE-AC70-EEC5EB56F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x-none" altLang="zh-CN"/>
              <a:t>multidex的主要作用是为了解决方法数超过65535的问题</a:t>
            </a:r>
            <a:endParaRPr lang="x-none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8A67-51CF-43EE-AC70-EEC5EB56F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8A67-51CF-43EE-AC70-EEC5EB56F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8A67-51CF-43EE-AC70-EEC5EB56F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8A67-51CF-43EE-AC70-EEC5EB56F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8A67-51CF-43EE-AC70-EEC5EB56F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8A67-51CF-43EE-AC70-EEC5EB56F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8A67-51CF-43EE-AC70-EEC5EB56F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8A67-51CF-43EE-AC70-EEC5EB56F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8A67-51CF-43EE-AC70-EEC5EB56F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8A67-51CF-43EE-AC70-EEC5EB56F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8A67-51CF-43EE-AC70-EEC5EB56F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x-none" altLang="zh-CN"/>
              <a:t>instant run：尽可能多的剔除不必要的步骤，然后提升必要步骤的速度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只对代码改变部分做构建和部署</a:t>
            </a:r>
            <a:endParaRPr lang="x-none" altLang="zh-CN"/>
          </a:p>
          <a:p>
            <a:r>
              <a:rPr lang="x-none" altLang="zh-CN"/>
              <a:t>不重新安装应用</a:t>
            </a:r>
            <a:endParaRPr lang="x-none" altLang="zh-CN"/>
          </a:p>
          <a:p>
            <a:r>
              <a:rPr lang="x-none" altLang="zh-CN"/>
              <a:t>不重启应用</a:t>
            </a:r>
            <a:endParaRPr lang="x-none" altLang="zh-CN"/>
          </a:p>
          <a:p>
            <a:r>
              <a:rPr lang="x-none" altLang="zh-CN"/>
              <a:t>不重启activity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cold swap 、hot swap、warm swap的意义</a:t>
            </a:r>
            <a:endParaRPr lang="x-none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8A67-51CF-43EE-AC70-EEC5EB56F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8A67-51CF-43EE-AC70-EEC5EB56F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8A67-51CF-43EE-AC70-EEC5EB56F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8A67-51CF-43EE-AC70-EEC5EB56F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8A67-51CF-43EE-AC70-EEC5EB56F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8A67-51CF-43EE-AC70-EEC5EB56F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8A67-51CF-43EE-AC70-EEC5EB56F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8A67-51CF-43EE-AC70-EEC5EB56F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80604020202020204" charset="0"/>
                <a:ea typeface="微软雅黑" pitchFamily="34" charset="-122"/>
                <a:sym typeface="+mn-ea"/>
              </a:rPr>
              <a:t>ResourcesManager  </a:t>
            </a:r>
            <a:r>
              <a:rPr lang="x-none" altLang="zh-CN">
                <a:sym typeface="+mn-ea"/>
              </a:rPr>
              <a:t>-&gt;  </a:t>
            </a:r>
            <a:r>
              <a:rPr lang="x-none" altLang="zh-CN" dirty="0" smtClean="0">
                <a:latin typeface="Arial" panose="02080604020202020204" charset="0"/>
                <a:ea typeface="微软雅黑" pitchFamily="34" charset="-122"/>
                <a:sym typeface="+mn-ea"/>
              </a:rPr>
              <a:t>Resources</a:t>
            </a:r>
            <a:endParaRPr lang="x-none" altLang="zh-CN"/>
          </a:p>
          <a:p>
            <a:r>
              <a:rPr lang="x-none" altLang="zh-CN" dirty="0" smtClean="0">
                <a:latin typeface="Arial" panose="02080604020202020204" charset="0"/>
                <a:ea typeface="微软雅黑" pitchFamily="34" charset="-122"/>
                <a:sym typeface="+mn-ea"/>
              </a:rPr>
              <a:t>Resources</a:t>
            </a:r>
            <a:r>
              <a:rPr lang="x-none" altLang="zh-CN" dirty="0" smtClean="0">
                <a:latin typeface="Arial" panose="02080604020202020204" charset="0"/>
                <a:ea typeface="微软雅黑" pitchFamily="34" charset="-122"/>
                <a:sym typeface="+mn-ea"/>
              </a:rPr>
              <a:t>.mAssets  为 AssetManager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  <a:sym typeface="+mn-ea"/>
            </a:endParaRPr>
          </a:p>
          <a:p>
            <a:r>
              <a:rPr lang="x-none" altLang="zh-CN"/>
              <a:t>路径以vector的形式存在</a:t>
            </a:r>
            <a:r>
              <a:rPr lang="x-none" altLang="zh-CN" dirty="0" smtClean="0">
                <a:latin typeface="Arial" panose="02080604020202020204" charset="0"/>
                <a:ea typeface="微软雅黑" pitchFamily="34" charset="-122"/>
                <a:sym typeface="+mn-ea"/>
              </a:rPr>
              <a:t>AssetManager</a:t>
            </a:r>
            <a:r>
              <a:rPr lang="x-none" altLang="zh-CN"/>
              <a:t>中</a:t>
            </a:r>
            <a:endParaRPr lang="x-none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8A67-51CF-43EE-AC70-EEC5EB56F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8A67-51CF-43EE-AC70-EEC5EB56F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8A67-51CF-43EE-AC70-EEC5EB56F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8A67-51CF-43EE-AC70-EEC5EB56F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x-none" altLang="zh-CN"/>
              <a:t>findLibrary时遍历PathClassLoader中的</a:t>
            </a:r>
            <a:r>
              <a:rPr lang="zh-CN" altLang="en-US" dirty="0" smtClean="0">
                <a:latin typeface="Arial" panose="02080604020202020204" charset="0"/>
                <a:ea typeface="微软雅黑" pitchFamily="34" charset="-122"/>
                <a:sym typeface="+mn-ea"/>
              </a:rPr>
              <a:t>nativeLibraryDirectories</a:t>
            </a:r>
            <a:r>
              <a:rPr lang="x-none" altLang="zh-CN" dirty="0" smtClean="0">
                <a:latin typeface="Arial" panose="02080604020202020204" charset="0"/>
                <a:ea typeface="微软雅黑" pitchFamily="34" charset="-122"/>
                <a:sym typeface="+mn-ea"/>
              </a:rPr>
              <a:t>数组查找路径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8A67-51CF-43EE-AC70-EEC5EB56F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8A67-51CF-43EE-AC70-EEC5EB56F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8A67-51CF-43EE-AC70-EEC5EB56F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8A67-51CF-43EE-AC70-EEC5EB56F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8A67-51CF-43EE-AC70-EEC5EB56F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8A67-51CF-43EE-AC70-EEC5EB56F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8A67-51CF-43EE-AC70-EEC5EB56F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8A67-51CF-43EE-AC70-EEC5EB56F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8A67-51CF-43EE-AC70-EEC5EB56F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8A67-51CF-43EE-AC70-EEC5EB56F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8A67-51CF-43EE-AC70-EEC5EB56F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8A67-51CF-43EE-AC70-EEC5EB56F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8A67-51CF-43EE-AC70-EEC5EB56F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8A67-51CF-43EE-AC70-EEC5EB56F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8A67-51CF-43EE-AC70-EEC5EB56F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607" y="3283379"/>
            <a:ext cx="4581554" cy="3841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2302" y="1940506"/>
            <a:ext cx="7757123" cy="1202466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204250" y="-12701"/>
            <a:ext cx="2606018" cy="1429080"/>
            <a:chOff x="3204240" y="276224"/>
            <a:chExt cx="2606010" cy="1429002"/>
          </a:xfrm>
        </p:grpSpPr>
        <p:sp>
          <p:nvSpPr>
            <p:cNvPr id="8" name="椭圆 7"/>
            <p:cNvSpPr/>
            <p:nvPr/>
          </p:nvSpPr>
          <p:spPr>
            <a:xfrm>
              <a:off x="3204240" y="1053778"/>
              <a:ext cx="651448" cy="651448"/>
            </a:xfrm>
            <a:prstGeom prst="ellipse">
              <a:avLst/>
            </a:prstGeom>
            <a:solidFill>
              <a:srgbClr val="ADB6C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204240" y="276224"/>
              <a:ext cx="651448" cy="1103278"/>
            </a:xfrm>
            <a:prstGeom prst="rect">
              <a:avLst/>
            </a:prstGeom>
            <a:solidFill>
              <a:srgbClr val="ADB6C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855761" y="1053778"/>
              <a:ext cx="651448" cy="651448"/>
            </a:xfrm>
            <a:prstGeom prst="ellipse">
              <a:avLst/>
            </a:prstGeom>
            <a:solidFill>
              <a:srgbClr val="097FC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55761" y="276224"/>
              <a:ext cx="651448" cy="1103278"/>
            </a:xfrm>
            <a:prstGeom prst="rect">
              <a:avLst/>
            </a:prstGeom>
            <a:solidFill>
              <a:srgbClr val="097FC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507281" y="1053778"/>
              <a:ext cx="651448" cy="651448"/>
            </a:xfrm>
            <a:prstGeom prst="ellipse">
              <a:avLst/>
            </a:prstGeom>
            <a:solidFill>
              <a:srgbClr val="CBD1D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507281" y="276224"/>
              <a:ext cx="651448" cy="1103277"/>
            </a:xfrm>
            <a:prstGeom prst="rect">
              <a:avLst/>
            </a:prstGeom>
            <a:solidFill>
              <a:srgbClr val="CBD1D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158802" y="1053778"/>
              <a:ext cx="651448" cy="651448"/>
            </a:xfrm>
            <a:prstGeom prst="ellipse">
              <a:avLst/>
            </a:prstGeom>
            <a:solidFill>
              <a:srgbClr val="1A1D1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158802" y="276224"/>
              <a:ext cx="651448" cy="1103278"/>
            </a:xfrm>
            <a:prstGeom prst="rect">
              <a:avLst/>
            </a:prstGeom>
            <a:solidFill>
              <a:srgbClr val="1A1D1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89607" y="3283379"/>
            <a:ext cx="4581914" cy="385221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EFB2-4996-4A7C-B8A2-DD19BFE856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2E50-39CF-4EC4-BAE0-B1BD0F868A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EFB2-4996-4A7C-B8A2-DD19BFE856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2E50-39CF-4EC4-BAE0-B1BD0F868A9D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61925" y="266715"/>
            <a:ext cx="8820176" cy="632494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5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aseline="0">
                <a:solidFill>
                  <a:schemeClr val="tx1"/>
                </a:solidFill>
              </a:defRPr>
            </a:lvl1pPr>
            <a:lvl2pPr>
              <a:defRPr sz="2000" b="0" baseline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5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EFB2-4996-4A7C-B8A2-DD19BFE856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2E50-39CF-4EC4-BAE0-B1BD0F868A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3196810" y="3384184"/>
            <a:ext cx="3250810" cy="2059312"/>
          </a:xfrm>
        </p:spPr>
        <p:txBody>
          <a:bodyPr anchor="b">
            <a:normAutofit/>
          </a:bodyPr>
          <a:lstStyle>
            <a:lvl1pPr algn="l">
              <a:defRPr sz="32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262385" y="5528466"/>
            <a:ext cx="3067672" cy="357497"/>
          </a:xfrm>
          <a:prstGeom prst="roundRect">
            <a:avLst>
              <a:gd name="adj" fmla="val 50000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7" name="MH_Others_1"/>
          <p:cNvSpPr/>
          <p:nvPr userDrawn="1"/>
        </p:nvSpPr>
        <p:spPr>
          <a:xfrm>
            <a:off x="2612582" y="3023936"/>
            <a:ext cx="3729924" cy="1953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0"/>
          </a:gradFill>
          <a:ln>
            <a:noFill/>
          </a:ln>
          <a:effectLst>
            <a:innerShdw blurRad="1143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500"/>
          </a:p>
        </p:txBody>
      </p:sp>
      <p:sp>
        <p:nvSpPr>
          <p:cNvPr id="8" name="MH_Others_2"/>
          <p:cNvSpPr/>
          <p:nvPr userDrawn="1"/>
        </p:nvSpPr>
        <p:spPr>
          <a:xfrm>
            <a:off x="2556774" y="2180523"/>
            <a:ext cx="641240" cy="843412"/>
          </a:xfrm>
          <a:prstGeom prst="round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72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innerShdw blurRad="63500">
                    <a:prstClr val="black">
                      <a:alpha val="20000"/>
                    </a:prstClr>
                  </a:innerShdw>
                </a:effectLst>
              </a:rPr>
              <a:t>C</a:t>
            </a:r>
            <a:endParaRPr lang="zh-CN" altLang="en-US" sz="7200" b="1" dirty="0">
              <a:solidFill>
                <a:schemeClr val="accent1">
                  <a:lumMod val="40000"/>
                  <a:lumOff val="60000"/>
                </a:schemeClr>
              </a:solidFill>
              <a:effectLst>
                <a:innerShdw blurRad="63500">
                  <a:prstClr val="black">
                    <a:alpha val="20000"/>
                  </a:prstClr>
                </a:innerShdw>
              </a:effectLst>
            </a:endParaRPr>
          </a:p>
        </p:txBody>
      </p:sp>
      <p:sp>
        <p:nvSpPr>
          <p:cNvPr id="9" name="MH_Others_3"/>
          <p:cNvSpPr txBox="1">
            <a:spLocks noChangeArrowheads="1"/>
          </p:cNvSpPr>
          <p:nvPr userDrawn="1"/>
        </p:nvSpPr>
        <p:spPr bwMode="auto">
          <a:xfrm flipH="1">
            <a:off x="3041009" y="2668044"/>
            <a:ext cx="1558997" cy="409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charset="0"/>
              <a:buChar char="•"/>
              <a:defRPr sz="2100">
                <a:solidFill>
                  <a:schemeClr val="tx1"/>
                </a:solidFill>
                <a:latin typeface="Calibri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500">
                <a:solidFill>
                  <a:schemeClr val="tx1"/>
                </a:solidFill>
                <a:latin typeface="Calibri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HAPTER</a:t>
            </a:r>
            <a:endParaRPr lang="zh-CN" altLang="en-US" sz="3300" spc="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EFB2-4996-4A7C-B8A2-DD19BFE856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2E50-39CF-4EC4-BAE0-B1BD0F868A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95301" y="166065"/>
            <a:ext cx="8115326" cy="6418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495301" y="1244671"/>
            <a:ext cx="3810011" cy="493263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5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790029" y="1244671"/>
            <a:ext cx="3820598" cy="493263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5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EFB2-4996-4A7C-B8A2-DD19BFE856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2E50-39CF-4EC4-BAE0-B1BD0F868A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04011" y="118538"/>
            <a:ext cx="6984097" cy="7170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9" y="1376437"/>
            <a:ext cx="3868352" cy="823957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5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9" y="2200394"/>
            <a:ext cx="3868352" cy="368478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5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900" y="1376437"/>
            <a:ext cx="3887403" cy="823957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5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900" y="2200394"/>
            <a:ext cx="3887403" cy="368478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5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EFB2-4996-4A7C-B8A2-DD19BFE856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2E50-39CF-4EC4-BAE0-B1BD0F868A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EFB2-4996-4A7C-B8A2-DD19BFE856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2E50-39CF-4EC4-BAE0-B1BD0F868A9D}" type="slidenum">
              <a:rPr lang="zh-CN" altLang="en-US" smtClean="0"/>
            </a:fld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2152650" y="2936875"/>
            <a:ext cx="2400935" cy="2311400"/>
          </a:xfrm>
          <a:prstGeom prst="ellipse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7" name="椭圆 6"/>
          <p:cNvSpPr/>
          <p:nvPr userDrawn="1"/>
        </p:nvSpPr>
        <p:spPr>
          <a:xfrm>
            <a:off x="5010785" y="3908425"/>
            <a:ext cx="1311275" cy="1308735"/>
          </a:xfrm>
          <a:prstGeom prst="ellipse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8" name="椭圆 7"/>
          <p:cNvSpPr/>
          <p:nvPr userDrawn="1"/>
        </p:nvSpPr>
        <p:spPr>
          <a:xfrm>
            <a:off x="5511800" y="3624580"/>
            <a:ext cx="808355" cy="889000"/>
          </a:xfrm>
          <a:prstGeom prst="ellipse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9" name="椭圆 8"/>
          <p:cNvSpPr/>
          <p:nvPr userDrawn="1"/>
        </p:nvSpPr>
        <p:spPr>
          <a:xfrm>
            <a:off x="2545565" y="1268483"/>
            <a:ext cx="4053600" cy="4053108"/>
          </a:xfrm>
          <a:prstGeom prst="ellipse">
            <a:avLst/>
          </a:prstGeom>
          <a:solidFill>
            <a:schemeClr val="accent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en-US" altLang="zh-CN" sz="3600"/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3391210" y="2289725"/>
            <a:ext cx="2349007" cy="1728094"/>
          </a:xfrm>
        </p:spPr>
        <p:txBody>
          <a:bodyPr wrap="none">
            <a:normAutofit/>
          </a:bodyPr>
          <a:lstStyle>
            <a:lvl1pPr algn="ctr">
              <a:defRPr sz="6600" b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3" hasCustomPrompt="1"/>
          </p:nvPr>
        </p:nvSpPr>
        <p:spPr>
          <a:xfrm>
            <a:off x="3391210" y="3967416"/>
            <a:ext cx="2349007" cy="43562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27" cy="685837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EFB2-4996-4A7C-B8A2-DD19BFE856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2E50-39CF-4EC4-BAE0-B1BD0F868A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735535"/>
            <a:ext cx="3123909" cy="16002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12" y="735535"/>
            <a:ext cx="4627814" cy="54038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2335822"/>
            <a:ext cx="3123909" cy="381179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904717" y="327042"/>
            <a:ext cx="886886" cy="615031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342902" y="327042"/>
            <a:ext cx="7468681" cy="6150310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5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EFB2-4996-4A7C-B8A2-DD19BFE856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2E50-39CF-4EC4-BAE0-B1BD0F868A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0"/>
            <a:ext cx="9144027" cy="6871074"/>
            <a:chOff x="0" y="0"/>
            <a:chExt cx="9144000" cy="68707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6677025"/>
              <a:ext cx="9144000" cy="193675"/>
              <a:chOff x="0" y="6741384"/>
              <a:chExt cx="12180336" cy="14400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0" y="6741384"/>
                <a:ext cx="3060000" cy="144000"/>
              </a:xfrm>
              <a:prstGeom prst="rect">
                <a:avLst/>
              </a:prstGeom>
              <a:solidFill>
                <a:srgbClr val="ADB6C7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itchFamily="2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048112" y="6741384"/>
                <a:ext cx="3036000" cy="144000"/>
              </a:xfrm>
              <a:prstGeom prst="rect">
                <a:avLst/>
              </a:prstGeom>
              <a:solidFill>
                <a:srgbClr val="087A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itchFamily="2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072224" y="6741384"/>
                <a:ext cx="3060000" cy="144000"/>
              </a:xfrm>
              <a:prstGeom prst="rect">
                <a:avLst/>
              </a:prstGeom>
              <a:solidFill>
                <a:srgbClr val="CBD1DB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itchFamily="2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9120336" y="6741384"/>
                <a:ext cx="3060000" cy="144000"/>
              </a:xfrm>
              <a:prstGeom prst="rect">
                <a:avLst/>
              </a:prstGeom>
              <a:solidFill>
                <a:srgbClr val="2A323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itchFamily="2" charset="-122"/>
                </a:endParaRPr>
              </a:p>
            </p:txBody>
          </p:sp>
        </p:grpSp>
      </p:grp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2" y="6418086"/>
            <a:ext cx="2057406" cy="365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B45EFB2-4996-4A7C-B8A2-DD19BFE856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9" y="6418086"/>
            <a:ext cx="3086109" cy="365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69" y="6418086"/>
            <a:ext cx="2057406" cy="365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6AF2E50-39CF-4EC4-BAE0-B1BD0F868A9D}" type="slidenum">
              <a:rPr lang="zh-CN" altLang="en-US" smtClean="0"/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95301" y="1121495"/>
            <a:ext cx="8115325" cy="5144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5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95301" y="166065"/>
            <a:ext cx="8115326" cy="641877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362585" indent="-360680" algn="just" defTabSz="6858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1"/>
        </a:buClr>
        <a:buSzPct val="60000"/>
        <a:buFont typeface="Wingdings" charset="2"/>
        <a:buChar char="n"/>
        <a:defRPr lang="zh-CN" altLang="en-US" sz="24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86385" indent="-284480" algn="just" defTabSz="6858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ClrTx/>
        <a:buFont typeface="Arial" panose="02080604020202020204" charset="0"/>
        <a:buChar char="•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885" indent="-17018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18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18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18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18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18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18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000" smtClean="0"/>
              <a:t>热修复</a:t>
            </a:r>
            <a:endParaRPr lang="x-none" altLang="en-US" sz="4000" smtClean="0"/>
          </a:p>
        </p:txBody>
      </p:sp>
      <p:sp>
        <p:nvSpPr>
          <p:cNvPr id="5" name="副标题 4"/>
          <p:cNvSpPr/>
          <p:nvPr>
            <p:ph type="subTitle" idx="1"/>
          </p:nvPr>
        </p:nvSpPr>
        <p:spPr/>
        <p:txBody>
          <a:bodyPr>
            <a:noAutofit/>
          </a:bodyPr>
          <a:p>
            <a:r>
              <a:rPr lang="x-none" altLang="zh-CN" sz="1800">
                <a:sym typeface="+mn-ea"/>
              </a:rPr>
              <a:t>原理分析</a:t>
            </a:r>
            <a:endParaRPr lang="x-none" altLang="zh-CN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5301" y="981926"/>
            <a:ext cx="8115326" cy="48138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68580" tIns="34290" rIns="68580" bIns="3429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da-DK" sz="2400" smtClean="0"/>
              <a:t>dex修复——java方法替换</a:t>
            </a:r>
            <a:r>
              <a:rPr lang="da-DK" altLang="zh-CN" sz="2400" smtClean="0"/>
              <a:t> 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507685" y="1634150"/>
            <a:ext cx="1661795" cy="4876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x-none" altLang="zh-CN" sz="2000" b="1" dirty="0" smtClean="0">
                <a:latin typeface="Arial" panose="02080604020202020204" charset="0"/>
                <a:ea typeface="微软雅黑" pitchFamily="34" charset="-122"/>
                <a:sym typeface="+mn-ea"/>
              </a:rPr>
              <a:t>Sophix方案</a:t>
            </a:r>
            <a:endParaRPr lang="x-none" altLang="zh-CN" sz="2000" b="1" dirty="0" smtClean="0">
              <a:latin typeface="Arial" panose="02080604020202020204" charset="0"/>
              <a:ea typeface="微软雅黑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9114" y="2075159"/>
            <a:ext cx="5217795" cy="4476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  <a:sym typeface="+mn-ea"/>
              </a:rPr>
              <a:t>memcpy(smeth, dmeth, sizeof(ArtMethod));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2380" y="2305050"/>
            <a:ext cx="6484620" cy="301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9114" y="5396058"/>
            <a:ext cx="4507230" cy="4476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如何获取sizeof(ArtMethod)成为了关键点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5301" y="981926"/>
            <a:ext cx="8115326" cy="48138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68580" tIns="34290" rIns="68580" bIns="3429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da-DK" sz="2400" smtClean="0"/>
              <a:t>dex修复——java方法替换</a:t>
            </a:r>
            <a:r>
              <a:rPr lang="da-DK" altLang="zh-CN" sz="2400" smtClean="0"/>
              <a:t> 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011404" y="2203270"/>
            <a:ext cx="1614969" cy="1091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x-none" altLang="zh-CN" sz="1350"/>
          </a:p>
        </p:txBody>
      </p:sp>
      <p:cxnSp>
        <p:nvCxnSpPr>
          <p:cNvPr id="6" name="直接连接符 5"/>
          <p:cNvCxnSpPr>
            <a:stCxn id="5" idx="1"/>
            <a:endCxn id="5" idx="3"/>
          </p:cNvCxnSpPr>
          <p:nvPr/>
        </p:nvCxnSpPr>
        <p:spPr>
          <a:xfrm>
            <a:off x="6003149" y="2748896"/>
            <a:ext cx="16148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658629" y="2348051"/>
            <a:ext cx="320675" cy="309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x-none" altLang="zh-CN" sz="1050" dirty="0" smtClean="0">
                <a:latin typeface="Arial" panose="02080604020202020204" charset="0"/>
                <a:ea typeface="微软雅黑" pitchFamily="34" charset="-122"/>
              </a:rPr>
              <a:t>f1</a:t>
            </a:r>
            <a:endParaRPr lang="x-none" altLang="zh-CN" sz="1050" dirty="0" smtClean="0">
              <a:latin typeface="Arial" panose="02080604020202020204" charset="0"/>
              <a:ea typeface="微软雅黑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70973" y="1869418"/>
            <a:ext cx="904875" cy="3092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x-none" altLang="zh-CN" sz="1050" dirty="0" smtClean="0">
                <a:latin typeface="Arial" panose="02080604020202020204" charset="0"/>
                <a:ea typeface="微软雅黑" pitchFamily="34" charset="-122"/>
                <a:sym typeface="+mn-ea"/>
              </a:rPr>
              <a:t>Method[2]</a:t>
            </a:r>
            <a:endParaRPr lang="zh-CN" altLang="en-US" sz="1050" dirty="0" smtClean="0">
              <a:latin typeface="Arial" panose="02080604020202020204" charset="0"/>
              <a:ea typeface="微软雅黑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61011" y="2879071"/>
            <a:ext cx="320675" cy="309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x-none" altLang="zh-CN" sz="1050" dirty="0" smtClean="0">
                <a:latin typeface="Arial" panose="02080604020202020204" charset="0"/>
                <a:ea typeface="微软雅黑" pitchFamily="34" charset="-122"/>
              </a:rPr>
              <a:t>f2</a:t>
            </a:r>
            <a:endParaRPr lang="x-none" altLang="zh-CN" sz="1050" dirty="0" smtClean="0">
              <a:latin typeface="Arial" panose="02080604020202020204" charset="0"/>
              <a:ea typeface="微软雅黑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1970" y="4143517"/>
            <a:ext cx="5154930" cy="4476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所以只需要计算两者只差即为Method结构体大小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6730" y="3623310"/>
            <a:ext cx="8121650" cy="4476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  <a:sym typeface="+mn-ea"/>
              </a:rPr>
              <a:t>通过对源码分析，对于静态函数f1和f2，在内存中是相邻的两个Method结构体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7685" y="1634150"/>
            <a:ext cx="1661795" cy="4876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x-none" altLang="zh-CN" sz="2000" b="1" dirty="0" smtClean="0">
                <a:latin typeface="Arial" panose="02080604020202020204" charset="0"/>
                <a:ea typeface="微软雅黑" pitchFamily="34" charset="-122"/>
                <a:sym typeface="+mn-ea"/>
              </a:rPr>
              <a:t>Sophix方案</a:t>
            </a:r>
            <a:endParaRPr lang="x-none" altLang="zh-CN" sz="2000" b="1" dirty="0" smtClean="0">
              <a:latin typeface="Arial" panose="02080604020202020204" charset="0"/>
              <a:ea typeface="微软雅黑" pitchFamily="34" charset="-122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375" y="2209800"/>
            <a:ext cx="5277485" cy="136144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45" y="4682490"/>
            <a:ext cx="8321675" cy="6642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5301" y="981926"/>
            <a:ext cx="8115326" cy="48138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68580" tIns="34290" rIns="68580" bIns="3429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da-DK" sz="2400" smtClean="0"/>
              <a:t>dex修复——java方法替换</a:t>
            </a:r>
            <a:r>
              <a:rPr lang="da-DK" altLang="zh-CN" sz="2400" smtClean="0"/>
              <a:t> 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509590" y="2243276"/>
            <a:ext cx="2754630" cy="1872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优点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对运行效率几乎不影响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不需要重启即可生效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兼容性较高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2446" y="3912536"/>
            <a:ext cx="5718810" cy="22288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缺点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  <a:p>
            <a:pPr marL="285750" indent="-285750" algn="l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不支持字段和方法的增加和删除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  <a:p>
            <a:pPr marL="285750" indent="-285750" algn="l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不支持修复的非静态方法被反射调用</a:t>
            </a:r>
            <a:br>
              <a:rPr lang="x-none" altLang="zh-CN" dirty="0" smtClean="0">
                <a:latin typeface="Arial" panose="02080604020202020204" charset="0"/>
                <a:ea typeface="微软雅黑" pitchFamily="34" charset="-122"/>
              </a:rPr>
            </a:b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（InvokeMethod会调用VerifyObjectIsClass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  <a:p>
            <a:pPr indent="0" algn="l">
              <a:lnSpc>
                <a:spcPct val="130000"/>
              </a:lnSpc>
              <a:buFont typeface="Arial" panose="02080604020202020204" charset="0"/>
              <a:buNone/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       来判断调用方法的对象是否是方法所属类的实例）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7685" y="1634150"/>
            <a:ext cx="1661795" cy="4876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x-none" altLang="zh-CN" sz="2000" b="1" dirty="0" smtClean="0">
                <a:latin typeface="Arial" panose="02080604020202020204" charset="0"/>
                <a:ea typeface="微软雅黑" pitchFamily="34" charset="-122"/>
                <a:sym typeface="+mn-ea"/>
              </a:rPr>
              <a:t>Sophix方案</a:t>
            </a:r>
            <a:endParaRPr lang="x-none" altLang="zh-CN" sz="2000" b="1" dirty="0" smtClean="0">
              <a:latin typeface="Arial" panose="02080604020202020204" charset="0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5301" y="981926"/>
            <a:ext cx="8115326" cy="48138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68580" tIns="34290" rIns="68580" bIns="3429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da-DK" sz="2400" smtClean="0"/>
              <a:t>dex修复——multidex</a:t>
            </a:r>
            <a:r>
              <a:rPr lang="da-DK" altLang="zh-CN" sz="2400" smtClean="0"/>
              <a:t> 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507211" y="1583676"/>
            <a:ext cx="1515110" cy="4476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微信apk结构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93725" y="2101215"/>
            <a:ext cx="5701030" cy="4123690"/>
            <a:chOff x="935" y="3309"/>
            <a:chExt cx="8978" cy="649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45" y="3309"/>
              <a:ext cx="8969" cy="6494"/>
            </a:xfrm>
            <a:prstGeom prst="rect">
              <a:avLst/>
            </a:prstGeom>
          </p:spPr>
        </p:pic>
        <p:sp>
          <p:nvSpPr>
            <p:cNvPr id="2" name="矩形 1"/>
            <p:cNvSpPr/>
            <p:nvPr/>
          </p:nvSpPr>
          <p:spPr>
            <a:xfrm>
              <a:off x="935" y="7602"/>
              <a:ext cx="1900" cy="17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5301" y="981926"/>
            <a:ext cx="8115326" cy="48138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68580" tIns="34290" rIns="68580" bIns="3429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da-DK" sz="2400" smtClean="0"/>
              <a:t>dex修复——multidex</a:t>
            </a:r>
            <a:r>
              <a:rPr lang="da-DK" altLang="zh-CN" sz="2400" smtClean="0"/>
              <a:t> 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507211" y="1583676"/>
            <a:ext cx="5816600" cy="4476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dirty="0" smtClean="0">
                <a:latin typeface="Arial" panose="02080604020202020204" charset="0"/>
                <a:ea typeface="微软雅黑" pitchFamily="34" charset="-122"/>
              </a:rPr>
              <a:t>当多个dex中含有重复的类时，会找到靠前的dex中的类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171065"/>
            <a:ext cx="7983220" cy="33070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5301" y="981926"/>
            <a:ext cx="8115326" cy="48138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68580" tIns="34290" rIns="68580" bIns="3429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da-DK" sz="2400" smtClean="0"/>
              <a:t>dex修复——multidex</a:t>
            </a:r>
            <a:r>
              <a:rPr lang="da-DK" altLang="zh-CN" sz="2400" smtClean="0"/>
              <a:t> 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497840" y="1659255"/>
            <a:ext cx="7934960" cy="1516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zh-CN" altLang="en-US" dirty="0" smtClean="0">
                <a:latin typeface="Arial" panose="02080604020202020204" charset="0"/>
                <a:ea typeface="微软雅黑" pitchFamily="34" charset="-122"/>
              </a:rPr>
              <a:t>获取PathClassLoader</a:t>
            </a: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（系统）</a:t>
            </a:r>
            <a:r>
              <a:rPr lang="zh-CN" altLang="en-US" dirty="0" smtClean="0">
                <a:latin typeface="Arial" panose="02080604020202020204" charset="0"/>
                <a:ea typeface="微软雅黑" pitchFamily="34" charset="-122"/>
              </a:rPr>
              <a:t>中的DexPathList中的Element数组</a:t>
            </a:r>
            <a:endParaRPr lang="zh-CN" altLang="en-US" dirty="0" smtClean="0">
              <a:latin typeface="Arial" panose="02080604020202020204" charset="0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zh-CN" altLang="en-US" dirty="0" smtClean="0">
                <a:latin typeface="Arial" panose="02080604020202020204" charset="0"/>
                <a:ea typeface="微软雅黑" pitchFamily="34" charset="-122"/>
              </a:rPr>
              <a:t>获取DexClassLoader</a:t>
            </a: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（补丁）</a:t>
            </a:r>
            <a:r>
              <a:rPr lang="zh-CN" altLang="en-US" dirty="0" smtClean="0">
                <a:latin typeface="Arial" panose="02080604020202020204" charset="0"/>
                <a:ea typeface="微软雅黑" pitchFamily="34" charset="-122"/>
              </a:rPr>
              <a:t>中的DexPathList中的Element数组</a:t>
            </a:r>
            <a:endParaRPr lang="zh-CN" altLang="en-US" dirty="0" smtClean="0">
              <a:latin typeface="Arial" panose="02080604020202020204" charset="0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zh-CN" altLang="en-US" dirty="0" smtClean="0">
                <a:latin typeface="Arial" panose="02080604020202020204" charset="0"/>
                <a:ea typeface="微软雅黑" pitchFamily="34" charset="-122"/>
              </a:rPr>
              <a:t>将两个Element数组合并之后，再将其赋值给PathClassLoader的Element数组</a:t>
            </a:r>
            <a:endParaRPr lang="zh-CN" altLang="en-US" dirty="0" smtClean="0">
              <a:latin typeface="Arial" panose="02080604020202020204" charset="0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9260" y="3178810"/>
            <a:ext cx="5743575" cy="32289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5301" y="981926"/>
            <a:ext cx="8115326" cy="48138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68580" tIns="34290" rIns="68580" bIns="3429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da-DK" sz="2400" smtClean="0"/>
              <a:t>dex修复——multidex</a:t>
            </a:r>
            <a:r>
              <a:rPr lang="da-DK" altLang="zh-CN" sz="2400" smtClean="0"/>
              <a:t> 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507685" y="2794773"/>
            <a:ext cx="6727051" cy="803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dex加载时，</a:t>
            </a:r>
            <a:r>
              <a:rPr lang="zh-CN" altLang="en-US" dirty="0" smtClean="0">
                <a:latin typeface="Arial" panose="02080604020202020204" charset="0"/>
                <a:ea typeface="微软雅黑" pitchFamily="34" charset="-122"/>
              </a:rPr>
              <a:t>方法中直接引用到的类和class都在同一个dex中的话，那么这个类就会被打CLASS_ISPREVERIFIED标志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2446" y="1621767"/>
            <a:ext cx="6604635" cy="4876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x-none" altLang="zh-CN" sz="2000" dirty="0" smtClean="0">
                <a:latin typeface="Arial" panose="02080604020202020204" charset="0"/>
                <a:ea typeface="微软雅黑" pitchFamily="34" charset="-122"/>
                <a:sym typeface="+mn-ea"/>
              </a:rPr>
              <a:t>Dalvik虚拟机下</a:t>
            </a:r>
            <a:r>
              <a:rPr lang="zh-CN" altLang="en-US" sz="2000" dirty="0" smtClean="0">
                <a:latin typeface="Arial" panose="02080604020202020204" charset="0"/>
                <a:ea typeface="微软雅黑" pitchFamily="34" charset="-122"/>
                <a:sym typeface="+mn-ea"/>
              </a:rPr>
              <a:t>CLASS_ISPREVERIFIED标志</a:t>
            </a:r>
            <a:r>
              <a:rPr lang="x-none" altLang="zh-CN" sz="2000" dirty="0" smtClean="0">
                <a:latin typeface="Arial" panose="02080604020202020204" charset="0"/>
                <a:ea typeface="微软雅黑" pitchFamily="34" charset="-122"/>
                <a:sym typeface="+mn-ea"/>
              </a:rPr>
              <a:t>带来的问题</a:t>
            </a:r>
            <a:endParaRPr lang="x-none" altLang="zh-CN" sz="2000" dirty="0" smtClean="0">
              <a:latin typeface="Arial" panose="02080604020202020204" charset="0"/>
              <a:ea typeface="微软雅黑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7685" y="4441174"/>
            <a:ext cx="6719431" cy="1160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80604020202020204" charset="0"/>
                <a:ea typeface="微软雅黑" pitchFamily="34" charset="-122"/>
                <a:sym typeface="+mn-ea"/>
              </a:rPr>
              <a:t>在</a:t>
            </a:r>
            <a:r>
              <a:rPr lang="x-none" altLang="zh-CN" dirty="0" smtClean="0">
                <a:latin typeface="Arial" panose="02080604020202020204" charset="0"/>
                <a:ea typeface="微软雅黑" pitchFamily="34" charset="-122"/>
                <a:sym typeface="+mn-ea"/>
              </a:rPr>
              <a:t>解析类</a:t>
            </a:r>
            <a:r>
              <a:rPr lang="zh-CN" altLang="en-US" dirty="0" smtClean="0">
                <a:latin typeface="Arial" panose="02080604020202020204" charset="0"/>
                <a:ea typeface="微软雅黑" pitchFamily="34" charset="-122"/>
                <a:sym typeface="+mn-ea"/>
              </a:rPr>
              <a:t>的时候</a:t>
            </a:r>
            <a:r>
              <a:rPr lang="x-none" altLang="zh-CN" dirty="0" smtClean="0">
                <a:latin typeface="Arial" panose="02080604020202020204" charset="0"/>
                <a:ea typeface="微软雅黑" pitchFamily="34" charset="-122"/>
                <a:sym typeface="+mn-ea"/>
              </a:rPr>
              <a:t>，</a:t>
            </a:r>
            <a:r>
              <a:rPr lang="zh-CN" altLang="en-US" dirty="0" smtClean="0">
                <a:latin typeface="Arial" panose="02080604020202020204" charset="0"/>
                <a:ea typeface="微软雅黑" pitchFamily="34" charset="-122"/>
                <a:sym typeface="+mn-ea"/>
              </a:rPr>
              <a:t>fromUnverifiedConstant</a:t>
            </a:r>
            <a:r>
              <a:rPr lang="x-none" altLang="zh-CN" dirty="0" smtClean="0">
                <a:latin typeface="Arial" panose="02080604020202020204" charset="0"/>
                <a:ea typeface="微软雅黑" pitchFamily="34" charset="-122"/>
                <a:sym typeface="+mn-ea"/>
              </a:rPr>
              <a:t>参数为false，且打上了</a:t>
            </a:r>
            <a:r>
              <a:rPr lang="zh-CN" altLang="en-US" dirty="0" smtClean="0">
                <a:latin typeface="Arial" panose="02080604020202020204" charset="0"/>
                <a:ea typeface="微软雅黑" pitchFamily="34" charset="-122"/>
                <a:sym typeface="+mn-ea"/>
              </a:rPr>
              <a:t>CLASS_ISPREVERIFIED标志</a:t>
            </a:r>
            <a:r>
              <a:rPr lang="x-none" altLang="zh-CN" dirty="0" smtClean="0">
                <a:latin typeface="Arial" panose="02080604020202020204" charset="0"/>
                <a:ea typeface="微软雅黑" pitchFamily="34" charset="-122"/>
                <a:sym typeface="+mn-ea"/>
              </a:rPr>
              <a:t>，就会检查引用类和加载的类是否为在同一个dex中，如果不是则抛出异常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325" y="2324735"/>
            <a:ext cx="8279765" cy="533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" y="3982085"/>
            <a:ext cx="7619365" cy="5340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5301" y="981926"/>
            <a:ext cx="8115326" cy="48138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68580" tIns="34290" rIns="68580" bIns="3429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da-DK" sz="2400" smtClean="0"/>
              <a:t>dex修复——multidex</a:t>
            </a:r>
            <a:r>
              <a:rPr lang="da-DK" altLang="zh-CN" sz="2400" smtClean="0"/>
              <a:t> 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536260" y="2120403"/>
            <a:ext cx="7862911" cy="803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80604020202020204" charset="0"/>
                <a:ea typeface="微软雅黑" pitchFamily="34" charset="-122"/>
              </a:rPr>
              <a:t>为了防止类被打上CLASS_ISPREVERIFIED标志，会往所有类的构造函数里面插入了一段代码</a:t>
            </a:r>
            <a:endParaRPr lang="zh-CN" altLang="en-US" dirty="0" smtClean="0">
              <a:latin typeface="Arial" panose="02080604020202020204" charset="0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8000" y="4114800"/>
            <a:ext cx="7915910" cy="1160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80604020202020204" charset="0"/>
                <a:ea typeface="微软雅黑" pitchFamily="34" charset="-122"/>
              </a:rPr>
              <a:t>其中AntilazyLoad类会被打包成单独的hack.dex</a:t>
            </a: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。</a:t>
            </a:r>
            <a:r>
              <a:rPr lang="zh-CN" altLang="en-US" dirty="0" smtClean="0">
                <a:latin typeface="Arial" panose="02080604020202020204" charset="0"/>
                <a:ea typeface="微软雅黑" pitchFamily="34" charset="-122"/>
              </a:rPr>
              <a:t>安装apk的时候，classes.dex内的类都会引用一个在不相同dex中的AntilazyLoad类，这样就防止了类被打上CLASS_ISPREVERIFIED的标志</a:t>
            </a:r>
            <a:endParaRPr lang="zh-CN" altLang="en-US" dirty="0" smtClean="0">
              <a:latin typeface="Arial" panose="02080604020202020204" charset="0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7685" y="1634150"/>
            <a:ext cx="1582420" cy="4876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x-none" altLang="zh-CN" sz="2000" b="1" dirty="0" smtClean="0">
                <a:latin typeface="Arial" panose="02080604020202020204" charset="0"/>
                <a:ea typeface="微软雅黑" pitchFamily="34" charset="-122"/>
                <a:sym typeface="+mn-ea"/>
              </a:rPr>
              <a:t>Qzone方案</a:t>
            </a:r>
            <a:endParaRPr lang="x-none" altLang="zh-CN" sz="2000" b="1" dirty="0" smtClean="0">
              <a:latin typeface="Arial" panose="02080604020202020204" charset="0"/>
              <a:ea typeface="微软雅黑" pitchFamily="34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025" y="2905125"/>
            <a:ext cx="678116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5301" y="981926"/>
            <a:ext cx="8115326" cy="48138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68580" tIns="34290" rIns="68580" bIns="3429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da-DK" sz="2400" smtClean="0"/>
              <a:t>dex修复——multidex</a:t>
            </a:r>
            <a:r>
              <a:rPr lang="da-DK" altLang="zh-CN" sz="2400" smtClean="0"/>
              <a:t> 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509590" y="2433776"/>
            <a:ext cx="2068830" cy="11601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优点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  <a:p>
            <a:pPr marL="285750" indent="-285750" algn="l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可以实现类替换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  <a:p>
            <a:pPr marL="285750" indent="-285750" algn="l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兼容性高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2446" y="3893486"/>
            <a:ext cx="8099425" cy="1516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缺点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  <a:p>
            <a:pPr marL="285750" indent="-285750" algn="l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不支持即时生效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  <a:p>
            <a:pPr marL="285750" indent="-285750" algn="l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插桩会影响到运行时性能，dexopt阶段的preverify失败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  <a:p>
            <a:pPr marL="285750" indent="-285750" algn="l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art模式下，需要把调用类、父类子类打包到patch.dex中，补丁包过于庞大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685" y="1634150"/>
            <a:ext cx="1582420" cy="4876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x-none" altLang="zh-CN" sz="2000" b="1" dirty="0" smtClean="0">
                <a:latin typeface="Arial" panose="02080604020202020204" charset="0"/>
                <a:ea typeface="微软雅黑" pitchFamily="34" charset="-122"/>
                <a:sym typeface="+mn-ea"/>
              </a:rPr>
              <a:t>Qzone方案</a:t>
            </a:r>
            <a:endParaRPr lang="x-none" altLang="zh-CN" sz="2000" b="1" dirty="0" smtClean="0">
              <a:latin typeface="Arial" panose="02080604020202020204" charset="0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5301" y="981926"/>
            <a:ext cx="8115326" cy="48138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68580" tIns="34290" rIns="68580" bIns="3429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da-DK" sz="2400" smtClean="0"/>
              <a:t>dex修复——multidex</a:t>
            </a:r>
            <a:r>
              <a:rPr lang="da-DK" altLang="zh-CN" sz="2400" smtClean="0"/>
              <a:t> 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501015" y="2862580"/>
            <a:ext cx="7602855" cy="116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dirty="0" smtClean="0">
                <a:latin typeface="Arial" panose="02080604020202020204" charset="0"/>
                <a:ea typeface="微软雅黑" pitchFamily="34" charset="-122"/>
                <a:sym typeface="+mn-ea"/>
              </a:rPr>
              <a:t>fromUnverifiedConstant</a:t>
            </a:r>
            <a:r>
              <a:rPr lang="x-none" altLang="zh-CN" dirty="0" smtClean="0">
                <a:latin typeface="Arial" panose="02080604020202020204" charset="0"/>
                <a:ea typeface="微软雅黑" pitchFamily="34" charset="-122"/>
                <a:sym typeface="+mn-ea"/>
              </a:rPr>
              <a:t>参数为false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  <a:sym typeface="+mn-ea"/>
              </a:rPr>
              <a:t>且打上了</a:t>
            </a:r>
            <a:r>
              <a:rPr lang="zh-CN" altLang="en-US" dirty="0" smtClean="0">
                <a:latin typeface="Arial" panose="02080604020202020204" charset="0"/>
                <a:ea typeface="微软雅黑" pitchFamily="34" charset="-122"/>
                <a:sym typeface="+mn-ea"/>
              </a:rPr>
              <a:t>CLASS_ISPREVERIFIED标志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  <a:sym typeface="+mn-ea"/>
              </a:rPr>
              <a:t>就会检查引用类和加载的类是否为在同一个dex中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2334260"/>
            <a:ext cx="7619365" cy="5340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92125" y="4351020"/>
            <a:ext cx="7844790" cy="1516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30000"/>
              </a:lnSpc>
              <a:buFont typeface="Arial" panose="02080604020202020204" charset="0"/>
              <a:buNone/>
            </a:pPr>
            <a:r>
              <a:rPr lang="zh-CN" altLang="en-US" dirty="0" smtClean="0">
                <a:latin typeface="Arial" panose="02080604020202020204" charset="0"/>
                <a:ea typeface="微软雅黑" pitchFamily="34" charset="-122"/>
              </a:rPr>
              <a:t>直接在jni中直接调用dvmResolveClass函数</a:t>
            </a: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解析类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zh-CN" altLang="en-US" dirty="0" smtClean="0">
                <a:latin typeface="Arial" panose="02080604020202020204" charset="0"/>
                <a:ea typeface="微软雅黑" pitchFamily="34" charset="-122"/>
              </a:rPr>
              <a:t>引用类referrer：需要patch的类</a:t>
            </a: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所在</a:t>
            </a:r>
            <a:r>
              <a:rPr lang="zh-CN" altLang="en-US" dirty="0" smtClean="0">
                <a:latin typeface="Arial" panose="02080604020202020204" charset="0"/>
                <a:ea typeface="微软雅黑" pitchFamily="34" charset="-122"/>
              </a:rPr>
              <a:t>dex</a:t>
            </a: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的一个类对象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zh-CN" altLang="en-US" dirty="0" smtClean="0">
                <a:latin typeface="Arial" panose="02080604020202020204" charset="0"/>
                <a:ea typeface="微软雅黑" pitchFamily="34" charset="-122"/>
              </a:rPr>
              <a:t>补丁类的classIdx：</a:t>
            </a: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补丁</a:t>
            </a:r>
            <a:r>
              <a:rPr lang="zh-CN" altLang="en-US" dirty="0" smtClean="0">
                <a:latin typeface="Arial" panose="02080604020202020204" charset="0"/>
                <a:ea typeface="微软雅黑" pitchFamily="34" charset="-122"/>
              </a:rPr>
              <a:t>类在原dex文件结构类区中的索引id</a:t>
            </a:r>
            <a:endParaRPr lang="zh-CN" altLang="en-US" dirty="0" smtClean="0">
              <a:latin typeface="Arial" panose="02080604020202020204" charset="0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zh-CN" altLang="en-US" dirty="0" smtClean="0">
                <a:latin typeface="Arial" panose="02080604020202020204" charset="0"/>
                <a:ea typeface="微软雅黑" pitchFamily="34" charset="-122"/>
              </a:rPr>
              <a:t>fromUnverifiedConstant：true</a:t>
            </a:r>
            <a:endParaRPr lang="zh-CN" altLang="en-US" dirty="0" smtClean="0">
              <a:latin typeface="Arial" panose="02080604020202020204" charset="0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7685" y="1634150"/>
            <a:ext cx="1330960" cy="4876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x-none" altLang="zh-CN" sz="2000" b="1" dirty="0" smtClean="0">
                <a:latin typeface="Arial" panose="02080604020202020204" charset="0"/>
                <a:ea typeface="微软雅黑" pitchFamily="34" charset="-122"/>
                <a:sym typeface="+mn-ea"/>
              </a:rPr>
              <a:t>QFix方案</a:t>
            </a:r>
            <a:endParaRPr lang="x-none" altLang="zh-CN" sz="2000" b="1" dirty="0" smtClean="0">
              <a:latin typeface="Arial" panose="02080604020202020204" charset="0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5301" y="981926"/>
            <a:ext cx="8115326" cy="48138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68580" tIns="34290" rIns="68580" bIns="34290" rtlCol="0" anchor="ctr">
            <a:normAutofit/>
          </a:bodyPr>
          <a:lstStyle>
            <a:defPPr>
              <a:defRPr lang="zh-CN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x-none" sz="2400" smtClean="0">
                <a:sym typeface="+mn-ea"/>
              </a:rPr>
              <a:t>为什么需要热修复</a:t>
            </a:r>
            <a:endParaRPr lang="x-none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502920" y="1744980"/>
            <a:ext cx="4779010" cy="1516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80604020202020204" charset="0"/>
                <a:ea typeface="微软雅黑" pitchFamily="34" charset="-122"/>
              </a:rPr>
              <a:t>传统的开发流程弊端：</a:t>
            </a:r>
            <a:endParaRPr lang="zh-CN" altLang="en-US" dirty="0" smtClean="0">
              <a:latin typeface="Arial" panose="02080604020202020204" charset="0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zh-CN" altLang="en-US" dirty="0" smtClean="0">
                <a:latin typeface="Arial" panose="02080604020202020204" charset="0"/>
                <a:ea typeface="微软雅黑" pitchFamily="34" charset="-122"/>
              </a:rPr>
              <a:t>重新发布版本代价太大</a:t>
            </a:r>
            <a:endParaRPr lang="zh-CN" altLang="en-US" dirty="0" smtClean="0">
              <a:latin typeface="Arial" panose="02080604020202020204" charset="0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zh-CN" altLang="en-US" dirty="0" smtClean="0">
                <a:latin typeface="Arial" panose="02080604020202020204" charset="0"/>
                <a:ea typeface="微软雅黑" pitchFamily="34" charset="-122"/>
              </a:rPr>
              <a:t>用户下载安装成本太高</a:t>
            </a:r>
            <a:endParaRPr lang="zh-CN" altLang="en-US" dirty="0" smtClean="0">
              <a:latin typeface="Arial" panose="02080604020202020204" charset="0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zh-CN" altLang="en-US" dirty="0" smtClean="0">
                <a:latin typeface="Arial" panose="02080604020202020204" charset="0"/>
                <a:ea typeface="微软雅黑" pitchFamily="34" charset="-122"/>
              </a:rPr>
              <a:t>BUG修复不及时，用户体验太差</a:t>
            </a:r>
            <a:endParaRPr lang="zh-CN" altLang="en-US" dirty="0" smtClean="0">
              <a:latin typeface="Arial" panose="02080604020202020204" charset="0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3555" y="3844925"/>
            <a:ext cx="5274945" cy="1516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80604020202020204" charset="0"/>
                <a:ea typeface="微软雅黑" pitchFamily="34" charset="-122"/>
              </a:rPr>
              <a:t>热修复的开发流程显得更加灵活，优势很多：</a:t>
            </a:r>
            <a:endParaRPr lang="zh-CN" altLang="en-US" dirty="0" smtClean="0">
              <a:latin typeface="Arial" panose="02080604020202020204" charset="0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zh-CN" altLang="en-US" dirty="0" smtClean="0">
                <a:latin typeface="Arial" panose="02080604020202020204" charset="0"/>
                <a:ea typeface="微软雅黑" pitchFamily="34" charset="-122"/>
              </a:rPr>
              <a:t>无需重新发版，实时高效热修复</a:t>
            </a:r>
            <a:endParaRPr lang="zh-CN" altLang="en-US" dirty="0" smtClean="0">
              <a:latin typeface="Arial" panose="02080604020202020204" charset="0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zh-CN" altLang="en-US" dirty="0" smtClean="0">
                <a:latin typeface="Arial" panose="02080604020202020204" charset="0"/>
                <a:ea typeface="微软雅黑" pitchFamily="34" charset="-122"/>
              </a:rPr>
              <a:t>用户无感知修复，无需下载新的应用，代价小</a:t>
            </a:r>
            <a:endParaRPr lang="zh-CN" altLang="en-US" dirty="0" smtClean="0">
              <a:latin typeface="Arial" panose="02080604020202020204" charset="0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zh-CN" altLang="en-US" dirty="0" smtClean="0">
                <a:latin typeface="Arial" panose="02080604020202020204" charset="0"/>
                <a:ea typeface="微软雅黑" pitchFamily="34" charset="-122"/>
              </a:rPr>
              <a:t>修复成功率高，把损失降到最低</a:t>
            </a:r>
            <a:endParaRPr lang="zh-CN" altLang="en-US" dirty="0" smtClean="0">
              <a:latin typeface="Arial" panose="02080604020202020204" charset="0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5301" y="981926"/>
            <a:ext cx="8115326" cy="48138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68580" tIns="34290" rIns="68580" bIns="3429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da-DK" sz="2400" smtClean="0"/>
              <a:t>dex修复——multidex</a:t>
            </a:r>
            <a:r>
              <a:rPr lang="da-DK" altLang="zh-CN" sz="2400" smtClean="0"/>
              <a:t> 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509590" y="2433776"/>
            <a:ext cx="2526030" cy="11601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优点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  <a:p>
            <a:pPr marL="285750" indent="-285750" algn="l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对运行效率影响不大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  <a:p>
            <a:pPr marL="285750" indent="-285750" algn="l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兼容性高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2446" y="3893486"/>
            <a:ext cx="8099425" cy="116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缺点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  <a:p>
            <a:pPr marL="285750" indent="-285750" algn="l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不支持即时生效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  <a:p>
            <a:pPr marL="285750" indent="-285750" algn="l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不能新增virtual方法，以免打乱虚表顺序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685" y="1634150"/>
            <a:ext cx="1330960" cy="4876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x-none" altLang="zh-CN" sz="2000" b="1" dirty="0" smtClean="0">
                <a:latin typeface="Arial" panose="02080604020202020204" charset="0"/>
                <a:ea typeface="微软雅黑" pitchFamily="34" charset="-122"/>
                <a:sym typeface="+mn-ea"/>
              </a:rPr>
              <a:t>QFix方案</a:t>
            </a:r>
            <a:endParaRPr lang="x-none" altLang="zh-CN" sz="2000" b="1" dirty="0" smtClean="0">
              <a:latin typeface="Arial" panose="02080604020202020204" charset="0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5301" y="981926"/>
            <a:ext cx="8115326" cy="48138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68580" tIns="34290" rIns="68580" bIns="3429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da-DK" sz="2400" smtClean="0"/>
              <a:t>dex修复——multidex</a:t>
            </a:r>
            <a:r>
              <a:rPr lang="da-DK" altLang="zh-CN" sz="2400" smtClean="0"/>
              <a:t> 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507685" y="1634150"/>
            <a:ext cx="1661795" cy="4876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x-none" altLang="zh-CN" sz="2000" b="1" dirty="0" smtClean="0">
                <a:latin typeface="Arial" panose="02080604020202020204" charset="0"/>
                <a:ea typeface="微软雅黑" pitchFamily="34" charset="-122"/>
                <a:sym typeface="+mn-ea"/>
              </a:rPr>
              <a:t>Sophix方案</a:t>
            </a:r>
            <a:endParaRPr lang="x-none" altLang="zh-CN" sz="2000" b="1" dirty="0" smtClean="0">
              <a:latin typeface="Arial" panose="02080604020202020204" charset="0"/>
              <a:ea typeface="微软雅黑" pitchFamily="34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9240" y="2616200"/>
            <a:ext cx="5920740" cy="35490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3080" y="2106295"/>
            <a:ext cx="8110855" cy="803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80604020202020204" charset="0"/>
                <a:ea typeface="微软雅黑" pitchFamily="34" charset="-122"/>
              </a:rPr>
              <a:t>Sophix的做法是在旧dex中移除补丁class的定义，从而避免了CLASS_ISPREVERIFIED标记</a:t>
            </a:r>
            <a:endParaRPr lang="zh-CN" altLang="en-US" dirty="0" smtClean="0">
              <a:latin typeface="Arial" panose="02080604020202020204" charset="0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5301" y="981926"/>
            <a:ext cx="8115326" cy="48138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68580" tIns="34290" rIns="68580" bIns="3429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da-DK" sz="2400" smtClean="0"/>
              <a:t>dex修复——multidex</a:t>
            </a:r>
            <a:r>
              <a:rPr lang="da-DK" altLang="zh-CN" sz="2400" smtClean="0"/>
              <a:t> 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509590" y="2433776"/>
            <a:ext cx="2526030" cy="15163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优点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  <a:p>
            <a:pPr marL="285750" indent="-285750" algn="l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  <a:sym typeface="+mn-ea"/>
              </a:rPr>
              <a:t>可以实现类替换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  <a:p>
            <a:pPr marL="285750" indent="-285750" algn="l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对运行效率影响不大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  <a:p>
            <a:pPr marL="285750" indent="-285750" algn="l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兼容性高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2446" y="4169711"/>
            <a:ext cx="8099425" cy="803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缺点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  <a:p>
            <a:pPr marL="285750" indent="-285750" algn="l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不支持即时生效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685" y="1634150"/>
            <a:ext cx="1661795" cy="4876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x-none" altLang="zh-CN" sz="2000" b="1" dirty="0" smtClean="0">
                <a:latin typeface="Arial" panose="02080604020202020204" charset="0"/>
                <a:ea typeface="微软雅黑" pitchFamily="34" charset="-122"/>
                <a:sym typeface="+mn-ea"/>
              </a:rPr>
              <a:t>Sophix方案</a:t>
            </a:r>
            <a:endParaRPr lang="x-none" altLang="zh-CN" sz="2000" b="1" dirty="0" smtClean="0">
              <a:latin typeface="Arial" panose="02080604020202020204" charset="0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5301" y="981926"/>
            <a:ext cx="8115326" cy="48138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68580" tIns="34290" rIns="68580" bIns="3429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da-DK" sz="2400" smtClean="0"/>
              <a:t>dex修复——instant run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11810" y="1663700"/>
            <a:ext cx="7035165" cy="447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80604020202020204" charset="0"/>
                <a:ea typeface="微软雅黑" pitchFamily="34" charset="-122"/>
              </a:rPr>
              <a:t>Instant Run，是android studio2.0新增的一个运行机制</a:t>
            </a:r>
            <a:endParaRPr lang="zh-CN" altLang="en-US" dirty="0" smtClean="0">
              <a:latin typeface="Arial" panose="02080604020202020204" charset="0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2400300"/>
            <a:ext cx="6666865" cy="26663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5301" y="981926"/>
            <a:ext cx="8115326" cy="48138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68580" tIns="34290" rIns="68580" bIns="3429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da-DK" sz="2400" smtClean="0"/>
              <a:t>dex修复——instant run</a:t>
            </a:r>
            <a:r>
              <a:rPr lang="da-DK" altLang="zh-CN" sz="2400" smtClean="0"/>
              <a:t> 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507685" y="1634150"/>
            <a:ext cx="1696085" cy="4876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x-none" altLang="zh-CN" sz="2000" b="1" dirty="0" smtClean="0">
                <a:latin typeface="Arial" panose="02080604020202020204" charset="0"/>
                <a:ea typeface="微软雅黑" pitchFamily="34" charset="-122"/>
                <a:sym typeface="+mn-ea"/>
              </a:rPr>
              <a:t>Robust方案</a:t>
            </a:r>
            <a:endParaRPr lang="x-none" altLang="zh-CN" sz="2000" b="1" dirty="0" smtClean="0">
              <a:latin typeface="Arial" panose="02080604020202020204" charset="0"/>
              <a:ea typeface="微软雅黑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690" y="2282190"/>
            <a:ext cx="3048000" cy="8318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" y="3785870"/>
            <a:ext cx="13352145" cy="23907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04825" y="3325495"/>
            <a:ext cx="1097280" cy="4476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插桩后：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5301" y="981926"/>
            <a:ext cx="8115326" cy="48138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68580" tIns="34290" rIns="68580" bIns="3429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da-DK" sz="2400" smtClean="0"/>
              <a:t>dex修复——instant run</a:t>
            </a:r>
            <a:r>
              <a:rPr lang="da-DK" altLang="zh-CN" sz="2400" smtClean="0"/>
              <a:t> 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507685" y="1634150"/>
            <a:ext cx="1696085" cy="4876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x-none" altLang="zh-CN" sz="2000" b="1" dirty="0" smtClean="0">
                <a:latin typeface="Arial" panose="02080604020202020204" charset="0"/>
                <a:ea typeface="微软雅黑" pitchFamily="34" charset="-122"/>
                <a:sym typeface="+mn-ea"/>
              </a:rPr>
              <a:t>Robust方案</a:t>
            </a:r>
            <a:endParaRPr lang="x-none" altLang="zh-CN" sz="2000" b="1" dirty="0" smtClean="0">
              <a:latin typeface="Arial" panose="02080604020202020204" charset="0"/>
              <a:ea typeface="微软雅黑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0180" y="2159635"/>
            <a:ext cx="6323330" cy="407479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5301" y="981926"/>
            <a:ext cx="8115326" cy="48138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68580" tIns="34290" rIns="68580" bIns="3429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da-DK" sz="2400" smtClean="0"/>
              <a:t>dex修复——</a:t>
            </a:r>
            <a:r>
              <a:rPr lang="x-none" altLang="da-DK" sz="2400" smtClean="0">
                <a:sym typeface="+mn-ea"/>
              </a:rPr>
              <a:t>instant run</a:t>
            </a:r>
            <a:r>
              <a:rPr lang="da-DK" altLang="zh-CN" sz="2400" smtClean="0">
                <a:sym typeface="+mn-ea"/>
              </a:rPr>
              <a:t> </a:t>
            </a:r>
            <a:r>
              <a:rPr lang="da-DK" altLang="zh-CN" sz="2400" smtClean="0"/>
              <a:t> 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509590" y="2243276"/>
            <a:ext cx="2526030" cy="1872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优点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对运行效率影响小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不需要重启即可生效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兼容性高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2446" y="3912536"/>
            <a:ext cx="2983230" cy="15163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缺点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  <a:p>
            <a:pPr marL="285750" indent="-285750" algn="l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不支持字段的增加和删除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  <a:p>
            <a:pPr marL="285750" indent="-285750" algn="l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对方法数量有影响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  <a:p>
            <a:pPr marL="285750" indent="-285750" algn="l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包体积增加明显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7685" y="1634150"/>
            <a:ext cx="1696085" cy="4876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x-none" altLang="zh-CN" sz="2000" b="1" dirty="0" smtClean="0">
                <a:latin typeface="Arial" panose="02080604020202020204" charset="0"/>
                <a:ea typeface="微软雅黑" pitchFamily="34" charset="-122"/>
                <a:sym typeface="+mn-ea"/>
              </a:rPr>
              <a:t>Robust方案</a:t>
            </a:r>
            <a:endParaRPr lang="x-none" altLang="zh-CN" sz="2000" b="1" dirty="0" smtClean="0">
              <a:latin typeface="Arial" panose="02080604020202020204" charset="0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5301" y="981926"/>
            <a:ext cx="8115326" cy="48138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68580" tIns="34290" rIns="68580" bIns="3429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da-DK" sz="2400" smtClean="0"/>
              <a:t>dex修复——</a:t>
            </a:r>
            <a:r>
              <a:rPr lang="x-none" altLang="da-DK" sz="2400" smtClean="0">
                <a:sym typeface="+mn-ea"/>
              </a:rPr>
              <a:t>instant run</a:t>
            </a:r>
            <a:r>
              <a:rPr lang="da-DK" altLang="zh-CN" sz="2400" smtClean="0">
                <a:sym typeface="+mn-ea"/>
              </a:rPr>
              <a:t> </a:t>
            </a:r>
            <a:r>
              <a:rPr lang="da-DK" altLang="zh-CN" sz="2400" smtClean="0"/>
              <a:t> 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07685" y="1634150"/>
            <a:ext cx="1591310" cy="4876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x-none" altLang="zh-CN" sz="2000" b="1" dirty="0" smtClean="0">
                <a:latin typeface="Arial" panose="02080604020202020204" charset="0"/>
                <a:ea typeface="微软雅黑" pitchFamily="34" charset="-122"/>
                <a:sym typeface="+mn-ea"/>
              </a:rPr>
              <a:t>Tinker方案</a:t>
            </a:r>
            <a:endParaRPr lang="x-none" altLang="zh-CN" sz="2000" b="1" dirty="0" smtClean="0">
              <a:latin typeface="Arial" panose="02080604020202020204" charset="0"/>
              <a:ea typeface="微软雅黑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1810" y="2286000"/>
            <a:ext cx="7273925" cy="2585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80604020202020204" charset="0"/>
                <a:ea typeface="微软雅黑" pitchFamily="34" charset="-122"/>
              </a:rPr>
              <a:t>Tinker是整体替换DEX的方案。</a:t>
            </a:r>
            <a:endParaRPr lang="zh-CN" altLang="en-US" dirty="0" smtClean="0">
              <a:latin typeface="Arial" panose="0208060402020202020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dirty="0" smtClean="0">
              <a:latin typeface="Arial" panose="0208060402020202020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80604020202020204" charset="0"/>
                <a:ea typeface="微软雅黑" pitchFamily="34" charset="-122"/>
              </a:rPr>
              <a:t>主要的原理是与Mu</a:t>
            </a: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lti</a:t>
            </a:r>
            <a:r>
              <a:rPr lang="zh-CN" altLang="en-US" dirty="0" smtClean="0">
                <a:latin typeface="Arial" panose="02080604020202020204" charset="0"/>
                <a:ea typeface="微软雅黑" pitchFamily="34" charset="-122"/>
              </a:rPr>
              <a:t>Dex技术基本相同</a:t>
            </a:r>
            <a:endParaRPr lang="zh-CN" altLang="en-US" dirty="0" smtClean="0">
              <a:latin typeface="Arial" panose="0208060402020202020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80604020202020204" charset="0"/>
                <a:ea typeface="微软雅黑" pitchFamily="34" charset="-122"/>
              </a:rPr>
              <a:t>区别在于不再将patch.dex增加到elements数组中</a:t>
            </a:r>
            <a:endParaRPr lang="zh-CN" altLang="en-US" dirty="0" smtClean="0">
              <a:latin typeface="Arial" panose="0208060402020202020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dirty="0" smtClean="0">
              <a:latin typeface="Arial" panose="0208060402020202020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80604020202020204" charset="0"/>
                <a:ea typeface="微软雅黑" pitchFamily="34" charset="-122"/>
                <a:sym typeface="+mn-ea"/>
              </a:rPr>
              <a:t>Tinker</a:t>
            </a:r>
            <a:r>
              <a:rPr lang="x-none" altLang="zh-CN" dirty="0" smtClean="0">
                <a:latin typeface="Arial" panose="02080604020202020204" charset="0"/>
                <a:ea typeface="微软雅黑" pitchFamily="34" charset="-122"/>
                <a:sym typeface="+mn-ea"/>
              </a:rPr>
              <a:t>以</a:t>
            </a:r>
            <a:r>
              <a:rPr lang="zh-CN" altLang="en-US" dirty="0" smtClean="0">
                <a:latin typeface="Arial" panose="02080604020202020204" charset="0"/>
                <a:ea typeface="微软雅黑" pitchFamily="34" charset="-122"/>
              </a:rPr>
              <a:t>差量的方式给出patch.dex，然后将patch.dex与应用的classes.dex合并，然后整体替换掉旧的DEX文件，以达到修复的目的。</a:t>
            </a:r>
            <a:endParaRPr lang="zh-CN" altLang="en-US" dirty="0" smtClean="0">
              <a:latin typeface="Arial" panose="02080604020202020204" charset="0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5301" y="981926"/>
            <a:ext cx="8115326" cy="48138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68580" tIns="34290" rIns="68580" bIns="3429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da-DK" sz="2400" smtClean="0"/>
              <a:t>dex修复——</a:t>
            </a:r>
            <a:r>
              <a:rPr lang="x-none" altLang="da-DK" sz="2400" smtClean="0">
                <a:sym typeface="+mn-ea"/>
              </a:rPr>
              <a:t>instant run</a:t>
            </a:r>
            <a:r>
              <a:rPr lang="da-DK" altLang="zh-CN" sz="2400" smtClean="0">
                <a:sym typeface="+mn-ea"/>
              </a:rPr>
              <a:t> </a:t>
            </a:r>
            <a:r>
              <a:rPr lang="da-DK" altLang="zh-CN" sz="2400" smtClean="0"/>
              <a:t> 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07685" y="1634150"/>
            <a:ext cx="1591310" cy="4876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x-none" altLang="zh-CN" sz="2000" b="1" dirty="0" smtClean="0">
                <a:latin typeface="Arial" panose="02080604020202020204" charset="0"/>
                <a:ea typeface="微软雅黑" pitchFamily="34" charset="-122"/>
                <a:sym typeface="+mn-ea"/>
              </a:rPr>
              <a:t>Tinker方案</a:t>
            </a:r>
            <a:endParaRPr lang="x-none" altLang="zh-CN" sz="2000" b="1" dirty="0" smtClean="0">
              <a:latin typeface="Arial" panose="02080604020202020204" charset="0"/>
              <a:ea typeface="微软雅黑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070" y="2266950"/>
            <a:ext cx="7763510" cy="396303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5301" y="981926"/>
            <a:ext cx="8115326" cy="48138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68580" tIns="34290" rIns="68580" bIns="3429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da-DK" sz="2400" smtClean="0"/>
              <a:t>dex修复——</a:t>
            </a:r>
            <a:r>
              <a:rPr lang="x-none" altLang="da-DK" sz="2400" smtClean="0">
                <a:sym typeface="+mn-ea"/>
              </a:rPr>
              <a:t>instant run</a:t>
            </a:r>
            <a:r>
              <a:rPr lang="da-DK" altLang="zh-CN" sz="2400" smtClean="0">
                <a:sym typeface="+mn-ea"/>
              </a:rPr>
              <a:t> </a:t>
            </a:r>
            <a:r>
              <a:rPr lang="da-DK" altLang="zh-CN" sz="2400" smtClean="0"/>
              <a:t> 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509590" y="2243276"/>
            <a:ext cx="2297430" cy="15163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优点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对运行效率影响小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兼容性高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补丁包小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2446" y="3912536"/>
            <a:ext cx="4542790" cy="11601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缺点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  <a:p>
            <a:pPr marL="285750" indent="-285750" algn="l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  <a:sym typeface="+mn-ea"/>
              </a:rPr>
              <a:t>不支持即时生效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  <a:p>
            <a:pPr marL="285750" indent="-285750" algn="l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在后台进程进行dex合成，消耗大量资源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7685" y="1634150"/>
            <a:ext cx="1591310" cy="4876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x-none" altLang="zh-CN" sz="2000" b="1" dirty="0" smtClean="0">
                <a:latin typeface="Arial" panose="02080604020202020204" charset="0"/>
                <a:ea typeface="微软雅黑" pitchFamily="34" charset="-122"/>
                <a:sym typeface="+mn-ea"/>
              </a:rPr>
              <a:t>Tinker方案</a:t>
            </a:r>
            <a:endParaRPr lang="x-none" altLang="zh-CN" sz="2000" b="1" dirty="0" smtClean="0">
              <a:latin typeface="Arial" panose="02080604020202020204" charset="0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682222" y="2080006"/>
            <a:ext cx="1250256" cy="12502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330200">
              <a:srgbClr val="333333">
                <a:alpha val="48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da-DK" altLang="zh-CN" sz="2000" smtClean="0">
                <a:solidFill>
                  <a:schemeClr val="accent1"/>
                </a:solidFill>
              </a:rPr>
              <a:t>Qzone</a:t>
            </a:r>
            <a:endParaRPr lang="da-DK" altLang="zh-CN" sz="2000" smtClean="0">
              <a:solidFill>
                <a:schemeClr val="accent1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 rot="21066639">
            <a:off x="673731" y="1992863"/>
            <a:ext cx="1187530" cy="268461"/>
          </a:xfrm>
          <a:custGeom>
            <a:avLst/>
            <a:gdLst>
              <a:gd name="connsiteX0" fmla="*/ 2895080 w 2895080"/>
              <a:gd name="connsiteY0" fmla="*/ 83958 h 654481"/>
              <a:gd name="connsiteX1" fmla="*/ 2675646 w 2895080"/>
              <a:gd name="connsiteY1" fmla="*/ 377425 h 654481"/>
              <a:gd name="connsiteX2" fmla="*/ 2844410 w 2895080"/>
              <a:gd name="connsiteY2" fmla="*/ 654481 h 654481"/>
              <a:gd name="connsiteX3" fmla="*/ 0 w 2895080"/>
              <a:gd name="connsiteY3" fmla="*/ 595232 h 654481"/>
              <a:gd name="connsiteX4" fmla="*/ 15971 w 2895080"/>
              <a:gd name="connsiteY4" fmla="*/ 0 h 65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5080" h="654481">
                <a:moveTo>
                  <a:pt x="2895080" y="83958"/>
                </a:moveTo>
                <a:lnTo>
                  <a:pt x="2675646" y="377425"/>
                </a:lnTo>
                <a:lnTo>
                  <a:pt x="2844410" y="654481"/>
                </a:lnTo>
                <a:lnTo>
                  <a:pt x="0" y="595232"/>
                </a:lnTo>
                <a:lnTo>
                  <a:pt x="1597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x-none" altLang="en-US" sz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QQ空间</a:t>
            </a:r>
            <a:endParaRPr lang="x-none" altLang="en-US" sz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269447" y="3817644"/>
            <a:ext cx="1250256" cy="12502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330200">
              <a:srgbClr val="333333">
                <a:alpha val="48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da-DK" altLang="zh-CN" sz="2000" smtClean="0">
                <a:solidFill>
                  <a:schemeClr val="accent2"/>
                </a:solidFill>
              </a:rPr>
              <a:t>Andfix</a:t>
            </a:r>
            <a:endParaRPr lang="da-DK" altLang="zh-CN" sz="2000" smtClean="0">
              <a:solidFill>
                <a:schemeClr val="accent2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 rot="21066639">
            <a:off x="2260956" y="3730501"/>
            <a:ext cx="1187530" cy="268461"/>
          </a:xfrm>
          <a:custGeom>
            <a:avLst/>
            <a:gdLst>
              <a:gd name="connsiteX0" fmla="*/ 2895080 w 2895080"/>
              <a:gd name="connsiteY0" fmla="*/ 83958 h 654481"/>
              <a:gd name="connsiteX1" fmla="*/ 2675646 w 2895080"/>
              <a:gd name="connsiteY1" fmla="*/ 377425 h 654481"/>
              <a:gd name="connsiteX2" fmla="*/ 2844410 w 2895080"/>
              <a:gd name="connsiteY2" fmla="*/ 654481 h 654481"/>
              <a:gd name="connsiteX3" fmla="*/ 0 w 2895080"/>
              <a:gd name="connsiteY3" fmla="*/ 595232 h 654481"/>
              <a:gd name="connsiteX4" fmla="*/ 15971 w 2895080"/>
              <a:gd name="connsiteY4" fmla="*/ 0 h 65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5080" h="654481">
                <a:moveTo>
                  <a:pt x="2895080" y="83958"/>
                </a:moveTo>
                <a:lnTo>
                  <a:pt x="2675646" y="377425"/>
                </a:lnTo>
                <a:lnTo>
                  <a:pt x="2844410" y="654481"/>
                </a:lnTo>
                <a:lnTo>
                  <a:pt x="0" y="595232"/>
                </a:lnTo>
                <a:lnTo>
                  <a:pt x="1597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阿里</a:t>
            </a:r>
            <a:endParaRPr lang="en-US" altLang="zh-CN" sz="120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260956" y="2080006"/>
            <a:ext cx="1250256" cy="12502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330200">
              <a:srgbClr val="333333">
                <a:alpha val="48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da-DK" altLang="zh-CN" sz="2000" smtClean="0">
                <a:solidFill>
                  <a:schemeClr val="accent1"/>
                </a:solidFill>
              </a:rPr>
              <a:t>QFix</a:t>
            </a:r>
            <a:endParaRPr lang="da-DK" altLang="zh-CN" sz="2000" smtClean="0">
              <a:solidFill>
                <a:schemeClr val="accent1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 rot="21066639">
            <a:off x="2252465" y="1992863"/>
            <a:ext cx="1187530" cy="268461"/>
          </a:xfrm>
          <a:custGeom>
            <a:avLst/>
            <a:gdLst>
              <a:gd name="connsiteX0" fmla="*/ 2895080 w 2895080"/>
              <a:gd name="connsiteY0" fmla="*/ 83958 h 654481"/>
              <a:gd name="connsiteX1" fmla="*/ 2675646 w 2895080"/>
              <a:gd name="connsiteY1" fmla="*/ 377425 h 654481"/>
              <a:gd name="connsiteX2" fmla="*/ 2844410 w 2895080"/>
              <a:gd name="connsiteY2" fmla="*/ 654481 h 654481"/>
              <a:gd name="connsiteX3" fmla="*/ 0 w 2895080"/>
              <a:gd name="connsiteY3" fmla="*/ 595232 h 654481"/>
              <a:gd name="connsiteX4" fmla="*/ 15971 w 2895080"/>
              <a:gd name="connsiteY4" fmla="*/ 0 h 65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5080" h="654481">
                <a:moveTo>
                  <a:pt x="2895080" y="83958"/>
                </a:moveTo>
                <a:lnTo>
                  <a:pt x="2675646" y="377425"/>
                </a:lnTo>
                <a:lnTo>
                  <a:pt x="2844410" y="654481"/>
                </a:lnTo>
                <a:lnTo>
                  <a:pt x="0" y="595232"/>
                </a:lnTo>
                <a:lnTo>
                  <a:pt x="1597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手机QQ</a:t>
            </a:r>
            <a:endParaRPr lang="en-US" altLang="zh-CN" sz="120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879695" y="2080006"/>
            <a:ext cx="1250256" cy="12502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330200">
              <a:srgbClr val="333333">
                <a:alpha val="48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da-DK" altLang="zh-CN" sz="2000" smtClean="0">
                <a:solidFill>
                  <a:schemeClr val="accent1"/>
                </a:solidFill>
              </a:rPr>
              <a:t>Tinker</a:t>
            </a:r>
            <a:endParaRPr lang="da-DK" altLang="zh-CN" sz="2000" smtClean="0">
              <a:solidFill>
                <a:schemeClr val="accent1"/>
              </a:solidFill>
            </a:endParaRPr>
          </a:p>
        </p:txBody>
      </p:sp>
      <p:sp>
        <p:nvSpPr>
          <p:cNvPr id="20" name="任意多边形 19"/>
          <p:cNvSpPr/>
          <p:nvPr/>
        </p:nvSpPr>
        <p:spPr>
          <a:xfrm rot="21066639">
            <a:off x="3871204" y="1992863"/>
            <a:ext cx="1187530" cy="268461"/>
          </a:xfrm>
          <a:custGeom>
            <a:avLst/>
            <a:gdLst>
              <a:gd name="connsiteX0" fmla="*/ 2895080 w 2895080"/>
              <a:gd name="connsiteY0" fmla="*/ 83958 h 654481"/>
              <a:gd name="connsiteX1" fmla="*/ 2675646 w 2895080"/>
              <a:gd name="connsiteY1" fmla="*/ 377425 h 654481"/>
              <a:gd name="connsiteX2" fmla="*/ 2844410 w 2895080"/>
              <a:gd name="connsiteY2" fmla="*/ 654481 h 654481"/>
              <a:gd name="connsiteX3" fmla="*/ 0 w 2895080"/>
              <a:gd name="connsiteY3" fmla="*/ 595232 h 654481"/>
              <a:gd name="connsiteX4" fmla="*/ 15971 w 2895080"/>
              <a:gd name="connsiteY4" fmla="*/ 0 h 65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5080" h="654481">
                <a:moveTo>
                  <a:pt x="2895080" y="83958"/>
                </a:moveTo>
                <a:lnTo>
                  <a:pt x="2675646" y="377425"/>
                </a:lnTo>
                <a:lnTo>
                  <a:pt x="2844410" y="654481"/>
                </a:lnTo>
                <a:lnTo>
                  <a:pt x="0" y="595232"/>
                </a:lnTo>
                <a:lnTo>
                  <a:pt x="1597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x-none" sz="12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腾讯</a:t>
            </a:r>
            <a:endParaRPr lang="x-none" sz="10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91515" y="3819525"/>
            <a:ext cx="1242060" cy="125031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330200">
              <a:srgbClr val="333333">
                <a:alpha val="48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da-DK" altLang="zh-CN" sz="2000" smtClean="0">
                <a:solidFill>
                  <a:schemeClr val="accent2"/>
                </a:solidFill>
              </a:rPr>
              <a:t>Dex</a:t>
            </a:r>
            <a:r>
              <a:rPr lang="x-none" altLang="da-DK" sz="2000" smtClean="0">
                <a:solidFill>
                  <a:schemeClr val="accent2"/>
                </a:solidFill>
              </a:rPr>
              <a:t>-po</a:t>
            </a:r>
            <a:r>
              <a:rPr lang="da-DK" altLang="zh-CN" sz="2000" smtClean="0">
                <a:solidFill>
                  <a:schemeClr val="accent2"/>
                </a:solidFill>
              </a:rPr>
              <a:t>sed</a:t>
            </a:r>
            <a:endParaRPr lang="da-DK" altLang="zh-CN" sz="2000" smtClean="0">
              <a:solidFill>
                <a:schemeClr val="accent2"/>
              </a:solidFill>
            </a:endParaRPr>
          </a:p>
        </p:txBody>
      </p:sp>
      <p:sp>
        <p:nvSpPr>
          <p:cNvPr id="23" name="任意多边形 22"/>
          <p:cNvSpPr/>
          <p:nvPr/>
        </p:nvSpPr>
        <p:spPr>
          <a:xfrm rot="21066639">
            <a:off x="682222" y="3730501"/>
            <a:ext cx="1187530" cy="268461"/>
          </a:xfrm>
          <a:custGeom>
            <a:avLst/>
            <a:gdLst>
              <a:gd name="connsiteX0" fmla="*/ 2895080 w 2895080"/>
              <a:gd name="connsiteY0" fmla="*/ 83958 h 654481"/>
              <a:gd name="connsiteX1" fmla="*/ 2675646 w 2895080"/>
              <a:gd name="connsiteY1" fmla="*/ 377425 h 654481"/>
              <a:gd name="connsiteX2" fmla="*/ 2844410 w 2895080"/>
              <a:gd name="connsiteY2" fmla="*/ 654481 h 654481"/>
              <a:gd name="connsiteX3" fmla="*/ 0 w 2895080"/>
              <a:gd name="connsiteY3" fmla="*/ 595232 h 654481"/>
              <a:gd name="connsiteX4" fmla="*/ 15971 w 2895080"/>
              <a:gd name="connsiteY4" fmla="*/ 0 h 65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5080" h="654481">
                <a:moveTo>
                  <a:pt x="2895080" y="83958"/>
                </a:moveTo>
                <a:lnTo>
                  <a:pt x="2675646" y="377425"/>
                </a:lnTo>
                <a:lnTo>
                  <a:pt x="2844410" y="654481"/>
                </a:lnTo>
                <a:lnTo>
                  <a:pt x="0" y="595232"/>
                </a:lnTo>
                <a:lnTo>
                  <a:pt x="1597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淘宝</a:t>
            </a:r>
            <a:endParaRPr lang="en-US" altLang="zh-CN" sz="120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888186" y="3817644"/>
            <a:ext cx="1250256" cy="12502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330200">
              <a:srgbClr val="333333">
                <a:alpha val="48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da-DK" altLang="zh-CN" sz="2000" smtClean="0">
                <a:solidFill>
                  <a:schemeClr val="accent2"/>
                </a:solidFill>
              </a:rPr>
              <a:t>Sophix</a:t>
            </a:r>
            <a:endParaRPr lang="da-DK" altLang="zh-CN" sz="2000" smtClean="0">
              <a:solidFill>
                <a:schemeClr val="accent2"/>
              </a:solidFill>
            </a:endParaRPr>
          </a:p>
        </p:txBody>
      </p:sp>
      <p:sp>
        <p:nvSpPr>
          <p:cNvPr id="26" name="任意多边形 25"/>
          <p:cNvSpPr/>
          <p:nvPr/>
        </p:nvSpPr>
        <p:spPr>
          <a:xfrm rot="21066639">
            <a:off x="3879695" y="3730501"/>
            <a:ext cx="1187530" cy="268461"/>
          </a:xfrm>
          <a:custGeom>
            <a:avLst/>
            <a:gdLst>
              <a:gd name="connsiteX0" fmla="*/ 2895080 w 2895080"/>
              <a:gd name="connsiteY0" fmla="*/ 83958 h 654481"/>
              <a:gd name="connsiteX1" fmla="*/ 2675646 w 2895080"/>
              <a:gd name="connsiteY1" fmla="*/ 377425 h 654481"/>
              <a:gd name="connsiteX2" fmla="*/ 2844410 w 2895080"/>
              <a:gd name="connsiteY2" fmla="*/ 654481 h 654481"/>
              <a:gd name="connsiteX3" fmla="*/ 0 w 2895080"/>
              <a:gd name="connsiteY3" fmla="*/ 595232 h 654481"/>
              <a:gd name="connsiteX4" fmla="*/ 15971 w 2895080"/>
              <a:gd name="connsiteY4" fmla="*/ 0 h 65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5080" h="654481">
                <a:moveTo>
                  <a:pt x="2895080" y="83958"/>
                </a:moveTo>
                <a:lnTo>
                  <a:pt x="2675646" y="377425"/>
                </a:lnTo>
                <a:lnTo>
                  <a:pt x="2844410" y="654481"/>
                </a:lnTo>
                <a:lnTo>
                  <a:pt x="0" y="595232"/>
                </a:lnTo>
                <a:lnTo>
                  <a:pt x="1597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阿里</a:t>
            </a:r>
            <a:endParaRPr lang="en-US" altLang="zh-CN" sz="120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5301" y="981926"/>
            <a:ext cx="8115326" cy="48138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68580" tIns="34290" rIns="68580" bIns="34290" rtlCol="0" anchor="ctr">
            <a:normAutofit/>
          </a:bodyPr>
          <a:lstStyle>
            <a:defPPr>
              <a:defRPr lang="zh-CN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2400" smtClean="0">
                <a:sym typeface="+mn-ea"/>
              </a:rPr>
              <a:t>有</a:t>
            </a:r>
            <a:r>
              <a:rPr lang="en-US" altLang="zh-CN" sz="2400" smtClean="0">
                <a:sym typeface="+mn-ea"/>
              </a:rPr>
              <a:t>哪些热修复方案</a:t>
            </a:r>
            <a:endParaRPr lang="zh-CN" altLang="en-US" sz="2400" dirty="0"/>
          </a:p>
        </p:txBody>
      </p:sp>
      <p:sp>
        <p:nvSpPr>
          <p:cNvPr id="15" name="椭圆 14"/>
          <p:cNvSpPr/>
          <p:nvPr/>
        </p:nvSpPr>
        <p:spPr>
          <a:xfrm>
            <a:off x="5517523" y="2075720"/>
            <a:ext cx="1250256" cy="12502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330200">
              <a:srgbClr val="333333">
                <a:alpha val="48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da-DK" altLang="zh-CN" sz="2000" smtClean="0">
                <a:solidFill>
                  <a:schemeClr val="accent1"/>
                </a:solidFill>
              </a:rPr>
              <a:t>Nuwa</a:t>
            </a:r>
            <a:endParaRPr lang="da-DK" altLang="zh-CN" sz="2000" smtClean="0">
              <a:solidFill>
                <a:schemeClr val="accent1"/>
              </a:solidFill>
            </a:endParaRPr>
          </a:p>
        </p:txBody>
      </p:sp>
      <p:sp>
        <p:nvSpPr>
          <p:cNvPr id="18" name="任意多边形 17"/>
          <p:cNvSpPr/>
          <p:nvPr/>
        </p:nvSpPr>
        <p:spPr>
          <a:xfrm rot="21066639">
            <a:off x="5509033" y="1988577"/>
            <a:ext cx="1187530" cy="268461"/>
          </a:xfrm>
          <a:custGeom>
            <a:avLst/>
            <a:gdLst>
              <a:gd name="connsiteX0" fmla="*/ 2895080 w 2895080"/>
              <a:gd name="connsiteY0" fmla="*/ 83958 h 654481"/>
              <a:gd name="connsiteX1" fmla="*/ 2675646 w 2895080"/>
              <a:gd name="connsiteY1" fmla="*/ 377425 h 654481"/>
              <a:gd name="connsiteX2" fmla="*/ 2844410 w 2895080"/>
              <a:gd name="connsiteY2" fmla="*/ 654481 h 654481"/>
              <a:gd name="connsiteX3" fmla="*/ 0 w 2895080"/>
              <a:gd name="connsiteY3" fmla="*/ 595232 h 654481"/>
              <a:gd name="connsiteX4" fmla="*/ 15971 w 2895080"/>
              <a:gd name="connsiteY4" fmla="*/ 0 h 65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5080" h="654481">
                <a:moveTo>
                  <a:pt x="2895080" y="83958"/>
                </a:moveTo>
                <a:lnTo>
                  <a:pt x="2675646" y="377425"/>
                </a:lnTo>
                <a:lnTo>
                  <a:pt x="2844410" y="654481"/>
                </a:lnTo>
                <a:lnTo>
                  <a:pt x="0" y="595232"/>
                </a:lnTo>
                <a:lnTo>
                  <a:pt x="1597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x-none" sz="12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个人</a:t>
            </a:r>
            <a:endParaRPr lang="x-none" sz="10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526014" y="3813358"/>
            <a:ext cx="1250256" cy="12502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330200">
              <a:srgbClr val="333333">
                <a:alpha val="48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da-DK" altLang="zh-CN" sz="2000" smtClean="0">
                <a:solidFill>
                  <a:schemeClr val="accent2"/>
                </a:solidFill>
              </a:rPr>
              <a:t>Amigo</a:t>
            </a:r>
            <a:endParaRPr lang="da-DK" altLang="zh-CN" sz="2000" smtClean="0">
              <a:solidFill>
                <a:schemeClr val="accent2"/>
              </a:solidFill>
            </a:endParaRPr>
          </a:p>
        </p:txBody>
      </p:sp>
      <p:sp>
        <p:nvSpPr>
          <p:cNvPr id="24" name="任意多边形 23"/>
          <p:cNvSpPr/>
          <p:nvPr/>
        </p:nvSpPr>
        <p:spPr>
          <a:xfrm rot="21066639">
            <a:off x="5517523" y="3726215"/>
            <a:ext cx="1187530" cy="268461"/>
          </a:xfrm>
          <a:custGeom>
            <a:avLst/>
            <a:gdLst>
              <a:gd name="connsiteX0" fmla="*/ 2895080 w 2895080"/>
              <a:gd name="connsiteY0" fmla="*/ 83958 h 654481"/>
              <a:gd name="connsiteX1" fmla="*/ 2675646 w 2895080"/>
              <a:gd name="connsiteY1" fmla="*/ 377425 h 654481"/>
              <a:gd name="connsiteX2" fmla="*/ 2844410 w 2895080"/>
              <a:gd name="connsiteY2" fmla="*/ 654481 h 654481"/>
              <a:gd name="connsiteX3" fmla="*/ 0 w 2895080"/>
              <a:gd name="connsiteY3" fmla="*/ 595232 h 654481"/>
              <a:gd name="connsiteX4" fmla="*/ 15971 w 2895080"/>
              <a:gd name="connsiteY4" fmla="*/ 0 h 65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5080" h="654481">
                <a:moveTo>
                  <a:pt x="2895080" y="83958"/>
                </a:moveTo>
                <a:lnTo>
                  <a:pt x="2675646" y="377425"/>
                </a:lnTo>
                <a:lnTo>
                  <a:pt x="2844410" y="654481"/>
                </a:lnTo>
                <a:lnTo>
                  <a:pt x="0" y="595232"/>
                </a:lnTo>
                <a:lnTo>
                  <a:pt x="1597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 sz="12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饿了么</a:t>
            </a:r>
            <a:endParaRPr lang="en-US" altLang="zh-CN" sz="120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091534" y="2077148"/>
            <a:ext cx="1250256" cy="12502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330200">
              <a:srgbClr val="333333">
                <a:alpha val="48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altLang="zh-CN" sz="2000">
                <a:solidFill>
                  <a:schemeClr val="accent1"/>
                </a:solidFill>
              </a:rPr>
              <a:t>Rocoo</a:t>
            </a:r>
            <a:r>
              <a:rPr lang="x-none" sz="2000">
                <a:solidFill>
                  <a:schemeClr val="accent1"/>
                </a:solidFill>
              </a:rPr>
              <a:t>-</a:t>
            </a:r>
            <a:r>
              <a:rPr altLang="zh-CN" sz="2000">
                <a:solidFill>
                  <a:schemeClr val="accent1"/>
                </a:solidFill>
              </a:rPr>
              <a:t>Fix</a:t>
            </a:r>
            <a:endParaRPr altLang="zh-CN" sz="2000">
              <a:solidFill>
                <a:schemeClr val="accent1"/>
              </a:solidFill>
            </a:endParaRPr>
          </a:p>
        </p:txBody>
      </p:sp>
      <p:sp>
        <p:nvSpPr>
          <p:cNvPr id="28" name="任意多边形 27"/>
          <p:cNvSpPr/>
          <p:nvPr/>
        </p:nvSpPr>
        <p:spPr>
          <a:xfrm rot="21066639">
            <a:off x="7091616" y="1997149"/>
            <a:ext cx="1187530" cy="268461"/>
          </a:xfrm>
          <a:custGeom>
            <a:avLst/>
            <a:gdLst>
              <a:gd name="connsiteX0" fmla="*/ 2895080 w 2895080"/>
              <a:gd name="connsiteY0" fmla="*/ 83958 h 654481"/>
              <a:gd name="connsiteX1" fmla="*/ 2675646 w 2895080"/>
              <a:gd name="connsiteY1" fmla="*/ 377425 h 654481"/>
              <a:gd name="connsiteX2" fmla="*/ 2844410 w 2895080"/>
              <a:gd name="connsiteY2" fmla="*/ 654481 h 654481"/>
              <a:gd name="connsiteX3" fmla="*/ 0 w 2895080"/>
              <a:gd name="connsiteY3" fmla="*/ 595232 h 654481"/>
              <a:gd name="connsiteX4" fmla="*/ 15971 w 2895080"/>
              <a:gd name="connsiteY4" fmla="*/ 0 h 65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5080" h="654481">
                <a:moveTo>
                  <a:pt x="2895080" y="83958"/>
                </a:moveTo>
                <a:lnTo>
                  <a:pt x="2675646" y="377425"/>
                </a:lnTo>
                <a:lnTo>
                  <a:pt x="2844410" y="654481"/>
                </a:lnTo>
                <a:lnTo>
                  <a:pt x="0" y="595232"/>
                </a:lnTo>
                <a:lnTo>
                  <a:pt x="1597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x-none" sz="12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个人</a:t>
            </a:r>
            <a:endParaRPr lang="x-none" sz="10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108598" y="3821930"/>
            <a:ext cx="1250256" cy="12502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330200">
              <a:srgbClr val="333333">
                <a:alpha val="48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da-DK" altLang="zh-CN" sz="2000" smtClean="0">
                <a:solidFill>
                  <a:schemeClr val="accent2"/>
                </a:solidFill>
              </a:rPr>
              <a:t>Robust</a:t>
            </a:r>
            <a:endParaRPr lang="da-DK" altLang="zh-CN" sz="2000" smtClean="0">
              <a:solidFill>
                <a:schemeClr val="accent2"/>
              </a:solidFill>
            </a:endParaRPr>
          </a:p>
        </p:txBody>
      </p:sp>
      <p:sp>
        <p:nvSpPr>
          <p:cNvPr id="30" name="任意多边形 29"/>
          <p:cNvSpPr/>
          <p:nvPr/>
        </p:nvSpPr>
        <p:spPr>
          <a:xfrm rot="21066639">
            <a:off x="7100107" y="3734788"/>
            <a:ext cx="1187530" cy="268461"/>
          </a:xfrm>
          <a:custGeom>
            <a:avLst/>
            <a:gdLst>
              <a:gd name="connsiteX0" fmla="*/ 2895080 w 2895080"/>
              <a:gd name="connsiteY0" fmla="*/ 83958 h 654481"/>
              <a:gd name="connsiteX1" fmla="*/ 2675646 w 2895080"/>
              <a:gd name="connsiteY1" fmla="*/ 377425 h 654481"/>
              <a:gd name="connsiteX2" fmla="*/ 2844410 w 2895080"/>
              <a:gd name="connsiteY2" fmla="*/ 654481 h 654481"/>
              <a:gd name="connsiteX3" fmla="*/ 0 w 2895080"/>
              <a:gd name="connsiteY3" fmla="*/ 595232 h 654481"/>
              <a:gd name="connsiteX4" fmla="*/ 15971 w 2895080"/>
              <a:gd name="connsiteY4" fmla="*/ 0 h 65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5080" h="654481">
                <a:moveTo>
                  <a:pt x="2895080" y="83958"/>
                </a:moveTo>
                <a:lnTo>
                  <a:pt x="2675646" y="377425"/>
                </a:lnTo>
                <a:lnTo>
                  <a:pt x="2844410" y="654481"/>
                </a:lnTo>
                <a:lnTo>
                  <a:pt x="0" y="595232"/>
                </a:lnTo>
                <a:lnTo>
                  <a:pt x="1597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美团</a:t>
            </a:r>
            <a:endParaRPr lang="en-US" altLang="zh-CN" sz="120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Others_2"/>
          <p:cNvSpPr/>
          <p:nvPr/>
        </p:nvSpPr>
        <p:spPr>
          <a:xfrm>
            <a:off x="2556774" y="2492692"/>
            <a:ext cx="641240" cy="632526"/>
          </a:xfrm>
          <a:prstGeom prst="round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endParaRPr lang="zh-CN" altLang="en-US" sz="7200" b="1" dirty="0">
              <a:solidFill>
                <a:schemeClr val="accent1">
                  <a:lumMod val="40000"/>
                  <a:lumOff val="60000"/>
                </a:schemeClr>
              </a:solidFill>
              <a:effectLst>
                <a:innerShdw blurRad="63500">
                  <a:prstClr val="black">
                    <a:alpha val="20000"/>
                  </a:prstClr>
                </a:innerShdw>
              </a:effectLst>
            </a:endParaRPr>
          </a:p>
        </p:txBody>
      </p:sp>
      <p:sp>
        <p:nvSpPr>
          <p:cNvPr id="8" name="MH_Number"/>
          <p:cNvSpPr txBox="1">
            <a:spLocks noChangeArrowheads="1"/>
          </p:cNvSpPr>
          <p:nvPr/>
        </p:nvSpPr>
        <p:spPr bwMode="auto">
          <a:xfrm flipH="1">
            <a:off x="4456233" y="2802330"/>
            <a:ext cx="858732" cy="307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charset="0"/>
              <a:buChar char="•"/>
              <a:defRPr sz="2100">
                <a:solidFill>
                  <a:schemeClr val="tx1"/>
                </a:solidFill>
                <a:latin typeface="Calibri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500">
                <a:solidFill>
                  <a:schemeClr val="tx1"/>
                </a:solidFill>
                <a:latin typeface="Calibri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x-none" altLang="en-US" sz="3600" b="1" i="1" spc="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2</a:t>
            </a:r>
            <a:endParaRPr lang="x-none" altLang="en-US" sz="3600" b="1" i="1" spc="200" dirty="0" smtClean="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资源修复原理</a:t>
            </a:r>
            <a:br>
              <a:rPr lang="x-none" dirty="0" smtClean="0"/>
            </a:br>
            <a:endParaRPr lang="x-none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856475" y="2195829"/>
            <a:ext cx="2038586" cy="2165966"/>
            <a:chOff x="2893951" y="2137054"/>
            <a:chExt cx="3068699" cy="3260446"/>
          </a:xfrm>
        </p:grpSpPr>
        <p:sp>
          <p:nvSpPr>
            <p:cNvPr id="7" name="椭圆 6"/>
            <p:cNvSpPr/>
            <p:nvPr/>
          </p:nvSpPr>
          <p:spPr>
            <a:xfrm>
              <a:off x="2914650" y="2349500"/>
              <a:ext cx="3048000" cy="304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330200">
                <a:srgbClr val="333333">
                  <a:alpha val="48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x-none" altLang="zh-CN" sz="2000" dirty="0">
                  <a:solidFill>
                    <a:schemeClr val="accent1"/>
                  </a:solidFill>
                </a:rPr>
                <a:t>Tinker</a:t>
              </a:r>
              <a:endParaRPr lang="x-none" altLang="zh-CN" sz="2000" dirty="0">
                <a:solidFill>
                  <a:schemeClr val="accent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x-none" altLang="zh-CN" sz="2000" dirty="0">
                  <a:solidFill>
                    <a:schemeClr val="accent1"/>
                  </a:solidFill>
                </a:rPr>
                <a:t>Amigo</a:t>
              </a:r>
              <a:endParaRPr lang="x-none" altLang="zh-CN" sz="2000" dirty="0">
                <a:solidFill>
                  <a:schemeClr val="accent1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 rot="21066639">
              <a:off x="2893951" y="2137054"/>
              <a:ext cx="2895080" cy="654481"/>
            </a:xfrm>
            <a:custGeom>
              <a:avLst/>
              <a:gdLst>
                <a:gd name="connsiteX0" fmla="*/ 2895080 w 2895080"/>
                <a:gd name="connsiteY0" fmla="*/ 83958 h 654481"/>
                <a:gd name="connsiteX1" fmla="*/ 2675646 w 2895080"/>
                <a:gd name="connsiteY1" fmla="*/ 377425 h 654481"/>
                <a:gd name="connsiteX2" fmla="*/ 2844410 w 2895080"/>
                <a:gd name="connsiteY2" fmla="*/ 654481 h 654481"/>
                <a:gd name="connsiteX3" fmla="*/ 0 w 2895080"/>
                <a:gd name="connsiteY3" fmla="*/ 595232 h 654481"/>
                <a:gd name="connsiteX4" fmla="*/ 15971 w 2895080"/>
                <a:gd name="connsiteY4" fmla="*/ 0 h 654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5080" h="654481">
                  <a:moveTo>
                    <a:pt x="2895080" y="83958"/>
                  </a:moveTo>
                  <a:lnTo>
                    <a:pt x="2675646" y="377425"/>
                  </a:lnTo>
                  <a:lnTo>
                    <a:pt x="2844410" y="654481"/>
                  </a:lnTo>
                  <a:lnTo>
                    <a:pt x="0" y="595232"/>
                  </a:lnTo>
                  <a:lnTo>
                    <a:pt x="15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x-none" altLang="zh-CN" sz="1350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替换资源路径</a:t>
              </a:r>
              <a:endParaRPr lang="x-none" altLang="zh-CN" sz="1350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248967" y="2851634"/>
            <a:ext cx="2038586" cy="2165966"/>
            <a:chOff x="2893951" y="2137054"/>
            <a:chExt cx="3068699" cy="3260446"/>
          </a:xfrm>
        </p:grpSpPr>
        <p:sp>
          <p:nvSpPr>
            <p:cNvPr id="22" name="椭圆 21"/>
            <p:cNvSpPr/>
            <p:nvPr/>
          </p:nvSpPr>
          <p:spPr>
            <a:xfrm>
              <a:off x="2914650" y="2349500"/>
              <a:ext cx="3048000" cy="304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330200">
                <a:srgbClr val="333333">
                  <a:alpha val="48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x-none" sz="2000" smtClean="0">
                  <a:solidFill>
                    <a:schemeClr val="accent2"/>
                  </a:solidFill>
                </a:rPr>
                <a:t>Sophix</a:t>
              </a:r>
              <a:endParaRPr lang="x-none" sz="2000" dirty="0">
                <a:solidFill>
                  <a:schemeClr val="accent2"/>
                </a:solidFill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 rot="21066639">
              <a:off x="2893951" y="2137054"/>
              <a:ext cx="2895080" cy="654481"/>
            </a:xfrm>
            <a:custGeom>
              <a:avLst/>
              <a:gdLst>
                <a:gd name="connsiteX0" fmla="*/ 2895080 w 2895080"/>
                <a:gd name="connsiteY0" fmla="*/ 83958 h 654481"/>
                <a:gd name="connsiteX1" fmla="*/ 2675646 w 2895080"/>
                <a:gd name="connsiteY1" fmla="*/ 377425 h 654481"/>
                <a:gd name="connsiteX2" fmla="*/ 2844410 w 2895080"/>
                <a:gd name="connsiteY2" fmla="*/ 654481 h 654481"/>
                <a:gd name="connsiteX3" fmla="*/ 0 w 2895080"/>
                <a:gd name="connsiteY3" fmla="*/ 595232 h 654481"/>
                <a:gd name="connsiteX4" fmla="*/ 15971 w 2895080"/>
                <a:gd name="connsiteY4" fmla="*/ 0 h 654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5080" h="654481">
                  <a:moveTo>
                    <a:pt x="2895080" y="83958"/>
                  </a:moveTo>
                  <a:lnTo>
                    <a:pt x="2675646" y="377425"/>
                  </a:lnTo>
                  <a:lnTo>
                    <a:pt x="2844410" y="654481"/>
                  </a:lnTo>
                  <a:lnTo>
                    <a:pt x="0" y="595232"/>
                  </a:lnTo>
                  <a:lnTo>
                    <a:pt x="159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x-none" sz="1350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添加资源路径</a:t>
              </a:r>
              <a:endParaRPr lang="x-none" sz="1350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95301" y="981926"/>
            <a:ext cx="8115326" cy="48138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68580" tIns="34290" rIns="68580" bIns="3429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x-none" sz="2400" dirty="0" smtClean="0">
                <a:sym typeface="+mn-ea"/>
              </a:rPr>
              <a:t>资源修复</a:t>
            </a:r>
            <a:r>
              <a:rPr lang="da-DK" altLang="zh-CN" sz="2400" smtClean="0"/>
              <a:t>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5301" y="981926"/>
            <a:ext cx="8115326" cy="48138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68580" tIns="34290" rIns="68580" bIns="3429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da-DK" sz="2400" smtClean="0"/>
              <a:t>资源修复</a:t>
            </a:r>
            <a:r>
              <a:rPr lang="da-DK" altLang="zh-CN" sz="2400" smtClean="0"/>
              <a:t> 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11175" y="2170430"/>
            <a:ext cx="7531100" cy="32975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30000"/>
              </a:lnSpc>
              <a:buFont typeface="Arial" panose="02080604020202020204" charset="0"/>
              <a:buNone/>
            </a:pPr>
            <a:r>
              <a:rPr lang="zh-CN" altLang="en-US" dirty="0" smtClean="0">
                <a:latin typeface="Arial" panose="02080604020202020204" charset="0"/>
                <a:ea typeface="微软雅黑" pitchFamily="34" charset="-122"/>
                <a:sym typeface="+mn-ea"/>
              </a:rPr>
              <a:t>新的资源文件路径加到AssetManager中</a:t>
            </a:r>
            <a:r>
              <a:rPr lang="x-none" altLang="zh-CN" dirty="0" smtClean="0">
                <a:latin typeface="Arial" panose="02080604020202020204" charset="0"/>
                <a:ea typeface="微软雅黑" pitchFamily="34" charset="-122"/>
                <a:sym typeface="+mn-ea"/>
              </a:rPr>
              <a:t>，替换原有</a:t>
            </a:r>
            <a:r>
              <a:rPr lang="zh-CN" altLang="en-US" dirty="0" smtClean="0">
                <a:latin typeface="Arial" panose="02080604020202020204" charset="0"/>
                <a:ea typeface="微软雅黑" pitchFamily="34" charset="-122"/>
                <a:sym typeface="+mn-ea"/>
              </a:rPr>
              <a:t>AssetManager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  <a:sym typeface="+mn-ea"/>
            </a:endParaRPr>
          </a:p>
          <a:p>
            <a:pPr indent="0">
              <a:lnSpc>
                <a:spcPct val="130000"/>
              </a:lnSpc>
              <a:buFont typeface="Arial" panose="02080604020202020204" charset="0"/>
              <a:buNone/>
            </a:pPr>
            <a:endParaRPr lang="zh-CN" altLang="en-US" dirty="0" smtClean="0">
              <a:latin typeface="Arial" panose="02080604020202020204" charset="0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zh-CN" altLang="en-US" dirty="0" smtClean="0">
                <a:latin typeface="Arial" panose="02080604020202020204" charset="0"/>
                <a:ea typeface="微软雅黑" pitchFamily="34" charset="-122"/>
                <a:sym typeface="+mn-ea"/>
              </a:rPr>
              <a:t>AssetManager </a:t>
            </a:r>
            <a:r>
              <a:rPr lang="x-none" altLang="zh-CN" dirty="0" smtClean="0">
                <a:latin typeface="Arial" panose="02080604020202020204" charset="0"/>
                <a:ea typeface="微软雅黑" pitchFamily="34" charset="-122"/>
                <a:sym typeface="+mn-ea"/>
              </a:rPr>
              <a:t>--&gt; </a:t>
            </a:r>
            <a:r>
              <a:rPr lang="zh-CN" altLang="en-US" dirty="0" smtClean="0">
                <a:latin typeface="Arial" panose="02080604020202020204" charset="0"/>
                <a:ea typeface="微软雅黑" pitchFamily="34" charset="-122"/>
                <a:sym typeface="+mn-ea"/>
              </a:rPr>
              <a:t>LoadedApk</a:t>
            </a:r>
            <a:r>
              <a:rPr lang="x-none" altLang="zh-CN" dirty="0" smtClean="0">
                <a:latin typeface="Arial" panose="02080604020202020204" charset="0"/>
                <a:ea typeface="微软雅黑" pitchFamily="34" charset="-122"/>
                <a:sym typeface="+mn-ea"/>
              </a:rPr>
              <a:t>对象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zh-CN" altLang="en-US" dirty="0" smtClean="0">
                <a:latin typeface="Arial" panose="02080604020202020204" charset="0"/>
                <a:ea typeface="微软雅黑" pitchFamily="34" charset="-122"/>
                <a:sym typeface="+mn-ea"/>
              </a:rPr>
              <a:t>LoadedApk</a:t>
            </a:r>
            <a:r>
              <a:rPr lang="x-none" altLang="zh-CN" dirty="0" smtClean="0">
                <a:latin typeface="Arial" panose="02080604020202020204" charset="0"/>
                <a:ea typeface="微软雅黑" pitchFamily="34" charset="-122"/>
                <a:sym typeface="+mn-ea"/>
              </a:rPr>
              <a:t>.mResDir = 补丁路径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Arial" panose="02080604020202020204" charset="0"/>
              <a:buChar char="•"/>
            </a:pPr>
            <a:endParaRPr lang="x-none" altLang="zh-CN" dirty="0" smtClean="0">
              <a:latin typeface="Arial" panose="02080604020202020204" charset="0"/>
              <a:ea typeface="微软雅黑" pitchFamily="34" charset="-122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zh-CN" altLang="en-US" dirty="0" smtClean="0">
                <a:latin typeface="Arial" panose="02080604020202020204" charset="0"/>
                <a:ea typeface="微软雅黑" pitchFamily="34" charset="-122"/>
                <a:sym typeface="+mn-ea"/>
              </a:rPr>
              <a:t>ResourcesManager </a:t>
            </a:r>
            <a:r>
              <a:rPr lang="x-none" altLang="zh-CN" dirty="0" smtClean="0">
                <a:latin typeface="Arial" panose="02080604020202020204" charset="0"/>
                <a:ea typeface="微软雅黑" pitchFamily="34" charset="-122"/>
                <a:sym typeface="+mn-ea"/>
              </a:rPr>
              <a:t>--&gt; Resources</a:t>
            </a:r>
            <a:r>
              <a:rPr lang="zh-CN" altLang="en-US" dirty="0" smtClean="0">
                <a:latin typeface="Arial" panose="02080604020202020204" charset="0"/>
                <a:ea typeface="微软雅黑" pitchFamily="34" charset="-122"/>
                <a:sym typeface="+mn-ea"/>
              </a:rPr>
              <a:t>容器对象</a:t>
            </a:r>
            <a:endParaRPr lang="zh-CN" altLang="en-US" dirty="0" smtClean="0">
              <a:latin typeface="Arial" panose="02080604020202020204" charset="0"/>
              <a:ea typeface="微软雅黑" pitchFamily="34" charset="-122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  <a:sym typeface="+mn-ea"/>
              </a:rPr>
              <a:t>newAssetManager = new </a:t>
            </a:r>
            <a:r>
              <a:rPr lang="zh-CN" altLang="en-US" dirty="0" smtClean="0">
                <a:latin typeface="Arial" panose="02080604020202020204" charset="0"/>
                <a:ea typeface="微软雅黑" pitchFamily="34" charset="-122"/>
                <a:sym typeface="+mn-ea"/>
              </a:rPr>
              <a:t>AssetManager</a:t>
            </a:r>
            <a:r>
              <a:rPr lang="x-none" altLang="zh-CN" dirty="0" smtClean="0">
                <a:latin typeface="Arial" panose="02080604020202020204" charset="0"/>
                <a:ea typeface="微软雅黑" pitchFamily="34" charset="-122"/>
                <a:sym typeface="+mn-ea"/>
              </a:rPr>
              <a:t>()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  <a:sym typeface="+mn-ea"/>
              </a:rPr>
              <a:t>newAssetManager.</a:t>
            </a:r>
            <a:r>
              <a:rPr lang="zh-CN" altLang="en-US" dirty="0" smtClean="0">
                <a:latin typeface="Arial" panose="02080604020202020204" charset="0"/>
                <a:ea typeface="微软雅黑" pitchFamily="34" charset="-122"/>
                <a:sym typeface="+mn-ea"/>
              </a:rPr>
              <a:t>addAssetPath</a:t>
            </a:r>
            <a:r>
              <a:rPr lang="x-none" altLang="zh-CN" dirty="0" smtClean="0">
                <a:latin typeface="Arial" panose="02080604020202020204" charset="0"/>
                <a:ea typeface="微软雅黑" pitchFamily="34" charset="-122"/>
                <a:sym typeface="+mn-ea"/>
              </a:rPr>
              <a:t>(补丁路径)</a:t>
            </a:r>
            <a:endParaRPr lang="zh-CN" altLang="en-US" dirty="0" smtClean="0">
              <a:latin typeface="Arial" panose="02080604020202020204" charset="0"/>
              <a:ea typeface="微软雅黑" pitchFamily="34" charset="-122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  <a:sym typeface="+mn-ea"/>
              </a:rPr>
              <a:t>遍历Resources</a:t>
            </a:r>
            <a:r>
              <a:rPr lang="zh-CN" altLang="en-US" dirty="0" smtClean="0">
                <a:latin typeface="Arial" panose="02080604020202020204" charset="0"/>
                <a:ea typeface="微软雅黑" pitchFamily="34" charset="-122"/>
                <a:sym typeface="+mn-ea"/>
              </a:rPr>
              <a:t>容器</a:t>
            </a:r>
            <a:r>
              <a:rPr lang="x-none" altLang="zh-CN" dirty="0" smtClean="0">
                <a:latin typeface="Arial" panose="02080604020202020204" charset="0"/>
                <a:ea typeface="微软雅黑" pitchFamily="34" charset="-122"/>
                <a:sym typeface="+mn-ea"/>
              </a:rPr>
              <a:t>对象，res.mAssets= newAssetManager</a:t>
            </a:r>
            <a:endParaRPr lang="zh-CN" altLang="en-US" dirty="0" smtClean="0">
              <a:latin typeface="Arial" panose="02080604020202020204" charset="0"/>
              <a:ea typeface="微软雅黑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7685" y="1634150"/>
            <a:ext cx="1591310" cy="4876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x-none" altLang="zh-CN" sz="2000" b="1" dirty="0" smtClean="0">
                <a:latin typeface="Arial" panose="02080604020202020204" charset="0"/>
                <a:ea typeface="微软雅黑" pitchFamily="34" charset="-122"/>
                <a:sym typeface="+mn-ea"/>
              </a:rPr>
              <a:t>Tinker方案</a:t>
            </a:r>
            <a:endParaRPr lang="x-none" altLang="zh-CN" sz="2000" b="1" dirty="0" smtClean="0">
              <a:latin typeface="Arial" panose="02080604020202020204" charset="0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5301" y="981926"/>
            <a:ext cx="8115326" cy="48138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68580" tIns="34290" rIns="68580" bIns="3429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da-DK" sz="2400" smtClean="0"/>
              <a:t>资源修复</a:t>
            </a:r>
            <a:r>
              <a:rPr lang="da-DK" altLang="zh-CN" sz="2400" smtClean="0"/>
              <a:t> 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507685" y="1634150"/>
            <a:ext cx="1661795" cy="4876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x-none" altLang="zh-CN" sz="2000" b="1" dirty="0" smtClean="0">
                <a:latin typeface="Arial" panose="02080604020202020204" charset="0"/>
                <a:ea typeface="微软雅黑" pitchFamily="34" charset="-122"/>
                <a:sym typeface="+mn-ea"/>
              </a:rPr>
              <a:t>Sophix方案</a:t>
            </a:r>
            <a:endParaRPr lang="x-none" altLang="zh-CN" sz="2000" b="1" dirty="0" smtClean="0">
              <a:latin typeface="Arial" panose="02080604020202020204" charset="0"/>
              <a:ea typeface="微软雅黑" pitchFamily="34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90550" y="2268855"/>
            <a:ext cx="7993380" cy="1009650"/>
            <a:chOff x="930" y="3573"/>
            <a:chExt cx="12588" cy="159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30" y="3573"/>
              <a:ext cx="12588" cy="1591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3655" y="4407"/>
              <a:ext cx="1499" cy="4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08000" y="3349625"/>
            <a:ext cx="5880735" cy="4476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80604020202020204" charset="0"/>
                <a:ea typeface="微软雅黑" pitchFamily="34" charset="-122"/>
                <a:sym typeface="+mn-ea"/>
              </a:rPr>
              <a:t>由aapt工具进行打包的，其资源包的package id是0x7f</a:t>
            </a:r>
            <a:endParaRPr lang="zh-CN" altLang="en-US" dirty="0" smtClean="0">
              <a:latin typeface="Arial" panose="02080604020202020204" charset="0"/>
              <a:ea typeface="微软雅黑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3080" y="4058920"/>
            <a:ext cx="8197215" cy="1160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patch时，</a:t>
            </a:r>
            <a:r>
              <a:rPr lang="zh-CN" altLang="en-US" dirty="0" smtClean="0">
                <a:latin typeface="Arial" panose="02080604020202020204" charset="0"/>
                <a:ea typeface="微软雅黑" pitchFamily="34" charset="-122"/>
                <a:sym typeface="+mn-ea"/>
              </a:rPr>
              <a:t>对比新旧的不同</a:t>
            </a:r>
            <a:r>
              <a:rPr lang="x-none" altLang="zh-CN" dirty="0" smtClean="0">
                <a:latin typeface="Arial" panose="02080604020202020204" charset="0"/>
                <a:ea typeface="微软雅黑" pitchFamily="34" charset="-122"/>
                <a:sym typeface="+mn-ea"/>
              </a:rPr>
              <a:t>，</a:t>
            </a: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资源会</a:t>
            </a:r>
            <a:r>
              <a:rPr lang="zh-CN" altLang="en-US" dirty="0" smtClean="0">
                <a:latin typeface="Arial" panose="02080604020202020204" charset="0"/>
                <a:ea typeface="微软雅黑" pitchFamily="34" charset="-122"/>
              </a:rPr>
              <a:t>重新打成package id</a:t>
            </a: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为</a:t>
            </a:r>
            <a:r>
              <a:rPr lang="zh-CN" altLang="en-US" dirty="0" smtClean="0">
                <a:latin typeface="Arial" panose="02080604020202020204" charset="0"/>
                <a:ea typeface="微软雅黑" pitchFamily="34" charset="-122"/>
                <a:sym typeface="+mn-ea"/>
              </a:rPr>
              <a:t>0x66</a:t>
            </a:r>
            <a:r>
              <a:rPr lang="zh-CN" altLang="en-US" dirty="0" smtClean="0">
                <a:latin typeface="Arial" panose="02080604020202020204" charset="0"/>
                <a:ea typeface="微软雅黑" pitchFamily="34" charset="-122"/>
              </a:rPr>
              <a:t>的新资源包</a:t>
            </a:r>
            <a:endParaRPr lang="zh-CN" altLang="en-US" dirty="0" smtClean="0">
              <a:latin typeface="Arial" panose="0208060402020202020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程序运行时，</a:t>
            </a:r>
            <a:r>
              <a:rPr lang="zh-CN" altLang="en-US" dirty="0" smtClean="0">
                <a:latin typeface="Arial" panose="02080604020202020204" charset="0"/>
                <a:ea typeface="微软雅黑" pitchFamily="34" charset="-122"/>
              </a:rPr>
              <a:t>直接在原有的AssetManager中addAssetPath这个包</a:t>
            </a:r>
            <a:endParaRPr lang="zh-CN" altLang="en-US" dirty="0" smtClean="0">
              <a:latin typeface="Arial" panose="02080604020202020204" charset="0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Others_2"/>
          <p:cNvSpPr/>
          <p:nvPr/>
        </p:nvSpPr>
        <p:spPr>
          <a:xfrm>
            <a:off x="2556774" y="2492692"/>
            <a:ext cx="641240" cy="632526"/>
          </a:xfrm>
          <a:prstGeom prst="round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endParaRPr lang="zh-CN" altLang="en-US" sz="7200" b="1" dirty="0">
              <a:solidFill>
                <a:schemeClr val="accent1">
                  <a:lumMod val="40000"/>
                  <a:lumOff val="60000"/>
                </a:schemeClr>
              </a:solidFill>
              <a:effectLst>
                <a:innerShdw blurRad="63500">
                  <a:prstClr val="black">
                    <a:alpha val="20000"/>
                  </a:prstClr>
                </a:innerShdw>
              </a:effectLst>
            </a:endParaRPr>
          </a:p>
        </p:txBody>
      </p:sp>
      <p:sp>
        <p:nvSpPr>
          <p:cNvPr id="8" name="MH_Number"/>
          <p:cNvSpPr txBox="1">
            <a:spLocks noChangeArrowheads="1"/>
          </p:cNvSpPr>
          <p:nvPr/>
        </p:nvSpPr>
        <p:spPr bwMode="auto">
          <a:xfrm flipH="1">
            <a:off x="4456233" y="2802330"/>
            <a:ext cx="858732" cy="307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charset="0"/>
              <a:buChar char="•"/>
              <a:defRPr sz="2100">
                <a:solidFill>
                  <a:schemeClr val="tx1"/>
                </a:solidFill>
                <a:latin typeface="Calibri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500">
                <a:solidFill>
                  <a:schemeClr val="tx1"/>
                </a:solidFill>
                <a:latin typeface="Calibri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x-none" altLang="en-US" sz="3600" b="1" i="1" spc="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3</a:t>
            </a:r>
            <a:endParaRPr lang="x-none" altLang="en-US" sz="3600" b="1" i="1" spc="200" dirty="0" smtClean="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so修复原理</a:t>
            </a:r>
            <a:br>
              <a:rPr lang="x-none" dirty="0" smtClean="0"/>
            </a:br>
            <a:endParaRPr lang="x-none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404292" y="2453005"/>
            <a:ext cx="2335444" cy="2481374"/>
            <a:chOff x="2893951" y="2137054"/>
            <a:chExt cx="3068699" cy="3260446"/>
          </a:xfrm>
        </p:grpSpPr>
        <p:sp>
          <p:nvSpPr>
            <p:cNvPr id="7" name="椭圆 6"/>
            <p:cNvSpPr/>
            <p:nvPr/>
          </p:nvSpPr>
          <p:spPr>
            <a:xfrm>
              <a:off x="2914650" y="2349500"/>
              <a:ext cx="3048000" cy="304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330200">
                <a:srgbClr val="333333">
                  <a:alpha val="48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x-none" altLang="zh-CN" sz="1350" dirty="0">
                  <a:solidFill>
                    <a:schemeClr val="accent1"/>
                  </a:solidFill>
                </a:rPr>
                <a:t>Tinker</a:t>
              </a:r>
              <a:endParaRPr lang="x-none" altLang="zh-CN" sz="1350" dirty="0">
                <a:solidFill>
                  <a:schemeClr val="accent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x-none" altLang="zh-CN" sz="1350" dirty="0">
                  <a:solidFill>
                    <a:schemeClr val="accent1"/>
                  </a:solidFill>
                </a:rPr>
                <a:t>Sophix</a:t>
              </a:r>
              <a:endParaRPr lang="x-none" altLang="zh-CN" sz="1350" dirty="0">
                <a:solidFill>
                  <a:schemeClr val="accent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x-none" altLang="zh-CN" sz="1350" dirty="0">
                  <a:solidFill>
                    <a:schemeClr val="accent1"/>
                  </a:solidFill>
                </a:rPr>
                <a:t>Amigo</a:t>
              </a:r>
              <a:endParaRPr lang="x-none" altLang="zh-CN" sz="1350" dirty="0">
                <a:solidFill>
                  <a:schemeClr val="accent1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 rot="21066639">
              <a:off x="2893951" y="2137054"/>
              <a:ext cx="2895080" cy="654481"/>
            </a:xfrm>
            <a:custGeom>
              <a:avLst/>
              <a:gdLst>
                <a:gd name="connsiteX0" fmla="*/ 2895080 w 2895080"/>
                <a:gd name="connsiteY0" fmla="*/ 83958 h 654481"/>
                <a:gd name="connsiteX1" fmla="*/ 2675646 w 2895080"/>
                <a:gd name="connsiteY1" fmla="*/ 377425 h 654481"/>
                <a:gd name="connsiteX2" fmla="*/ 2844410 w 2895080"/>
                <a:gd name="connsiteY2" fmla="*/ 654481 h 654481"/>
                <a:gd name="connsiteX3" fmla="*/ 0 w 2895080"/>
                <a:gd name="connsiteY3" fmla="*/ 595232 h 654481"/>
                <a:gd name="connsiteX4" fmla="*/ 15971 w 2895080"/>
                <a:gd name="connsiteY4" fmla="*/ 0 h 654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5080" h="654481">
                  <a:moveTo>
                    <a:pt x="2895080" y="83958"/>
                  </a:moveTo>
                  <a:lnTo>
                    <a:pt x="2675646" y="377425"/>
                  </a:lnTo>
                  <a:lnTo>
                    <a:pt x="2844410" y="654481"/>
                  </a:lnTo>
                  <a:lnTo>
                    <a:pt x="0" y="595232"/>
                  </a:lnTo>
                  <a:lnTo>
                    <a:pt x="15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x-none" altLang="en-US" sz="1350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添加so路径</a:t>
              </a:r>
              <a:endParaRPr lang="x-none" altLang="en-US" sz="1350" dirty="0" smtClean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95301" y="981926"/>
            <a:ext cx="8115326" cy="48138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68580" tIns="34290" rIns="68580" bIns="3429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x-none" sz="2400" dirty="0" smtClean="0">
                <a:sym typeface="+mn-ea"/>
              </a:rPr>
              <a:t>so修复</a:t>
            </a:r>
            <a:r>
              <a:rPr lang="da-DK" altLang="zh-CN" sz="2400" smtClean="0"/>
              <a:t>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5301" y="981926"/>
            <a:ext cx="8115326" cy="48138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68580" tIns="34290" rIns="68580" bIns="3429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da-DK" sz="2400" smtClean="0"/>
              <a:t>so修复</a:t>
            </a:r>
            <a:r>
              <a:rPr lang="da-DK" altLang="zh-CN" sz="2400" smtClean="0"/>
              <a:t> 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507685" y="1634150"/>
            <a:ext cx="1591310" cy="4876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x-none" altLang="zh-CN" sz="2000" b="1" dirty="0" smtClean="0">
                <a:latin typeface="Arial" panose="02080604020202020204" charset="0"/>
                <a:ea typeface="微软雅黑" pitchFamily="34" charset="-122"/>
                <a:sym typeface="+mn-ea"/>
              </a:rPr>
              <a:t>Tinker方案</a:t>
            </a:r>
            <a:endParaRPr lang="x-none" altLang="zh-CN" sz="2000" b="1" dirty="0" smtClean="0">
              <a:latin typeface="Arial" panose="02080604020202020204" charset="0"/>
              <a:ea typeface="微软雅黑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1810" y="4485640"/>
            <a:ext cx="8016240" cy="803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80604020202020204" charset="0"/>
                <a:ea typeface="微软雅黑" pitchFamily="34" charset="-122"/>
              </a:rPr>
              <a:t>只要把补丁so库的路径插入到nativeLibraryDirectories数组的最前面</a:t>
            </a:r>
            <a:endParaRPr lang="zh-CN" altLang="en-US" dirty="0" smtClean="0">
              <a:latin typeface="Arial" panose="0208060402020202020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80604020202020204" charset="0"/>
                <a:ea typeface="微软雅黑" pitchFamily="34" charset="-122"/>
              </a:rPr>
              <a:t>就能达到加载so库的时候是补丁so库而不是原来so库的目的</a:t>
            </a:r>
            <a:endParaRPr lang="zh-CN" altLang="en-US" dirty="0" smtClean="0">
              <a:latin typeface="Arial" panose="02080604020202020204" charset="0"/>
              <a:ea typeface="微软雅黑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50" y="2686050"/>
            <a:ext cx="6990715" cy="16383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05460" y="2212340"/>
            <a:ext cx="8016240" cy="447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PathClassLoader中查找so路径的代码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Others_2"/>
          <p:cNvSpPr/>
          <p:nvPr/>
        </p:nvSpPr>
        <p:spPr>
          <a:xfrm>
            <a:off x="2556774" y="2492692"/>
            <a:ext cx="641240" cy="632526"/>
          </a:xfrm>
          <a:prstGeom prst="round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endParaRPr lang="zh-CN" altLang="en-US" sz="7200" b="1" dirty="0">
              <a:solidFill>
                <a:schemeClr val="accent1">
                  <a:lumMod val="40000"/>
                  <a:lumOff val="60000"/>
                </a:schemeClr>
              </a:solidFill>
              <a:effectLst>
                <a:innerShdw blurRad="63500">
                  <a:prstClr val="black">
                    <a:alpha val="20000"/>
                  </a:prstClr>
                </a:innerShdw>
              </a:effectLst>
            </a:endParaRPr>
          </a:p>
        </p:txBody>
      </p:sp>
      <p:sp>
        <p:nvSpPr>
          <p:cNvPr id="8" name="MH_Number"/>
          <p:cNvSpPr txBox="1">
            <a:spLocks noChangeArrowheads="1"/>
          </p:cNvSpPr>
          <p:nvPr/>
        </p:nvSpPr>
        <p:spPr bwMode="auto">
          <a:xfrm flipH="1">
            <a:off x="4456233" y="2802330"/>
            <a:ext cx="858732" cy="307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charset="0"/>
              <a:buChar char="•"/>
              <a:defRPr sz="2100">
                <a:solidFill>
                  <a:schemeClr val="tx1"/>
                </a:solidFill>
                <a:latin typeface="Calibri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500">
                <a:solidFill>
                  <a:schemeClr val="tx1"/>
                </a:solidFill>
                <a:latin typeface="Calibri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x-none" altLang="en-US" sz="3600" b="1" i="1" spc="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4</a:t>
            </a:r>
            <a:endParaRPr lang="x-none" altLang="en-US" sz="3600" b="1" i="1" spc="200" dirty="0" smtClean="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热修复方案对比</a:t>
            </a:r>
            <a:br>
              <a:rPr lang="x-none" dirty="0" smtClean="0"/>
            </a:br>
            <a:endParaRPr lang="x-none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5301" y="981926"/>
            <a:ext cx="8115326" cy="48138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68580" tIns="34290" rIns="68580" bIns="3429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da-DK" sz="2400" smtClean="0"/>
              <a:t>热修复方案对比</a:t>
            </a:r>
            <a:r>
              <a:rPr lang="da-DK" altLang="zh-CN" sz="2400" smtClean="0"/>
              <a:t> </a:t>
            </a:r>
            <a:endParaRPr lang="zh-CN" altLang="en-US" sz="2400" dirty="0"/>
          </a:p>
        </p:txBody>
      </p:sp>
      <p:graphicFrame>
        <p:nvGraphicFramePr>
          <p:cNvPr id="4" name="表格 3"/>
          <p:cNvGraphicFramePr/>
          <p:nvPr/>
        </p:nvGraphicFramePr>
        <p:xfrm>
          <a:off x="625475" y="1737360"/>
          <a:ext cx="789432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570"/>
                <a:gridCol w="1451610"/>
                <a:gridCol w="1262380"/>
                <a:gridCol w="1331595"/>
                <a:gridCol w="1292225"/>
                <a:gridCol w="1170944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sz="1800" b="1"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sz="1800" b="1" dirty="0" smtClean="0">
                          <a:latin typeface="+mj-lt"/>
                          <a:ea typeface="微软雅黑" pitchFamily="34" charset="-122"/>
                          <a:sym typeface="+mn-ea"/>
                        </a:rPr>
                        <a:t>Qzone</a:t>
                      </a:r>
                      <a:endParaRPr lang="x-none" altLang="zh-CN" sz="1800" b="1" dirty="0" smtClean="0">
                        <a:latin typeface="+mj-lt"/>
                        <a:ea typeface="微软雅黑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1" dirty="0" smtClean="0">
                          <a:latin typeface="+mj-lt"/>
                          <a:ea typeface="微软雅黑" pitchFamily="34" charset="-122"/>
                          <a:sym typeface="+mn-ea"/>
                        </a:rPr>
                        <a:t>Tinker</a:t>
                      </a:r>
                      <a:endParaRPr lang="zh-CN" altLang="en-US" sz="1800" b="1" dirty="0" smtClean="0">
                        <a:latin typeface="+mj-lt"/>
                        <a:ea typeface="微软雅黑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1">
                          <a:latin typeface="+mj-lt"/>
                          <a:sym typeface="+mn-ea"/>
                        </a:rPr>
                        <a:t>Sophix</a:t>
                      </a:r>
                      <a:endParaRPr lang="x-none" sz="1800" b="1">
                        <a:latin typeface="+mj-lt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1" dirty="0" smtClean="0">
                          <a:latin typeface="+mj-lt"/>
                          <a:ea typeface="微软雅黑" pitchFamily="34" charset="-122"/>
                          <a:sym typeface="+mn-ea"/>
                        </a:rPr>
                        <a:t>Robust</a:t>
                      </a:r>
                      <a:endParaRPr lang="zh-CN" altLang="en-US" sz="1800" b="1" dirty="0" smtClean="0">
                        <a:latin typeface="+mj-lt"/>
                        <a:ea typeface="微软雅黑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1">
                          <a:latin typeface="+mj-lt"/>
                        </a:rPr>
                        <a:t>Amigo</a:t>
                      </a:r>
                      <a:endParaRPr lang="x-none" sz="1800" b="1">
                        <a:latin typeface="+mj-lt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1" dirty="0" smtClean="0">
                          <a:solidFill>
                            <a:schemeClr val="bg1"/>
                          </a:solidFill>
                          <a:latin typeface="+mj-lt"/>
                          <a:ea typeface="微软雅黑" pitchFamily="34" charset="-122"/>
                          <a:sym typeface="+mn-ea"/>
                        </a:rPr>
                        <a:t>类替换</a:t>
                      </a:r>
                      <a:endParaRPr lang="zh-CN" altLang="en-US" sz="1800" b="1" dirty="0" smtClean="0">
                        <a:solidFill>
                          <a:schemeClr val="bg1"/>
                        </a:solidFill>
                        <a:latin typeface="+mj-lt"/>
                        <a:ea typeface="微软雅黑" pitchFamily="34" charset="-122"/>
                        <a:sym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 b="1">
                          <a:latin typeface="+mj-lt"/>
                          <a:sym typeface="+mn-ea"/>
                        </a:rPr>
                        <a:t>√</a:t>
                      </a:r>
                      <a:endParaRPr sz="1800" b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 b="1">
                          <a:latin typeface="+mj-lt"/>
                        </a:rPr>
                        <a:t>√</a:t>
                      </a:r>
                      <a:endParaRPr sz="1800" b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 b="1">
                          <a:latin typeface="+mj-lt"/>
                          <a:sym typeface="+mn-ea"/>
                        </a:rPr>
                        <a:t>√</a:t>
                      </a:r>
                      <a:endParaRPr sz="1800" b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sz="1800" b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 b="1">
                          <a:latin typeface="+mj-lt"/>
                          <a:sym typeface="+mn-ea"/>
                        </a:rPr>
                        <a:t>√</a:t>
                      </a:r>
                      <a:endParaRPr sz="1800" b="1">
                        <a:latin typeface="+mj-lt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sz="1800" b="1" dirty="0" smtClean="0">
                          <a:solidFill>
                            <a:schemeClr val="bg1"/>
                          </a:solidFill>
                          <a:latin typeface="+mj-lt"/>
                          <a:ea typeface="微软雅黑" pitchFamily="34" charset="-122"/>
                          <a:sym typeface="+mn-ea"/>
                        </a:rPr>
                        <a:t>s</a:t>
                      </a:r>
                      <a:r>
                        <a:rPr lang="zh-CN" altLang="en-US" sz="1800" b="1" dirty="0" smtClean="0">
                          <a:solidFill>
                            <a:schemeClr val="bg1"/>
                          </a:solidFill>
                          <a:latin typeface="+mj-lt"/>
                          <a:ea typeface="微软雅黑" pitchFamily="34" charset="-122"/>
                          <a:sym typeface="+mn-ea"/>
                        </a:rPr>
                        <a:t>o替换</a:t>
                      </a:r>
                      <a:endParaRPr lang="zh-CN" altLang="en-US" sz="1800" b="1" dirty="0" smtClean="0">
                        <a:solidFill>
                          <a:schemeClr val="bg1"/>
                        </a:solidFill>
                        <a:latin typeface="+mj-lt"/>
                        <a:ea typeface="微软雅黑" pitchFamily="34" charset="-122"/>
                        <a:sym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sz="1800" b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 b="1">
                          <a:latin typeface="+mj-lt"/>
                        </a:rPr>
                        <a:t>√</a:t>
                      </a:r>
                      <a:endParaRPr sz="1800" b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 b="1">
                          <a:latin typeface="+mj-lt"/>
                          <a:sym typeface="+mn-ea"/>
                        </a:rPr>
                        <a:t>√</a:t>
                      </a:r>
                      <a:endParaRPr sz="1800" b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sz="1800" b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 b="1">
                          <a:latin typeface="+mj-lt"/>
                          <a:sym typeface="+mn-ea"/>
                        </a:rPr>
                        <a:t>√</a:t>
                      </a:r>
                      <a:endParaRPr sz="1800" b="1">
                        <a:latin typeface="+mj-lt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1" dirty="0" smtClean="0">
                          <a:solidFill>
                            <a:schemeClr val="bg1"/>
                          </a:solidFill>
                          <a:latin typeface="+mj-lt"/>
                          <a:ea typeface="微软雅黑" pitchFamily="34" charset="-122"/>
                          <a:sym typeface="+mn-ea"/>
                        </a:rPr>
                        <a:t>资源替换</a:t>
                      </a:r>
                      <a:endParaRPr lang="zh-CN" altLang="en-US" sz="1800" b="1" dirty="0" smtClean="0">
                        <a:solidFill>
                          <a:schemeClr val="bg1"/>
                        </a:solidFill>
                        <a:latin typeface="+mj-lt"/>
                        <a:ea typeface="微软雅黑" pitchFamily="34" charset="-122"/>
                        <a:sym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 b="1">
                          <a:latin typeface="+mj-lt"/>
                          <a:sym typeface="+mn-ea"/>
                        </a:rPr>
                        <a:t>√</a:t>
                      </a:r>
                      <a:endParaRPr sz="1800" b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 b="1">
                          <a:latin typeface="+mj-lt"/>
                        </a:rPr>
                        <a:t>√</a:t>
                      </a:r>
                      <a:endParaRPr sz="1800" b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 b="1">
                          <a:latin typeface="+mj-lt"/>
                          <a:sym typeface="+mn-ea"/>
                        </a:rPr>
                        <a:t>√</a:t>
                      </a:r>
                      <a:endParaRPr sz="1800" b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sz="1800" b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 b="1">
                          <a:latin typeface="+mj-lt"/>
                          <a:sym typeface="+mn-ea"/>
                        </a:rPr>
                        <a:t>√</a:t>
                      </a:r>
                      <a:endParaRPr sz="1800" b="1">
                        <a:latin typeface="+mj-lt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1" dirty="0" smtClean="0">
                          <a:solidFill>
                            <a:schemeClr val="bg1"/>
                          </a:solidFill>
                          <a:latin typeface="+mj-lt"/>
                          <a:ea typeface="微软雅黑" pitchFamily="34" charset="-122"/>
                          <a:sym typeface="+mn-ea"/>
                        </a:rPr>
                        <a:t>即时生效</a:t>
                      </a:r>
                      <a:endParaRPr lang="zh-CN" altLang="en-US" sz="1800" b="1" dirty="0" smtClean="0">
                        <a:solidFill>
                          <a:schemeClr val="bg1"/>
                        </a:solidFill>
                        <a:latin typeface="+mj-lt"/>
                        <a:ea typeface="微软雅黑" pitchFamily="34" charset="-122"/>
                        <a:sym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sz="1800" b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sz="1800" b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 b="1">
                          <a:latin typeface="+mj-lt"/>
                          <a:sym typeface="+mn-ea"/>
                        </a:rPr>
                        <a:t>√</a:t>
                      </a:r>
                      <a:endParaRPr sz="1800" b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 b="1">
                          <a:latin typeface="+mj-lt"/>
                          <a:sym typeface="+mn-ea"/>
                        </a:rPr>
                        <a:t>√</a:t>
                      </a:r>
                      <a:endParaRPr sz="1800" b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sz="1800" b="1">
                        <a:latin typeface="+mj-lt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1" dirty="0" smtClean="0">
                          <a:solidFill>
                            <a:schemeClr val="bg1"/>
                          </a:solidFill>
                          <a:latin typeface="+mj-lt"/>
                          <a:ea typeface="微软雅黑" pitchFamily="34" charset="-122"/>
                          <a:sym typeface="+mn-ea"/>
                        </a:rPr>
                        <a:t>性能损耗</a:t>
                      </a:r>
                      <a:endParaRPr lang="zh-CN" altLang="en-US" sz="1800" b="1" dirty="0" smtClean="0">
                        <a:solidFill>
                          <a:schemeClr val="bg1"/>
                        </a:solidFill>
                        <a:latin typeface="+mj-lt"/>
                        <a:ea typeface="微软雅黑" pitchFamily="34" charset="-122"/>
                        <a:sym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1">
                          <a:latin typeface="+mj-lt"/>
                        </a:rPr>
                        <a:t>大</a:t>
                      </a:r>
                      <a:endParaRPr lang="x-none" sz="1800" b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1">
                          <a:latin typeface="+mj-lt"/>
                        </a:rPr>
                        <a:t>小</a:t>
                      </a:r>
                      <a:endParaRPr lang="x-none" sz="1800" b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1">
                          <a:latin typeface="+mj-lt"/>
                        </a:rPr>
                        <a:t>小</a:t>
                      </a:r>
                      <a:endParaRPr lang="x-none" sz="1800" b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1">
                          <a:latin typeface="+mj-lt"/>
                        </a:rPr>
                        <a:t>小</a:t>
                      </a:r>
                      <a:endParaRPr lang="x-none" sz="1800" b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1">
                          <a:latin typeface="+mj-lt"/>
                        </a:rPr>
                        <a:t>小</a:t>
                      </a:r>
                      <a:endParaRPr lang="x-none" sz="1800" b="1">
                        <a:latin typeface="+mj-lt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1" dirty="0" smtClean="0">
                          <a:solidFill>
                            <a:schemeClr val="bg1"/>
                          </a:solidFill>
                          <a:latin typeface="+mj-lt"/>
                          <a:ea typeface="微软雅黑" pitchFamily="34" charset="-122"/>
                          <a:sym typeface="+mn-ea"/>
                        </a:rPr>
                        <a:t>补丁大小</a:t>
                      </a:r>
                      <a:endParaRPr lang="zh-CN" altLang="en-US" sz="1800" b="1" dirty="0" smtClean="0">
                        <a:solidFill>
                          <a:schemeClr val="bg1"/>
                        </a:solidFill>
                        <a:latin typeface="+mj-lt"/>
                        <a:ea typeface="微软雅黑" pitchFamily="34" charset="-122"/>
                        <a:sym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1">
                          <a:latin typeface="+mj-lt"/>
                        </a:rPr>
                        <a:t>较小</a:t>
                      </a:r>
                      <a:endParaRPr lang="x-none" sz="1800" b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1">
                          <a:latin typeface="+mj-lt"/>
                        </a:rPr>
                        <a:t>小</a:t>
                      </a:r>
                      <a:endParaRPr lang="x-none" sz="1800" b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1">
                          <a:latin typeface="+mj-lt"/>
                        </a:rPr>
                        <a:t>较小</a:t>
                      </a:r>
                      <a:endParaRPr lang="x-none" sz="1800" b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1">
                          <a:latin typeface="+mj-lt"/>
                        </a:rPr>
                        <a:t>小</a:t>
                      </a:r>
                      <a:endParaRPr lang="x-none" sz="1800" b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1">
                          <a:latin typeface="+mj-lt"/>
                        </a:rPr>
                        <a:t>大</a:t>
                      </a:r>
                      <a:endParaRPr lang="x-none" sz="1800" b="1">
                        <a:latin typeface="+mj-lt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1" dirty="0" smtClean="0">
                          <a:solidFill>
                            <a:schemeClr val="bg1"/>
                          </a:solidFill>
                          <a:latin typeface="+mj-lt"/>
                          <a:ea typeface="微软雅黑" pitchFamily="34" charset="-122"/>
                          <a:sym typeface="+mn-ea"/>
                        </a:rPr>
                        <a:t>开发透明</a:t>
                      </a:r>
                      <a:endParaRPr lang="zh-CN" altLang="en-US" sz="1800" b="1" dirty="0" smtClean="0">
                        <a:solidFill>
                          <a:schemeClr val="bg1"/>
                        </a:solidFill>
                        <a:latin typeface="+mj-lt"/>
                        <a:ea typeface="微软雅黑" pitchFamily="34" charset="-122"/>
                        <a:sym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 b="1">
                          <a:latin typeface="+mj-lt"/>
                          <a:sym typeface="+mn-ea"/>
                        </a:rPr>
                        <a:t>√</a:t>
                      </a:r>
                      <a:endParaRPr sz="1800" b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 b="1">
                          <a:latin typeface="+mj-lt"/>
                          <a:sym typeface="+mn-ea"/>
                        </a:rPr>
                        <a:t>√</a:t>
                      </a:r>
                      <a:endParaRPr sz="1800" b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 b="1">
                          <a:latin typeface="+mj-lt"/>
                          <a:sym typeface="+mn-ea"/>
                        </a:rPr>
                        <a:t>√</a:t>
                      </a:r>
                      <a:endParaRPr sz="1800" b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sz="1800" b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 b="1">
                          <a:latin typeface="+mj-lt"/>
                          <a:sym typeface="+mn-ea"/>
                        </a:rPr>
                        <a:t>√</a:t>
                      </a:r>
                      <a:endParaRPr sz="1800" b="1">
                        <a:latin typeface="+mj-lt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1" dirty="0" smtClean="0">
                          <a:solidFill>
                            <a:schemeClr val="bg1"/>
                          </a:solidFill>
                          <a:latin typeface="+mj-lt"/>
                          <a:ea typeface="微软雅黑" pitchFamily="34" charset="-122"/>
                          <a:sym typeface="+mn-ea"/>
                        </a:rPr>
                        <a:t>Rom体积</a:t>
                      </a:r>
                      <a:endParaRPr lang="zh-CN" altLang="en-US" sz="1800" b="1" dirty="0" smtClean="0">
                        <a:solidFill>
                          <a:schemeClr val="bg1"/>
                        </a:solidFill>
                        <a:latin typeface="+mj-lt"/>
                        <a:ea typeface="微软雅黑" pitchFamily="34" charset="-122"/>
                        <a:sym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 b="1">
                          <a:latin typeface="+mj-lt"/>
                        </a:rPr>
                        <a:t>Dalvik较大</a:t>
                      </a:r>
                      <a:endParaRPr sz="1800" b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1">
                          <a:latin typeface="+mj-lt"/>
                        </a:rPr>
                        <a:t>较小</a:t>
                      </a:r>
                      <a:endParaRPr lang="x-none" sz="1800" b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1">
                          <a:latin typeface="+mj-lt"/>
                        </a:rPr>
                        <a:t>较小</a:t>
                      </a:r>
                      <a:endParaRPr lang="x-none" sz="1800" b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1">
                          <a:latin typeface="+mj-lt"/>
                        </a:rPr>
                        <a:t>较小</a:t>
                      </a:r>
                      <a:endParaRPr lang="x-none" sz="1800" b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1">
                          <a:latin typeface="+mj-lt"/>
                          <a:sym typeface="+mn-ea"/>
                        </a:rPr>
                        <a:t>较小</a:t>
                      </a:r>
                      <a:endParaRPr lang="x-none" sz="1800" b="1">
                        <a:latin typeface="+mj-lt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sz="1800" b="1" dirty="0" smtClean="0">
                          <a:solidFill>
                            <a:schemeClr val="bg1"/>
                          </a:solidFill>
                          <a:latin typeface="+mj-lt"/>
                          <a:ea typeface="微软雅黑" pitchFamily="34" charset="-122"/>
                          <a:sym typeface="+mn-ea"/>
                        </a:rPr>
                        <a:t>四大组件</a:t>
                      </a:r>
                      <a:endParaRPr lang="x-none" altLang="zh-CN" sz="1800" b="1" dirty="0" smtClean="0">
                        <a:solidFill>
                          <a:schemeClr val="bg1"/>
                        </a:solidFill>
                        <a:latin typeface="+mj-lt"/>
                        <a:ea typeface="微软雅黑" pitchFamily="34" charset="-122"/>
                        <a:sym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sz="1800" b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sz="1800" b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sz="1800" b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sz="1800" b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 b="1">
                          <a:latin typeface="+mj-lt"/>
                          <a:sym typeface="+mn-ea"/>
                        </a:rPr>
                        <a:t>√</a:t>
                      </a:r>
                      <a:endParaRPr lang="x-none" sz="1800" b="1">
                        <a:latin typeface="+mj-lt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1" dirty="0" smtClean="0">
                          <a:solidFill>
                            <a:schemeClr val="bg1"/>
                          </a:solidFill>
                          <a:latin typeface="+mj-lt"/>
                          <a:ea typeface="微软雅黑" pitchFamily="34" charset="-122"/>
                          <a:sym typeface="+mn-ea"/>
                        </a:rPr>
                        <a:t>成功率</a:t>
                      </a:r>
                      <a:endParaRPr lang="zh-CN" altLang="en-US" sz="1800" b="1" dirty="0" smtClean="0">
                        <a:solidFill>
                          <a:schemeClr val="bg1"/>
                        </a:solidFill>
                        <a:latin typeface="+mj-lt"/>
                        <a:ea typeface="微软雅黑" pitchFamily="34" charset="-122"/>
                        <a:sym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1">
                          <a:latin typeface="+mj-lt"/>
                        </a:rPr>
                        <a:t>较高</a:t>
                      </a:r>
                      <a:endParaRPr lang="x-none" sz="1800" b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1">
                          <a:latin typeface="+mj-lt"/>
                        </a:rPr>
                        <a:t>较高</a:t>
                      </a:r>
                      <a:endParaRPr lang="x-none" sz="1800" b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1">
                          <a:latin typeface="+mj-lt"/>
                        </a:rPr>
                        <a:t>较高</a:t>
                      </a:r>
                      <a:endParaRPr lang="x-none" sz="1800" b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1">
                          <a:latin typeface="+mj-lt"/>
                        </a:rPr>
                        <a:t>高</a:t>
                      </a:r>
                      <a:endParaRPr lang="x-none" sz="1800" b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1">
                          <a:latin typeface="+mj-lt"/>
                        </a:rPr>
                        <a:t>较高</a:t>
                      </a:r>
                      <a:endParaRPr lang="x-none" sz="1800" b="1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Others_2"/>
          <p:cNvSpPr/>
          <p:nvPr/>
        </p:nvSpPr>
        <p:spPr>
          <a:xfrm>
            <a:off x="2556774" y="2492692"/>
            <a:ext cx="641240" cy="632526"/>
          </a:xfrm>
          <a:prstGeom prst="round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endParaRPr lang="zh-CN" altLang="en-US" sz="7200" b="1" dirty="0">
              <a:solidFill>
                <a:schemeClr val="accent1">
                  <a:lumMod val="40000"/>
                  <a:lumOff val="60000"/>
                </a:schemeClr>
              </a:solidFill>
              <a:effectLst>
                <a:innerShdw blurRad="63500">
                  <a:prstClr val="black">
                    <a:alpha val="20000"/>
                  </a:prstClr>
                </a:innerShdw>
              </a:effectLst>
            </a:endParaRPr>
          </a:p>
        </p:txBody>
      </p:sp>
      <p:sp>
        <p:nvSpPr>
          <p:cNvPr id="8" name="MH_Number"/>
          <p:cNvSpPr txBox="1">
            <a:spLocks noChangeArrowheads="1"/>
          </p:cNvSpPr>
          <p:nvPr/>
        </p:nvSpPr>
        <p:spPr bwMode="auto">
          <a:xfrm flipH="1">
            <a:off x="4456233" y="2802330"/>
            <a:ext cx="858732" cy="307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charset="0"/>
              <a:buChar char="•"/>
              <a:defRPr sz="2100">
                <a:solidFill>
                  <a:schemeClr val="tx1"/>
                </a:solidFill>
                <a:latin typeface="Calibri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500">
                <a:solidFill>
                  <a:schemeClr val="tx1"/>
                </a:solidFill>
                <a:latin typeface="Calibri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x-none" altLang="en-US" sz="3600" b="1" i="1" spc="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5</a:t>
            </a:r>
            <a:endParaRPr lang="x-none" altLang="en-US" sz="3600" b="1" i="1" spc="200" dirty="0" smtClean="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热修复方案用法</a:t>
            </a:r>
            <a:br>
              <a:rPr lang="x-none" dirty="0" smtClean="0"/>
            </a:br>
            <a:endParaRPr lang="x-none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H_Others_3"/>
          <p:cNvSpPr txBox="1">
            <a:spLocks noChangeArrowheads="1"/>
          </p:cNvSpPr>
          <p:nvPr/>
        </p:nvSpPr>
        <p:spPr bwMode="auto">
          <a:xfrm flipH="1">
            <a:off x="1168404" y="1619672"/>
            <a:ext cx="2238408" cy="307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charset="0"/>
              <a:buChar char="•"/>
              <a:defRPr sz="2100">
                <a:solidFill>
                  <a:schemeClr val="tx1"/>
                </a:solidFill>
                <a:latin typeface="Calibri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500">
                <a:solidFill>
                  <a:schemeClr val="tx1"/>
                </a:solidFill>
                <a:latin typeface="Calibri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pc="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rPr>
              <a:t>  ONTENTS</a:t>
            </a:r>
            <a:endParaRPr lang="zh-CN" altLang="en-US" sz="3300" spc="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MH_Others_4"/>
          <p:cNvSpPr txBox="1">
            <a:spLocks noChangeArrowheads="1"/>
          </p:cNvSpPr>
          <p:nvPr/>
        </p:nvSpPr>
        <p:spPr bwMode="auto">
          <a:xfrm flipH="1">
            <a:off x="1306291" y="1222357"/>
            <a:ext cx="2173755" cy="461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rmAutofit/>
          </a:bodyPr>
          <a:lstStyle>
            <a:defPPr>
              <a:defRPr lang="zh-CN"/>
            </a:defPPr>
            <a:lvl1pPr algn="ctr">
              <a:defRPr sz="9600">
                <a:solidFill>
                  <a:srgbClr val="FFFFFF"/>
                </a:solidFill>
                <a:effectLst>
                  <a:innerShdw blurRad="63500">
                    <a:prstClr val="black">
                      <a:alpha val="66000"/>
                    </a:prstClr>
                  </a:innerShdw>
                </a:effectLst>
                <a:latin typeface="华文中宋" pitchFamily="2" charset="-122"/>
                <a:ea typeface="华文中宋" pitchFamily="2" charset="-122"/>
              </a:defRPr>
            </a:lvl1pPr>
          </a:lstStyle>
          <a:p>
            <a:pPr algn="l"/>
            <a:r>
              <a:rPr lang="zh-CN" altLang="en-US" sz="3000" b="1" smtClean="0">
                <a:solidFill>
                  <a:schemeClr val="tx1"/>
                </a:solidFill>
                <a:effectLst>
                  <a:innerShdw blurRad="63500">
                    <a:prstClr val="black">
                      <a:alpha val="20000"/>
                    </a:prstClr>
                  </a:innerShdw>
                </a:effectLst>
                <a:latin typeface="+mj-lt"/>
                <a:ea typeface="+mj-ea"/>
                <a:cs typeface="+mj-cs"/>
              </a:rPr>
              <a:t>内容大纲</a:t>
            </a:r>
            <a:endParaRPr lang="zh-CN" altLang="en-US" sz="3000" b="1" dirty="0">
              <a:solidFill>
                <a:schemeClr val="tx1"/>
              </a:solidFill>
              <a:effectLst>
                <a:innerShdw blurRad="63500">
                  <a:prstClr val="black">
                    <a:alpha val="20000"/>
                  </a:prstClr>
                </a:inn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MH_Others_5"/>
          <p:cNvSpPr/>
          <p:nvPr/>
        </p:nvSpPr>
        <p:spPr>
          <a:xfrm>
            <a:off x="588066" y="1254049"/>
            <a:ext cx="854987" cy="632526"/>
          </a:xfrm>
          <a:prstGeom prst="round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7200" b="1" dirty="0">
                <a:effectLst>
                  <a:innerShdw blurRad="63500">
                    <a:prstClr val="black">
                      <a:alpha val="20000"/>
                    </a:prstClr>
                  </a:innerShdw>
                </a:effectLst>
                <a:latin typeface="华文中宋" pitchFamily="2" charset="-122"/>
                <a:ea typeface="华文中宋" pitchFamily="2" charset="-122"/>
              </a:rPr>
              <a:t>C</a:t>
            </a:r>
            <a:endParaRPr lang="zh-CN" altLang="en-US" sz="7200" b="1" dirty="0">
              <a:effectLst>
                <a:innerShdw blurRad="63500">
                  <a:prstClr val="black">
                    <a:alpha val="20000"/>
                  </a:prstClr>
                </a:inn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" name="MH_Number_1">
            <a:hlinkClick r:id="rId1" action="ppaction://hlinksldjump"/>
          </p:cNvPr>
          <p:cNvSpPr/>
          <p:nvPr/>
        </p:nvSpPr>
        <p:spPr>
          <a:xfrm>
            <a:off x="2408421" y="2627139"/>
            <a:ext cx="326572" cy="326572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p>
            <a:pPr algn="ctr"/>
            <a:r>
              <a:rPr lang="en-US" altLang="zh-CN" sz="1500">
                <a:solidFill>
                  <a:schemeClr val="bg1"/>
                </a:solidFill>
              </a:rPr>
              <a:t>01</a:t>
            </a:r>
            <a:endParaRPr lang="zh-CN" altLang="en-US" sz="1500">
              <a:solidFill>
                <a:schemeClr val="bg1"/>
              </a:solidFill>
            </a:endParaRPr>
          </a:p>
        </p:txBody>
      </p:sp>
      <p:sp>
        <p:nvSpPr>
          <p:cNvPr id="3" name="MH_Entry_1">
            <a:hlinkClick r:id="rId1" action="ppaction://hlinksldjump"/>
          </p:cNvPr>
          <p:cNvSpPr txBox="1"/>
          <p:nvPr/>
        </p:nvSpPr>
        <p:spPr>
          <a:xfrm>
            <a:off x="2920049" y="2591353"/>
            <a:ext cx="3175918" cy="3981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r>
              <a:rPr lang="x-none" altLang="da-DK" sz="2000" smtClean="0"/>
              <a:t>dex修复原理</a:t>
            </a:r>
            <a:r>
              <a:rPr lang="da-DK" altLang="zh-CN" sz="2000" smtClean="0"/>
              <a:t> </a:t>
            </a:r>
            <a:endParaRPr lang="zh-CN" altLang="en-US" sz="2000" dirty="0"/>
          </a:p>
        </p:txBody>
      </p:sp>
      <p:cxnSp>
        <p:nvCxnSpPr>
          <p:cNvPr id="6" name="MH_Others_1"/>
          <p:cNvCxnSpPr/>
          <p:nvPr/>
        </p:nvCxnSpPr>
        <p:spPr>
          <a:xfrm>
            <a:off x="2876550" y="2378075"/>
            <a:ext cx="0" cy="33293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2">
            <a:hlinkClick r:id="rId1" action="ppaction://hlinksldjump"/>
          </p:cNvPr>
          <p:cNvSpPr/>
          <p:nvPr/>
        </p:nvSpPr>
        <p:spPr>
          <a:xfrm>
            <a:off x="2410520" y="3228482"/>
            <a:ext cx="326572" cy="326572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p>
            <a:pPr algn="ctr"/>
            <a:r>
              <a:rPr lang="en-US" altLang="zh-CN" sz="1500">
                <a:solidFill>
                  <a:schemeClr val="bg1"/>
                </a:solidFill>
              </a:rPr>
              <a:t>0</a:t>
            </a:r>
            <a:r>
              <a:rPr lang="x-none" altLang="en-US" sz="1500">
                <a:solidFill>
                  <a:schemeClr val="bg1"/>
                </a:solidFill>
              </a:rPr>
              <a:t>2</a:t>
            </a:r>
            <a:endParaRPr lang="x-none" altLang="en-US" sz="1500">
              <a:solidFill>
                <a:schemeClr val="bg1"/>
              </a:solidFill>
            </a:endParaRPr>
          </a:p>
        </p:txBody>
      </p:sp>
      <p:sp>
        <p:nvSpPr>
          <p:cNvPr id="8" name="MH_Entry_2">
            <a:hlinkClick r:id="rId1" action="ppaction://hlinksldjump"/>
          </p:cNvPr>
          <p:cNvSpPr txBox="1"/>
          <p:nvPr/>
        </p:nvSpPr>
        <p:spPr>
          <a:xfrm>
            <a:off x="2922148" y="3192697"/>
            <a:ext cx="3175918" cy="3981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r>
              <a:rPr lang="x-none" altLang="da-DK" sz="2000" smtClean="0"/>
              <a:t>资源修复</a:t>
            </a:r>
            <a:r>
              <a:rPr lang="x-none" altLang="da-DK" sz="2000" smtClean="0">
                <a:sym typeface="+mn-ea"/>
              </a:rPr>
              <a:t>原理</a:t>
            </a:r>
            <a:r>
              <a:rPr lang="da-DK" altLang="zh-CN" sz="2000" smtClean="0"/>
              <a:t> </a:t>
            </a:r>
            <a:endParaRPr lang="zh-CN" altLang="en-US" sz="2000" dirty="0"/>
          </a:p>
        </p:txBody>
      </p:sp>
      <p:sp>
        <p:nvSpPr>
          <p:cNvPr id="9" name="MH_Number_2">
            <a:hlinkClick r:id="rId1" action="ppaction://hlinksldjump"/>
          </p:cNvPr>
          <p:cNvSpPr/>
          <p:nvPr/>
        </p:nvSpPr>
        <p:spPr>
          <a:xfrm>
            <a:off x="2413695" y="3834272"/>
            <a:ext cx="326572" cy="326572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p>
            <a:pPr algn="ctr"/>
            <a:r>
              <a:rPr lang="en-US" altLang="zh-CN" sz="1500">
                <a:solidFill>
                  <a:schemeClr val="bg1"/>
                </a:solidFill>
              </a:rPr>
              <a:t>0</a:t>
            </a:r>
            <a:r>
              <a:rPr lang="x-none" altLang="en-US" sz="1500">
                <a:solidFill>
                  <a:schemeClr val="bg1"/>
                </a:solidFill>
              </a:rPr>
              <a:t>3</a:t>
            </a:r>
            <a:endParaRPr lang="x-none" altLang="en-US" sz="1500">
              <a:solidFill>
                <a:schemeClr val="bg1"/>
              </a:solidFill>
            </a:endParaRPr>
          </a:p>
        </p:txBody>
      </p:sp>
      <p:sp>
        <p:nvSpPr>
          <p:cNvPr id="10" name="MH_Entry_2">
            <a:hlinkClick r:id="rId1" action="ppaction://hlinksldjump"/>
          </p:cNvPr>
          <p:cNvSpPr txBox="1"/>
          <p:nvPr/>
        </p:nvSpPr>
        <p:spPr>
          <a:xfrm>
            <a:off x="2925323" y="3798487"/>
            <a:ext cx="3175918" cy="3981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r>
              <a:rPr lang="x-none" altLang="da-DK" sz="2000" smtClean="0"/>
              <a:t>so修复</a:t>
            </a:r>
            <a:r>
              <a:rPr lang="x-none" altLang="da-DK" sz="2000" smtClean="0">
                <a:sym typeface="+mn-ea"/>
              </a:rPr>
              <a:t>原理</a:t>
            </a:r>
            <a:r>
              <a:rPr lang="da-DK" altLang="zh-CN" sz="2000" smtClean="0"/>
              <a:t> </a:t>
            </a:r>
            <a:endParaRPr lang="zh-CN" altLang="en-US" sz="2000" dirty="0"/>
          </a:p>
        </p:txBody>
      </p:sp>
      <p:sp>
        <p:nvSpPr>
          <p:cNvPr id="18" name="MH_Number_2">
            <a:hlinkClick r:id="rId1" action="ppaction://hlinksldjump"/>
          </p:cNvPr>
          <p:cNvSpPr/>
          <p:nvPr/>
        </p:nvSpPr>
        <p:spPr>
          <a:xfrm>
            <a:off x="2416870" y="4423552"/>
            <a:ext cx="326572" cy="326572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p>
            <a:pPr algn="ctr"/>
            <a:r>
              <a:rPr lang="en-US" altLang="zh-CN" sz="1500">
                <a:solidFill>
                  <a:schemeClr val="bg1"/>
                </a:solidFill>
              </a:rPr>
              <a:t>0</a:t>
            </a:r>
            <a:r>
              <a:rPr lang="x-none" altLang="en-US" sz="1500">
                <a:solidFill>
                  <a:schemeClr val="bg1"/>
                </a:solidFill>
              </a:rPr>
              <a:t>4</a:t>
            </a:r>
            <a:endParaRPr lang="x-none" altLang="en-US" sz="1500">
              <a:solidFill>
                <a:schemeClr val="bg1"/>
              </a:solidFill>
            </a:endParaRPr>
          </a:p>
        </p:txBody>
      </p:sp>
      <p:sp>
        <p:nvSpPr>
          <p:cNvPr id="19" name="MH_Entry_2">
            <a:hlinkClick r:id="rId1" action="ppaction://hlinksldjump"/>
          </p:cNvPr>
          <p:cNvSpPr txBox="1"/>
          <p:nvPr/>
        </p:nvSpPr>
        <p:spPr>
          <a:xfrm>
            <a:off x="2928498" y="4387767"/>
            <a:ext cx="3175918" cy="3981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r>
              <a:rPr lang="x-none" altLang="da-DK" sz="2000" smtClean="0">
                <a:sym typeface="+mn-ea"/>
              </a:rPr>
              <a:t>热修复方案对比</a:t>
            </a:r>
            <a:r>
              <a:rPr lang="da-DK" altLang="zh-CN" sz="2000" smtClean="0">
                <a:sym typeface="+mn-ea"/>
              </a:rPr>
              <a:t> </a:t>
            </a:r>
            <a:endParaRPr lang="zh-CN" altLang="en-US" sz="2000" dirty="0"/>
          </a:p>
        </p:txBody>
      </p:sp>
      <p:sp>
        <p:nvSpPr>
          <p:cNvPr id="20" name="MH_Number_2">
            <a:hlinkClick r:id="rId1" action="ppaction://hlinksldjump"/>
          </p:cNvPr>
          <p:cNvSpPr/>
          <p:nvPr/>
        </p:nvSpPr>
        <p:spPr>
          <a:xfrm>
            <a:off x="2416870" y="5034422"/>
            <a:ext cx="326572" cy="326572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p>
            <a:pPr algn="ctr"/>
            <a:r>
              <a:rPr lang="en-US" altLang="zh-CN" sz="1500">
                <a:solidFill>
                  <a:schemeClr val="bg1"/>
                </a:solidFill>
              </a:rPr>
              <a:t>0</a:t>
            </a:r>
            <a:r>
              <a:rPr lang="x-none" altLang="en-US" sz="1500">
                <a:solidFill>
                  <a:schemeClr val="bg1"/>
                </a:solidFill>
              </a:rPr>
              <a:t>5</a:t>
            </a:r>
            <a:endParaRPr lang="x-none" altLang="en-US" sz="1500">
              <a:solidFill>
                <a:schemeClr val="bg1"/>
              </a:solidFill>
            </a:endParaRPr>
          </a:p>
        </p:txBody>
      </p:sp>
      <p:sp>
        <p:nvSpPr>
          <p:cNvPr id="21" name="MH_Entry_2">
            <a:hlinkClick r:id="rId1" action="ppaction://hlinksldjump"/>
          </p:cNvPr>
          <p:cNvSpPr txBox="1"/>
          <p:nvPr/>
        </p:nvSpPr>
        <p:spPr>
          <a:xfrm>
            <a:off x="2928498" y="4998637"/>
            <a:ext cx="3175918" cy="3981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r>
              <a:rPr lang="x-none" altLang="da-DK" sz="2000" smtClean="0">
                <a:sym typeface="+mn-ea"/>
              </a:rPr>
              <a:t>热修复方案用法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5301" y="981926"/>
            <a:ext cx="8115326" cy="48138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68580" tIns="34290" rIns="68580" bIns="3429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da-DK" sz="2400" smtClean="0"/>
              <a:t>热修复方案用法</a:t>
            </a:r>
            <a:r>
              <a:rPr lang="da-DK" altLang="zh-CN" sz="2400" smtClean="0"/>
              <a:t> 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489585" y="1628775"/>
            <a:ext cx="254000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x-none" altLang="zh-CN" sz="2000" b="1" dirty="0" smtClean="0">
                <a:latin typeface="Arial" panose="02080604020202020204" charset="0"/>
                <a:ea typeface="微软雅黑" pitchFamily="34" charset="-122"/>
              </a:rPr>
              <a:t>Tinker使用方法</a:t>
            </a:r>
            <a:endParaRPr lang="x-none" altLang="zh-CN" sz="2000" b="1" dirty="0" smtClean="0">
              <a:latin typeface="Arial" panose="02080604020202020204" charset="0"/>
              <a:ea typeface="微软雅黑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11175" y="5250180"/>
            <a:ext cx="55905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x-none" altLang="zh-CN" sz="1400" dirty="0" smtClean="0">
                <a:latin typeface="Arial" panose="02080604020202020204" charset="0"/>
                <a:ea typeface="微软雅黑" pitchFamily="34" charset="-122"/>
              </a:rPr>
              <a:t>配置方法：</a:t>
            </a:r>
            <a:r>
              <a:rPr lang="zh-CN" altLang="en-US" sz="1400" dirty="0" smtClean="0">
                <a:latin typeface="Arial" panose="02080604020202020204" charset="0"/>
                <a:ea typeface="微软雅黑" pitchFamily="34" charset="-122"/>
                <a:sym typeface="+mn-ea"/>
              </a:rPr>
              <a:t>http://www.tinkerpatch.com/Docs/SDK</a:t>
            </a:r>
            <a:endParaRPr lang="zh-CN" altLang="en-US" sz="1400" dirty="0" smtClean="0">
              <a:latin typeface="Arial" panose="02080604020202020204" charset="0"/>
              <a:ea typeface="微软雅黑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x-none" altLang="zh-CN" sz="1400" dirty="0" smtClean="0">
                <a:latin typeface="Arial" panose="02080604020202020204" charset="0"/>
                <a:ea typeface="微软雅黑" pitchFamily="34" charset="-122"/>
                <a:sym typeface="+mn-ea"/>
              </a:rPr>
              <a:t>配置例子：</a:t>
            </a:r>
            <a:r>
              <a:rPr lang="zh-CN" altLang="en-US" sz="1400" dirty="0" smtClean="0">
                <a:latin typeface="Arial" panose="02080604020202020204" charset="0"/>
                <a:ea typeface="微软雅黑" pitchFamily="34" charset="-122"/>
                <a:sym typeface="+mn-ea"/>
              </a:rPr>
              <a:t>https://github.com/TinkerPatch/tinkerpatch-sample</a:t>
            </a:r>
            <a:endParaRPr lang="x-none" altLang="zh-CN" sz="1400" dirty="0" smtClean="0">
              <a:latin typeface="Arial" panose="02080604020202020204" charset="0"/>
              <a:ea typeface="微软雅黑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11175" y="2340610"/>
            <a:ext cx="6542405" cy="2228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  <a:sym typeface="+mn-ea"/>
              </a:rPr>
              <a:t>SDK 接入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x-none" altLang="zh-CN" dirty="0" smtClean="0">
              <a:latin typeface="Arial" panose="02080604020202020204" charset="0"/>
              <a:ea typeface="微软雅黑" pitchFamily="34" charset="-122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zh-CN" altLang="en-US" dirty="0" smtClean="0">
                <a:latin typeface="Arial" panose="02080604020202020204" charset="0"/>
                <a:ea typeface="微软雅黑" pitchFamily="34" charset="-122"/>
                <a:sym typeface="+mn-ea"/>
              </a:rPr>
              <a:t>添加 gradle 插件依赖</a:t>
            </a:r>
            <a:endParaRPr lang="zh-CN" altLang="en-US" dirty="0" smtClean="0">
              <a:latin typeface="Arial" panose="02080604020202020204" charset="0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zh-CN" altLang="en-US" dirty="0" smtClean="0">
                <a:latin typeface="Arial" panose="02080604020202020204" charset="0"/>
                <a:ea typeface="微软雅黑" pitchFamily="34" charset="-122"/>
                <a:sym typeface="+mn-ea"/>
              </a:rPr>
              <a:t>集成 TinkerPatch SDK</a:t>
            </a:r>
            <a:endParaRPr lang="zh-CN" altLang="en-US" dirty="0" smtClean="0">
              <a:latin typeface="Arial" panose="02080604020202020204" charset="0"/>
              <a:ea typeface="微软雅黑" pitchFamily="34" charset="-122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zh-CN" altLang="en-US" dirty="0" smtClean="0">
                <a:latin typeface="Arial" panose="02080604020202020204" charset="0"/>
                <a:ea typeface="微软雅黑" pitchFamily="34" charset="-122"/>
                <a:sym typeface="+mn-ea"/>
              </a:rPr>
              <a:t>配置 tinkerpatchSupport 参数</a:t>
            </a:r>
            <a:endParaRPr lang="zh-CN" altLang="en-US" dirty="0" smtClean="0">
              <a:latin typeface="Arial" panose="02080604020202020204" charset="0"/>
              <a:ea typeface="微软雅黑" pitchFamily="34" charset="-122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Arial" panose="02080604020202020204" charset="0"/>
              <a:buChar char="•"/>
            </a:pPr>
            <a:r>
              <a:rPr lang="zh-CN" altLang="en-US" dirty="0" smtClean="0">
                <a:latin typeface="Arial" panose="02080604020202020204" charset="0"/>
                <a:ea typeface="微软雅黑" pitchFamily="34" charset="-122"/>
                <a:sym typeface="+mn-ea"/>
              </a:rPr>
              <a:t>初始化 TinkerPatch SDK</a:t>
            </a:r>
            <a:endParaRPr lang="zh-CN" altLang="en-US" dirty="0" smtClean="0">
              <a:latin typeface="Arial" panose="02080604020202020204" charset="0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5301" y="981926"/>
            <a:ext cx="8115326" cy="48138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68580" tIns="34290" rIns="68580" bIns="3429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da-DK" sz="2400" smtClean="0"/>
              <a:t>热修复方案用法</a:t>
            </a:r>
            <a:r>
              <a:rPr lang="da-DK" altLang="zh-CN" sz="2400" smtClean="0"/>
              <a:t> 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489585" y="1628775"/>
            <a:ext cx="254000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x-none" altLang="zh-CN" sz="2000" b="1" dirty="0" smtClean="0">
                <a:latin typeface="Arial" panose="02080604020202020204" charset="0"/>
                <a:ea typeface="微软雅黑" pitchFamily="34" charset="-122"/>
              </a:rPr>
              <a:t>Tinker使用方法</a:t>
            </a:r>
            <a:endParaRPr lang="x-none" altLang="zh-CN" sz="2000" b="1" dirty="0" smtClean="0">
              <a:latin typeface="Arial" panose="02080604020202020204" charset="0"/>
              <a:ea typeface="微软雅黑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11810" y="2328545"/>
            <a:ext cx="1554480" cy="4476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</a:rPr>
              <a:t>生成补丁文件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75945" y="2926715"/>
            <a:ext cx="3008630" cy="2980690"/>
            <a:chOff x="907" y="4037"/>
            <a:chExt cx="4738" cy="4694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07" y="4037"/>
              <a:ext cx="4739" cy="4694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2358" y="7805"/>
              <a:ext cx="2174" cy="3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>
                <a:latin typeface="+mj-lt"/>
                <a:ea typeface="+mj-ea"/>
              </a:rPr>
              <a:t>谢谢大家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343910" y="3967480"/>
            <a:ext cx="2443480" cy="435610"/>
          </a:xfrm>
        </p:spPr>
        <p:txBody>
          <a:bodyPr>
            <a:normAutofit fontScale="50000"/>
          </a:bodyPr>
          <a:lstStyle/>
          <a:p>
            <a:r>
              <a:rPr lang="x-none" smtClean="0">
                <a:solidFill>
                  <a:schemeClr val="bg1">
                    <a:alpha val="74000"/>
                  </a:schemeClr>
                </a:solidFill>
              </a:rPr>
              <a:t>https://github.com/ice-black-tea/hotfix</a:t>
            </a:r>
            <a:endParaRPr lang="x-none" smtClean="0">
              <a:solidFill>
                <a:schemeClr val="bg1">
                  <a:alpha val="74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Others_2"/>
          <p:cNvSpPr/>
          <p:nvPr/>
        </p:nvSpPr>
        <p:spPr>
          <a:xfrm>
            <a:off x="2556774" y="2492692"/>
            <a:ext cx="641240" cy="632526"/>
          </a:xfrm>
          <a:prstGeom prst="round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endParaRPr lang="zh-CN" altLang="en-US" sz="7200" b="1" dirty="0">
              <a:solidFill>
                <a:schemeClr val="accent1">
                  <a:lumMod val="40000"/>
                  <a:lumOff val="60000"/>
                </a:schemeClr>
              </a:solidFill>
              <a:effectLst>
                <a:innerShdw blurRad="63500">
                  <a:prstClr val="black">
                    <a:alpha val="20000"/>
                  </a:prstClr>
                </a:innerShdw>
              </a:effectLst>
            </a:endParaRPr>
          </a:p>
        </p:txBody>
      </p:sp>
      <p:sp>
        <p:nvSpPr>
          <p:cNvPr id="8" name="MH_Number"/>
          <p:cNvSpPr txBox="1">
            <a:spLocks noChangeArrowheads="1"/>
          </p:cNvSpPr>
          <p:nvPr/>
        </p:nvSpPr>
        <p:spPr bwMode="auto">
          <a:xfrm flipH="1">
            <a:off x="4456233" y="2802330"/>
            <a:ext cx="858732" cy="307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charset="0"/>
              <a:buChar char="•"/>
              <a:defRPr sz="2100">
                <a:solidFill>
                  <a:schemeClr val="tx1"/>
                </a:solidFill>
                <a:latin typeface="Calibri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500">
                <a:solidFill>
                  <a:schemeClr val="tx1"/>
                </a:solidFill>
                <a:latin typeface="Calibri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 i="1" spc="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5400" b="1" i="1" spc="2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dex修复原理</a:t>
            </a:r>
            <a:br>
              <a:rPr lang="x-none" dirty="0" smtClean="0"/>
            </a:br>
            <a:endParaRPr lang="x-none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76469" y="2557781"/>
            <a:ext cx="1773306" cy="1884111"/>
            <a:chOff x="2893951" y="2137054"/>
            <a:chExt cx="3068699" cy="3260446"/>
          </a:xfrm>
        </p:grpSpPr>
        <p:sp>
          <p:nvSpPr>
            <p:cNvPr id="7" name="椭圆 6"/>
            <p:cNvSpPr/>
            <p:nvPr/>
          </p:nvSpPr>
          <p:spPr>
            <a:xfrm>
              <a:off x="2914650" y="2349500"/>
              <a:ext cx="3048000" cy="304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330200">
                <a:srgbClr val="333333">
                  <a:alpha val="48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sz="2000" dirty="0" smtClean="0">
                  <a:solidFill>
                    <a:schemeClr val="accent1"/>
                  </a:solidFill>
                </a:rPr>
                <a:t>Andfix</a:t>
              </a:r>
              <a:endParaRPr sz="2000" dirty="0" smtClean="0">
                <a:solidFill>
                  <a:schemeClr val="accent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sz="2000" dirty="0" smtClean="0">
                  <a:solidFill>
                    <a:schemeClr val="accent1"/>
                  </a:solidFill>
                </a:rPr>
                <a:t>Sophix</a:t>
              </a:r>
              <a:endParaRPr sz="20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 rot="21066639">
              <a:off x="2893951" y="2137054"/>
              <a:ext cx="2895080" cy="654481"/>
            </a:xfrm>
            <a:custGeom>
              <a:avLst/>
              <a:gdLst>
                <a:gd name="connsiteX0" fmla="*/ 2895080 w 2895080"/>
                <a:gd name="connsiteY0" fmla="*/ 83958 h 654481"/>
                <a:gd name="connsiteX1" fmla="*/ 2675646 w 2895080"/>
                <a:gd name="connsiteY1" fmla="*/ 377425 h 654481"/>
                <a:gd name="connsiteX2" fmla="*/ 2844410 w 2895080"/>
                <a:gd name="connsiteY2" fmla="*/ 654481 h 654481"/>
                <a:gd name="connsiteX3" fmla="*/ 0 w 2895080"/>
                <a:gd name="connsiteY3" fmla="*/ 595232 h 654481"/>
                <a:gd name="connsiteX4" fmla="*/ 15971 w 2895080"/>
                <a:gd name="connsiteY4" fmla="*/ 0 h 654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5080" h="654481">
                  <a:moveTo>
                    <a:pt x="2895080" y="83958"/>
                  </a:moveTo>
                  <a:lnTo>
                    <a:pt x="2675646" y="377425"/>
                  </a:lnTo>
                  <a:lnTo>
                    <a:pt x="2844410" y="654481"/>
                  </a:lnTo>
                  <a:lnTo>
                    <a:pt x="0" y="595232"/>
                  </a:lnTo>
                  <a:lnTo>
                    <a:pt x="15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x-none" altLang="en-US" sz="1350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 java方法替换</a:t>
              </a:r>
              <a:endParaRPr lang="x-none" altLang="en-US" sz="1350" dirty="0" smtClean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681754" y="2557781"/>
            <a:ext cx="1773306" cy="1884111"/>
            <a:chOff x="2893951" y="2137054"/>
            <a:chExt cx="3068699" cy="3260446"/>
          </a:xfrm>
        </p:grpSpPr>
        <p:sp>
          <p:nvSpPr>
            <p:cNvPr id="16" name="椭圆 15"/>
            <p:cNvSpPr/>
            <p:nvPr/>
          </p:nvSpPr>
          <p:spPr>
            <a:xfrm>
              <a:off x="2914650" y="2349500"/>
              <a:ext cx="3048000" cy="304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330200">
                <a:srgbClr val="333333">
                  <a:alpha val="48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da-DK" altLang="zh-CN" sz="2000" smtClean="0">
                  <a:solidFill>
                    <a:schemeClr val="accent1"/>
                  </a:solidFill>
                </a:rPr>
                <a:t>Qzone</a:t>
              </a:r>
              <a:endParaRPr lang="x-none" altLang="da-DK" sz="2000" smtClean="0">
                <a:solidFill>
                  <a:schemeClr val="accent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x-none" altLang="da-DK" sz="2000" smtClean="0">
                  <a:solidFill>
                    <a:schemeClr val="accent1"/>
                  </a:solidFill>
                </a:rPr>
                <a:t>QFix</a:t>
              </a:r>
              <a:endParaRPr lang="x-none" altLang="da-DK" sz="2000" smtClean="0">
                <a:solidFill>
                  <a:schemeClr val="accent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sz="2000" dirty="0" smtClean="0">
                  <a:solidFill>
                    <a:schemeClr val="accent1"/>
                  </a:solidFill>
                  <a:sym typeface="+mn-ea"/>
                </a:rPr>
                <a:t>Sophix</a:t>
              </a:r>
              <a:endParaRPr lang="x-none" altLang="da-DK" sz="2000" smtClean="0">
                <a:solidFill>
                  <a:schemeClr val="accent1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21066639">
              <a:off x="2893951" y="2137054"/>
              <a:ext cx="2895080" cy="654481"/>
            </a:xfrm>
            <a:custGeom>
              <a:avLst/>
              <a:gdLst>
                <a:gd name="connsiteX0" fmla="*/ 2895080 w 2895080"/>
                <a:gd name="connsiteY0" fmla="*/ 83958 h 654481"/>
                <a:gd name="connsiteX1" fmla="*/ 2675646 w 2895080"/>
                <a:gd name="connsiteY1" fmla="*/ 377425 h 654481"/>
                <a:gd name="connsiteX2" fmla="*/ 2844410 w 2895080"/>
                <a:gd name="connsiteY2" fmla="*/ 654481 h 654481"/>
                <a:gd name="connsiteX3" fmla="*/ 0 w 2895080"/>
                <a:gd name="connsiteY3" fmla="*/ 595232 h 654481"/>
                <a:gd name="connsiteX4" fmla="*/ 15971 w 2895080"/>
                <a:gd name="connsiteY4" fmla="*/ 0 h 654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5080" h="654481">
                  <a:moveTo>
                    <a:pt x="2895080" y="83958"/>
                  </a:moveTo>
                  <a:lnTo>
                    <a:pt x="2675646" y="377425"/>
                  </a:lnTo>
                  <a:lnTo>
                    <a:pt x="2844410" y="654481"/>
                  </a:lnTo>
                  <a:lnTo>
                    <a:pt x="0" y="595232"/>
                  </a:lnTo>
                  <a:lnTo>
                    <a:pt x="15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x-none" altLang="en-US" sz="1350" smtClean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multidex</a:t>
              </a:r>
              <a:endParaRPr lang="x-none" altLang="en-US" sz="1350" dirty="0" smtClean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194253" y="2557781"/>
            <a:ext cx="1773306" cy="1884111"/>
            <a:chOff x="2893951" y="2137054"/>
            <a:chExt cx="3068699" cy="3260446"/>
          </a:xfrm>
        </p:grpSpPr>
        <p:sp>
          <p:nvSpPr>
            <p:cNvPr id="19" name="椭圆 18"/>
            <p:cNvSpPr/>
            <p:nvPr/>
          </p:nvSpPr>
          <p:spPr>
            <a:xfrm>
              <a:off x="2914650" y="2349500"/>
              <a:ext cx="3048000" cy="304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330200">
                <a:srgbClr val="333333">
                  <a:alpha val="48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da-DK" altLang="zh-CN" sz="2000" smtClean="0">
                  <a:solidFill>
                    <a:schemeClr val="accent1"/>
                  </a:solidFill>
                </a:rPr>
                <a:t>Tinker</a:t>
              </a:r>
              <a:endParaRPr lang="da-DK" altLang="zh-CN" sz="2000" smtClean="0">
                <a:solidFill>
                  <a:schemeClr val="accent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da-DK" altLang="zh-CN" sz="2000" smtClean="0">
                  <a:solidFill>
                    <a:schemeClr val="accent1"/>
                  </a:solidFill>
                </a:rPr>
                <a:t>Robust</a:t>
              </a:r>
              <a:endParaRPr lang="da-DK" altLang="zh-CN" sz="2000" smtClean="0">
                <a:solidFill>
                  <a:schemeClr val="accent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x-none" altLang="da-DK" sz="2000" smtClean="0">
                  <a:solidFill>
                    <a:schemeClr val="accent1"/>
                  </a:solidFill>
                </a:rPr>
                <a:t>Amigo</a:t>
              </a:r>
              <a:endParaRPr lang="x-none" altLang="da-DK" sz="2000" smtClean="0">
                <a:solidFill>
                  <a:schemeClr val="accent1"/>
                </a:solidFill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 rot="21066639">
              <a:off x="2893951" y="2137054"/>
              <a:ext cx="2895080" cy="654481"/>
            </a:xfrm>
            <a:custGeom>
              <a:avLst/>
              <a:gdLst>
                <a:gd name="connsiteX0" fmla="*/ 2895080 w 2895080"/>
                <a:gd name="connsiteY0" fmla="*/ 83958 h 654481"/>
                <a:gd name="connsiteX1" fmla="*/ 2675646 w 2895080"/>
                <a:gd name="connsiteY1" fmla="*/ 377425 h 654481"/>
                <a:gd name="connsiteX2" fmla="*/ 2844410 w 2895080"/>
                <a:gd name="connsiteY2" fmla="*/ 654481 h 654481"/>
                <a:gd name="connsiteX3" fmla="*/ 0 w 2895080"/>
                <a:gd name="connsiteY3" fmla="*/ 595232 h 654481"/>
                <a:gd name="connsiteX4" fmla="*/ 15971 w 2895080"/>
                <a:gd name="connsiteY4" fmla="*/ 0 h 654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5080" h="654481">
                  <a:moveTo>
                    <a:pt x="2895080" y="83958"/>
                  </a:moveTo>
                  <a:lnTo>
                    <a:pt x="2675646" y="377425"/>
                  </a:lnTo>
                  <a:lnTo>
                    <a:pt x="2844410" y="654481"/>
                  </a:lnTo>
                  <a:lnTo>
                    <a:pt x="0" y="595232"/>
                  </a:lnTo>
                  <a:lnTo>
                    <a:pt x="15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x-none" altLang="en-US" sz="1350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instant run</a:t>
              </a:r>
              <a:endParaRPr lang="x-none" altLang="en-US" sz="1350" dirty="0" smtClean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95301" y="981926"/>
            <a:ext cx="8115326" cy="48138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68580" tIns="34290" rIns="68580" bIns="3429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da-DK" sz="2400" smtClean="0"/>
              <a:t>dex修复</a:t>
            </a:r>
            <a:r>
              <a:rPr lang="da-DK" altLang="zh-CN" sz="2400" smtClean="0"/>
              <a:t>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5301" y="981926"/>
            <a:ext cx="8115326" cy="48138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68580" tIns="34290" rIns="68580" bIns="3429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da-DK" sz="2400" smtClean="0"/>
              <a:t>dex修复——java方法替换</a:t>
            </a:r>
            <a:r>
              <a:rPr lang="da-DK" altLang="zh-CN" sz="2400" smtClean="0"/>
              <a:t> 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195" y="1553187"/>
            <a:ext cx="7559063" cy="40047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5301" y="981926"/>
            <a:ext cx="8115326" cy="48138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68580" tIns="34290" rIns="68580" bIns="3429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da-DK" sz="2400" smtClean="0"/>
              <a:t>dex修复——java方法替换</a:t>
            </a:r>
            <a:r>
              <a:rPr lang="da-DK" altLang="zh-CN" sz="2400" smtClean="0"/>
              <a:t> 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496570" y="1623695"/>
            <a:ext cx="7550785" cy="883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000" dirty="0" smtClean="0">
                <a:latin typeface="Arial" panose="02080604020202020204" charset="0"/>
                <a:ea typeface="微软雅黑" pitchFamily="34" charset="-122"/>
              </a:rPr>
              <a:t>jmethodID methodID = env-&gt;GetMethodID(</a:t>
            </a:r>
            <a:r>
              <a:rPr lang="x-none" altLang="zh-CN" sz="2000" dirty="0" smtClean="0">
                <a:latin typeface="Arial" panose="02080604020202020204" charset="0"/>
                <a:ea typeface="微软雅黑" pitchFamily="34" charset="-122"/>
              </a:rPr>
              <a:t>cls</a:t>
            </a:r>
            <a:r>
              <a:rPr lang="zh-CN" altLang="en-US" sz="2000" dirty="0" smtClean="0">
                <a:latin typeface="Arial" panose="02080604020202020204" charset="0"/>
                <a:ea typeface="微软雅黑" pitchFamily="34" charset="-122"/>
              </a:rPr>
              <a:t>, "</a:t>
            </a:r>
            <a:r>
              <a:rPr lang="x-none" altLang="zh-CN" sz="2000" dirty="0" smtClean="0">
                <a:latin typeface="Arial" panose="02080604020202020204" charset="0"/>
                <a:ea typeface="微软雅黑" pitchFamily="34" charset="-122"/>
              </a:rPr>
              <a:t>f</a:t>
            </a:r>
            <a:r>
              <a:rPr lang="zh-CN" altLang="en-US" sz="2000" dirty="0" smtClean="0">
                <a:latin typeface="Arial" panose="02080604020202020204" charset="0"/>
                <a:ea typeface="微软雅黑" pitchFamily="34" charset="-122"/>
              </a:rPr>
              <a:t>", "()</a:t>
            </a:r>
            <a:r>
              <a:rPr lang="x-none" altLang="zh-CN" sz="2000" dirty="0" smtClean="0">
                <a:latin typeface="Arial" panose="02080604020202020204" charset="0"/>
                <a:ea typeface="微软雅黑" pitchFamily="34" charset="-122"/>
              </a:rPr>
              <a:t>I</a:t>
            </a:r>
            <a:r>
              <a:rPr lang="zh-CN" altLang="en-US" sz="2000" dirty="0" smtClean="0">
                <a:latin typeface="Arial" panose="02080604020202020204" charset="0"/>
                <a:ea typeface="微软雅黑" pitchFamily="34" charset="-122"/>
              </a:rPr>
              <a:t>");</a:t>
            </a:r>
            <a:endParaRPr lang="zh-CN" altLang="en-US" sz="2000" dirty="0" smtClean="0">
              <a:latin typeface="Arial" panose="0208060402020202020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x-none" altLang="zh-CN" sz="2000" dirty="0" smtClean="0">
                <a:latin typeface="Arial" panose="02080604020202020204" charset="0"/>
                <a:ea typeface="微软雅黑" pitchFamily="34" charset="-122"/>
              </a:rPr>
              <a:t>以android6.0为例，返回的jmethodID为ArtMethod结构体</a:t>
            </a:r>
            <a:endParaRPr lang="x-none" altLang="zh-CN" sz="2000" dirty="0" smtClean="0">
              <a:latin typeface="Arial" panose="02080604020202020204" charset="0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7920" y="2566035"/>
            <a:ext cx="6873875" cy="37407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5301" y="981926"/>
            <a:ext cx="8115326" cy="48138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68580" tIns="34290" rIns="68580" bIns="3429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da-DK" sz="2400" smtClean="0"/>
              <a:t>dex修复——java方法替换</a:t>
            </a:r>
            <a:r>
              <a:rPr lang="da-DK" altLang="zh-CN" sz="2400" smtClean="0"/>
              <a:t> 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503240" y="1632245"/>
            <a:ext cx="1674495" cy="4876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Arial" panose="02080604020202020204" charset="0"/>
                <a:ea typeface="微软雅黑" pitchFamily="34" charset="-122"/>
                <a:sym typeface="+mn-ea"/>
              </a:rPr>
              <a:t>AndFix</a:t>
            </a:r>
            <a:r>
              <a:rPr lang="x-none" altLang="zh-CN" sz="2000" b="1" dirty="0" smtClean="0">
                <a:latin typeface="Arial" panose="02080604020202020204" charset="0"/>
                <a:ea typeface="微软雅黑" pitchFamily="34" charset="-122"/>
                <a:sym typeface="+mn-ea"/>
              </a:rPr>
              <a:t>方案</a:t>
            </a:r>
            <a:endParaRPr lang="x-none" altLang="zh-CN" sz="2000" b="1" dirty="0" smtClean="0">
              <a:latin typeface="Arial" panose="02080604020202020204" charset="0"/>
              <a:ea typeface="微软雅黑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9746" y="2065634"/>
            <a:ext cx="4123055" cy="4476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  <a:sym typeface="+mn-ea"/>
              </a:rPr>
              <a:t>替换ArtMethod结构体中的每一个成员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8795" y="5135867"/>
            <a:ext cx="5905500" cy="11601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  <a:sym typeface="+mn-ea"/>
              </a:rPr>
              <a:t>对于每个android版本ArtMethod结构体可能会出现差异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  <a:sym typeface="+mn-ea"/>
              </a:rPr>
              <a:t>所以每个需要对各个版本进行适配</a:t>
            </a:r>
            <a:endParaRPr lang="x-none" altLang="zh-CN" dirty="0" smtClean="0">
              <a:latin typeface="Arial" panose="02080604020202020204" charset="0"/>
              <a:ea typeface="微软雅黑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x-none" altLang="zh-CN" dirty="0" smtClean="0">
                <a:latin typeface="Arial" panose="02080604020202020204" charset="0"/>
                <a:ea typeface="微软雅黑" pitchFamily="34" charset="-122"/>
                <a:sym typeface="+mn-ea"/>
              </a:rPr>
              <a:t>但是对于一些深度定制的系统无能为力</a:t>
            </a:r>
            <a:endParaRPr lang="zh-CN" altLang="en-US" dirty="0" smtClean="0">
              <a:latin typeface="Arial" panose="02080604020202020204" charset="0"/>
              <a:ea typeface="微软雅黑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8095" y="2300605"/>
            <a:ext cx="6497320" cy="3022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KSO_BLUE3">
      <a:dk1>
        <a:srgbClr val="3D3F41"/>
      </a:dk1>
      <a:lt1>
        <a:srgbClr val="FFFFFF"/>
      </a:lt1>
      <a:dk2>
        <a:srgbClr val="3D3F41"/>
      </a:dk2>
      <a:lt2>
        <a:srgbClr val="EAF5FC"/>
      </a:lt2>
      <a:accent1>
        <a:srgbClr val="0070C0"/>
      </a:accent1>
      <a:accent2>
        <a:srgbClr val="6A63CB"/>
      </a:accent2>
      <a:accent3>
        <a:srgbClr val="4040A2"/>
      </a:accent3>
      <a:accent4>
        <a:srgbClr val="AACC03"/>
      </a:accent4>
      <a:accent5>
        <a:srgbClr val="8542A0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8060402020202020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A000120150716A18KPBG</Template>
  <TotalTime>0</TotalTime>
  <Words>3554</Words>
  <Application>Kingsoft Office WPP</Application>
  <PresentationFormat>宽屏</PresentationFormat>
  <Paragraphs>505</Paragraphs>
  <Slides>42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A000120140530A99PPBG</vt:lpstr>
      <vt:lpstr>热修复</vt:lpstr>
      <vt:lpstr>PowerPoint 演示文稿</vt:lpstr>
      <vt:lpstr>PowerPoint 演示文稿</vt:lpstr>
      <vt:lpstr>PowerPoint 演示文稿</vt:lpstr>
      <vt:lpstr>dex修复原理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资源修复原理 </vt:lpstr>
      <vt:lpstr>PowerPoint 演示文稿</vt:lpstr>
      <vt:lpstr>PowerPoint 演示文稿</vt:lpstr>
      <vt:lpstr>PowerPoint 演示文稿</vt:lpstr>
      <vt:lpstr>so修复原理 </vt:lpstr>
      <vt:lpstr>PowerPoint 演示文稿</vt:lpstr>
      <vt:lpstr>PowerPoint 演示文稿</vt:lpstr>
      <vt:lpstr>热修复方案对比 </vt:lpstr>
      <vt:lpstr>PowerPoint 演示文稿</vt:lpstr>
      <vt:lpstr>热修复方案用法 </vt:lpstr>
      <vt:lpstr>PowerPoint 演示文稿</vt:lpstr>
      <vt:lpstr>PowerPoint 演示文稿</vt:lpstr>
      <vt:lpstr>谢谢大家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谢小莉</dc:creator>
  <cp:lastModifiedBy>hu</cp:lastModifiedBy>
  <cp:revision>250</cp:revision>
  <dcterms:created xsi:type="dcterms:W3CDTF">2017-12-07T09:40:50Z</dcterms:created>
  <dcterms:modified xsi:type="dcterms:W3CDTF">2017-12-07T09:40:50Z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  <property fmtid="{D5CDD505-2E9C-101B-9397-08002B2CF9AE}" pid="3" name="name">
    <vt:lpwstr>蓝黑混搭.pptx</vt:lpwstr>
  </property>
  <property fmtid="{D5CDD505-2E9C-101B-9397-08002B2CF9AE}" pid="4" name="fileid">
    <vt:lpwstr>860999</vt:lpwstr>
  </property>
  <property fmtid="{D5CDD505-2E9C-101B-9397-08002B2CF9AE}" pid="5" name="search_tags">
    <vt:lpwstr>PPT模板</vt:lpwstr>
  </property>
</Properties>
</file>