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8" r:id="rId8"/>
    <p:sldId id="269" r:id="rId9"/>
    <p:sldId id="260" r:id="rId10"/>
    <p:sldId id="261" r:id="rId11"/>
    <p:sldId id="262" r:id="rId12"/>
    <p:sldId id="265" r:id="rId13"/>
    <p:sldId id="266" r:id="rId14"/>
    <p:sldId id="267" r:id="rId15"/>
    <p:sldId id="264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23"/>
    <a:srgbClr val="60A9FF"/>
    <a:srgbClr val="202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10"/>
  </p:normalViewPr>
  <p:slideViewPr>
    <p:cSldViewPr snapToGrid="0" snapToObjects="1">
      <p:cViewPr>
        <p:scale>
          <a:sx n="100" d="100"/>
          <a:sy n="100" d="100"/>
        </p:scale>
        <p:origin x="-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1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1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10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91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11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077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12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46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2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3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4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10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5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36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6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7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8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Y견고딕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HY견고딕" panose="02030600000101010101" pitchFamily="18" charset="-127"/>
              </a:rPr>
              <a:t>9</a:t>
            </a:fld>
            <a:endParaRPr lang="en-US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78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Airflow를 활용한 기계 학습 </a:t>
            </a:r>
            <a:r>
              <a:rPr lang="en-US" sz="5249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워크플로우의</a:t>
            </a:r>
            <a:r>
              <a:rPr lang="en-US" sz="524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 </a:t>
            </a:r>
            <a:br>
              <a:rPr lang="en-US" sz="524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</a:br>
            <a:r>
              <a:rPr lang="en-US" sz="5249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기본</a:t>
            </a:r>
            <a:r>
              <a:rPr lang="en-US" sz="524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 사용법</a:t>
            </a:r>
            <a:endParaRPr lang="en-US" sz="5249" dirty="0"/>
          </a:p>
        </p:txBody>
      </p:sp>
      <p:sp>
        <p:nvSpPr>
          <p:cNvPr id="6" name="Shape 4"/>
          <p:cNvSpPr/>
          <p:nvPr/>
        </p:nvSpPr>
        <p:spPr>
          <a:xfrm>
            <a:off x="6319599" y="546499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472612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448324"/>
            <a:ext cx="21107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by Seungryul Lee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346246" y="2096742"/>
            <a:ext cx="6583680" cy="653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8"/>
              </a:lnSpc>
              <a:buNone/>
            </a:pPr>
            <a:r>
              <a:rPr lang="en-US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 Graph </a:t>
            </a:r>
            <a:r>
              <a:rPr lang="ko-KR" altLang="en-US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예시 </a:t>
            </a:r>
            <a:r>
              <a:rPr lang="en-US" altLang="ko-KR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- </a:t>
            </a:r>
            <a:r>
              <a:rPr lang="ko-KR" altLang="en-US" sz="4119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대왕판교</a:t>
            </a:r>
            <a:endParaRPr lang="en-US" sz="4119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7ACC45-4CA1-09BA-2C2C-60EF511245CE}"/>
              </a:ext>
            </a:extLst>
          </p:cNvPr>
          <p:cNvSpPr/>
          <p:nvPr/>
        </p:nvSpPr>
        <p:spPr>
          <a:xfrm>
            <a:off x="2314891" y="3164687"/>
            <a:ext cx="10000618" cy="31532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964C81-9996-5D40-153C-822AE3C1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8939" y="3353691"/>
            <a:ext cx="9232522" cy="2775285"/>
          </a:xfrm>
          <a:prstGeom prst="rect">
            <a:avLst/>
          </a:prstGeom>
          <a:ln w="28575">
            <a:noFill/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4DEFDD-45FB-F160-544C-266A6F1BC15F}"/>
              </a:ext>
            </a:extLst>
          </p:cNvPr>
          <p:cNvGrpSpPr/>
          <p:nvPr/>
        </p:nvGrpSpPr>
        <p:grpSpPr>
          <a:xfrm>
            <a:off x="6583962" y="5146690"/>
            <a:ext cx="7810640" cy="900246"/>
            <a:chOff x="5910222" y="1794518"/>
            <a:chExt cx="7810640" cy="90024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5C93C7-5ADF-9775-25F9-66C938A153BC}"/>
                </a:ext>
              </a:extLst>
            </p:cNvPr>
            <p:cNvSpPr/>
            <p:nvPr/>
          </p:nvSpPr>
          <p:spPr>
            <a:xfrm>
              <a:off x="5910222" y="2055335"/>
              <a:ext cx="1055807" cy="378613"/>
            </a:xfrm>
            <a:prstGeom prst="rect">
              <a:avLst/>
            </a:prstGeom>
            <a:noFill/>
            <a:ln>
              <a:solidFill>
                <a:srgbClr val="60A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0CE6A6-8DC7-EAFB-9CFB-0B36C3535018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 flipV="1">
              <a:off x="6966029" y="2244641"/>
              <a:ext cx="4907831" cy="1"/>
            </a:xfrm>
            <a:prstGeom prst="line">
              <a:avLst/>
            </a:prstGeom>
            <a:ln w="12700">
              <a:solidFill>
                <a:srgbClr val="60A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0B3928-5DA2-CE01-F755-032FE2331596}"/>
                </a:ext>
              </a:extLst>
            </p:cNvPr>
            <p:cNvSpPr txBox="1"/>
            <p:nvPr/>
          </p:nvSpPr>
          <p:spPr>
            <a:xfrm>
              <a:off x="11873860" y="1794518"/>
              <a:ext cx="1847002" cy="900246"/>
            </a:xfrm>
            <a:prstGeom prst="rect">
              <a:avLst/>
            </a:prstGeom>
            <a:noFill/>
            <a:ln w="28575">
              <a:solidFill>
                <a:srgbClr val="60A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각 태스크의 </a:t>
              </a:r>
              <a:r>
                <a: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status </a:t>
              </a:r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확인 가능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2C3BC1E-77A3-3785-356D-0014D6D7395F}"/>
              </a:ext>
            </a:extLst>
          </p:cNvPr>
          <p:cNvGrpSpPr/>
          <p:nvPr/>
        </p:nvGrpSpPr>
        <p:grpSpPr>
          <a:xfrm>
            <a:off x="235798" y="3649345"/>
            <a:ext cx="8400202" cy="900246"/>
            <a:chOff x="11843598" y="2210821"/>
            <a:chExt cx="8400202" cy="90024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D51236-2A80-7CC5-C969-05F568E872D6}"/>
                </a:ext>
              </a:extLst>
            </p:cNvPr>
            <p:cNvSpPr/>
            <p:nvPr/>
          </p:nvSpPr>
          <p:spPr>
            <a:xfrm>
              <a:off x="14306738" y="2569436"/>
              <a:ext cx="5937062" cy="428044"/>
            </a:xfrm>
            <a:prstGeom prst="rect">
              <a:avLst/>
            </a:prstGeom>
            <a:noFill/>
            <a:ln>
              <a:solidFill>
                <a:srgbClr val="60A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CA5C2BF-B743-B881-FCA7-0E6EB9FDF3EB}"/>
                </a:ext>
              </a:extLst>
            </p:cNvPr>
            <p:cNvCxnSpPr>
              <a:cxnSpLocks/>
            </p:cNvCxnSpPr>
            <p:nvPr/>
          </p:nvCxnSpPr>
          <p:spPr>
            <a:xfrm>
              <a:off x="13690600" y="2792256"/>
              <a:ext cx="616139" cy="0"/>
            </a:xfrm>
            <a:prstGeom prst="line">
              <a:avLst/>
            </a:prstGeom>
            <a:ln w="12700">
              <a:solidFill>
                <a:srgbClr val="60A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391792-D773-4FAE-6A76-8BC2D520605B}"/>
                </a:ext>
              </a:extLst>
            </p:cNvPr>
            <p:cNvSpPr txBox="1"/>
            <p:nvPr/>
          </p:nvSpPr>
          <p:spPr>
            <a:xfrm>
              <a:off x="11843598" y="2210821"/>
              <a:ext cx="1847002" cy="900246"/>
            </a:xfrm>
            <a:prstGeom prst="rect">
              <a:avLst/>
            </a:prstGeom>
            <a:noFill/>
            <a:ln w="28575">
              <a:solidFill>
                <a:srgbClr val="60A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750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일자별</a:t>
              </a:r>
              <a:r>
                <a: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, </a:t>
              </a:r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시간별 태스크 처리여부 확인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16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411000"/>
            <a:ext cx="7330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</a:t>
            </a:r>
            <a:r>
              <a:rPr lang="ko-KR" alt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의 한계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49713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60163" y="27718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WSL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341241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A100 GPU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는 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WSL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환경에서 실행 할 수 없으며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, 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다른 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GPU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를 사용해야 합니다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</a:t>
            </a:r>
            <a:b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(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필요시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, 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멀티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OS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를 활용하는 방안도 가능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)</a:t>
            </a:r>
            <a:r>
              <a:rPr lang="en-US" altLang="ko-KR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549713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5852398" y="27718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XCom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34124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XCom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인스턴스가 큰 경우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, 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오류가 발생할 수 있으므로 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custom </a:t>
            </a:r>
            <a:r>
              <a:rPr lang="en-US" altLang="ko-KR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XCom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backend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를 </a:t>
            </a:r>
            <a:r>
              <a:rPr lang="ko-KR" alt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설정해야합니다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9222462" y="2549713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444633" y="27718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Complexity</a:t>
            </a:r>
          </a:p>
        </p:txBody>
      </p:sp>
      <p:sp>
        <p:nvSpPr>
          <p:cNvPr id="13" name="Text 11"/>
          <p:cNvSpPr/>
          <p:nvPr/>
        </p:nvSpPr>
        <p:spPr>
          <a:xfrm>
            <a:off x="9444633" y="3341241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학습곡선이 가파르고 일부 사용사례의 경우 코딩 기술과 사용자 지정 연산자가 필요하며 디버그 및 모니터링이 어려울 수 있습니다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</a:t>
            </a:r>
            <a:endParaRPr lang="en-US" sz="16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CEE45247-AFBF-42E8-FF05-9AA44C7C359F}"/>
              </a:ext>
            </a:extLst>
          </p:cNvPr>
          <p:cNvSpPr/>
          <p:nvPr/>
        </p:nvSpPr>
        <p:spPr>
          <a:xfrm>
            <a:off x="2037993" y="5562590"/>
            <a:ext cx="10554414" cy="1173182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B9164C85-8428-28E5-1922-47D205C57DE9}"/>
              </a:ext>
            </a:extLst>
          </p:cNvPr>
          <p:cNvSpPr/>
          <p:nvPr/>
        </p:nvSpPr>
        <p:spPr>
          <a:xfrm>
            <a:off x="2958129" y="5729730"/>
            <a:ext cx="2449928" cy="394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What is </a:t>
            </a:r>
            <a:r>
              <a:rPr lang="en-US" sz="2187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XCom</a:t>
            </a: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?</a:t>
            </a: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94FC37EB-4DCC-14BB-F63D-956F78B97F7E}"/>
              </a:ext>
            </a:extLst>
          </p:cNvPr>
          <p:cNvSpPr/>
          <p:nvPr/>
        </p:nvSpPr>
        <p:spPr>
          <a:xfrm>
            <a:off x="2958129" y="6220973"/>
            <a:ext cx="9174604" cy="597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서로 다른 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operator 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간의 데이터를 공유하기 위해 필요한 교차 통신 </a:t>
            </a:r>
            <a:r>
              <a:rPr lang="ko-KR" alt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매커니즘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입니다</a:t>
            </a:r>
            <a:r>
              <a:rPr lang="en-US" altLang="ko-KR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</a:t>
            </a:r>
            <a:endParaRPr lang="en-US" sz="1600" dirty="0">
              <a:solidFill>
                <a:srgbClr val="D6E5EF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64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346246" y="575310"/>
            <a:ext cx="6583680" cy="653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8"/>
              </a:lnSpc>
              <a:buNone/>
            </a:pPr>
            <a:r>
              <a:rPr lang="en-US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 </a:t>
            </a:r>
            <a:r>
              <a:rPr lang="ko-KR" altLang="en-US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적용 예시 </a:t>
            </a:r>
            <a:r>
              <a:rPr lang="en-US" altLang="ko-KR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– </a:t>
            </a:r>
            <a:r>
              <a:rPr lang="ko-KR" altLang="en-US" sz="4119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대왕판교</a:t>
            </a:r>
            <a:endParaRPr lang="en-US" sz="4119" dirty="0"/>
          </a:p>
        </p:txBody>
      </p:sp>
      <p:sp>
        <p:nvSpPr>
          <p:cNvPr id="5" name="Shape 3"/>
          <p:cNvSpPr/>
          <p:nvPr/>
        </p:nvSpPr>
        <p:spPr>
          <a:xfrm>
            <a:off x="7294364" y="3668360"/>
            <a:ext cx="41791" cy="324000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A5BE83-9E9A-0933-902D-78F92B60915E}"/>
              </a:ext>
            </a:extLst>
          </p:cNvPr>
          <p:cNvGrpSpPr/>
          <p:nvPr/>
        </p:nvGrpSpPr>
        <p:grpSpPr>
          <a:xfrm>
            <a:off x="7079873" y="3562774"/>
            <a:ext cx="7091373" cy="1586031"/>
            <a:chOff x="7079873" y="1810822"/>
            <a:chExt cx="7091373" cy="1586031"/>
          </a:xfrm>
        </p:grpSpPr>
        <p:sp>
          <p:nvSpPr>
            <p:cNvPr id="6" name="Shape 4"/>
            <p:cNvSpPr/>
            <p:nvPr/>
          </p:nvSpPr>
          <p:spPr>
            <a:xfrm>
              <a:off x="7550527" y="2025194"/>
              <a:ext cx="732234" cy="41791"/>
            </a:xfrm>
            <a:prstGeom prst="rect">
              <a:avLst/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7" name="Shape 5"/>
            <p:cNvSpPr/>
            <p:nvPr/>
          </p:nvSpPr>
          <p:spPr>
            <a:xfrm>
              <a:off x="7079873" y="1810822"/>
              <a:ext cx="470654" cy="470654"/>
            </a:xfrm>
            <a:prstGeom prst="roundRect">
              <a:avLst>
                <a:gd name="adj" fmla="val 26672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7250370" y="1849993"/>
              <a:ext cx="129540" cy="3923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89"/>
                </a:lnSpc>
                <a:buNone/>
              </a:pPr>
              <a:r>
                <a:rPr lang="en-US" sz="2471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1</a:t>
              </a:r>
              <a:endParaRPr lang="en-US" sz="2471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8465820" y="1856661"/>
              <a:ext cx="2092166" cy="32694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574"/>
                </a:lnSpc>
                <a:buNone/>
              </a:pPr>
              <a:r>
                <a:rPr lang="en-US" sz="2059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데이터 수집</a:t>
              </a:r>
              <a:endParaRPr lang="en-US" sz="2059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8465820" y="2392799"/>
              <a:ext cx="5705426" cy="100405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636"/>
                </a:lnSpc>
                <a:buNone/>
              </a:pPr>
              <a:r>
                <a:rPr lang="en-US" sz="1647" b="1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Dags</a:t>
              </a:r>
              <a:r>
                <a:rPr lang="en-US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: set variable , unzip files, copy side image</a:t>
              </a:r>
            </a:p>
            <a:p>
              <a:pPr marL="285750" indent="-285750" algn="l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Date</a:t>
              </a: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를 활용한 변수 지정</a:t>
              </a:r>
              <a:endParaRPr lang="en-US" altLang="ko-KR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endParaRPr>
            </a:p>
            <a:p>
              <a:pPr marL="285750" indent="-285750" algn="l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파일 압축 해제</a:t>
              </a:r>
              <a:endParaRPr lang="en-US" altLang="ko-KR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endParaRPr>
            </a:p>
            <a:p>
              <a:pPr marL="285750" indent="-285750" algn="l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객체 검지를 위한 이미지 복사</a:t>
              </a:r>
              <a:endPara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28347A-9B3F-4340-91F1-553102C500B2}"/>
              </a:ext>
            </a:extLst>
          </p:cNvPr>
          <p:cNvGrpSpPr/>
          <p:nvPr/>
        </p:nvGrpSpPr>
        <p:grpSpPr>
          <a:xfrm>
            <a:off x="476410" y="4556303"/>
            <a:ext cx="7074117" cy="1920716"/>
            <a:chOff x="476410" y="2856786"/>
            <a:chExt cx="7074117" cy="1920716"/>
          </a:xfrm>
        </p:grpSpPr>
        <p:sp>
          <p:nvSpPr>
            <p:cNvPr id="11" name="Shape 9"/>
            <p:cNvSpPr/>
            <p:nvPr/>
          </p:nvSpPr>
          <p:spPr>
            <a:xfrm>
              <a:off x="6347639" y="3071158"/>
              <a:ext cx="732234" cy="41791"/>
            </a:xfrm>
            <a:prstGeom prst="rect">
              <a:avLst/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12" name="Shape 10"/>
            <p:cNvSpPr/>
            <p:nvPr/>
          </p:nvSpPr>
          <p:spPr>
            <a:xfrm>
              <a:off x="7079873" y="2856786"/>
              <a:ext cx="470654" cy="470654"/>
            </a:xfrm>
            <a:prstGeom prst="roundRect">
              <a:avLst>
                <a:gd name="adj" fmla="val 26672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13" name="Text 11"/>
            <p:cNvSpPr/>
            <p:nvPr/>
          </p:nvSpPr>
          <p:spPr>
            <a:xfrm>
              <a:off x="7227510" y="2895957"/>
              <a:ext cx="175260" cy="3923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89"/>
                </a:lnSpc>
                <a:buNone/>
              </a:pPr>
              <a:r>
                <a:rPr lang="en-US" sz="2471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2</a:t>
              </a:r>
              <a:endParaRPr lang="en-US" sz="2471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4072414" y="2902625"/>
              <a:ext cx="2092166" cy="32694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r">
                <a:lnSpc>
                  <a:spcPts val="2574"/>
                </a:lnSpc>
                <a:buNone/>
              </a:pPr>
              <a:r>
                <a:rPr lang="en-US" sz="2059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Yolov5 </a:t>
              </a:r>
              <a:r>
                <a:rPr lang="ko-KR" altLang="en-US" sz="2059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객체 검출</a:t>
              </a:r>
              <a:endParaRPr lang="en-US" sz="2059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476410" y="3438763"/>
              <a:ext cx="5688170" cy="133873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r">
                <a:lnSpc>
                  <a:spcPts val="2636"/>
                </a:lnSpc>
                <a:buNone/>
              </a:pPr>
              <a:r>
                <a:rPr lang="en-US" sz="1647" b="1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Dags</a:t>
              </a:r>
              <a:r>
                <a:rPr lang="en-US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:</a:t>
              </a:r>
              <a:r>
                <a:rPr lang="ko-KR" altLang="en-US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run</a:t>
              </a:r>
              <a:r>
                <a:rPr lang="ko-KR" altLang="en-US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object</a:t>
              </a:r>
              <a:r>
                <a:rPr lang="ko-KR" altLang="en-US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detection</a:t>
              </a:r>
              <a:endParaRPr lang="en-US" sz="1647" b="1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endParaRPr>
            </a:p>
            <a:p>
              <a:pPr marL="285750" indent="-285750" algn="r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Bash Operator</a:t>
              </a: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를</a:t>
              </a:r>
              <a:r>
                <a:rPr 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활용한 </a:t>
              </a:r>
              <a:r>
                <a:rPr lang="en-US" altLang="ko-KR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YOLOv5 </a:t>
              </a: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객체 검출</a:t>
              </a:r>
              <a:endPara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78BD6-E1A9-2079-269D-518B0AC7481F}"/>
              </a:ext>
            </a:extLst>
          </p:cNvPr>
          <p:cNvGrpSpPr/>
          <p:nvPr/>
        </p:nvGrpSpPr>
        <p:grpSpPr>
          <a:xfrm>
            <a:off x="7079873" y="5581199"/>
            <a:ext cx="7091373" cy="2255401"/>
            <a:chOff x="7079873" y="5229877"/>
            <a:chExt cx="7091373" cy="2255401"/>
          </a:xfrm>
        </p:grpSpPr>
        <p:sp>
          <p:nvSpPr>
            <p:cNvPr id="16" name="Shape 14"/>
            <p:cNvSpPr/>
            <p:nvPr/>
          </p:nvSpPr>
          <p:spPr>
            <a:xfrm>
              <a:off x="7550527" y="5444249"/>
              <a:ext cx="732234" cy="41791"/>
            </a:xfrm>
            <a:prstGeom prst="rect">
              <a:avLst/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17" name="Shape 15"/>
            <p:cNvSpPr/>
            <p:nvPr/>
          </p:nvSpPr>
          <p:spPr>
            <a:xfrm>
              <a:off x="7079873" y="5229877"/>
              <a:ext cx="470654" cy="470654"/>
            </a:xfrm>
            <a:prstGeom prst="roundRect">
              <a:avLst>
                <a:gd name="adj" fmla="val 26672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18" name="Text 16"/>
            <p:cNvSpPr/>
            <p:nvPr/>
          </p:nvSpPr>
          <p:spPr>
            <a:xfrm>
              <a:off x="7231320" y="5269049"/>
              <a:ext cx="167640" cy="3923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89"/>
                </a:lnSpc>
                <a:buNone/>
              </a:pPr>
              <a:r>
                <a:rPr lang="en-US" sz="2471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3</a:t>
              </a:r>
              <a:endParaRPr lang="en-US" sz="2471" dirty="0"/>
            </a:p>
          </p:txBody>
        </p:sp>
        <p:sp>
          <p:nvSpPr>
            <p:cNvPr id="19" name="Text 17"/>
            <p:cNvSpPr/>
            <p:nvPr/>
          </p:nvSpPr>
          <p:spPr>
            <a:xfrm>
              <a:off x="8465820" y="5275717"/>
              <a:ext cx="2092166" cy="32694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574"/>
                </a:lnSpc>
                <a:buNone/>
              </a:pPr>
              <a:r>
                <a:rPr lang="ko-KR" altLang="en-US" sz="2059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데이터 </a:t>
              </a:r>
              <a:r>
                <a:rPr lang="ko-KR" altLang="en-US" sz="2059" dirty="0" err="1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전처리</a:t>
              </a:r>
              <a:endParaRPr lang="en-US" sz="2059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8465820" y="5811855"/>
              <a:ext cx="5705426" cy="167342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636"/>
                </a:lnSpc>
                <a:buNone/>
              </a:pPr>
              <a:r>
                <a:rPr lang="en-US" sz="1647" b="1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Dags</a:t>
              </a:r>
              <a:r>
                <a:rPr lang="en-US" sz="1400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: make image list, make label list, make empty file, check 6 pairs</a:t>
              </a:r>
            </a:p>
            <a:p>
              <a:pPr marL="285750" indent="-285750" algn="l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이미지 명단과 레이블 명단 비교</a:t>
              </a:r>
              <a:r>
                <a:rPr lang="en-US" altLang="ko-KR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</a:p>
            <a:p>
              <a:pPr marL="285750" indent="-285750" algn="l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레이블 명단 내에 없는 빈 레이블 생성 </a:t>
              </a:r>
              <a:endParaRPr lang="en-US" altLang="ko-KR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endParaRPr>
            </a:p>
            <a:p>
              <a:pPr marL="285750" indent="-285750" algn="l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이미지 세트 수가 </a:t>
              </a:r>
              <a:r>
                <a:rPr lang="en-US" altLang="ko-KR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6</a:t>
              </a: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개 이하인 경우 추가 레이블 생성</a:t>
              </a:r>
              <a:endPara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endParaRPr>
            </a:p>
            <a:p>
              <a:pPr marL="0" indent="0" algn="l">
                <a:lnSpc>
                  <a:spcPts val="2636"/>
                </a:lnSpc>
                <a:buNone/>
              </a:pPr>
              <a:endParaRPr lang="en-US" sz="1647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FFEB36-8E1C-EB76-35D8-1A300947C929}"/>
              </a:ext>
            </a:extLst>
          </p:cNvPr>
          <p:cNvGrpSpPr/>
          <p:nvPr/>
        </p:nvGrpSpPr>
        <p:grpSpPr>
          <a:xfrm>
            <a:off x="476410" y="6517760"/>
            <a:ext cx="7074117" cy="1586032"/>
            <a:chOff x="476410" y="6494708"/>
            <a:chExt cx="7074117" cy="1586032"/>
          </a:xfrm>
        </p:grpSpPr>
        <p:sp>
          <p:nvSpPr>
            <p:cNvPr id="21" name="Shape 19"/>
            <p:cNvSpPr/>
            <p:nvPr/>
          </p:nvSpPr>
          <p:spPr>
            <a:xfrm>
              <a:off x="6347639" y="6709080"/>
              <a:ext cx="732234" cy="41791"/>
            </a:xfrm>
            <a:prstGeom prst="rect">
              <a:avLst/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22" name="Shape 20"/>
            <p:cNvSpPr/>
            <p:nvPr/>
          </p:nvSpPr>
          <p:spPr>
            <a:xfrm>
              <a:off x="7079873" y="6494708"/>
              <a:ext cx="470654" cy="470654"/>
            </a:xfrm>
            <a:prstGeom prst="roundRect">
              <a:avLst>
                <a:gd name="adj" fmla="val 26672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ko-KR" altLang="en-US" dirty="0">
                <a:ea typeface="HY견고딕" panose="02030600000101010101" pitchFamily="18" charset="-127"/>
              </a:endParaRPr>
            </a:p>
          </p:txBody>
        </p:sp>
        <p:sp>
          <p:nvSpPr>
            <p:cNvPr id="23" name="Text 21"/>
            <p:cNvSpPr/>
            <p:nvPr/>
          </p:nvSpPr>
          <p:spPr>
            <a:xfrm>
              <a:off x="7223700" y="6533880"/>
              <a:ext cx="182880" cy="3923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89"/>
                </a:lnSpc>
                <a:buNone/>
              </a:pPr>
              <a:r>
                <a:rPr lang="en-US" sz="2471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4</a:t>
              </a:r>
              <a:endParaRPr lang="en-US" sz="2471" dirty="0"/>
            </a:p>
          </p:txBody>
        </p:sp>
        <p:sp>
          <p:nvSpPr>
            <p:cNvPr id="24" name="Text 22"/>
            <p:cNvSpPr/>
            <p:nvPr/>
          </p:nvSpPr>
          <p:spPr>
            <a:xfrm>
              <a:off x="4072414" y="6540547"/>
              <a:ext cx="2092166" cy="32694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r">
                <a:lnSpc>
                  <a:spcPts val="2574"/>
                </a:lnSpc>
                <a:buNone/>
              </a:pPr>
              <a:r>
                <a:rPr lang="en-US" sz="2059" dirty="0">
                  <a:solidFill>
                    <a:srgbClr val="60A9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Roboto Slab" pitchFamily="34" charset="-120"/>
                </a:rPr>
                <a:t>데이터 저장</a:t>
              </a:r>
              <a:endParaRPr lang="en-US" sz="2059" dirty="0"/>
            </a:p>
          </p:txBody>
        </p:sp>
        <p:sp>
          <p:nvSpPr>
            <p:cNvPr id="25" name="Text 23"/>
            <p:cNvSpPr/>
            <p:nvPr/>
          </p:nvSpPr>
          <p:spPr>
            <a:xfrm>
              <a:off x="476410" y="7076686"/>
              <a:ext cx="5688170" cy="100405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r">
                <a:lnSpc>
                  <a:spcPts val="2636"/>
                </a:lnSpc>
                <a:buNone/>
              </a:pPr>
              <a:r>
                <a:rPr lang="en-US" altLang="ko-KR" sz="1647" b="1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Dags</a:t>
              </a:r>
              <a:r>
                <a:rPr lang="en-US" altLang="ko-KR" sz="1647" b="1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: make datasheet</a:t>
              </a:r>
            </a:p>
            <a:p>
              <a:pPr marL="285750" indent="-285750" algn="r">
                <a:lnSpc>
                  <a:spcPts val="2636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기존 저장 양식에 부합하는 데이터 세트 생성</a:t>
              </a:r>
              <a:endParaRPr lang="en-US" sz="1647" dirty="0"/>
            </a:p>
          </p:txBody>
        </p:sp>
      </p:grpSp>
      <p:pic>
        <p:nvPicPr>
          <p:cNvPr id="28" name="그림 27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81ADC4A4-1319-A6F6-6AAF-F216107F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20471" y="1514513"/>
            <a:ext cx="9789458" cy="1627504"/>
          </a:xfrm>
          <a:custGeom>
            <a:avLst/>
            <a:gdLst>
              <a:gd name="connsiteX0" fmla="*/ 352449 w 12719704"/>
              <a:gd name="connsiteY0" fmla="*/ 0 h 2114659"/>
              <a:gd name="connsiteX1" fmla="*/ 12367254 w 12719704"/>
              <a:gd name="connsiteY1" fmla="*/ 0 h 2114659"/>
              <a:gd name="connsiteX2" fmla="*/ 12719704 w 12719704"/>
              <a:gd name="connsiteY2" fmla="*/ 352450 h 2114659"/>
              <a:gd name="connsiteX3" fmla="*/ 12719704 w 12719704"/>
              <a:gd name="connsiteY3" fmla="*/ 1762210 h 2114659"/>
              <a:gd name="connsiteX4" fmla="*/ 12438285 w 12719704"/>
              <a:gd name="connsiteY4" fmla="*/ 2107500 h 2114659"/>
              <a:gd name="connsiteX5" fmla="*/ 12367264 w 12719704"/>
              <a:gd name="connsiteY5" fmla="*/ 2114659 h 2114659"/>
              <a:gd name="connsiteX6" fmla="*/ 352439 w 12719704"/>
              <a:gd name="connsiteY6" fmla="*/ 2114659 h 2114659"/>
              <a:gd name="connsiteX7" fmla="*/ 281418 w 12719704"/>
              <a:gd name="connsiteY7" fmla="*/ 2107500 h 2114659"/>
              <a:gd name="connsiteX8" fmla="*/ 27696 w 12719704"/>
              <a:gd name="connsiteY8" fmla="*/ 1899400 h 2114659"/>
              <a:gd name="connsiteX9" fmla="*/ 0 w 12719704"/>
              <a:gd name="connsiteY9" fmla="*/ 1762215 h 2114659"/>
              <a:gd name="connsiteX10" fmla="*/ 0 w 12719704"/>
              <a:gd name="connsiteY10" fmla="*/ 352445 h 2114659"/>
              <a:gd name="connsiteX11" fmla="*/ 27696 w 12719704"/>
              <a:gd name="connsiteY11" fmla="*/ 215261 h 2114659"/>
              <a:gd name="connsiteX12" fmla="*/ 352449 w 12719704"/>
              <a:gd name="connsiteY12" fmla="*/ 0 h 211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19704" h="2114659">
                <a:moveTo>
                  <a:pt x="352449" y="0"/>
                </a:moveTo>
                <a:lnTo>
                  <a:pt x="12367254" y="0"/>
                </a:lnTo>
                <a:cubicBezTo>
                  <a:pt x="12561907" y="0"/>
                  <a:pt x="12719704" y="157797"/>
                  <a:pt x="12719704" y="352450"/>
                </a:cubicBezTo>
                <a:lnTo>
                  <a:pt x="12719704" y="1762210"/>
                </a:lnTo>
                <a:cubicBezTo>
                  <a:pt x="12719704" y="1932531"/>
                  <a:pt x="12598891" y="2074635"/>
                  <a:pt x="12438285" y="2107500"/>
                </a:cubicBezTo>
                <a:lnTo>
                  <a:pt x="12367264" y="2114659"/>
                </a:lnTo>
                <a:lnTo>
                  <a:pt x="352439" y="2114659"/>
                </a:lnTo>
                <a:lnTo>
                  <a:pt x="281418" y="2107500"/>
                </a:lnTo>
                <a:cubicBezTo>
                  <a:pt x="166700" y="2084025"/>
                  <a:pt x="72284" y="2004816"/>
                  <a:pt x="27696" y="1899400"/>
                </a:cubicBezTo>
                <a:lnTo>
                  <a:pt x="0" y="1762215"/>
                </a:lnTo>
                <a:lnTo>
                  <a:pt x="0" y="352445"/>
                </a:lnTo>
                <a:lnTo>
                  <a:pt x="27696" y="215261"/>
                </a:lnTo>
                <a:cubicBezTo>
                  <a:pt x="81201" y="88761"/>
                  <a:pt x="206459" y="0"/>
                  <a:pt x="35244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30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57031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 소개</a:t>
            </a:r>
            <a:endParaRPr lang="en-US" sz="4374" dirty="0"/>
          </a:p>
        </p:txBody>
      </p:sp>
      <p:pic>
        <p:nvPicPr>
          <p:cNvPr id="5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67476" y="2709029"/>
            <a:ext cx="2036921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용어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Airflow는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ko-KR" alt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대용량 데이터 파이프라인 설계를 위한 오픈소스 </a:t>
            </a:r>
            <a:r>
              <a:rPr lang="en-US" altLang="ko-KR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워크플로우</a:t>
            </a:r>
            <a:r>
              <a:rPr lang="en-US" altLang="ko-KR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(Workflow)</a:t>
            </a:r>
            <a:r>
              <a:rPr lang="ko-KR" alt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관리 플랫폼입니다</a:t>
            </a:r>
            <a:endParaRPr lang="en-US" sz="1750" dirty="0"/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96620" y="2709029"/>
            <a:ext cx="2037040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용도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데이터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처리, 자동화된 작업,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오케스트레이션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ko-KR" alt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등에 활용되고 있습니다</a:t>
            </a:r>
            <a:r>
              <a:rPr lang="en-US" altLang="ko-KR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</a:t>
            </a:r>
            <a:endParaRPr lang="en-US" sz="1750" dirty="0"/>
          </a:p>
        </p:txBody>
      </p:sp>
      <p:pic>
        <p:nvPicPr>
          <p:cNvPr id="11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25883" y="2709029"/>
            <a:ext cx="2037040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장점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다양한 데이터소스에 접근 가능하며 확장성과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안정성이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뛰어나다는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특징이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2150031"/>
            <a:ext cx="7330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Machine learning workflow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6016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왜?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080272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기계 학습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워크플로우는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데이터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과학자들에게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필수적입니다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 워크플로우에 따라 프로세스를 간소화하고 자동화할 수 있습니다.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5852398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누구를 위해?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080272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기계 학습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워크플로우는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데이터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과학자,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소프트웨어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엔지니어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,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머신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러닝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엔지니어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, 데이터 엔지니어 등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다양한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직종에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필요합니다.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9222462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44463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어떻게?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080272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기계 학습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워크플로우는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데이터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수집, 전처리, 모델링, 검증, 배포 등의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단계를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자동화할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3">
            <a:extLst>
              <a:ext uri="{FF2B5EF4-FFF2-40B4-BE49-F238E27FC236}">
                <a16:creationId xmlns:a16="http://schemas.microsoft.com/office/drawing/2014/main" id="{153AEFB8-5CDE-9320-A197-DDD5D3D75F19}"/>
              </a:ext>
            </a:extLst>
          </p:cNvPr>
          <p:cNvSpPr/>
          <p:nvPr/>
        </p:nvSpPr>
        <p:spPr>
          <a:xfrm>
            <a:off x="2281083" y="2335645"/>
            <a:ext cx="11037352" cy="1473110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732234"/>
            <a:ext cx="5974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Airflow의 기본 </a:t>
            </a:r>
            <a:r>
              <a:rPr lang="en-US" sz="4374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구성</a:t>
            </a: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 </a:t>
            </a:r>
            <a:r>
              <a:rPr lang="en-US" sz="4374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요소</a:t>
            </a: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-DAGs</a:t>
            </a:r>
            <a:endParaRPr lang="en-US" altLang="ko-KR" sz="4374" dirty="0">
              <a:solidFill>
                <a:srgbClr val="60A9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Roboto Slab" pitchFamily="34" charset="-12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83B563-A66B-61F9-4465-7F188B0E0E92}"/>
              </a:ext>
            </a:extLst>
          </p:cNvPr>
          <p:cNvGrpSpPr/>
          <p:nvPr/>
        </p:nvGrpSpPr>
        <p:grpSpPr>
          <a:xfrm>
            <a:off x="2423969" y="2541151"/>
            <a:ext cx="10751581" cy="1062098"/>
            <a:chOff x="2281084" y="2604812"/>
            <a:chExt cx="10751581" cy="106209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CFDF1E-612C-4F76-40C6-03748409CB23}"/>
                </a:ext>
              </a:extLst>
            </p:cNvPr>
            <p:cNvGrpSpPr/>
            <p:nvPr/>
          </p:nvGrpSpPr>
          <p:grpSpPr>
            <a:xfrm>
              <a:off x="2373292" y="2604812"/>
              <a:ext cx="2221944" cy="499943"/>
              <a:chOff x="2281084" y="1781739"/>
              <a:chExt cx="2221944" cy="4999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206DABD-8241-822D-2F26-F8DC2609816C}"/>
                  </a:ext>
                </a:extLst>
              </p:cNvPr>
              <p:cNvGrpSpPr/>
              <p:nvPr/>
            </p:nvGrpSpPr>
            <p:grpSpPr>
              <a:xfrm>
                <a:off x="2281084" y="1781739"/>
                <a:ext cx="499943" cy="499943"/>
                <a:chOff x="4371142" y="462526"/>
                <a:chExt cx="499943" cy="499943"/>
              </a:xfrm>
            </p:grpSpPr>
            <p:sp>
              <p:nvSpPr>
                <p:cNvPr id="7" name="Shape 5"/>
                <p:cNvSpPr/>
                <p:nvPr/>
              </p:nvSpPr>
              <p:spPr>
                <a:xfrm>
                  <a:off x="4371142" y="462526"/>
                  <a:ext cx="499943" cy="499943"/>
                </a:xfrm>
                <a:prstGeom prst="roundRect">
                  <a:avLst>
                    <a:gd name="adj" fmla="val 26667"/>
                  </a:avLst>
                </a:prstGeom>
                <a:solidFill>
                  <a:schemeClr val="accent1">
                    <a:lumMod val="50000"/>
                  </a:schemeClr>
                </a:solidFill>
                <a:ln/>
              </p:spPr>
              <p:txBody>
                <a:bodyPr/>
                <a:lstStyle/>
                <a:p>
                  <a:endParaRPr lang="ko-KR" altLang="en-US" dirty="0"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8" name="Text 6"/>
                <p:cNvSpPr/>
                <p:nvPr/>
              </p:nvSpPr>
              <p:spPr>
                <a:xfrm>
                  <a:off x="4552474" y="504198"/>
                  <a:ext cx="137160" cy="416481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3281"/>
                    </a:lnSpc>
                    <a:buNone/>
                  </a:pPr>
                  <a:r>
                    <a:rPr lang="en-US" sz="2624" dirty="0">
                      <a:solidFill>
                        <a:srgbClr val="60A9FF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  <a:cs typeface="Roboto Slab" pitchFamily="34" charset="-120"/>
                    </a:rPr>
                    <a:t>1</a:t>
                  </a:r>
                  <a:endParaRPr lang="en-US" sz="2624" dirty="0"/>
                </a:p>
              </p:txBody>
            </p:sp>
          </p:grpSp>
          <p:sp>
            <p:nvSpPr>
              <p:cNvPr id="9" name="Text 7"/>
              <p:cNvSpPr/>
              <p:nvPr/>
            </p:nvSpPr>
            <p:spPr>
              <a:xfrm>
                <a:off x="2281084" y="1877492"/>
                <a:ext cx="2221944" cy="347186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734"/>
                  </a:lnSpc>
                  <a:buNone/>
                </a:pPr>
                <a:r>
                  <a:rPr lang="en-US" sz="2187" dirty="0">
                    <a:solidFill>
                      <a:srgbClr val="60A9FF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Roboto Slab" pitchFamily="34" charset="-120"/>
                  </a:rPr>
                  <a:t>DAGs</a:t>
                </a:r>
                <a:endParaRPr lang="en-US" sz="2187" dirty="0"/>
              </a:p>
            </p:txBody>
          </p:sp>
        </p:grpSp>
        <p:sp>
          <p:nvSpPr>
            <p:cNvPr id="10" name="Text 8"/>
            <p:cNvSpPr/>
            <p:nvPr/>
          </p:nvSpPr>
          <p:spPr>
            <a:xfrm>
              <a:off x="2281084" y="3166967"/>
              <a:ext cx="10751581" cy="49994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실행될 수 있는 작업들을 정의한 그래프입니다. DAG(Directed Acyclic Graph)는 </a:t>
              </a:r>
              <a:r>
                <a:rPr lang="en-US" sz="1400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방향성이</a:t>
              </a:r>
              <a:r>
                <a:rPr 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sz="1400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존재하며</a:t>
              </a:r>
              <a:r>
                <a:rPr 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sz="1400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사이클이</a:t>
              </a:r>
              <a:r>
                <a:rPr lang="en-US" sz="140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없음을 의미합니다.</a:t>
              </a:r>
              <a:endParaRPr lang="en-US" sz="14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5E92A60-AAC0-9F26-EE50-C8189B74D8D5}"/>
              </a:ext>
            </a:extLst>
          </p:cNvPr>
          <p:cNvGrpSpPr/>
          <p:nvPr/>
        </p:nvGrpSpPr>
        <p:grpSpPr>
          <a:xfrm>
            <a:off x="1284797" y="4114800"/>
            <a:ext cx="11251844" cy="2282279"/>
            <a:chOff x="1284797" y="4114800"/>
            <a:chExt cx="11251844" cy="228227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80FB232-3130-F1BC-08BF-5282B6D9FE21}"/>
                </a:ext>
              </a:extLst>
            </p:cNvPr>
            <p:cNvGrpSpPr/>
            <p:nvPr/>
          </p:nvGrpSpPr>
          <p:grpSpPr>
            <a:xfrm>
              <a:off x="4075706" y="4114800"/>
              <a:ext cx="6478988" cy="1889768"/>
              <a:chOff x="2599577" y="4456739"/>
              <a:chExt cx="5268874" cy="1536806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46CD6A-AED3-0996-6392-5BB81F76C2A9}"/>
                  </a:ext>
                </a:extLst>
              </p:cNvPr>
              <p:cNvSpPr/>
              <p:nvPr/>
            </p:nvSpPr>
            <p:spPr>
              <a:xfrm>
                <a:off x="2599577" y="4456739"/>
                <a:ext cx="5268874" cy="15368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텍스트, 폰트, 라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C48F58BD-4854-AFEC-3704-2C0E5B12F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811" y="4672664"/>
                <a:ext cx="5010407" cy="1104957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9D28B68-A40A-72BA-56E3-6832C8A7C069}"/>
                </a:ext>
              </a:extLst>
            </p:cNvPr>
            <p:cNvGrpSpPr/>
            <p:nvPr/>
          </p:nvGrpSpPr>
          <p:grpSpPr>
            <a:xfrm>
              <a:off x="5113863" y="5225117"/>
              <a:ext cx="7422778" cy="361637"/>
              <a:chOff x="9657080" y="2095499"/>
              <a:chExt cx="4313412" cy="30475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DB55636-0F8E-A338-4406-AF4904C5F620}"/>
                  </a:ext>
                </a:extLst>
              </p:cNvPr>
              <p:cNvSpPr/>
              <p:nvPr/>
            </p:nvSpPr>
            <p:spPr>
              <a:xfrm>
                <a:off x="9657080" y="2153920"/>
                <a:ext cx="889000" cy="197168"/>
              </a:xfrm>
              <a:prstGeom prst="rect">
                <a:avLst/>
              </a:prstGeom>
              <a:noFill/>
              <a:ln>
                <a:solidFill>
                  <a:srgbClr val="60A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6F60FAC-40CF-F553-3190-A40F48815EC4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10546080" y="2247875"/>
                <a:ext cx="2304282" cy="4629"/>
              </a:xfrm>
              <a:prstGeom prst="line">
                <a:avLst/>
              </a:prstGeom>
              <a:ln w="12700">
                <a:solidFill>
                  <a:srgbClr val="60A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01A413-5772-3704-ED06-E5A7AAA6ED78}"/>
                  </a:ext>
                </a:extLst>
              </p:cNvPr>
              <p:cNvSpPr txBox="1"/>
              <p:nvPr/>
            </p:nvSpPr>
            <p:spPr>
              <a:xfrm>
                <a:off x="12850362" y="2095499"/>
                <a:ext cx="1120130" cy="304752"/>
              </a:xfrm>
              <a:prstGeom prst="rect">
                <a:avLst/>
              </a:prstGeom>
              <a:noFill/>
              <a:ln w="28575">
                <a:solidFill>
                  <a:srgbClr val="60A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스케줄 간격 설정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3110EA-ECEA-3E94-6F84-C91BE67BE942}"/>
                </a:ext>
              </a:extLst>
            </p:cNvPr>
            <p:cNvGrpSpPr/>
            <p:nvPr/>
          </p:nvGrpSpPr>
          <p:grpSpPr>
            <a:xfrm>
              <a:off x="5098623" y="4336117"/>
              <a:ext cx="6842761" cy="361637"/>
              <a:chOff x="9657080" y="2095499"/>
              <a:chExt cx="3968214" cy="30475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AB7281D-6872-BAC8-BDD4-D09CC76966F8}"/>
                  </a:ext>
                </a:extLst>
              </p:cNvPr>
              <p:cNvSpPr/>
              <p:nvPr/>
            </p:nvSpPr>
            <p:spPr>
              <a:xfrm>
                <a:off x="9657080" y="2153920"/>
                <a:ext cx="1109958" cy="197168"/>
              </a:xfrm>
              <a:prstGeom prst="rect">
                <a:avLst/>
              </a:prstGeom>
              <a:noFill/>
              <a:ln>
                <a:solidFill>
                  <a:srgbClr val="60A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CF993BD-EB6A-5C26-AD3E-DC78C0CA5196}"/>
                  </a:ext>
                </a:extLst>
              </p:cNvPr>
              <p:cNvCxnSpPr>
                <a:cxnSpLocks/>
                <a:stCxn id="34" idx="3"/>
                <a:endCxn id="36" idx="1"/>
              </p:cNvCxnSpPr>
              <p:nvPr/>
            </p:nvCxnSpPr>
            <p:spPr>
              <a:xfrm flipV="1">
                <a:off x="10767038" y="2247875"/>
                <a:ext cx="2083324" cy="4629"/>
              </a:xfrm>
              <a:prstGeom prst="line">
                <a:avLst/>
              </a:prstGeom>
              <a:ln w="12700">
                <a:solidFill>
                  <a:srgbClr val="60A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CA9CA7-34CE-7C76-9FC1-E899327D7445}"/>
                  </a:ext>
                </a:extLst>
              </p:cNvPr>
              <p:cNvSpPr txBox="1"/>
              <p:nvPr/>
            </p:nvSpPr>
            <p:spPr>
              <a:xfrm>
                <a:off x="12850362" y="2095499"/>
                <a:ext cx="774932" cy="304752"/>
              </a:xfrm>
              <a:prstGeom prst="rect">
                <a:avLst/>
              </a:prstGeom>
              <a:noFill/>
              <a:ln w="28575">
                <a:solidFill>
                  <a:srgbClr val="60A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DAGs</a:t>
                </a:r>
                <a:r>
                  <a:rPr lang="ko-KR" altLang="en-US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명명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B76CD6E-89C8-F0E9-FC1F-C8B851619FFA}"/>
                </a:ext>
              </a:extLst>
            </p:cNvPr>
            <p:cNvGrpSpPr/>
            <p:nvPr/>
          </p:nvGrpSpPr>
          <p:grpSpPr>
            <a:xfrm>
              <a:off x="2598693" y="4984600"/>
              <a:ext cx="7668870" cy="361637"/>
              <a:chOff x="13637776" y="3476920"/>
              <a:chExt cx="8237587" cy="36163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8D92C6F-EC77-CE63-E347-713AA5042A00}"/>
                  </a:ext>
                </a:extLst>
              </p:cNvPr>
              <p:cNvSpPr/>
              <p:nvPr/>
            </p:nvSpPr>
            <p:spPr>
              <a:xfrm>
                <a:off x="16339468" y="3553514"/>
                <a:ext cx="5535895" cy="233971"/>
              </a:xfrm>
              <a:prstGeom prst="rect">
                <a:avLst/>
              </a:prstGeom>
              <a:noFill/>
              <a:ln>
                <a:solidFill>
                  <a:srgbClr val="60A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98EEF49-73B0-C251-1A5C-73423F7DEABA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15147954" y="3657739"/>
                <a:ext cx="1191514" cy="12761"/>
              </a:xfrm>
              <a:prstGeom prst="line">
                <a:avLst/>
              </a:prstGeom>
              <a:ln w="12700">
                <a:solidFill>
                  <a:srgbClr val="60A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16691A-01CE-44AC-612C-2BF46DFA9846}"/>
                  </a:ext>
                </a:extLst>
              </p:cNvPr>
              <p:cNvSpPr txBox="1"/>
              <p:nvPr/>
            </p:nvSpPr>
            <p:spPr>
              <a:xfrm>
                <a:off x="13637776" y="3476920"/>
                <a:ext cx="1487269" cy="361637"/>
              </a:xfrm>
              <a:prstGeom prst="rect">
                <a:avLst/>
              </a:prstGeom>
              <a:noFill/>
              <a:ln w="28575">
                <a:solidFill>
                  <a:srgbClr val="60A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시작일 지정</a:t>
                </a:r>
                <a:endPara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FBE7F77-6F73-C7C1-8ED1-DF6AFEA01F32}"/>
                </a:ext>
              </a:extLst>
            </p:cNvPr>
            <p:cNvGrpSpPr/>
            <p:nvPr/>
          </p:nvGrpSpPr>
          <p:grpSpPr>
            <a:xfrm>
              <a:off x="1284797" y="5496833"/>
              <a:ext cx="5008043" cy="900246"/>
              <a:chOff x="14567514" y="3519253"/>
              <a:chExt cx="3038369" cy="90024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2959CCB-3F3E-76F2-32EF-37A2AD1ED3CE}"/>
                  </a:ext>
                </a:extLst>
              </p:cNvPr>
              <p:cNvSpPr/>
              <p:nvPr/>
            </p:nvSpPr>
            <p:spPr>
              <a:xfrm>
                <a:off x="16890600" y="3550834"/>
                <a:ext cx="715283" cy="236651"/>
              </a:xfrm>
              <a:prstGeom prst="rect">
                <a:avLst/>
              </a:prstGeom>
              <a:noFill/>
              <a:ln>
                <a:solidFill>
                  <a:srgbClr val="60A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4D17334-4385-FFD8-7038-63D48B97890B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16048176" y="3669160"/>
                <a:ext cx="842424" cy="0"/>
              </a:xfrm>
              <a:prstGeom prst="line">
                <a:avLst/>
              </a:prstGeom>
              <a:ln w="12700">
                <a:solidFill>
                  <a:srgbClr val="60A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A9E644B-0D65-9F03-66D3-0899DB3E4677}"/>
                  </a:ext>
                </a:extLst>
              </p:cNvPr>
              <p:cNvSpPr txBox="1"/>
              <p:nvPr/>
            </p:nvSpPr>
            <p:spPr>
              <a:xfrm>
                <a:off x="14567514" y="3519253"/>
                <a:ext cx="1487268" cy="900246"/>
              </a:xfrm>
              <a:prstGeom prst="rect">
                <a:avLst/>
              </a:prstGeom>
              <a:noFill/>
              <a:ln w="28575">
                <a:solidFill>
                  <a:srgbClr val="60A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Catchup=True </a:t>
                </a:r>
                <a:r>
                  <a:rPr lang="ko-KR" altLang="en-US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일시</a:t>
                </a:r>
                <a:r>
                  <a:rPr lang="en-US" altLang="ko-KR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, </a:t>
                </a:r>
                <a:r>
                  <a:rPr lang="ko-KR" altLang="en-US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지난 종료지점 이후 모든 태스크를 재실행</a:t>
                </a:r>
                <a:endPara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2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3">
            <a:extLst>
              <a:ext uri="{FF2B5EF4-FFF2-40B4-BE49-F238E27FC236}">
                <a16:creationId xmlns:a16="http://schemas.microsoft.com/office/drawing/2014/main" id="{153AEFB8-5CDE-9320-A197-DDD5D3D75F19}"/>
              </a:ext>
            </a:extLst>
          </p:cNvPr>
          <p:cNvSpPr/>
          <p:nvPr/>
        </p:nvSpPr>
        <p:spPr>
          <a:xfrm>
            <a:off x="2281083" y="2335644"/>
            <a:ext cx="11037352" cy="1662115"/>
          </a:xfrm>
          <a:prstGeom prst="roundRect">
            <a:avLst>
              <a:gd name="adj" fmla="val 477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732234"/>
            <a:ext cx="5974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Airflow의 기본 </a:t>
            </a:r>
            <a:r>
              <a:rPr lang="en-US" sz="4374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구성</a:t>
            </a: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 </a:t>
            </a:r>
            <a:r>
              <a:rPr lang="en-US" sz="4374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요소</a:t>
            </a: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 – Operators</a:t>
            </a:r>
            <a:endParaRPr lang="en-US" altLang="ko-KR" sz="4374" dirty="0">
              <a:solidFill>
                <a:srgbClr val="60A9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Roboto Slab" pitchFamily="34" charset="-12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83B563-A66B-61F9-4465-7F188B0E0E92}"/>
              </a:ext>
            </a:extLst>
          </p:cNvPr>
          <p:cNvGrpSpPr/>
          <p:nvPr/>
        </p:nvGrpSpPr>
        <p:grpSpPr>
          <a:xfrm>
            <a:off x="2423969" y="2541151"/>
            <a:ext cx="10751581" cy="1062098"/>
            <a:chOff x="2281084" y="2604812"/>
            <a:chExt cx="10751581" cy="106209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CFDF1E-612C-4F76-40C6-03748409CB23}"/>
                </a:ext>
              </a:extLst>
            </p:cNvPr>
            <p:cNvGrpSpPr/>
            <p:nvPr/>
          </p:nvGrpSpPr>
          <p:grpSpPr>
            <a:xfrm>
              <a:off x="2373292" y="2604812"/>
              <a:ext cx="2595656" cy="499943"/>
              <a:chOff x="2281084" y="1781739"/>
              <a:chExt cx="2595656" cy="4999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206DABD-8241-822D-2F26-F8DC2609816C}"/>
                  </a:ext>
                </a:extLst>
              </p:cNvPr>
              <p:cNvGrpSpPr/>
              <p:nvPr/>
            </p:nvGrpSpPr>
            <p:grpSpPr>
              <a:xfrm>
                <a:off x="2281084" y="1781739"/>
                <a:ext cx="499943" cy="499943"/>
                <a:chOff x="4371142" y="462526"/>
                <a:chExt cx="499943" cy="499943"/>
              </a:xfrm>
            </p:grpSpPr>
            <p:sp>
              <p:nvSpPr>
                <p:cNvPr id="7" name="Shape 5"/>
                <p:cNvSpPr/>
                <p:nvPr/>
              </p:nvSpPr>
              <p:spPr>
                <a:xfrm>
                  <a:off x="4371142" y="462526"/>
                  <a:ext cx="499943" cy="499943"/>
                </a:xfrm>
                <a:prstGeom prst="roundRect">
                  <a:avLst>
                    <a:gd name="adj" fmla="val 26667"/>
                  </a:avLst>
                </a:prstGeom>
                <a:solidFill>
                  <a:schemeClr val="accent1">
                    <a:lumMod val="50000"/>
                  </a:schemeClr>
                </a:solidFill>
                <a:ln/>
              </p:spPr>
              <p:txBody>
                <a:bodyPr/>
                <a:lstStyle/>
                <a:p>
                  <a:endParaRPr lang="ko-KR" altLang="en-US" dirty="0"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8" name="Text 6"/>
                <p:cNvSpPr/>
                <p:nvPr/>
              </p:nvSpPr>
              <p:spPr>
                <a:xfrm>
                  <a:off x="4552474" y="504198"/>
                  <a:ext cx="137160" cy="416481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3281"/>
                    </a:lnSpc>
                    <a:buNone/>
                  </a:pPr>
                  <a:r>
                    <a:rPr lang="en-US" sz="2624" dirty="0">
                      <a:solidFill>
                        <a:srgbClr val="60A9FF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  <a:cs typeface="Roboto Slab" pitchFamily="34" charset="-120"/>
                    </a:rPr>
                    <a:t>2</a:t>
                  </a:r>
                  <a:endParaRPr lang="en-US" sz="2624" dirty="0"/>
                </a:p>
              </p:txBody>
            </p:sp>
          </p:grpSp>
          <p:sp>
            <p:nvSpPr>
              <p:cNvPr id="9" name="Text 7"/>
              <p:cNvSpPr/>
              <p:nvPr/>
            </p:nvSpPr>
            <p:spPr>
              <a:xfrm>
                <a:off x="2654796" y="1877492"/>
                <a:ext cx="2221944" cy="347186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734"/>
                  </a:lnSpc>
                  <a:buNone/>
                </a:pPr>
                <a:r>
                  <a:rPr lang="en-US" altLang="ko-KR" sz="2400" dirty="0">
                    <a:solidFill>
                      <a:srgbClr val="60A9FF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Roboto Slab" pitchFamily="34" charset="-120"/>
                  </a:rPr>
                  <a:t>Operators</a:t>
                </a:r>
                <a:endParaRPr lang="en-US" sz="2187" dirty="0"/>
              </a:p>
            </p:txBody>
          </p:sp>
        </p:grpSp>
        <p:sp>
          <p:nvSpPr>
            <p:cNvPr id="10" name="Text 8"/>
            <p:cNvSpPr/>
            <p:nvPr/>
          </p:nvSpPr>
          <p:spPr>
            <a:xfrm>
              <a:off x="2281084" y="3166967"/>
              <a:ext cx="10751581" cy="49994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799"/>
                </a:lnSpc>
                <a:buNone/>
              </a:pP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DAG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안에서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수행될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수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있는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작업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단위입니다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.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Operator는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Task라고도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불립니다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. 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예를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들어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,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PythonOperator는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 </a:t>
              </a:r>
              <a:r>
                <a:rPr lang="ko-KR" altLang="en-US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호출할 파이썬 함수를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실행한다는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</a:t>
              </a:r>
              <a:r>
                <a:rPr lang="en-US" altLang="ko-KR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의미입니다</a:t>
              </a:r>
              <a:r>
                <a:rPr lang="en-US" altLang="ko-KR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.</a:t>
              </a:r>
              <a:endParaRPr lang="en-US" altLang="ko-KR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FF3D00-650A-C3D5-33EB-6F290DAC77EA}"/>
              </a:ext>
            </a:extLst>
          </p:cNvPr>
          <p:cNvGrpSpPr/>
          <p:nvPr/>
        </p:nvGrpSpPr>
        <p:grpSpPr>
          <a:xfrm>
            <a:off x="416800" y="4765420"/>
            <a:ext cx="14044266" cy="2040897"/>
            <a:chOff x="70275" y="4765420"/>
            <a:chExt cx="14044266" cy="20408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346CD6A-AED3-0996-6392-5BB81F76C2A9}"/>
                </a:ext>
              </a:extLst>
            </p:cNvPr>
            <p:cNvSpPr/>
            <p:nvPr/>
          </p:nvSpPr>
          <p:spPr>
            <a:xfrm>
              <a:off x="2329732" y="4765420"/>
              <a:ext cx="9970936" cy="20408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48F58BD-4854-AFEC-3704-2C0E5B12F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574297" y="5063605"/>
              <a:ext cx="9481807" cy="1444526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3110EA-ECEA-3E94-6F84-C91BE67BE942}"/>
                </a:ext>
              </a:extLst>
            </p:cNvPr>
            <p:cNvGrpSpPr/>
            <p:nvPr/>
          </p:nvGrpSpPr>
          <p:grpSpPr>
            <a:xfrm>
              <a:off x="2982914" y="5535143"/>
              <a:ext cx="11131627" cy="361637"/>
              <a:chOff x="9163311" y="2148512"/>
              <a:chExt cx="6648683" cy="30475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AB7281D-6872-BAC8-BDD4-D09CC76966F8}"/>
                  </a:ext>
                </a:extLst>
              </p:cNvPr>
              <p:cNvSpPr/>
              <p:nvPr/>
            </p:nvSpPr>
            <p:spPr>
              <a:xfrm>
                <a:off x="9163311" y="2148512"/>
                <a:ext cx="1647252" cy="202576"/>
              </a:xfrm>
              <a:prstGeom prst="rect">
                <a:avLst/>
              </a:prstGeom>
              <a:noFill/>
              <a:ln>
                <a:solidFill>
                  <a:srgbClr val="60A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CF993BD-EB6A-5C26-AD3E-DC78C0CA5196}"/>
                  </a:ext>
                </a:extLst>
              </p:cNvPr>
              <p:cNvCxnSpPr>
                <a:cxnSpLocks/>
                <a:stCxn id="34" idx="3"/>
                <a:endCxn id="36" idx="1"/>
              </p:cNvCxnSpPr>
              <p:nvPr/>
            </p:nvCxnSpPr>
            <p:spPr>
              <a:xfrm>
                <a:off x="10810563" y="2249800"/>
                <a:ext cx="3993206" cy="51088"/>
              </a:xfrm>
              <a:prstGeom prst="line">
                <a:avLst/>
              </a:prstGeom>
              <a:ln w="12700">
                <a:solidFill>
                  <a:srgbClr val="60A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CA9CA7-34CE-7C76-9FC1-E899327D7445}"/>
                  </a:ext>
                </a:extLst>
              </p:cNvPr>
              <p:cNvSpPr txBox="1"/>
              <p:nvPr/>
            </p:nvSpPr>
            <p:spPr>
              <a:xfrm>
                <a:off x="14803769" y="2148512"/>
                <a:ext cx="1008225" cy="304752"/>
              </a:xfrm>
              <a:prstGeom prst="rect">
                <a:avLst/>
              </a:prstGeom>
              <a:noFill/>
              <a:ln w="28575">
                <a:solidFill>
                  <a:srgbClr val="60A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Python</a:t>
                </a:r>
                <a:r>
                  <a:rPr lang="ko-KR" altLang="en-US" sz="1750" dirty="0" err="1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함수명</a:t>
                </a:r>
                <a:endPara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B76CD6E-89C8-F0E9-FC1F-C8B851619FFA}"/>
                </a:ext>
              </a:extLst>
            </p:cNvPr>
            <p:cNvGrpSpPr/>
            <p:nvPr/>
          </p:nvGrpSpPr>
          <p:grpSpPr>
            <a:xfrm>
              <a:off x="310100" y="5224578"/>
              <a:ext cx="4788524" cy="361637"/>
              <a:chOff x="13468441" y="3476920"/>
              <a:chExt cx="5143637" cy="36163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8D92C6F-EC77-CE63-E347-713AA5042A00}"/>
                  </a:ext>
                </a:extLst>
              </p:cNvPr>
              <p:cNvSpPr/>
              <p:nvPr/>
            </p:nvSpPr>
            <p:spPr>
              <a:xfrm>
                <a:off x="16339469" y="3553514"/>
                <a:ext cx="2272609" cy="233971"/>
              </a:xfrm>
              <a:prstGeom prst="rect">
                <a:avLst/>
              </a:prstGeom>
              <a:noFill/>
              <a:ln>
                <a:solidFill>
                  <a:srgbClr val="60A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98EEF49-73B0-C251-1A5C-73423F7DEABA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15147953" y="3657739"/>
                <a:ext cx="1191515" cy="12761"/>
              </a:xfrm>
              <a:prstGeom prst="line">
                <a:avLst/>
              </a:prstGeom>
              <a:ln w="12700">
                <a:solidFill>
                  <a:srgbClr val="60A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16691A-01CE-44AC-612C-2BF46DFA9846}"/>
                  </a:ext>
                </a:extLst>
              </p:cNvPr>
              <p:cNvSpPr txBox="1"/>
              <p:nvPr/>
            </p:nvSpPr>
            <p:spPr>
              <a:xfrm>
                <a:off x="13468441" y="3476920"/>
                <a:ext cx="1656604" cy="361637"/>
              </a:xfrm>
              <a:prstGeom prst="rect">
                <a:avLst/>
              </a:prstGeom>
              <a:noFill/>
              <a:ln w="28575">
                <a:solidFill>
                  <a:srgbClr val="60A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5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오퍼레이터명</a:t>
                </a:r>
                <a:endPara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FBE7F77-6F73-C7C1-8ED1-DF6AFEA01F32}"/>
                </a:ext>
              </a:extLst>
            </p:cNvPr>
            <p:cNvGrpSpPr/>
            <p:nvPr/>
          </p:nvGrpSpPr>
          <p:grpSpPr>
            <a:xfrm>
              <a:off x="70275" y="5765864"/>
              <a:ext cx="11888488" cy="630942"/>
              <a:chOff x="14567514" y="3519253"/>
              <a:chExt cx="7212720" cy="63094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2959CCB-3F3E-76F2-32EF-37A2AD1ED3CE}"/>
                  </a:ext>
                </a:extLst>
              </p:cNvPr>
              <p:cNvSpPr/>
              <p:nvPr/>
            </p:nvSpPr>
            <p:spPr>
              <a:xfrm>
                <a:off x="16339469" y="3550834"/>
                <a:ext cx="5440765" cy="216701"/>
              </a:xfrm>
              <a:prstGeom prst="rect">
                <a:avLst/>
              </a:prstGeom>
              <a:noFill/>
              <a:ln>
                <a:solidFill>
                  <a:srgbClr val="60A9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4D17334-4385-FFD8-7038-63D48B97890B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15789945" y="3650169"/>
                <a:ext cx="549524" cy="9016"/>
              </a:xfrm>
              <a:prstGeom prst="line">
                <a:avLst/>
              </a:prstGeom>
              <a:ln w="12700">
                <a:solidFill>
                  <a:srgbClr val="60A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A9E644B-0D65-9F03-66D3-0899DB3E4677}"/>
                  </a:ext>
                </a:extLst>
              </p:cNvPr>
              <p:cNvSpPr txBox="1"/>
              <p:nvPr/>
            </p:nvSpPr>
            <p:spPr>
              <a:xfrm>
                <a:off x="14567514" y="3519253"/>
                <a:ext cx="1222431" cy="630942"/>
              </a:xfrm>
              <a:prstGeom prst="rect">
                <a:avLst/>
              </a:prstGeom>
              <a:noFill/>
              <a:ln w="28575">
                <a:solidFill>
                  <a:srgbClr val="60A9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50" dirty="0" err="1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Xcom</a:t>
                </a:r>
                <a:r>
                  <a:rPr lang="ko-KR" altLang="en-US" sz="1750" dirty="0">
                    <a:solidFill>
                      <a:srgbClr val="D6E5EF"/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Roboto" pitchFamily="34" charset="-120"/>
                  </a:rPr>
                  <a:t>을 활용한 인스턴스 호출</a:t>
                </a:r>
                <a:endPara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5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 설정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설치 방법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Airflow</a:t>
            </a:r>
            <a:r>
              <a:rPr lang="ko-KR" alt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는 </a:t>
            </a:r>
            <a:r>
              <a:rPr lang="en-US" altLang="ko-KR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Linux </a:t>
            </a:r>
            <a:r>
              <a:rPr lang="ko-KR" alt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기반 운영체제에서 작동 가능하며 이에 따라 </a:t>
            </a:r>
            <a:r>
              <a:rPr lang="en-US" altLang="ko-KR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Docker</a:t>
            </a:r>
            <a:r>
              <a:rPr lang="ko-KR" alt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를 활용한 설치 또는 </a:t>
            </a:r>
            <a:r>
              <a:rPr lang="en-US" altLang="ko-KR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Linux</a:t>
            </a:r>
            <a:r>
              <a:rPr lang="ko-KR" alt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기반 운영체제 설치를 통해 활용할 수 있으며</a:t>
            </a:r>
            <a:r>
              <a:rPr lang="en-US" altLang="ko-KR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, </a:t>
            </a:r>
            <a:r>
              <a:rPr 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Python 패키지 관리자인 </a:t>
            </a:r>
            <a:r>
              <a:rPr lang="en-US" sz="12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pip를</a:t>
            </a:r>
            <a:r>
              <a:rPr 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2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이용해</a:t>
            </a:r>
            <a:r>
              <a:rPr lang="en-US" sz="12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설치할 수 있습니다. </a:t>
            </a:r>
            <a:endParaRPr lang="en-US" sz="1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설정 파일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Airflow는 기본적으로 airflow.cfg라는 설정 파일을 사용합니다. 이 파일 안에서 DAGs 폴더 위치, 수집 주기 등을 설정할 수 있습니다.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웹 인터페이스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Airflow는 웹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인터페이스를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제공합니다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 웹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인터페이스를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통해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DAGs의 실행 상태,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Log를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확인할 수 있으며 필요한 경우 수동으로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작업을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실행할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수도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있습니다.</a:t>
            </a:r>
            <a:endParaRPr lang="en-US" sz="175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E695D9-4472-5023-F21E-DFEAEF6EA737}"/>
              </a:ext>
            </a:extLst>
          </p:cNvPr>
          <p:cNvGrpSpPr/>
          <p:nvPr/>
        </p:nvGrpSpPr>
        <p:grpSpPr>
          <a:xfrm>
            <a:off x="2039324" y="2353628"/>
            <a:ext cx="3294557" cy="2036921"/>
            <a:chOff x="2039324" y="2353628"/>
            <a:chExt cx="3294557" cy="2036921"/>
          </a:xfrm>
        </p:grpSpPr>
        <p:pic>
          <p:nvPicPr>
            <p:cNvPr id="5" name="Image 0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039324" y="2353628"/>
              <a:ext cx="3293226" cy="2036921"/>
            </a:xfrm>
            <a:prstGeom prst="rect">
              <a:avLst/>
            </a:prstGeom>
          </p:spPr>
        </p:pic>
        <p:pic>
          <p:nvPicPr>
            <p:cNvPr id="17" name="그림 16" descr="폰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C50A99F1-B81C-5BD6-3B5E-75EA7D35B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0655" y="2656560"/>
              <a:ext cx="3293226" cy="145824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EAE001E-CFD1-794C-372D-677A6C9518A6}"/>
              </a:ext>
            </a:extLst>
          </p:cNvPr>
          <p:cNvGrpSpPr/>
          <p:nvPr/>
        </p:nvGrpSpPr>
        <p:grpSpPr>
          <a:xfrm>
            <a:off x="9297694" y="2353628"/>
            <a:ext cx="3293418" cy="2037040"/>
            <a:chOff x="9297694" y="2353628"/>
            <a:chExt cx="3293418" cy="2037040"/>
          </a:xfrm>
        </p:grpSpPr>
        <p:pic>
          <p:nvPicPr>
            <p:cNvPr id="11" name="Image 2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297694" y="2353628"/>
              <a:ext cx="3293418" cy="203704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7EFC2F-9388-838A-206E-B811B9DE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9297694" y="2571552"/>
              <a:ext cx="3292051" cy="1628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346246" y="575310"/>
            <a:ext cx="6583680" cy="653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8"/>
              </a:lnSpc>
              <a:buNone/>
            </a:pPr>
            <a:r>
              <a:rPr lang="en-US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Airflow를 사용한 데이터 처리</a:t>
            </a:r>
            <a:endParaRPr lang="en-US" sz="4119" dirty="0"/>
          </a:p>
        </p:txBody>
      </p:sp>
      <p:sp>
        <p:nvSpPr>
          <p:cNvPr id="5" name="Shape 3"/>
          <p:cNvSpPr/>
          <p:nvPr/>
        </p:nvSpPr>
        <p:spPr>
          <a:xfrm>
            <a:off x="7294364" y="1647468"/>
            <a:ext cx="41791" cy="6009084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550527" y="2025194"/>
            <a:ext cx="732234" cy="41791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079873" y="1810822"/>
            <a:ext cx="470654" cy="470654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250370" y="1849993"/>
            <a:ext cx="129540" cy="3923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9"/>
              </a:lnSpc>
              <a:buNone/>
            </a:pPr>
            <a:r>
              <a:rPr lang="en-US" sz="2471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1</a:t>
            </a:r>
            <a:endParaRPr lang="en-US" sz="2471" dirty="0"/>
          </a:p>
        </p:txBody>
      </p:sp>
      <p:sp>
        <p:nvSpPr>
          <p:cNvPr id="9" name="Text 7"/>
          <p:cNvSpPr/>
          <p:nvPr/>
        </p:nvSpPr>
        <p:spPr>
          <a:xfrm>
            <a:off x="8465820" y="1856661"/>
            <a:ext cx="2092166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데이터 수집</a:t>
            </a:r>
            <a:endParaRPr lang="en-US" sz="2059" dirty="0"/>
          </a:p>
        </p:txBody>
      </p:sp>
      <p:sp>
        <p:nvSpPr>
          <p:cNvPr id="10" name="Text 8"/>
          <p:cNvSpPr/>
          <p:nvPr/>
        </p:nvSpPr>
        <p:spPr>
          <a:xfrm>
            <a:off x="8465820" y="2392799"/>
            <a:ext cx="3818334" cy="1004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6"/>
              </a:lnSpc>
              <a:buNone/>
            </a:pP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Airflow를 이용해 다양한 데이터 소스(API, 외부 데이터베이스 등)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에서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데이터를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수집할 수 있습니다.</a:t>
            </a:r>
            <a:endParaRPr lang="en-US" sz="1647" dirty="0"/>
          </a:p>
        </p:txBody>
      </p:sp>
      <p:sp>
        <p:nvSpPr>
          <p:cNvPr id="11" name="Shape 9"/>
          <p:cNvSpPr/>
          <p:nvPr/>
        </p:nvSpPr>
        <p:spPr>
          <a:xfrm>
            <a:off x="6347639" y="3071158"/>
            <a:ext cx="732234" cy="41791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079873" y="2856786"/>
            <a:ext cx="470654" cy="470654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227510" y="2895957"/>
            <a:ext cx="175260" cy="3923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9"/>
              </a:lnSpc>
              <a:buNone/>
            </a:pPr>
            <a:r>
              <a:rPr lang="en-US" sz="2471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2</a:t>
            </a:r>
            <a:endParaRPr lang="en-US" sz="2471" dirty="0"/>
          </a:p>
        </p:txBody>
      </p:sp>
      <p:sp>
        <p:nvSpPr>
          <p:cNvPr id="14" name="Text 12"/>
          <p:cNvSpPr/>
          <p:nvPr/>
        </p:nvSpPr>
        <p:spPr>
          <a:xfrm>
            <a:off x="4072414" y="2902625"/>
            <a:ext cx="2092166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4"/>
              </a:lnSpc>
              <a:buNone/>
            </a:pPr>
            <a:r>
              <a:rPr lang="en-US" sz="205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데이터 전처리</a:t>
            </a:r>
            <a:endParaRPr lang="en-US" sz="2059" dirty="0"/>
          </a:p>
        </p:txBody>
      </p:sp>
      <p:sp>
        <p:nvSpPr>
          <p:cNvPr id="15" name="Text 13"/>
          <p:cNvSpPr/>
          <p:nvPr/>
        </p:nvSpPr>
        <p:spPr>
          <a:xfrm>
            <a:off x="2346246" y="3438763"/>
            <a:ext cx="3818334" cy="1338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36"/>
              </a:lnSpc>
              <a:buNone/>
            </a:pP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Python으로 작성된 Operator를 통해 데이터 전처리 작업을 수행할 수 </a:t>
            </a:r>
            <a:b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있습니다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 예를 들어, Pandas를 이용해 데이터를 정제하고 가공할 수 있습니다.</a:t>
            </a:r>
            <a:endParaRPr lang="en-US" sz="1647" dirty="0"/>
          </a:p>
        </p:txBody>
      </p:sp>
      <p:sp>
        <p:nvSpPr>
          <p:cNvPr id="16" name="Shape 14"/>
          <p:cNvSpPr/>
          <p:nvPr/>
        </p:nvSpPr>
        <p:spPr>
          <a:xfrm>
            <a:off x="7550527" y="4322385"/>
            <a:ext cx="732234" cy="41791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079873" y="4108013"/>
            <a:ext cx="470654" cy="470654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231320" y="4147185"/>
            <a:ext cx="167640" cy="3923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9"/>
              </a:lnSpc>
              <a:buNone/>
            </a:pPr>
            <a:r>
              <a:rPr lang="en-US" sz="2471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3</a:t>
            </a:r>
            <a:endParaRPr lang="en-US" sz="2471" dirty="0"/>
          </a:p>
        </p:txBody>
      </p:sp>
      <p:sp>
        <p:nvSpPr>
          <p:cNvPr id="19" name="Text 17"/>
          <p:cNvSpPr/>
          <p:nvPr/>
        </p:nvSpPr>
        <p:spPr>
          <a:xfrm>
            <a:off x="8465820" y="4153853"/>
            <a:ext cx="2092166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모델링</a:t>
            </a:r>
            <a:endParaRPr lang="en-US" sz="2059" dirty="0"/>
          </a:p>
        </p:txBody>
      </p:sp>
      <p:sp>
        <p:nvSpPr>
          <p:cNvPr id="20" name="Text 18"/>
          <p:cNvSpPr/>
          <p:nvPr/>
        </p:nvSpPr>
        <p:spPr>
          <a:xfrm>
            <a:off x="8465820" y="4689991"/>
            <a:ext cx="3818334" cy="1673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6"/>
              </a:lnSpc>
              <a:buNone/>
            </a:pP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머신 러닝 모델을 학습하고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적용하기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위해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Operator를 이용할 수 있습니다. Scikit-learn, Tensorflow 등의 라이브러리를 이용해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모델을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학습하고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,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예측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결과를 다양한 형태로 출력할 수 </a:t>
            </a:r>
            <a:b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있습니다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</a:t>
            </a:r>
            <a:endParaRPr lang="en-US" sz="1647" dirty="0"/>
          </a:p>
        </p:txBody>
      </p:sp>
      <p:sp>
        <p:nvSpPr>
          <p:cNvPr id="21" name="Shape 19"/>
          <p:cNvSpPr/>
          <p:nvPr/>
        </p:nvSpPr>
        <p:spPr>
          <a:xfrm>
            <a:off x="6347639" y="5740896"/>
            <a:ext cx="732234" cy="41791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7079873" y="5526524"/>
            <a:ext cx="470654" cy="470654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223700" y="5565696"/>
            <a:ext cx="182880" cy="3923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9"/>
              </a:lnSpc>
              <a:buNone/>
            </a:pPr>
            <a:r>
              <a:rPr lang="en-US" sz="2471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4</a:t>
            </a:r>
            <a:endParaRPr lang="en-US" sz="2471" dirty="0"/>
          </a:p>
        </p:txBody>
      </p:sp>
      <p:sp>
        <p:nvSpPr>
          <p:cNvPr id="24" name="Text 22"/>
          <p:cNvSpPr/>
          <p:nvPr/>
        </p:nvSpPr>
        <p:spPr>
          <a:xfrm>
            <a:off x="4072414" y="5572363"/>
            <a:ext cx="2092166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4"/>
              </a:lnSpc>
              <a:buNone/>
            </a:pPr>
            <a:r>
              <a:rPr lang="en-US" sz="205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데이터 저장</a:t>
            </a:r>
            <a:endParaRPr lang="en-US" sz="2059" dirty="0"/>
          </a:p>
        </p:txBody>
      </p:sp>
      <p:sp>
        <p:nvSpPr>
          <p:cNvPr id="25" name="Text 23"/>
          <p:cNvSpPr/>
          <p:nvPr/>
        </p:nvSpPr>
        <p:spPr>
          <a:xfrm>
            <a:off x="2346246" y="6108502"/>
            <a:ext cx="3818334" cy="1004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36"/>
              </a:lnSpc>
              <a:buNone/>
            </a:pP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Operator를 이용해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데이터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처리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결과를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다양한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데이터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소스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(데이터베이스, 파일 등)에 </a:t>
            </a:r>
            <a:r>
              <a:rPr lang="en-US" sz="1647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저장할</a:t>
            </a:r>
            <a:r>
              <a:rPr lang="en-US" sz="1647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수 있습니다.</a:t>
            </a:r>
            <a:endParaRPr lang="en-US" sz="164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034135"/>
            <a:ext cx="6347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Airflow를 사용한 스케줄링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72849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60163" y="23950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스케줄링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64377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Airflow를 이용해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작업을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주기적으로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스케줄링할 수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있습니</a:t>
            </a:r>
            <a:r>
              <a:rPr lang="ko-KR" alt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다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예를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들어,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매일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10시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정각에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데이터 수집 및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전처리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작업을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자동으로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수행하도록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b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6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설정할</a:t>
            </a:r>
            <a:r>
              <a:rPr lang="en-US" sz="16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수 있습니다.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5630228" y="2172849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5852398" y="23950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Cron 표현식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2964377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스케줄링을 할 때 Cron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표현식을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사용할 수 </a:t>
            </a:r>
            <a:b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75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있습니다</a:t>
            </a:r>
            <a:r>
              <a:rPr lang="en-US" sz="175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 이를 통해 작업을 정해진 시간에 주기적으로 수행할 수 있습니다.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172849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ko-KR" altLang="en-US" dirty="0">
              <a:ea typeface="HY견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444633" y="2395020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Task 단위 스케줄링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2964377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Airflow의 DAGs는 Task 단위로 </a:t>
            </a:r>
            <a:r>
              <a:rPr lang="en-US" sz="14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스케줄링이</a:t>
            </a:r>
            <a: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가능합니다</a:t>
            </a:r>
            <a: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. </a:t>
            </a:r>
            <a:b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</a:br>
            <a:r>
              <a:rPr lang="en-US" sz="14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이를</a:t>
            </a:r>
            <a: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통해 특정 Task가 실행될 때 다른 Task가 </a:t>
            </a:r>
            <a:r>
              <a:rPr lang="en-US" sz="14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자동으로</a:t>
            </a:r>
            <a: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실행되도록</a:t>
            </a:r>
            <a: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 구성할 수 있습니다.</a:t>
            </a:r>
            <a:endParaRPr lang="en-US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10FCA5-AA4A-DD86-D3C7-E0C228ED61A4}"/>
              </a:ext>
            </a:extLst>
          </p:cNvPr>
          <p:cNvSpPr/>
          <p:nvPr/>
        </p:nvSpPr>
        <p:spPr>
          <a:xfrm>
            <a:off x="2037994" y="5677231"/>
            <a:ext cx="3370064" cy="1192696"/>
          </a:xfrm>
          <a:prstGeom prst="roundRect">
            <a:avLst/>
          </a:prstGeom>
          <a:solidFill>
            <a:srgbClr val="161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2850A030-9488-FE7C-0244-211F6C0C606A}"/>
              </a:ext>
            </a:extLst>
          </p:cNvPr>
          <p:cNvSpPr/>
          <p:nvPr/>
        </p:nvSpPr>
        <p:spPr>
          <a:xfrm>
            <a:off x="2260163" y="57632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Cron </a:t>
            </a:r>
            <a:r>
              <a:rPr lang="en-US" sz="2187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표현식</a:t>
            </a:r>
            <a:r>
              <a:rPr 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 </a:t>
            </a:r>
            <a:r>
              <a:rPr lang="ko-KR" altLang="en-US" sz="2187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구성</a:t>
            </a:r>
            <a:endParaRPr lang="en-US" sz="2187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C11CC7DB-D846-E288-E324-BE78D10A5D4D}"/>
              </a:ext>
            </a:extLst>
          </p:cNvPr>
          <p:cNvSpPr/>
          <p:nvPr/>
        </p:nvSpPr>
        <p:spPr>
          <a:xfrm>
            <a:off x="2286001" y="6110485"/>
            <a:ext cx="2899886" cy="716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{</a:t>
            </a:r>
            <a:r>
              <a:rPr lang="ko-KR" altLang="en-US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분</a:t>
            </a:r>
            <a:r>
              <a:rPr lang="en-US" altLang="ko-KR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} {</a:t>
            </a:r>
            <a:r>
              <a:rPr lang="ko-KR" altLang="en-US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시</a:t>
            </a:r>
            <a:r>
              <a:rPr lang="en-US" altLang="ko-KR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} {</a:t>
            </a:r>
            <a:r>
              <a:rPr lang="ko-KR" altLang="en-US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일</a:t>
            </a:r>
            <a:r>
              <a:rPr lang="en-US" altLang="ko-KR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} {</a:t>
            </a:r>
            <a:r>
              <a:rPr lang="ko-KR" altLang="en-US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월</a:t>
            </a:r>
            <a:r>
              <a:rPr lang="en-US" altLang="ko-KR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} {</a:t>
            </a:r>
            <a:r>
              <a:rPr lang="ko-KR" altLang="en-US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요일</a:t>
            </a:r>
            <a:r>
              <a:rPr lang="en-US" altLang="ko-KR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}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ex) </a:t>
            </a:r>
            <a:r>
              <a:rPr lang="ko-KR" alt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평일 </a:t>
            </a:r>
            <a:r>
              <a:rPr lang="en-US" altLang="ko-KR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01</a:t>
            </a:r>
            <a:r>
              <a:rPr lang="ko-KR" alt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시 </a:t>
            </a:r>
            <a:r>
              <a:rPr lang="en-US" altLang="ko-KR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10</a:t>
            </a:r>
            <a:r>
              <a:rPr lang="ko-KR" altLang="en-US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분 </a:t>
            </a:r>
            <a:r>
              <a:rPr lang="en-US" altLang="ko-KR" sz="1400" dirty="0">
                <a:solidFill>
                  <a:srgbClr val="D6E5E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" pitchFamily="34" charset="-120"/>
              </a:rPr>
              <a:t>: 10 1 * * 1-5</a:t>
            </a:r>
            <a:endParaRPr 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C29BEB-BC51-D96B-05C6-EBDA98345EB9}"/>
              </a:ext>
            </a:extLst>
          </p:cNvPr>
          <p:cNvGrpSpPr/>
          <p:nvPr/>
        </p:nvGrpSpPr>
        <p:grpSpPr>
          <a:xfrm>
            <a:off x="5630227" y="5677231"/>
            <a:ext cx="5075873" cy="1244827"/>
            <a:chOff x="5386903" y="5687995"/>
            <a:chExt cx="5128802" cy="123384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F140DE9-E170-BFA3-3F15-7E6D034616F2}"/>
                </a:ext>
              </a:extLst>
            </p:cNvPr>
            <p:cNvSpPr/>
            <p:nvPr/>
          </p:nvSpPr>
          <p:spPr>
            <a:xfrm>
              <a:off x="5386903" y="5687995"/>
              <a:ext cx="5128802" cy="12338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F998328-A686-78C5-35EE-9815BF3D3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208" y="5751820"/>
              <a:ext cx="4598192" cy="1106198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FFAB6C9-D669-BBB5-B6CF-9D5C713562DE}"/>
              </a:ext>
            </a:extLst>
          </p:cNvPr>
          <p:cNvGrpSpPr/>
          <p:nvPr/>
        </p:nvGrpSpPr>
        <p:grpSpPr>
          <a:xfrm>
            <a:off x="7941733" y="6394427"/>
            <a:ext cx="4478867" cy="361637"/>
            <a:chOff x="9627410" y="2071685"/>
            <a:chExt cx="4696551" cy="36163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3B64BC9-7154-85FD-8785-FD4148529D56}"/>
                </a:ext>
              </a:extLst>
            </p:cNvPr>
            <p:cNvSpPr/>
            <p:nvPr/>
          </p:nvSpPr>
          <p:spPr>
            <a:xfrm>
              <a:off x="9627410" y="2153920"/>
              <a:ext cx="948340" cy="197168"/>
            </a:xfrm>
            <a:prstGeom prst="rect">
              <a:avLst/>
            </a:prstGeom>
            <a:noFill/>
            <a:ln>
              <a:solidFill>
                <a:srgbClr val="60A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DB4FE27-A86A-37AA-249F-185FA9BBA832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10575750" y="2252504"/>
              <a:ext cx="2134260" cy="0"/>
            </a:xfrm>
            <a:prstGeom prst="line">
              <a:avLst/>
            </a:prstGeom>
            <a:ln w="12700">
              <a:solidFill>
                <a:srgbClr val="60A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8681F1-983E-FE63-DB4A-B5A0E0C14ECB}"/>
                </a:ext>
              </a:extLst>
            </p:cNvPr>
            <p:cNvSpPr txBox="1"/>
            <p:nvPr/>
          </p:nvSpPr>
          <p:spPr>
            <a:xfrm>
              <a:off x="12710011" y="2071685"/>
              <a:ext cx="1613950" cy="361637"/>
            </a:xfrm>
            <a:prstGeom prst="rect">
              <a:avLst/>
            </a:prstGeom>
            <a:noFill/>
            <a:ln w="28575">
              <a:solidFill>
                <a:srgbClr val="60A9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평일 </a:t>
              </a:r>
              <a:r>
                <a: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9</a:t>
              </a:r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시 실행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346246" y="575310"/>
            <a:ext cx="6583680" cy="653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8"/>
              </a:lnSpc>
              <a:buNone/>
            </a:pPr>
            <a:r>
              <a:rPr lang="en-US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Airflow Grid </a:t>
            </a:r>
            <a:r>
              <a:rPr lang="ko-KR" altLang="en-US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예시 </a:t>
            </a:r>
            <a:r>
              <a:rPr lang="en-US" altLang="ko-KR" sz="4119" dirty="0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- </a:t>
            </a:r>
            <a:r>
              <a:rPr lang="ko-KR" altLang="en-US" sz="4119" dirty="0" err="1">
                <a:solidFill>
                  <a:srgbClr val="60A9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Roboto Slab" pitchFamily="34" charset="-120"/>
              </a:rPr>
              <a:t>대왕판교</a:t>
            </a:r>
            <a:endParaRPr lang="en-US" sz="4119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7ACC45-4CA1-09BA-2C2C-60EF511245CE}"/>
              </a:ext>
            </a:extLst>
          </p:cNvPr>
          <p:cNvSpPr/>
          <p:nvPr/>
        </p:nvSpPr>
        <p:spPr>
          <a:xfrm>
            <a:off x="2314891" y="2240181"/>
            <a:ext cx="10000618" cy="50023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E964C81-9996-5D40-153C-822AE3C1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39" y="2432282"/>
            <a:ext cx="9232522" cy="4618104"/>
          </a:xfrm>
          <a:prstGeom prst="rect">
            <a:avLst/>
          </a:prstGeom>
          <a:ln w="28575">
            <a:noFill/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E547B2-3554-CE00-2518-F1E491C4A0C4}"/>
              </a:ext>
            </a:extLst>
          </p:cNvPr>
          <p:cNvGrpSpPr/>
          <p:nvPr/>
        </p:nvGrpSpPr>
        <p:grpSpPr>
          <a:xfrm>
            <a:off x="9657080" y="2722033"/>
            <a:ext cx="4583005" cy="630942"/>
            <a:chOff x="9657080" y="2095499"/>
            <a:chExt cx="4583005" cy="6309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5081A7-CF32-3E2E-43C2-1179D8097E5E}"/>
                </a:ext>
              </a:extLst>
            </p:cNvPr>
            <p:cNvSpPr/>
            <p:nvPr/>
          </p:nvSpPr>
          <p:spPr>
            <a:xfrm>
              <a:off x="9657080" y="2153920"/>
              <a:ext cx="889000" cy="197168"/>
            </a:xfrm>
            <a:prstGeom prst="rect">
              <a:avLst/>
            </a:prstGeom>
            <a:noFill/>
            <a:ln>
              <a:solidFill>
                <a:srgbClr val="60A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BF0431-5969-4E22-E326-08B94BA86642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10546080" y="2252504"/>
              <a:ext cx="1847003" cy="5979"/>
            </a:xfrm>
            <a:prstGeom prst="line">
              <a:avLst/>
            </a:prstGeom>
            <a:ln w="12700">
              <a:solidFill>
                <a:srgbClr val="60A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73BF85-7985-F83D-5B57-18B23CC86DC8}"/>
                </a:ext>
              </a:extLst>
            </p:cNvPr>
            <p:cNvSpPr txBox="1"/>
            <p:nvPr/>
          </p:nvSpPr>
          <p:spPr>
            <a:xfrm>
              <a:off x="12393083" y="2095499"/>
              <a:ext cx="1847002" cy="630942"/>
            </a:xfrm>
            <a:prstGeom prst="rect">
              <a:avLst/>
            </a:prstGeom>
            <a:noFill/>
            <a:ln w="28575">
              <a:solidFill>
                <a:srgbClr val="60A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Cron</a:t>
              </a:r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을 활용한 태스크 스케쥴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4DEFDD-45FB-F160-544C-266A6F1BC15F}"/>
              </a:ext>
            </a:extLst>
          </p:cNvPr>
          <p:cNvGrpSpPr/>
          <p:nvPr/>
        </p:nvGrpSpPr>
        <p:grpSpPr>
          <a:xfrm>
            <a:off x="10731500" y="4077116"/>
            <a:ext cx="3521285" cy="630942"/>
            <a:chOff x="10134600" y="2095499"/>
            <a:chExt cx="3521285" cy="63094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5C93C7-5ADF-9775-25F9-66C938A153BC}"/>
                </a:ext>
              </a:extLst>
            </p:cNvPr>
            <p:cNvSpPr/>
            <p:nvPr/>
          </p:nvSpPr>
          <p:spPr>
            <a:xfrm>
              <a:off x="10134600" y="2153920"/>
              <a:ext cx="411480" cy="197168"/>
            </a:xfrm>
            <a:prstGeom prst="rect">
              <a:avLst/>
            </a:prstGeom>
            <a:noFill/>
            <a:ln>
              <a:solidFill>
                <a:srgbClr val="60A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0CE6A6-8DC7-EAFB-9CFB-0B36C3535018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0546080" y="2252504"/>
              <a:ext cx="1250103" cy="0"/>
            </a:xfrm>
            <a:prstGeom prst="line">
              <a:avLst/>
            </a:prstGeom>
            <a:ln w="12700">
              <a:solidFill>
                <a:srgbClr val="60A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0B3928-5DA2-CE01-F755-032FE2331596}"/>
                </a:ext>
              </a:extLst>
            </p:cNvPr>
            <p:cNvSpPr txBox="1"/>
            <p:nvPr/>
          </p:nvSpPr>
          <p:spPr>
            <a:xfrm>
              <a:off x="11808883" y="2095499"/>
              <a:ext cx="1847002" cy="630942"/>
            </a:xfrm>
            <a:prstGeom prst="rect">
              <a:avLst/>
            </a:prstGeom>
            <a:noFill/>
            <a:ln w="28575">
              <a:solidFill>
                <a:srgbClr val="60A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각 </a:t>
              </a:r>
              <a:r>
                <a:rPr lang="en-US" altLang="ko-KR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Dag</a:t>
              </a:r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의 태스크 처리 가능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2C3BC1E-77A3-3785-356D-0014D6D7395F}"/>
              </a:ext>
            </a:extLst>
          </p:cNvPr>
          <p:cNvGrpSpPr/>
          <p:nvPr/>
        </p:nvGrpSpPr>
        <p:grpSpPr>
          <a:xfrm>
            <a:off x="228705" y="4077115"/>
            <a:ext cx="4957974" cy="2025641"/>
            <a:chOff x="11836505" y="2569435"/>
            <a:chExt cx="4957974" cy="202564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D51236-2A80-7CC5-C969-05F568E872D6}"/>
                </a:ext>
              </a:extLst>
            </p:cNvPr>
            <p:cNvSpPr/>
            <p:nvPr/>
          </p:nvSpPr>
          <p:spPr>
            <a:xfrm>
              <a:off x="14306738" y="2569435"/>
              <a:ext cx="2487741" cy="2025641"/>
            </a:xfrm>
            <a:prstGeom prst="rect">
              <a:avLst/>
            </a:prstGeom>
            <a:noFill/>
            <a:ln>
              <a:solidFill>
                <a:srgbClr val="60A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CA5C2BF-B743-B881-FCA7-0E6EB9FDF3EB}"/>
                </a:ext>
              </a:extLst>
            </p:cNvPr>
            <p:cNvCxnSpPr>
              <a:cxnSpLocks/>
            </p:cNvCxnSpPr>
            <p:nvPr/>
          </p:nvCxnSpPr>
          <p:spPr>
            <a:xfrm>
              <a:off x="13696818" y="3582255"/>
              <a:ext cx="616139" cy="0"/>
            </a:xfrm>
            <a:prstGeom prst="line">
              <a:avLst/>
            </a:prstGeom>
            <a:ln w="12700">
              <a:solidFill>
                <a:srgbClr val="60A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391792-D773-4FAE-6A76-8BC2D520605B}"/>
                </a:ext>
              </a:extLst>
            </p:cNvPr>
            <p:cNvSpPr txBox="1"/>
            <p:nvPr/>
          </p:nvSpPr>
          <p:spPr>
            <a:xfrm>
              <a:off x="11836505" y="2997479"/>
              <a:ext cx="1847002" cy="1169551"/>
            </a:xfrm>
            <a:prstGeom prst="rect">
              <a:avLst/>
            </a:prstGeom>
            <a:noFill/>
            <a:ln w="28575">
              <a:solidFill>
                <a:srgbClr val="60A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실행 </a:t>
              </a:r>
              <a:r>
                <a:rPr lang="ko-KR" altLang="en-US" sz="1750" dirty="0" err="1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일자별</a:t>
              </a:r>
              <a:r>
                <a:rPr lang="ko-KR" altLang="en-US" sz="1750" dirty="0">
                  <a:solidFill>
                    <a:srgbClr val="D6E5EF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Roboto" pitchFamily="34" charset="-120"/>
                </a:rPr>
                <a:t> 태스크 확인 및 처리여부  확인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27CE5966C33B4A880DDCA5D9717927" ma:contentTypeVersion="3" ma:contentTypeDescription="새 문서를 만듭니다." ma:contentTypeScope="" ma:versionID="920dfbc1cf544cd3cb2a08127e422c68">
  <xsd:schema xmlns:xsd="http://www.w3.org/2001/XMLSchema" xmlns:xs="http://www.w3.org/2001/XMLSchema" xmlns:p="http://schemas.microsoft.com/office/2006/metadata/properties" xmlns:ns3="7c14e2b1-2463-4a86-9c85-2cc200d247e3" targetNamespace="http://schemas.microsoft.com/office/2006/metadata/properties" ma:root="true" ma:fieldsID="c44c95545a92100e64021f32d5168f39" ns3:_="">
    <xsd:import namespace="7c14e2b1-2463-4a86-9c85-2cc200d247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4e2b1-2463-4a86-9c85-2cc200d24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AE2BC7-AC7F-4E72-B2F7-78F1116DC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14e2b1-2463-4a86-9c85-2cc200d247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9950E7-964D-47D9-A733-4BCE2BB69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A15E7F-B21E-4384-8EB7-1F2250C4808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c14e2b1-2463-4a86-9c85-2cc200d247e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프레젠테이션1</Template>
  <TotalTime>16</TotalTime>
  <Words>791</Words>
  <Application>Microsoft Office PowerPoint</Application>
  <PresentationFormat>사용자 지정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Bold</vt:lpstr>
      <vt:lpstr>G마켓 산스 Light</vt:lpstr>
      <vt:lpstr>HY견고딕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PptxGenJS Presentation</dc:subject>
  <dc:creator>이승렬</dc:creator>
  <cp:lastModifiedBy>이승렬</cp:lastModifiedBy>
  <cp:revision>2</cp:revision>
  <dcterms:created xsi:type="dcterms:W3CDTF">2023-08-16T07:10:24Z</dcterms:created>
  <dcterms:modified xsi:type="dcterms:W3CDTF">2023-08-16T07:26:37Z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0x0101008227CE5966C33B4A880DDCA5D9717927</vt:lpwstr>
  </property>
</Properties>
</file>