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65" r:id="rId4"/>
    <p:sldId id="282" r:id="rId5"/>
    <p:sldId id="283" r:id="rId6"/>
    <p:sldId id="276" r:id="rId7"/>
    <p:sldId id="284" r:id="rId8"/>
    <p:sldId id="285" r:id="rId9"/>
    <p:sldId id="286" r:id="rId10"/>
    <p:sldId id="287" r:id="rId11"/>
    <p:sldId id="298" r:id="rId12"/>
    <p:sldId id="299" r:id="rId13"/>
    <p:sldId id="300" r:id="rId14"/>
    <p:sldId id="296" r:id="rId15"/>
    <p:sldId id="288" r:id="rId16"/>
    <p:sldId id="289" r:id="rId17"/>
    <p:sldId id="290" r:id="rId18"/>
    <p:sldId id="291" r:id="rId19"/>
    <p:sldId id="292" r:id="rId20"/>
    <p:sldId id="293" r:id="rId21"/>
    <p:sldId id="278" r:id="rId22"/>
  </p:sldIdLst>
  <p:sldSz cx="9144000" cy="6858000" type="screen4x3"/>
  <p:notesSz cx="6805613" cy="9939338"/>
  <p:embeddedFontLst>
    <p:embeddedFont>
      <p:font typeface="나눔고딕" panose="020D0604000000000000" pitchFamily="34" charset="-127"/>
      <p:regular r:id="rId25"/>
      <p:bold r:id="rId26"/>
    </p:embeddedFont>
    <p:embeddedFont>
      <p:font typeface="맑은 고딕" panose="020B0503020000020004" pitchFamily="34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3EEF5"/>
    <a:srgbClr val="0D0D0D"/>
    <a:srgbClr val="BFBFBF"/>
    <a:srgbClr val="1D314E"/>
    <a:srgbClr val="3D3C3E"/>
    <a:srgbClr val="063656"/>
    <a:srgbClr val="08456E"/>
    <a:srgbClr val="569CF0"/>
    <a:srgbClr val="8DB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79539" autoAdjust="0"/>
  </p:normalViewPr>
  <p:slideViewPr>
    <p:cSldViewPr snapToGrid="0">
      <p:cViewPr varScale="1">
        <p:scale>
          <a:sx n="53" d="100"/>
          <a:sy n="53" d="100"/>
        </p:scale>
        <p:origin x="1644" y="3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font" Target="fonts/font2.fntdata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font" Target="fonts/font1.fntdata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handoutMaster" Target="handoutMasters/handoutMaster1.xml" /><Relationship Id="rId32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notesMaster" Target="notesMasters/notesMaster1.xml" /><Relationship Id="rId28" Type="http://schemas.openxmlformats.org/officeDocument/2006/relationships/font" Target="fonts/font4.fntdata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font" Target="fonts/font3.fntdata" /><Relationship Id="rId30" Type="http://schemas.openxmlformats.org/officeDocument/2006/relationships/viewProps" Target="viewProps.xml" 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4A26A0-EE1E-46E6-AFEC-BF8051F859F8}" type="doc">
      <dgm:prSet loTypeId="urn:microsoft.com/office/officeart/2005/8/layout/matrix3" loCatId="matrix" qsTypeId="urn:microsoft.com/office/officeart/2005/8/quickstyle/simple3" qsCatId="simple" csTypeId="urn:microsoft.com/office/officeart/2005/8/colors/colorful2" csCatId="colorful" phldr="1"/>
      <dgm:spPr/>
    </dgm:pt>
    <dgm:pt modelId="{F900E13D-3F7B-4F8A-94DA-3CFF0CF12121}">
      <dgm:prSet phldrT="[텍스트]"/>
      <dgm:spPr/>
      <dgm:t>
        <a:bodyPr/>
        <a:lstStyle/>
        <a:p>
          <a:pPr latinLnBrk="1"/>
          <a:r>
            <a:rPr lang="en-US" altLang="ko-KR" dirty="0"/>
            <a:t>S(</a:t>
          </a:r>
          <a:r>
            <a:rPr lang="ko-KR" altLang="en-US" dirty="0"/>
            <a:t>강점</a:t>
          </a:r>
          <a:r>
            <a:rPr lang="en-US" altLang="ko-KR" dirty="0"/>
            <a:t>)</a:t>
          </a:r>
          <a:endParaRPr lang="ko-KR" altLang="en-US" dirty="0"/>
        </a:p>
      </dgm:t>
    </dgm:pt>
    <dgm:pt modelId="{E0820497-0ED8-4F45-89AD-A6C884027853}" type="parTrans" cxnId="{992298FB-43D3-4E6E-B7FF-E2F915779591}">
      <dgm:prSet/>
      <dgm:spPr/>
      <dgm:t>
        <a:bodyPr/>
        <a:lstStyle/>
        <a:p>
          <a:pPr latinLnBrk="1"/>
          <a:endParaRPr lang="ko-KR" altLang="en-US"/>
        </a:p>
      </dgm:t>
    </dgm:pt>
    <dgm:pt modelId="{E1A4E2A8-D2E1-49AF-A155-8C3E221E37CF}" type="sibTrans" cxnId="{992298FB-43D3-4E6E-B7FF-E2F915779591}">
      <dgm:prSet/>
      <dgm:spPr/>
      <dgm:t>
        <a:bodyPr/>
        <a:lstStyle/>
        <a:p>
          <a:pPr latinLnBrk="1"/>
          <a:endParaRPr lang="ko-KR" altLang="en-US"/>
        </a:p>
      </dgm:t>
    </dgm:pt>
    <dgm:pt modelId="{2D5D20F1-5AFA-40C8-8D19-78B4D00A94DD}">
      <dgm:prSet phldrT="[텍스트]"/>
      <dgm:spPr/>
      <dgm:t>
        <a:bodyPr/>
        <a:lstStyle/>
        <a:p>
          <a:pPr latinLnBrk="1"/>
          <a:r>
            <a:rPr lang="en-US" altLang="ko-KR" dirty="0"/>
            <a:t>O(</a:t>
          </a:r>
          <a:r>
            <a:rPr lang="ko-KR" altLang="en-US" dirty="0"/>
            <a:t>기회</a:t>
          </a:r>
          <a:r>
            <a:rPr lang="en-US" altLang="ko-KR" dirty="0"/>
            <a:t>)</a:t>
          </a:r>
          <a:endParaRPr lang="ko-KR" altLang="en-US" dirty="0"/>
        </a:p>
      </dgm:t>
    </dgm:pt>
    <dgm:pt modelId="{FBAB046E-3E55-4843-868E-0169CEFD0CC0}" type="parTrans" cxnId="{61555F26-D898-45AC-BD47-92D8A4C54360}">
      <dgm:prSet/>
      <dgm:spPr/>
      <dgm:t>
        <a:bodyPr/>
        <a:lstStyle/>
        <a:p>
          <a:pPr latinLnBrk="1"/>
          <a:endParaRPr lang="ko-KR" altLang="en-US"/>
        </a:p>
      </dgm:t>
    </dgm:pt>
    <dgm:pt modelId="{201869BA-B192-4777-AA34-C6F2936D1E02}" type="sibTrans" cxnId="{61555F26-D898-45AC-BD47-92D8A4C54360}">
      <dgm:prSet/>
      <dgm:spPr/>
      <dgm:t>
        <a:bodyPr/>
        <a:lstStyle/>
        <a:p>
          <a:pPr latinLnBrk="1"/>
          <a:endParaRPr lang="ko-KR" altLang="en-US"/>
        </a:p>
      </dgm:t>
    </dgm:pt>
    <dgm:pt modelId="{F1FABC3F-5E7C-4B5F-B6F3-B0BA0B83DB2A}">
      <dgm:prSet phldrT="[텍스트]"/>
      <dgm:spPr/>
      <dgm:t>
        <a:bodyPr/>
        <a:lstStyle/>
        <a:p>
          <a:pPr latinLnBrk="1"/>
          <a:r>
            <a:rPr lang="en-US" altLang="ko-KR" dirty="0"/>
            <a:t>T(</a:t>
          </a:r>
          <a:r>
            <a:rPr lang="ko-KR" altLang="en-US" dirty="0"/>
            <a:t>위협</a:t>
          </a:r>
          <a:r>
            <a:rPr lang="en-US" altLang="ko-KR" dirty="0"/>
            <a:t>)</a:t>
          </a:r>
          <a:endParaRPr lang="ko-KR" altLang="en-US" dirty="0"/>
        </a:p>
      </dgm:t>
    </dgm:pt>
    <dgm:pt modelId="{42FF1EA9-D17B-423B-AA39-094BCFB636D8}" type="parTrans" cxnId="{AAFD86B0-1CD7-4B93-B46D-CAB61ED33C77}">
      <dgm:prSet/>
      <dgm:spPr/>
      <dgm:t>
        <a:bodyPr/>
        <a:lstStyle/>
        <a:p>
          <a:pPr latinLnBrk="1"/>
          <a:endParaRPr lang="ko-KR" altLang="en-US"/>
        </a:p>
      </dgm:t>
    </dgm:pt>
    <dgm:pt modelId="{64F77206-DEEB-4D6B-90F7-F2E5348D568F}" type="sibTrans" cxnId="{AAFD86B0-1CD7-4B93-B46D-CAB61ED33C77}">
      <dgm:prSet/>
      <dgm:spPr/>
      <dgm:t>
        <a:bodyPr/>
        <a:lstStyle/>
        <a:p>
          <a:pPr latinLnBrk="1"/>
          <a:endParaRPr lang="ko-KR" altLang="en-US"/>
        </a:p>
      </dgm:t>
    </dgm:pt>
    <dgm:pt modelId="{C56E0A63-3D35-40D6-AA6F-08122CA70849}">
      <dgm:prSet phldrT="[텍스트]"/>
      <dgm:spPr/>
      <dgm:t>
        <a:bodyPr/>
        <a:lstStyle/>
        <a:p>
          <a:pPr latinLnBrk="1"/>
          <a:r>
            <a:rPr lang="en-US" altLang="ko-KR" dirty="0"/>
            <a:t>W(</a:t>
          </a:r>
          <a:r>
            <a:rPr lang="ko-KR" altLang="en-US" dirty="0"/>
            <a:t>약점</a:t>
          </a:r>
          <a:r>
            <a:rPr lang="en-US" altLang="ko-KR" dirty="0"/>
            <a:t>)</a:t>
          </a:r>
          <a:endParaRPr lang="ko-KR" altLang="en-US" dirty="0"/>
        </a:p>
      </dgm:t>
    </dgm:pt>
    <dgm:pt modelId="{BC9A71C0-138D-4C4A-9CDF-3CE87C7D1170}" type="parTrans" cxnId="{110B4E94-BC6F-4CF8-9C6D-CD81E970ABE0}">
      <dgm:prSet/>
      <dgm:spPr/>
      <dgm:t>
        <a:bodyPr/>
        <a:lstStyle/>
        <a:p>
          <a:pPr latinLnBrk="1"/>
          <a:endParaRPr lang="ko-KR" altLang="en-US"/>
        </a:p>
      </dgm:t>
    </dgm:pt>
    <dgm:pt modelId="{298541CE-EE49-487D-AE13-0C780D9E6DEF}" type="sibTrans" cxnId="{110B4E94-BC6F-4CF8-9C6D-CD81E970ABE0}">
      <dgm:prSet/>
      <dgm:spPr/>
      <dgm:t>
        <a:bodyPr/>
        <a:lstStyle/>
        <a:p>
          <a:pPr latinLnBrk="1"/>
          <a:endParaRPr lang="ko-KR" altLang="en-US"/>
        </a:p>
      </dgm:t>
    </dgm:pt>
    <dgm:pt modelId="{FA8DDD03-7461-4898-936F-7107E78C8925}" type="pres">
      <dgm:prSet presAssocID="{C34A26A0-EE1E-46E6-AFEC-BF8051F859F8}" presName="matrix" presStyleCnt="0">
        <dgm:presLayoutVars>
          <dgm:chMax val="1"/>
          <dgm:dir/>
          <dgm:resizeHandles val="exact"/>
        </dgm:presLayoutVars>
      </dgm:prSet>
      <dgm:spPr/>
    </dgm:pt>
    <dgm:pt modelId="{1781A2F4-133C-49BD-97F9-6979CCC2D14A}" type="pres">
      <dgm:prSet presAssocID="{C34A26A0-EE1E-46E6-AFEC-BF8051F859F8}" presName="diamond" presStyleLbl="bgShp" presStyleIdx="0" presStyleCnt="1"/>
      <dgm:spPr/>
    </dgm:pt>
    <dgm:pt modelId="{DDA8BA86-D095-4FB8-8C3F-FB209CC1E6A8}" type="pres">
      <dgm:prSet presAssocID="{C34A26A0-EE1E-46E6-AFEC-BF8051F859F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ACB4C0F-7B0B-4326-9A06-33147907CE5F}" type="pres">
      <dgm:prSet presAssocID="{C34A26A0-EE1E-46E6-AFEC-BF8051F859F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6D884EB-9B43-4227-9374-9F2AC8F48289}" type="pres">
      <dgm:prSet presAssocID="{C34A26A0-EE1E-46E6-AFEC-BF8051F859F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4FB6235-DB38-48FA-926C-5144EB34603C}" type="pres">
      <dgm:prSet presAssocID="{C34A26A0-EE1E-46E6-AFEC-BF8051F859F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1555F26-D898-45AC-BD47-92D8A4C54360}" srcId="{C34A26A0-EE1E-46E6-AFEC-BF8051F859F8}" destId="{2D5D20F1-5AFA-40C8-8D19-78B4D00A94DD}" srcOrd="2" destOrd="0" parTransId="{FBAB046E-3E55-4843-868E-0169CEFD0CC0}" sibTransId="{201869BA-B192-4777-AA34-C6F2936D1E02}"/>
    <dgm:cxn modelId="{7375E445-37D0-4ECF-A087-8F9815B44ED6}" type="presOf" srcId="{F900E13D-3F7B-4F8A-94DA-3CFF0CF12121}" destId="{DDA8BA86-D095-4FB8-8C3F-FB209CC1E6A8}" srcOrd="0" destOrd="0" presId="urn:microsoft.com/office/officeart/2005/8/layout/matrix3"/>
    <dgm:cxn modelId="{AEA09F6F-0E64-4722-852E-ECF382E47B2D}" type="presOf" srcId="{C56E0A63-3D35-40D6-AA6F-08122CA70849}" destId="{9ACB4C0F-7B0B-4326-9A06-33147907CE5F}" srcOrd="0" destOrd="0" presId="urn:microsoft.com/office/officeart/2005/8/layout/matrix3"/>
    <dgm:cxn modelId="{110B4E94-BC6F-4CF8-9C6D-CD81E970ABE0}" srcId="{C34A26A0-EE1E-46E6-AFEC-BF8051F859F8}" destId="{C56E0A63-3D35-40D6-AA6F-08122CA70849}" srcOrd="1" destOrd="0" parTransId="{BC9A71C0-138D-4C4A-9CDF-3CE87C7D1170}" sibTransId="{298541CE-EE49-487D-AE13-0C780D9E6DEF}"/>
    <dgm:cxn modelId="{D640819F-08E9-4769-93A7-38F61D06D377}" type="presOf" srcId="{C34A26A0-EE1E-46E6-AFEC-BF8051F859F8}" destId="{FA8DDD03-7461-4898-936F-7107E78C8925}" srcOrd="0" destOrd="0" presId="urn:microsoft.com/office/officeart/2005/8/layout/matrix3"/>
    <dgm:cxn modelId="{AAFD86B0-1CD7-4B93-B46D-CAB61ED33C77}" srcId="{C34A26A0-EE1E-46E6-AFEC-BF8051F859F8}" destId="{F1FABC3F-5E7C-4B5F-B6F3-B0BA0B83DB2A}" srcOrd="3" destOrd="0" parTransId="{42FF1EA9-D17B-423B-AA39-094BCFB636D8}" sibTransId="{64F77206-DEEB-4D6B-90F7-F2E5348D568F}"/>
    <dgm:cxn modelId="{1E89F9C2-773F-4CAF-9F1B-31952F232774}" type="presOf" srcId="{2D5D20F1-5AFA-40C8-8D19-78B4D00A94DD}" destId="{F6D884EB-9B43-4227-9374-9F2AC8F48289}" srcOrd="0" destOrd="0" presId="urn:microsoft.com/office/officeart/2005/8/layout/matrix3"/>
    <dgm:cxn modelId="{41903CD1-3BAB-4309-B799-15D7B9E1B1AD}" type="presOf" srcId="{F1FABC3F-5E7C-4B5F-B6F3-B0BA0B83DB2A}" destId="{94FB6235-DB38-48FA-926C-5144EB34603C}" srcOrd="0" destOrd="0" presId="urn:microsoft.com/office/officeart/2005/8/layout/matrix3"/>
    <dgm:cxn modelId="{992298FB-43D3-4E6E-B7FF-E2F915779591}" srcId="{C34A26A0-EE1E-46E6-AFEC-BF8051F859F8}" destId="{F900E13D-3F7B-4F8A-94DA-3CFF0CF12121}" srcOrd="0" destOrd="0" parTransId="{E0820497-0ED8-4F45-89AD-A6C884027853}" sibTransId="{E1A4E2A8-D2E1-49AF-A155-8C3E221E37CF}"/>
    <dgm:cxn modelId="{9C9399BE-4B9A-41C8-9434-B6D8663C125A}" type="presParOf" srcId="{FA8DDD03-7461-4898-936F-7107E78C8925}" destId="{1781A2F4-133C-49BD-97F9-6979CCC2D14A}" srcOrd="0" destOrd="0" presId="urn:microsoft.com/office/officeart/2005/8/layout/matrix3"/>
    <dgm:cxn modelId="{FB4FE2B1-7090-4120-BA2C-BB8B7F272D54}" type="presParOf" srcId="{FA8DDD03-7461-4898-936F-7107E78C8925}" destId="{DDA8BA86-D095-4FB8-8C3F-FB209CC1E6A8}" srcOrd="1" destOrd="0" presId="urn:microsoft.com/office/officeart/2005/8/layout/matrix3"/>
    <dgm:cxn modelId="{6BE49418-B2C0-4685-8F97-D39C080AB4D1}" type="presParOf" srcId="{FA8DDD03-7461-4898-936F-7107E78C8925}" destId="{9ACB4C0F-7B0B-4326-9A06-33147907CE5F}" srcOrd="2" destOrd="0" presId="urn:microsoft.com/office/officeart/2005/8/layout/matrix3"/>
    <dgm:cxn modelId="{E3C202CC-CAEE-4B1F-A5D5-75199A1E6D97}" type="presParOf" srcId="{FA8DDD03-7461-4898-936F-7107E78C8925}" destId="{F6D884EB-9B43-4227-9374-9F2AC8F48289}" srcOrd="3" destOrd="0" presId="urn:microsoft.com/office/officeart/2005/8/layout/matrix3"/>
    <dgm:cxn modelId="{F72B76A9-0FFF-4001-A02A-DC5EFE417E0F}" type="presParOf" srcId="{FA8DDD03-7461-4898-936F-7107E78C8925}" destId="{94FB6235-DB38-48FA-926C-5144EB34603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1A2F4-133C-49BD-97F9-6979CCC2D14A}">
      <dsp:nvSpPr>
        <dsp:cNvPr id="0" name=""/>
        <dsp:cNvSpPr/>
      </dsp:nvSpPr>
      <dsp:spPr>
        <a:xfrm>
          <a:off x="1012759" y="0"/>
          <a:ext cx="4472171" cy="447217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DA8BA86-D095-4FB8-8C3F-FB209CC1E6A8}">
      <dsp:nvSpPr>
        <dsp:cNvPr id="0" name=""/>
        <dsp:cNvSpPr/>
      </dsp:nvSpPr>
      <dsp:spPr>
        <a:xfrm>
          <a:off x="1437615" y="424856"/>
          <a:ext cx="1744146" cy="174414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S(</a:t>
          </a:r>
          <a:r>
            <a:rPr lang="ko-KR" altLang="en-US" sz="3200" kern="1200" dirty="0"/>
            <a:t>강점</a:t>
          </a:r>
          <a:r>
            <a:rPr lang="en-US" altLang="ko-KR" sz="3200" kern="1200" dirty="0"/>
            <a:t>)</a:t>
          </a:r>
          <a:endParaRPr lang="ko-KR" altLang="en-US" sz="3200" kern="1200" dirty="0"/>
        </a:p>
      </dsp:txBody>
      <dsp:txXfrm>
        <a:off x="1522757" y="509998"/>
        <a:ext cx="1573862" cy="1573862"/>
      </dsp:txXfrm>
    </dsp:sp>
    <dsp:sp modelId="{9ACB4C0F-7B0B-4326-9A06-33147907CE5F}">
      <dsp:nvSpPr>
        <dsp:cNvPr id="0" name=""/>
        <dsp:cNvSpPr/>
      </dsp:nvSpPr>
      <dsp:spPr>
        <a:xfrm>
          <a:off x="3315927" y="424856"/>
          <a:ext cx="1744146" cy="1744146"/>
        </a:xfrm>
        <a:prstGeom prst="roundRect">
          <a:avLst/>
        </a:prstGeom>
        <a:gradFill rotWithShape="0">
          <a:gsLst>
            <a:gs pos="0">
              <a:schemeClr val="accent2">
                <a:hueOff val="-6721062"/>
                <a:satOff val="2923"/>
                <a:lumOff val="850"/>
                <a:alphaOff val="0"/>
                <a:tint val="50000"/>
                <a:satMod val="300000"/>
              </a:schemeClr>
            </a:gs>
            <a:gs pos="35000">
              <a:schemeClr val="accent2">
                <a:hueOff val="-6721062"/>
                <a:satOff val="2923"/>
                <a:lumOff val="850"/>
                <a:alphaOff val="0"/>
                <a:tint val="37000"/>
                <a:satMod val="300000"/>
              </a:schemeClr>
            </a:gs>
            <a:gs pos="100000">
              <a:schemeClr val="accent2">
                <a:hueOff val="-6721062"/>
                <a:satOff val="2923"/>
                <a:lumOff val="85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W(</a:t>
          </a:r>
          <a:r>
            <a:rPr lang="ko-KR" altLang="en-US" sz="3200" kern="1200" dirty="0"/>
            <a:t>약점</a:t>
          </a:r>
          <a:r>
            <a:rPr lang="en-US" altLang="ko-KR" sz="3200" kern="1200" dirty="0"/>
            <a:t>)</a:t>
          </a:r>
          <a:endParaRPr lang="ko-KR" altLang="en-US" sz="3200" kern="1200" dirty="0"/>
        </a:p>
      </dsp:txBody>
      <dsp:txXfrm>
        <a:off x="3401069" y="509998"/>
        <a:ext cx="1573862" cy="1573862"/>
      </dsp:txXfrm>
    </dsp:sp>
    <dsp:sp modelId="{F6D884EB-9B43-4227-9374-9F2AC8F48289}">
      <dsp:nvSpPr>
        <dsp:cNvPr id="0" name=""/>
        <dsp:cNvSpPr/>
      </dsp:nvSpPr>
      <dsp:spPr>
        <a:xfrm>
          <a:off x="1437615" y="2303168"/>
          <a:ext cx="1744146" cy="1744146"/>
        </a:xfrm>
        <a:prstGeom prst="roundRect">
          <a:avLst/>
        </a:prstGeom>
        <a:gradFill rotWithShape="0">
          <a:gsLst>
            <a:gs pos="0">
              <a:schemeClr val="accent2">
                <a:hueOff val="-13442124"/>
                <a:satOff val="5846"/>
                <a:lumOff val="1700"/>
                <a:alphaOff val="0"/>
                <a:tint val="50000"/>
                <a:satMod val="300000"/>
              </a:schemeClr>
            </a:gs>
            <a:gs pos="35000">
              <a:schemeClr val="accent2">
                <a:hueOff val="-13442124"/>
                <a:satOff val="5846"/>
                <a:lumOff val="1700"/>
                <a:alphaOff val="0"/>
                <a:tint val="37000"/>
                <a:satMod val="300000"/>
              </a:schemeClr>
            </a:gs>
            <a:gs pos="100000">
              <a:schemeClr val="accent2">
                <a:hueOff val="-13442124"/>
                <a:satOff val="5846"/>
                <a:lumOff val="170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O(</a:t>
          </a:r>
          <a:r>
            <a:rPr lang="ko-KR" altLang="en-US" sz="3200" kern="1200" dirty="0"/>
            <a:t>기회</a:t>
          </a:r>
          <a:r>
            <a:rPr lang="en-US" altLang="ko-KR" sz="3200" kern="1200" dirty="0"/>
            <a:t>)</a:t>
          </a:r>
          <a:endParaRPr lang="ko-KR" altLang="en-US" sz="3200" kern="1200" dirty="0"/>
        </a:p>
      </dsp:txBody>
      <dsp:txXfrm>
        <a:off x="1522757" y="2388310"/>
        <a:ext cx="1573862" cy="1573862"/>
      </dsp:txXfrm>
    </dsp:sp>
    <dsp:sp modelId="{94FB6235-DB38-48FA-926C-5144EB34603C}">
      <dsp:nvSpPr>
        <dsp:cNvPr id="0" name=""/>
        <dsp:cNvSpPr/>
      </dsp:nvSpPr>
      <dsp:spPr>
        <a:xfrm>
          <a:off x="3315927" y="2303168"/>
          <a:ext cx="1744146" cy="1744146"/>
        </a:xfrm>
        <a:prstGeom prst="roundRect">
          <a:avLst/>
        </a:prstGeom>
        <a:gradFill rotWithShape="0">
          <a:gsLst>
            <a:gs pos="0">
              <a:schemeClr val="accent2">
                <a:hueOff val="-20163186"/>
                <a:satOff val="8769"/>
                <a:lumOff val="2550"/>
                <a:alphaOff val="0"/>
                <a:tint val="50000"/>
                <a:satMod val="300000"/>
              </a:schemeClr>
            </a:gs>
            <a:gs pos="35000">
              <a:schemeClr val="accent2">
                <a:hueOff val="-20163186"/>
                <a:satOff val="8769"/>
                <a:lumOff val="2550"/>
                <a:alphaOff val="0"/>
                <a:tint val="37000"/>
                <a:satMod val="300000"/>
              </a:schemeClr>
            </a:gs>
            <a:gs pos="100000">
              <a:schemeClr val="accent2">
                <a:hueOff val="-20163186"/>
                <a:satOff val="8769"/>
                <a:lumOff val="255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T(</a:t>
          </a:r>
          <a:r>
            <a:rPr lang="ko-KR" altLang="en-US" sz="3200" kern="1200" dirty="0"/>
            <a:t>위협</a:t>
          </a:r>
          <a:r>
            <a:rPr lang="en-US" altLang="ko-KR" sz="3200" kern="1200" dirty="0"/>
            <a:t>)</a:t>
          </a:r>
          <a:endParaRPr lang="ko-KR" altLang="en-US" sz="3200" kern="1200" dirty="0"/>
        </a:p>
      </dsp:txBody>
      <dsp:txXfrm>
        <a:off x="3401069" y="2388310"/>
        <a:ext cx="1573862" cy="1573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2020-08-25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‹#›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3AF6795-A612-454E-AF7A-9192B1BEBB13}" type="datetimeFigureOut">
              <a:rPr lang="ko-KR" altLang="en-US" smtClean="0"/>
              <a:pPr/>
              <a:t>2020-08-25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01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71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33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78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731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저는 실제로 운전을 할 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상대방에게 어떠한 메시지를 전달할 수 있는 수단이 매우 부족하다고 느꼈습니다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현재 널리 사용하고 있는 소통의 수단은 오직 수신호만이 있으며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그렇기 때문에 소통의 부재는 늘 존재하였고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이를 원인으로 하여 보복운전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난폭운전 등은 해를 거듭하며 증가하고 있습니다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심한 경우 이는 사고로까지 이어지기도 합니다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만약 각 차량 간 소통이 원활하게 이루어진다면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자연스럽게 난폭운전 및 보복운전의 발생 가능성은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낮아질것이고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이에 따라 교통사고 발생률 역시 감소하게 될 것 입니다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또한 경찰차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소방차 등의 긴급 차량은 타 차량에게 빠르고 간편하게 메시지를 전달하며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위급상황에 대하여 좀 더 신속하고 원만하게 대처할 수 있을 것 입니다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위와 같은 서비스를 제공하는 스마트 디바이스가 있다면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우리 사회를 조금 더 건강하고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깨끗하게 만드는데 이바지할 수 있을 뿐만 아니라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사업적으로도 높은 성과를 보이고 성장가능성이 무궁무진할 것이라고 예측되어 본 프로젝트를 제안하게 되었습니다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59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428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33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942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BLE </a:t>
            </a:r>
            <a:r>
              <a:rPr lang="ko-KR" altLang="en-US" dirty="0"/>
              <a:t>기술에는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  <a:r>
              <a:rPr lang="en-US" altLang="ko-KR" dirty="0"/>
              <a:t>mode(Advertise Mode / Connection Mode) 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Advertise Mode</a:t>
            </a:r>
            <a:r>
              <a:rPr lang="ko-KR" altLang="en-US" dirty="0"/>
              <a:t>는 </a:t>
            </a:r>
            <a:r>
              <a:rPr lang="en-US" altLang="ko-KR" dirty="0"/>
              <a:t>24</a:t>
            </a:r>
            <a:r>
              <a:rPr lang="ko-KR" altLang="en-US" dirty="0"/>
              <a:t>시간 매우 작은 데이터를 쏘는 모드라면 </a:t>
            </a:r>
            <a:r>
              <a:rPr lang="en-US" altLang="ko-KR" dirty="0"/>
              <a:t>Connection Mode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ko-KR" altLang="en-US" dirty="0"/>
              <a:t>하나의 기기와 </a:t>
            </a:r>
            <a:r>
              <a:rPr lang="en-US" altLang="ko-KR" dirty="0"/>
              <a:t>1:1</a:t>
            </a:r>
            <a:r>
              <a:rPr lang="ko-KR" altLang="en-US" dirty="0"/>
              <a:t>로 연결하여 데이터를 주고 받는 형식이다</a:t>
            </a:r>
            <a:r>
              <a:rPr lang="en-US" altLang="ko-KR" dirty="0"/>
              <a:t>. </a:t>
            </a:r>
            <a:r>
              <a:rPr lang="ko-KR" altLang="en-US" dirty="0"/>
              <a:t>우리는 빠르게 이동하</a:t>
            </a:r>
            <a:endParaRPr lang="en-US" altLang="ko-KR" dirty="0"/>
          </a:p>
          <a:p>
            <a:r>
              <a:rPr lang="ko-KR" altLang="en-US" dirty="0"/>
              <a:t>는 교통에서 더 빠르게 정보를 송수신할 수 있는 </a:t>
            </a:r>
            <a:r>
              <a:rPr lang="en-US" altLang="ko-KR" dirty="0"/>
              <a:t>Advertise Mode</a:t>
            </a:r>
            <a:r>
              <a:rPr lang="ko-KR" altLang="en-US" dirty="0"/>
              <a:t>를 이용할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80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우리가 실제 데이터를 실을 수 있는 용량은 최대 </a:t>
            </a:r>
            <a:r>
              <a:rPr lang="en-US" altLang="ko-KR" dirty="0"/>
              <a:t>31bytes</a:t>
            </a:r>
            <a:r>
              <a:rPr lang="ko-KR" altLang="en-US" dirty="0"/>
              <a:t>로 되게 작은 것을 확인할 수 있다</a:t>
            </a:r>
            <a:r>
              <a:rPr lang="en-US" altLang="ko-KR" dirty="0"/>
              <a:t>. </a:t>
            </a:r>
            <a:r>
              <a:rPr lang="ko-KR" altLang="en-US" dirty="0"/>
              <a:t>그래서 우리는 우리가 보낼 데이터를 압축해서 보낼 수 있도록 실험을 해볼 예정이다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467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74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://hangeul.naver.com/font" TargetMode="External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6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14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16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17.PNG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 /><Relationship Id="rId3" Type="http://schemas.openxmlformats.org/officeDocument/2006/relationships/image" Target="../media/image2.png" /><Relationship Id="rId7" Type="http://schemas.openxmlformats.org/officeDocument/2006/relationships/image" Target="../media/image21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20.png" /><Relationship Id="rId5" Type="http://schemas.openxmlformats.org/officeDocument/2006/relationships/image" Target="../media/image19.jpeg" /><Relationship Id="rId4" Type="http://schemas.openxmlformats.org/officeDocument/2006/relationships/image" Target="../media/image18.jpeg" /><Relationship Id="rId9" Type="http://schemas.openxmlformats.org/officeDocument/2006/relationships/image" Target="../media/image23.jpe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4.png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26.png" /><Relationship Id="rId4" Type="http://schemas.openxmlformats.org/officeDocument/2006/relationships/image" Target="../media/image25.png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11" Type="http://schemas.openxmlformats.org/officeDocument/2006/relationships/image" Target="../media/image10.svg" /><Relationship Id="rId5" Type="http://schemas.openxmlformats.org/officeDocument/2006/relationships/image" Target="../media/image4.png" /><Relationship Id="rId10" Type="http://schemas.openxmlformats.org/officeDocument/2006/relationships/image" Target="../media/image9.png" /><Relationship Id="rId4" Type="http://schemas.openxmlformats.org/officeDocument/2006/relationships/image" Target="../media/image3.png" /><Relationship Id="rId9" Type="http://schemas.openxmlformats.org/officeDocument/2006/relationships/image" Target="../media/image8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3.png" /><Relationship Id="rId5" Type="http://schemas.openxmlformats.org/officeDocument/2006/relationships/image" Target="../media/image12.png" /><Relationship Id="rId4" Type="http://schemas.openxmlformats.org/officeDocument/2006/relationships/image" Target="../media/image11.png" 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 /><Relationship Id="rId3" Type="http://schemas.openxmlformats.org/officeDocument/2006/relationships/image" Target="../media/image2.png" /><Relationship Id="rId7" Type="http://schemas.openxmlformats.org/officeDocument/2006/relationships/diagramColors" Target="../diagrams/colors1.xml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Relationship Id="rId6" Type="http://schemas.openxmlformats.org/officeDocument/2006/relationships/diagramQuickStyle" Target="../diagrams/quickStyle1.xml" /><Relationship Id="rId5" Type="http://schemas.openxmlformats.org/officeDocument/2006/relationships/diagramLayout" Target="../diagrams/layout1.xml" /><Relationship Id="rId4" Type="http://schemas.openxmlformats.org/officeDocument/2006/relationships/diagramData" Target="../diagrams/data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3" y="253649"/>
            <a:ext cx="8539749" cy="24991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  <a:t>CarTalk</a:t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ko-KR" sz="4000" b="1" spc="-250" dirty="0">
                <a:solidFill>
                  <a:schemeClr val="accent4">
                    <a:lumMod val="75000"/>
                  </a:schemeClr>
                </a:solidFill>
              </a:rPr>
              <a:t>BLE </a:t>
            </a:r>
            <a:r>
              <a:rPr lang="ko-KR" altLang="en-US" sz="4000" b="1" spc="-250" dirty="0">
                <a:solidFill>
                  <a:schemeClr val="accent4">
                    <a:lumMod val="75000"/>
                  </a:schemeClr>
                </a:solidFill>
              </a:rPr>
              <a:t>및 음성인식을 이용한 차량 간</a:t>
            </a:r>
            <a:br>
              <a:rPr lang="en-US" altLang="ko-KR" sz="4000" b="1" spc="-25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ko-KR" altLang="en-US" sz="4000" b="1" spc="-250" dirty="0">
                <a:solidFill>
                  <a:schemeClr val="accent4">
                    <a:lumMod val="75000"/>
                  </a:schemeClr>
                </a:solidFill>
              </a:rPr>
              <a:t>의사소통 서비스</a:t>
            </a:r>
            <a:endParaRPr lang="ko-KR" altLang="en-US" sz="5400" b="1" spc="-2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2020.08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얼음땡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ice tag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최찬환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윤준영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방희연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이채영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조수빈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64803" y="401799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364803" y="522190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D66D72C5-AA25-4613-B34E-76571BAB1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627" y="6156899"/>
            <a:ext cx="1402202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3BB6C8AF-0572-4F2B-87BA-07D4098145D9}"/>
              </a:ext>
            </a:extLst>
          </p:cNvPr>
          <p:cNvSpPr/>
          <p:nvPr/>
        </p:nvSpPr>
        <p:spPr>
          <a:xfrm>
            <a:off x="2454485" y="2009024"/>
            <a:ext cx="4235030" cy="292387"/>
          </a:xfrm>
          <a:prstGeom prst="flowChartProcess">
            <a:avLst/>
          </a:prstGeom>
          <a:solidFill>
            <a:schemeClr val="accent2">
              <a:lumMod val="20000"/>
              <a:lumOff val="8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455" y="195231"/>
            <a:ext cx="1584176" cy="27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/>
              <a:t>핵심기술 </a:t>
            </a:r>
            <a:r>
              <a:rPr lang="en-US" altLang="ko-KR" dirty="0"/>
              <a:t>/ </a:t>
            </a:r>
            <a:r>
              <a:rPr lang="ko-KR" altLang="en-US"/>
              <a:t>시스템 구성</a:t>
            </a:r>
            <a:endParaRPr lang="en-US" altLang="ko-KR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3.1 BLE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3472D1-BBFB-4C98-A3C6-9D3D7E819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759" y="6296964"/>
            <a:ext cx="1122072" cy="5610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8A6002-E955-4606-B105-C59E25222A0B}"/>
              </a:ext>
            </a:extLst>
          </p:cNvPr>
          <p:cNvSpPr txBox="1"/>
          <p:nvPr/>
        </p:nvSpPr>
        <p:spPr>
          <a:xfrm>
            <a:off x="2398567" y="1710048"/>
            <a:ext cx="4346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3200" b="1" dirty="0"/>
              <a:t>BLE? Advertise Mode?</a:t>
            </a:r>
            <a:endParaRPr lang="ko-KR" altLang="en-US" sz="3200" b="1" dirty="0"/>
          </a:p>
        </p:txBody>
      </p:sp>
      <p:pic>
        <p:nvPicPr>
          <p:cNvPr id="4" name="Picture 2" descr="http://www.hardcopyworld.com/ngine/aduino/wp-content/uploads/sites/3/2014/10/Bluetooth-4.jpg">
            <a:extLst>
              <a:ext uri="{FF2B5EF4-FFF2-40B4-BE49-F238E27FC236}">
                <a16:creationId xmlns:a16="http://schemas.microsoft.com/office/drawing/2014/main" id="{6646A83F-D5BC-49C1-8FAB-A02295C72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270" y="2676202"/>
            <a:ext cx="3081065" cy="1842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6868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5968938D-26AC-492F-A933-0AC9F9E40FE8}"/>
              </a:ext>
            </a:extLst>
          </p:cNvPr>
          <p:cNvSpPr/>
          <p:nvPr/>
        </p:nvSpPr>
        <p:spPr>
          <a:xfrm>
            <a:off x="1636589" y="5126117"/>
            <a:ext cx="1859493" cy="155043"/>
          </a:xfrm>
          <a:prstGeom prst="flowChartProcess">
            <a:avLst/>
          </a:prstGeom>
          <a:solidFill>
            <a:schemeClr val="accent2">
              <a:lumMod val="20000"/>
              <a:lumOff val="8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455" y="195231"/>
            <a:ext cx="1584176" cy="27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/>
              <a:t>핵심기술 </a:t>
            </a:r>
            <a:r>
              <a:rPr lang="en-US" altLang="ko-KR" dirty="0"/>
              <a:t>/ </a:t>
            </a:r>
            <a:r>
              <a:rPr lang="ko-KR" altLang="en-US"/>
              <a:t>시스템 구성</a:t>
            </a:r>
            <a:endParaRPr lang="en-US" altLang="ko-KR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3.1 BLE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6E26325-967F-48CE-9661-E69F3EB535F2}"/>
              </a:ext>
            </a:extLst>
          </p:cNvPr>
          <p:cNvGrpSpPr/>
          <p:nvPr/>
        </p:nvGrpSpPr>
        <p:grpSpPr>
          <a:xfrm>
            <a:off x="775995" y="1830269"/>
            <a:ext cx="7583615" cy="3475234"/>
            <a:chOff x="866647" y="988059"/>
            <a:chExt cx="7583615" cy="347523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05F3A6A-64E5-4936-A4F0-7D25BDA89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285" y="2036116"/>
              <a:ext cx="1270000" cy="12319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CE26013-134A-4D1F-907E-0975BB14E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8562" y="2036116"/>
              <a:ext cx="1270000" cy="1231900"/>
            </a:xfrm>
            <a:prstGeom prst="rect">
              <a:avLst/>
            </a:prstGeom>
          </p:spPr>
        </p:pic>
        <p:pic>
          <p:nvPicPr>
            <p:cNvPr id="13" name="Picture 8" descr="스마트폰 모바일 스마트 폰 화면 또는 현대 안 드 로이드 핸드폰의 개요 벡터 아이콘입니다 그래픽 사용자 인터페이스에 대한 스톡 벡터  아트 및 기타 이미지 - iStock">
              <a:extLst>
                <a:ext uri="{FF2B5EF4-FFF2-40B4-BE49-F238E27FC236}">
                  <a16:creationId xmlns:a16="http://schemas.microsoft.com/office/drawing/2014/main" id="{CCA6E1CF-529A-49C9-AB59-029F70629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686" y="1636445"/>
              <a:ext cx="1089025" cy="906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8" descr="스마트폰 모바일 스마트 폰 화면 또는 현대 안 드 로이드 핸드폰의 개요 벡터 아이콘입니다 그래픽 사용자 인터페이스에 대한 스톡 벡터  아트 및 기타 이미지 - iStock">
              <a:extLst>
                <a:ext uri="{FF2B5EF4-FFF2-40B4-BE49-F238E27FC236}">
                  <a16:creationId xmlns:a16="http://schemas.microsoft.com/office/drawing/2014/main" id="{70AA53F2-7F10-442F-9734-B80999A058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423" y="988059"/>
              <a:ext cx="1089025" cy="906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스마트폰 모바일 스마트 폰 화면 또는 현대 안 드 로이드 핸드폰의 개요 벡터 아이콘입니다 그래픽 사용자 인터페이스에 대한 스톡 벡터  아트 및 기타 이미지 - iStock">
              <a:extLst>
                <a:ext uri="{FF2B5EF4-FFF2-40B4-BE49-F238E27FC236}">
                  <a16:creationId xmlns:a16="http://schemas.microsoft.com/office/drawing/2014/main" id="{B70EFC76-6C55-4590-B83A-149D9B4E7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898" y="1582883"/>
              <a:ext cx="1089025" cy="906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스마트폰 모바일 스마트 폰 화면 또는 현대 안 드 로이드 핸드폰의 개요 벡터 아이콘입니다 그래픽 사용자 인터페이스에 대한 스톡 벡터  아트 및 기타 이미지 - iStock">
              <a:extLst>
                <a:ext uri="{FF2B5EF4-FFF2-40B4-BE49-F238E27FC236}">
                  <a16:creationId xmlns:a16="http://schemas.microsoft.com/office/drawing/2014/main" id="{40A8009E-6BF3-4279-8774-F9AAF21DB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353" y="3088413"/>
              <a:ext cx="1089025" cy="906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스마트폰 모바일 스마트 폰 화면 또는 현대 안 드 로이드 핸드폰의 개요 벡터 아이콘입니다 그래픽 사용자 인터페이스에 대한 스톡 벡터  아트 및 기타 이미지 - iStock">
              <a:extLst>
                <a:ext uri="{FF2B5EF4-FFF2-40B4-BE49-F238E27FC236}">
                  <a16:creationId xmlns:a16="http://schemas.microsoft.com/office/drawing/2014/main" id="{B99BA81C-3807-4258-B634-9ABA59EAF8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647" y="3166110"/>
              <a:ext cx="1089025" cy="906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 descr="스마트폰 모바일 스마트 폰 화면 또는 현대 안 드 로이드 핸드폰의 개요 벡터 아이콘입니다 그래픽 사용자 인터페이스에 대한 스톡 벡터  아트 및 기타 이미지 - iStock">
              <a:extLst>
                <a:ext uri="{FF2B5EF4-FFF2-40B4-BE49-F238E27FC236}">
                  <a16:creationId xmlns:a16="http://schemas.microsoft.com/office/drawing/2014/main" id="{22D811CE-AC2B-441E-8C8A-508A21ABF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1237" y="2361553"/>
              <a:ext cx="1089025" cy="906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CC46B78-BB90-4BD1-8D14-B0DA97BCE46F}"/>
                </a:ext>
              </a:extLst>
            </p:cNvPr>
            <p:cNvCxnSpPr/>
            <p:nvPr/>
          </p:nvCxnSpPr>
          <p:spPr>
            <a:xfrm flipH="1" flipV="1">
              <a:off x="1816491" y="2122978"/>
              <a:ext cx="401670" cy="365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1B5EC9E-56AE-4642-AC8D-DFC3FD2B466F}"/>
                </a:ext>
              </a:extLst>
            </p:cNvPr>
            <p:cNvCxnSpPr/>
            <p:nvPr/>
          </p:nvCxnSpPr>
          <p:spPr>
            <a:xfrm flipH="1">
              <a:off x="1650078" y="3207050"/>
              <a:ext cx="355600" cy="273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3B20105E-5754-4E16-9C49-9C7E5E788392}"/>
                </a:ext>
              </a:extLst>
            </p:cNvPr>
            <p:cNvCxnSpPr/>
            <p:nvPr/>
          </p:nvCxnSpPr>
          <p:spPr>
            <a:xfrm flipH="1" flipV="1">
              <a:off x="2707598" y="1851092"/>
              <a:ext cx="28331" cy="454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571B131-5C78-47F4-B815-8A47B68CBD16}"/>
                </a:ext>
              </a:extLst>
            </p:cNvPr>
            <p:cNvCxnSpPr/>
            <p:nvPr/>
          </p:nvCxnSpPr>
          <p:spPr>
            <a:xfrm flipV="1">
              <a:off x="3323426" y="2305666"/>
              <a:ext cx="309439" cy="182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4C055A1-721D-42A1-9084-3FA42F1CCBBF}"/>
                </a:ext>
              </a:extLst>
            </p:cNvPr>
            <p:cNvCxnSpPr/>
            <p:nvPr/>
          </p:nvCxnSpPr>
          <p:spPr>
            <a:xfrm>
              <a:off x="3084966" y="3207050"/>
              <a:ext cx="319850" cy="85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8C11AB8-E054-4A95-800D-11EBEE886D0D}"/>
                </a:ext>
              </a:extLst>
            </p:cNvPr>
            <p:cNvCxnSpPr/>
            <p:nvPr/>
          </p:nvCxnSpPr>
          <p:spPr>
            <a:xfrm>
              <a:off x="6367462" y="2814784"/>
              <a:ext cx="1117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B30764C-282A-49F2-8ED7-828F6C5D5B86}"/>
                </a:ext>
              </a:extLst>
            </p:cNvPr>
            <p:cNvCxnSpPr/>
            <p:nvPr/>
          </p:nvCxnSpPr>
          <p:spPr>
            <a:xfrm flipH="1">
              <a:off x="6392862" y="3088413"/>
              <a:ext cx="1130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4A27BD-0CC9-407A-A019-68296338A4D5}"/>
                </a:ext>
              </a:extLst>
            </p:cNvPr>
            <p:cNvSpPr txBox="1"/>
            <p:nvPr/>
          </p:nvSpPr>
          <p:spPr>
            <a:xfrm>
              <a:off x="1715135" y="4093961"/>
              <a:ext cx="1871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r>
                <a:rPr lang="en-US" altLang="ko-KR" dirty="0"/>
                <a:t>Advertise mode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8CEAE6-C398-438A-AEF1-B17B3E500087}"/>
                </a:ext>
              </a:extLst>
            </p:cNvPr>
            <p:cNvSpPr txBox="1"/>
            <p:nvPr/>
          </p:nvSpPr>
          <p:spPr>
            <a:xfrm>
              <a:off x="5547310" y="3625544"/>
              <a:ext cx="226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Connection mode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966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7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/>
              <a:t>핵심기술 </a:t>
            </a:r>
            <a:r>
              <a:rPr lang="en-US" altLang="ko-KR" dirty="0"/>
              <a:t>/ </a:t>
            </a:r>
            <a:r>
              <a:rPr lang="ko-KR" altLang="en-US"/>
              <a:t>시스템 구성</a:t>
            </a:r>
            <a:endParaRPr lang="en-US" altLang="ko-KR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3.1 BLE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3472D1-BBFB-4C98-A3C6-9D3D7E819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759" y="6296964"/>
            <a:ext cx="1122072" cy="561036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25F6D37-5F8B-4B7E-A0AF-FB13B1CD7BDF}"/>
              </a:ext>
            </a:extLst>
          </p:cNvPr>
          <p:cNvGrpSpPr/>
          <p:nvPr/>
        </p:nvGrpSpPr>
        <p:grpSpPr>
          <a:xfrm>
            <a:off x="1496986" y="1507409"/>
            <a:ext cx="6141634" cy="4175842"/>
            <a:chOff x="1501183" y="-1288507"/>
            <a:chExt cx="6141634" cy="41758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D31AFC-C5CA-4627-B113-037EED1E56CF}"/>
                </a:ext>
              </a:extLst>
            </p:cNvPr>
            <p:cNvSpPr txBox="1"/>
            <p:nvPr/>
          </p:nvSpPr>
          <p:spPr>
            <a:xfrm>
              <a:off x="2079515" y="2518003"/>
              <a:ext cx="498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r>
                <a:rPr lang="ko-KR" altLang="en-US" dirty="0"/>
                <a:t>실제 데이터를 실을 수 있는 용량 </a:t>
              </a:r>
              <a:r>
                <a:rPr lang="en-US" altLang="ko-KR" dirty="0"/>
                <a:t>= </a:t>
              </a:r>
              <a:r>
                <a:rPr lang="ko-KR" altLang="en-US" dirty="0"/>
                <a:t> 최대 </a:t>
              </a:r>
              <a:r>
                <a:rPr lang="en-US" altLang="ko-KR" dirty="0"/>
                <a:t>31bytes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A0F4E21-E6B3-4091-A328-D6D2E8BB1323}"/>
                </a:ext>
              </a:extLst>
            </p:cNvPr>
            <p:cNvGrpSpPr/>
            <p:nvPr/>
          </p:nvGrpSpPr>
          <p:grpSpPr>
            <a:xfrm>
              <a:off x="1501183" y="-1006182"/>
              <a:ext cx="6141634" cy="3380175"/>
              <a:chOff x="252346" y="1609341"/>
              <a:chExt cx="6141634" cy="3380175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CA45EFA5-7920-43F9-B99F-E2F7E0302C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46" y="1609341"/>
                <a:ext cx="6141634" cy="3380175"/>
              </a:xfrm>
              <a:prstGeom prst="rect">
                <a:avLst/>
              </a:prstGeom>
              <a:ln>
                <a:noFill/>
              </a:ln>
              <a:effectLst/>
            </p:spPr>
          </p:pic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3475EB13-44E6-40CE-83A5-73F1A4D6CE91}"/>
                  </a:ext>
                </a:extLst>
              </p:cNvPr>
              <p:cNvSpPr/>
              <p:nvPr/>
            </p:nvSpPr>
            <p:spPr>
              <a:xfrm>
                <a:off x="3929205" y="3037103"/>
                <a:ext cx="1267620" cy="6858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DED4CD-E649-42DF-A7C1-4F65B6CFC553}"/>
                </a:ext>
              </a:extLst>
            </p:cNvPr>
            <p:cNvSpPr txBox="1"/>
            <p:nvPr/>
          </p:nvSpPr>
          <p:spPr>
            <a:xfrm>
              <a:off x="3887904" y="-1288507"/>
              <a:ext cx="1359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패킷 구조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62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7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/>
              <a:t>핵심기술 </a:t>
            </a:r>
            <a:r>
              <a:rPr lang="en-US" altLang="ko-KR" dirty="0"/>
              <a:t>/ </a:t>
            </a:r>
            <a:r>
              <a:rPr lang="ko-KR" altLang="en-US"/>
              <a:t>시스템 구성</a:t>
            </a:r>
            <a:endParaRPr lang="en-US" altLang="ko-KR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3.2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핵심 기능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3472D1-BBFB-4C98-A3C6-9D3D7E819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759" y="6296964"/>
            <a:ext cx="1122072" cy="56103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DF333D4F-EF05-4FE5-B544-892FDFA34542}"/>
              </a:ext>
            </a:extLst>
          </p:cNvPr>
          <p:cNvGrpSpPr/>
          <p:nvPr/>
        </p:nvGrpSpPr>
        <p:grpSpPr>
          <a:xfrm>
            <a:off x="380827" y="1138404"/>
            <a:ext cx="8556625" cy="4947528"/>
            <a:chOff x="587375" y="-678365"/>
            <a:chExt cx="11788532" cy="7607216"/>
          </a:xfrm>
        </p:grpSpPr>
        <p:pic>
          <p:nvPicPr>
            <p:cNvPr id="25" name="Picture 6" descr="음성 제어 합니다 블랙 아이콘 음성 인식 0명에 대한 스톡 벡터 아트 및 기타 이미지 - iStock">
              <a:extLst>
                <a:ext uri="{FF2B5EF4-FFF2-40B4-BE49-F238E27FC236}">
                  <a16:creationId xmlns:a16="http://schemas.microsoft.com/office/drawing/2014/main" id="{16B6D994-D95E-4C61-A141-B5DBFAA85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375" y="2044700"/>
              <a:ext cx="1812925" cy="185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8" descr="평면 디자인 검지 손가락 아이콘 벡터 일러스트와 함께 가리키는 손 로열티 무료 사진, 그림, 이미지 그리고 스톡포토그래피. Image  61361663.">
              <a:extLst>
                <a:ext uri="{FF2B5EF4-FFF2-40B4-BE49-F238E27FC236}">
                  <a16:creationId xmlns:a16="http://schemas.microsoft.com/office/drawing/2014/main" id="{C30DCF64-0DD2-4379-89B4-B24950F67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8897">
              <a:off x="2730177" y="3510841"/>
              <a:ext cx="1472881" cy="893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80C17C7C-3C8A-40FE-AE97-7C2011596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101" y="1930400"/>
              <a:ext cx="1625600" cy="1803400"/>
            </a:xfrm>
            <a:prstGeom prst="rect">
              <a:avLst/>
            </a:prstGeom>
          </p:spPr>
        </p:pic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2005AE1-2EF0-4C5A-8FD4-64DBBCB18318}"/>
                </a:ext>
              </a:extLst>
            </p:cNvPr>
            <p:cNvGrpSpPr/>
            <p:nvPr/>
          </p:nvGrpSpPr>
          <p:grpSpPr>
            <a:xfrm>
              <a:off x="761517" y="190500"/>
              <a:ext cx="2550086" cy="1821063"/>
              <a:chOff x="761517" y="190500"/>
              <a:chExt cx="2550086" cy="1821063"/>
            </a:xfrm>
          </p:grpSpPr>
          <p:sp>
            <p:nvSpPr>
              <p:cNvPr id="29" name="타원형 설명선 5">
                <a:extLst>
                  <a:ext uri="{FF2B5EF4-FFF2-40B4-BE49-F238E27FC236}">
                    <a16:creationId xmlns:a16="http://schemas.microsoft.com/office/drawing/2014/main" id="{6AA145DA-6D6C-4D52-AE9D-1B7F3123E990}"/>
                  </a:ext>
                </a:extLst>
              </p:cNvPr>
              <p:cNvSpPr/>
              <p:nvPr/>
            </p:nvSpPr>
            <p:spPr>
              <a:xfrm>
                <a:off x="761517" y="190500"/>
                <a:ext cx="2550086" cy="1821063"/>
              </a:xfrm>
              <a:prstGeom prst="wedgeEllipseCallout">
                <a:avLst/>
              </a:prstGeom>
              <a:noFill/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D6206B-7CAF-4BE1-BC7A-C9A8E251C1A3}"/>
                  </a:ext>
                </a:extLst>
              </p:cNvPr>
              <p:cNvSpPr txBox="1"/>
              <p:nvPr/>
            </p:nvSpPr>
            <p:spPr>
              <a:xfrm>
                <a:off x="959093" y="654734"/>
                <a:ext cx="2126526" cy="993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긴급차량 지나간다고 알려줘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FCA6CF7-9BF5-45A1-BBE5-B19196FFA338}"/>
                </a:ext>
              </a:extLst>
            </p:cNvPr>
            <p:cNvSpPr/>
            <p:nvPr/>
          </p:nvSpPr>
          <p:spPr>
            <a:xfrm>
              <a:off x="2273300" y="4495800"/>
              <a:ext cx="2628900" cy="1460500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버튼 클릭</a:t>
              </a: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566A9083-1CDF-4A6A-B441-AF968979A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1595" y="-678365"/>
              <a:ext cx="214312" cy="335587"/>
            </a:xfrm>
            <a:prstGeom prst="rect">
              <a:avLst/>
            </a:prstGeom>
          </p:spPr>
        </p:pic>
        <p:pic>
          <p:nvPicPr>
            <p:cNvPr id="34" name="Picture 8" descr="스마트폰 모바일 스마트 폰 화면 또는 현대 안 드 로이드 핸드폰의 개요 벡터 아이콘입니다 그래픽 사용자 인터페이스에 대한 스톡 벡터  아트 및 기타 이미지 - iStock">
              <a:extLst>
                <a:ext uri="{FF2B5EF4-FFF2-40B4-BE49-F238E27FC236}">
                  <a16:creationId xmlns:a16="http://schemas.microsoft.com/office/drawing/2014/main" id="{B0B72694-284B-4278-94CD-CAD2F5B399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9856" y="3948865"/>
              <a:ext cx="3895405" cy="2979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B2026FEB-4169-4D56-A057-65E07329918B}"/>
                </a:ext>
              </a:extLst>
            </p:cNvPr>
            <p:cNvCxnSpPr/>
            <p:nvPr/>
          </p:nvCxnSpPr>
          <p:spPr>
            <a:xfrm flipV="1">
              <a:off x="2984500" y="654734"/>
              <a:ext cx="5638800" cy="1389966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AD88ED82-FB61-4BC0-9FCB-62D6AD3EB42C}"/>
                </a:ext>
              </a:extLst>
            </p:cNvPr>
            <p:cNvCxnSpPr/>
            <p:nvPr/>
          </p:nvCxnSpPr>
          <p:spPr>
            <a:xfrm>
              <a:off x="3085617" y="2202765"/>
              <a:ext cx="5309083" cy="2452101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모서리가 둥근 직사각형 15">
              <a:extLst>
                <a:ext uri="{FF2B5EF4-FFF2-40B4-BE49-F238E27FC236}">
                  <a16:creationId xmlns:a16="http://schemas.microsoft.com/office/drawing/2014/main" id="{8F9D1CC3-626B-4CA6-AD1C-B7726D75F9BF}"/>
                </a:ext>
              </a:extLst>
            </p:cNvPr>
            <p:cNvSpPr/>
            <p:nvPr/>
          </p:nvSpPr>
          <p:spPr>
            <a:xfrm>
              <a:off x="9149134" y="4688005"/>
              <a:ext cx="976847" cy="103251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주변에</a:t>
              </a:r>
              <a:endPara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긴급</a:t>
              </a:r>
              <a:endPara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</a:t>
              </a:r>
              <a:endPara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수송 중 </a:t>
              </a:r>
              <a:endPara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8" name="Picture 10" descr="흰색 바탕에 아이콘 들을 귀 감각 지각에 대한 스톡 벡터 아트 및 기타 이미지 - iStock">
              <a:extLst>
                <a:ext uri="{FF2B5EF4-FFF2-40B4-BE49-F238E27FC236}">
                  <a16:creationId xmlns:a16="http://schemas.microsoft.com/office/drawing/2014/main" id="{FB25460B-1BC7-488E-BA57-DC8EC5742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2310" y="70395"/>
              <a:ext cx="1285874" cy="181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DA2794F3-F182-45C0-80F7-DE520080C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6710" y="0"/>
              <a:ext cx="1625600" cy="1803400"/>
            </a:xfrm>
            <a:prstGeom prst="rect">
              <a:avLst/>
            </a:prstGeom>
          </p:spPr>
        </p:pic>
        <p:sp>
          <p:nvSpPr>
            <p:cNvPr id="40" name="타원형 설명선 16">
              <a:extLst>
                <a:ext uri="{FF2B5EF4-FFF2-40B4-BE49-F238E27FC236}">
                  <a16:creationId xmlns:a16="http://schemas.microsoft.com/office/drawing/2014/main" id="{2F6543B5-32D6-4EE6-A3C6-3E5541E8B37F}"/>
                </a:ext>
              </a:extLst>
            </p:cNvPr>
            <p:cNvSpPr/>
            <p:nvPr/>
          </p:nvSpPr>
          <p:spPr>
            <a:xfrm>
              <a:off x="8590523" y="2127250"/>
              <a:ext cx="3405652" cy="1689100"/>
            </a:xfrm>
            <a:prstGeom prst="wedgeEllipseCallout">
              <a:avLst>
                <a:gd name="adj1" fmla="val -40833"/>
                <a:gd name="adj2" fmla="val -55545"/>
              </a:avLst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주변에 긴급차량 수송 중입니다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8095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7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/>
              <a:t>핵심기술 </a:t>
            </a:r>
            <a:r>
              <a:rPr lang="en-US" altLang="ko-KR" dirty="0"/>
              <a:t>/ </a:t>
            </a:r>
            <a:r>
              <a:rPr lang="ko-KR" altLang="en-US"/>
              <a:t>시스템 구성</a:t>
            </a:r>
            <a:endParaRPr lang="en-US" altLang="ko-KR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3.3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시제품 사양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3472D1-BBFB-4C98-A3C6-9D3D7E819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759" y="6296964"/>
            <a:ext cx="1122072" cy="5610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B42C02-3A35-4D72-9084-A8B5431CC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68" y="1928151"/>
            <a:ext cx="8440269" cy="343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68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목적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기술의 차별성 및 독창성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핵심기술 </a:t>
            </a:r>
            <a:r>
              <a:rPr lang="en-US" altLang="ko-KR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구성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기대효과 및 후속 방안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75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4.1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기대효과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75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4.2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후속 방안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일정 및 역할 분담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2646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4197224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4623090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C24B65-998C-4788-B73B-C6F558A9B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59" y="6296964"/>
            <a:ext cx="1122072" cy="5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54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/>
              <a:t>4. </a:t>
            </a:r>
            <a:r>
              <a:rPr lang="ko-KR" altLang="en-US" dirty="0"/>
              <a:t>기대효과 및 후속 방안</a:t>
            </a:r>
            <a:endParaRPr lang="en-US" altLang="ko-KR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4.1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기대효과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3472D1-BBFB-4C98-A3C6-9D3D7E819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759" y="6296964"/>
            <a:ext cx="1122072" cy="56103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A6527F1-C093-4B1C-984F-2001C9F47888}"/>
              </a:ext>
            </a:extLst>
          </p:cNvPr>
          <p:cNvGrpSpPr/>
          <p:nvPr/>
        </p:nvGrpSpPr>
        <p:grpSpPr>
          <a:xfrm>
            <a:off x="710661" y="1570503"/>
            <a:ext cx="7714284" cy="4322786"/>
            <a:chOff x="638815" y="1824539"/>
            <a:chExt cx="7714284" cy="432278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70E9C4F-F45F-484A-8BF6-B650546A377D}"/>
                </a:ext>
              </a:extLst>
            </p:cNvPr>
            <p:cNvSpPr/>
            <p:nvPr/>
          </p:nvSpPr>
          <p:spPr>
            <a:xfrm>
              <a:off x="6193099" y="1824539"/>
              <a:ext cx="2160000" cy="1170000"/>
            </a:xfrm>
            <a:prstGeom prst="rect">
              <a:avLst/>
            </a:prstGeom>
            <a:gradFill rotWithShape="1">
              <a:gsLst>
                <a:gs pos="0">
                  <a:srgbClr val="1E467E">
                    <a:alpha val="100000"/>
                  </a:srgbClr>
                </a:gs>
                <a:gs pos="80000">
                  <a:srgbClr val="295DA5">
                    <a:alpha val="100000"/>
                  </a:srgbClr>
                </a:gs>
                <a:gs pos="100000">
                  <a:srgbClr val="265DA9">
                    <a:alpha val="10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5609B">
                  <a:alpha val="10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1" i="0" u="none" strike="noStrike" kern="1200" cap="none" spc="-50" normalizeH="0" baseline="0">
                  <a:solidFill>
                    <a:srgbClr val="FFFFFF"/>
                  </a:solidFill>
                  <a:latin typeface="나눔고딕"/>
                  <a:ea typeface="나눔고딕"/>
                  <a:cs typeface="맑은 고딕"/>
                </a:rPr>
                <a:t>비용절감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F627E5-5BB5-4093-A2AC-9E2C6347454D}"/>
                </a:ext>
              </a:extLst>
            </p:cNvPr>
            <p:cNvSpPr/>
            <p:nvPr/>
          </p:nvSpPr>
          <p:spPr>
            <a:xfrm>
              <a:off x="638815" y="1824540"/>
              <a:ext cx="4374000" cy="1170613"/>
            </a:xfrm>
            <a:prstGeom prst="rect">
              <a:avLst/>
            </a:prstGeom>
            <a:gradFill rotWithShape="1">
              <a:gsLst>
                <a:gs pos="0">
                  <a:srgbClr val="D9D9D9">
                    <a:alpha val="100000"/>
                  </a:srgbClr>
                </a:gs>
                <a:gs pos="80000">
                  <a:srgbClr val="ECECEC">
                    <a:alpha val="100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anchor="ctr"/>
            <a:lstStyle/>
            <a:p>
              <a:pPr marL="542925" lvl="0" indent="-276225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1650" b="1" i="0" u="none" strike="noStrike" kern="1200" cap="none" spc="-50" normalizeH="0" baseline="0">
                  <a:solidFill>
                    <a:srgbClr val="595959"/>
                  </a:solidFill>
                  <a:latin typeface="나눔고딕"/>
                  <a:ea typeface="나눔고딕"/>
                  <a:cs typeface="맑은 고딕"/>
                </a:rPr>
                <a:t>차량 기기교체 없이 디바이스 이용 가능 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36B199-2FD1-469A-B640-709D60DF7477}"/>
                </a:ext>
              </a:extLst>
            </p:cNvPr>
            <p:cNvSpPr/>
            <p:nvPr/>
          </p:nvSpPr>
          <p:spPr>
            <a:xfrm>
              <a:off x="6193099" y="3365901"/>
              <a:ext cx="2160000" cy="1170000"/>
            </a:xfrm>
            <a:prstGeom prst="rect">
              <a:avLst/>
            </a:prstGeom>
            <a:gradFill rotWithShape="1">
              <a:gsLst>
                <a:gs pos="0">
                  <a:srgbClr val="1E467E">
                    <a:alpha val="100000"/>
                  </a:srgbClr>
                </a:gs>
                <a:gs pos="80000">
                  <a:srgbClr val="295DA5">
                    <a:alpha val="100000"/>
                  </a:srgbClr>
                </a:gs>
                <a:gs pos="100000">
                  <a:srgbClr val="265DA9">
                    <a:alpha val="10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5609B">
                  <a:alpha val="10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1" i="0" u="none" strike="noStrike" kern="1200" cap="none" spc="-50" normalizeH="0" baseline="0">
                  <a:solidFill>
                    <a:srgbClr val="FFFFFF"/>
                  </a:solidFill>
                  <a:latin typeface="나눔고딕"/>
                  <a:ea typeface="나눔고딕"/>
                  <a:cs typeface="맑은 고딕"/>
                </a:rPr>
                <a:t>에너지 효율 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1" i="0" u="none" strike="noStrike" kern="1200" cap="none" spc="-50" normalizeH="0" baseline="0">
                  <a:solidFill>
                    <a:srgbClr val="FFFFFF"/>
                  </a:solidFill>
                  <a:latin typeface="나눔고딕"/>
                  <a:ea typeface="나눔고딕"/>
                  <a:cs typeface="맑은 고딕"/>
                </a:rPr>
                <a:t>극대화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98D2686-4147-4C32-B84C-34C9DE3A54BB}"/>
                </a:ext>
              </a:extLst>
            </p:cNvPr>
            <p:cNvSpPr/>
            <p:nvPr/>
          </p:nvSpPr>
          <p:spPr>
            <a:xfrm>
              <a:off x="638815" y="3365902"/>
              <a:ext cx="4374000" cy="1170613"/>
            </a:xfrm>
            <a:prstGeom prst="rect">
              <a:avLst/>
            </a:prstGeom>
            <a:gradFill rotWithShape="1">
              <a:gsLst>
                <a:gs pos="0">
                  <a:srgbClr val="D9D9D9">
                    <a:alpha val="100000"/>
                  </a:srgbClr>
                </a:gs>
                <a:gs pos="80000">
                  <a:srgbClr val="ECECEC">
                    <a:alpha val="100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anchor="ctr"/>
            <a:lstStyle/>
            <a:p>
              <a:pPr marL="542925" lvl="0" indent="-276225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en-US" altLang="ko-KR" sz="1650" b="1" i="0" u="none" strike="noStrike" kern="1200" cap="none" spc="-50" normalizeH="0" baseline="0" dirty="0">
                  <a:solidFill>
                    <a:srgbClr val="595959"/>
                  </a:solidFill>
                  <a:latin typeface="나눔고딕"/>
                  <a:ea typeface="나눔고딕"/>
                  <a:cs typeface="맑은 고딕"/>
                </a:rPr>
                <a:t>BLE</a:t>
              </a:r>
              <a:r>
                <a:rPr kumimoji="0" lang="ko-KR" altLang="en-US" sz="1650" b="1" i="0" u="none" strike="noStrike" kern="1200" cap="none" spc="-50" normalizeH="0" baseline="0" dirty="0">
                  <a:solidFill>
                    <a:srgbClr val="595959"/>
                  </a:solidFill>
                  <a:latin typeface="나눔고딕"/>
                  <a:ea typeface="나눔고딕"/>
                  <a:cs typeface="맑은 고딕"/>
                </a:rPr>
                <a:t> 이용해 저전력으로 디바이스 이용 가능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1E644DB-838A-4AED-86C7-8F44F218FB02}"/>
                </a:ext>
              </a:extLst>
            </p:cNvPr>
            <p:cNvSpPr/>
            <p:nvPr/>
          </p:nvSpPr>
          <p:spPr>
            <a:xfrm>
              <a:off x="6193099" y="4976711"/>
              <a:ext cx="2160000" cy="1170000"/>
            </a:xfrm>
            <a:prstGeom prst="rect">
              <a:avLst/>
            </a:prstGeom>
            <a:gradFill rotWithShape="1">
              <a:gsLst>
                <a:gs pos="0">
                  <a:srgbClr val="1E467E">
                    <a:alpha val="100000"/>
                  </a:srgbClr>
                </a:gs>
                <a:gs pos="80000">
                  <a:srgbClr val="295DA5">
                    <a:alpha val="100000"/>
                  </a:srgbClr>
                </a:gs>
                <a:gs pos="100000">
                  <a:srgbClr val="265DA9">
                    <a:alpha val="10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5609B">
                  <a:alpha val="10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1" i="0" u="none" strike="noStrike" kern="1200" cap="none" spc="-50" normalizeH="0" baseline="0">
                  <a:solidFill>
                    <a:srgbClr val="FFFFFF"/>
                  </a:solidFill>
                  <a:latin typeface="나눔고딕"/>
                  <a:ea typeface="나눔고딕"/>
                  <a:cs typeface="맑은 고딕"/>
                </a:rPr>
                <a:t>사용자 편의 제공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F225634-D69F-4D04-A283-5EBA133FF8D8}"/>
                </a:ext>
              </a:extLst>
            </p:cNvPr>
            <p:cNvSpPr/>
            <p:nvPr/>
          </p:nvSpPr>
          <p:spPr>
            <a:xfrm>
              <a:off x="638815" y="4976712"/>
              <a:ext cx="4374000" cy="1170613"/>
            </a:xfrm>
            <a:prstGeom prst="rect">
              <a:avLst/>
            </a:prstGeom>
            <a:gradFill rotWithShape="1">
              <a:gsLst>
                <a:gs pos="0">
                  <a:srgbClr val="D9D9D9">
                    <a:alpha val="100000"/>
                  </a:srgbClr>
                </a:gs>
                <a:gs pos="80000">
                  <a:srgbClr val="ECECEC">
                    <a:alpha val="100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anchor="ctr"/>
            <a:lstStyle/>
            <a:p>
              <a:pPr marL="542925" lvl="0" indent="-276225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1650" b="1" i="0" u="none" strike="noStrike" kern="1200" cap="none" spc="-50" normalizeH="0" baseline="0">
                  <a:solidFill>
                    <a:srgbClr val="595959"/>
                  </a:solidFill>
                  <a:latin typeface="나눔고딕"/>
                  <a:ea typeface="나눔고딕"/>
                  <a:cs typeface="맑은 고딕"/>
                </a:rPr>
                <a:t>버튼과 음성인식을 통한 명령 가능</a:t>
              </a:r>
            </a:p>
          </p:txBody>
        </p:sp>
        <p:sp>
          <p:nvSpPr>
            <p:cNvPr id="27" name="오른쪽 화살표 3">
              <a:extLst>
                <a:ext uri="{FF2B5EF4-FFF2-40B4-BE49-F238E27FC236}">
                  <a16:creationId xmlns:a16="http://schemas.microsoft.com/office/drawing/2014/main" id="{BE2EFF85-957C-4959-A08A-51AF4F75C394}"/>
                </a:ext>
              </a:extLst>
            </p:cNvPr>
            <p:cNvSpPr/>
            <p:nvPr/>
          </p:nvSpPr>
          <p:spPr>
            <a:xfrm>
              <a:off x="5208940" y="2075182"/>
              <a:ext cx="890900" cy="66932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FBFBF">
                <a:alpha val="10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8" name="오른쪽 화살표 15">
              <a:extLst>
                <a:ext uri="{FF2B5EF4-FFF2-40B4-BE49-F238E27FC236}">
                  <a16:creationId xmlns:a16="http://schemas.microsoft.com/office/drawing/2014/main" id="{70FC38B3-E2BE-425D-A659-A5283AAD6CC5}"/>
                </a:ext>
              </a:extLst>
            </p:cNvPr>
            <p:cNvSpPr/>
            <p:nvPr/>
          </p:nvSpPr>
          <p:spPr>
            <a:xfrm>
              <a:off x="5234015" y="3616544"/>
              <a:ext cx="890900" cy="66932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FBFBF">
                <a:alpha val="10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9" name="오른쪽 화살표 16">
              <a:extLst>
                <a:ext uri="{FF2B5EF4-FFF2-40B4-BE49-F238E27FC236}">
                  <a16:creationId xmlns:a16="http://schemas.microsoft.com/office/drawing/2014/main" id="{8E782CA6-88AD-4442-91CB-60CF44AAAD76}"/>
                </a:ext>
              </a:extLst>
            </p:cNvPr>
            <p:cNvSpPr/>
            <p:nvPr/>
          </p:nvSpPr>
          <p:spPr>
            <a:xfrm>
              <a:off x="5234015" y="5227047"/>
              <a:ext cx="890900" cy="66932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FBFBF">
                <a:alpha val="10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448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/>
              <a:t>4. </a:t>
            </a:r>
            <a:r>
              <a:rPr lang="ko-KR" altLang="en-US" dirty="0"/>
              <a:t>기대효과 및 후속 방안</a:t>
            </a:r>
            <a:endParaRPr lang="en-US" altLang="ko-KR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4.2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후속 방안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3472D1-BBFB-4C98-A3C6-9D3D7E819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759" y="6296964"/>
            <a:ext cx="1122072" cy="56103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431DF4C-4447-4E70-A9D6-DA7B362FE63C}"/>
              </a:ext>
            </a:extLst>
          </p:cNvPr>
          <p:cNvGrpSpPr/>
          <p:nvPr/>
        </p:nvGrpSpPr>
        <p:grpSpPr>
          <a:xfrm>
            <a:off x="461055" y="1827901"/>
            <a:ext cx="8868698" cy="3574034"/>
            <a:chOff x="461055" y="1635395"/>
            <a:chExt cx="8868698" cy="357403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14CFE5-D3D6-44A0-BE6D-486A6EFA86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74" t="17284" r="44792" b="31297"/>
            <a:stretch/>
          </p:blipFill>
          <p:spPr bwMode="auto">
            <a:xfrm>
              <a:off x="461055" y="1635395"/>
              <a:ext cx="3975309" cy="28158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내용 개체 틀 2">
              <a:extLst>
                <a:ext uri="{FF2B5EF4-FFF2-40B4-BE49-F238E27FC236}">
                  <a16:creationId xmlns:a16="http://schemas.microsoft.com/office/drawing/2014/main" id="{41026D17-9C5F-4013-B466-8BD145EF16BB}"/>
                </a:ext>
              </a:extLst>
            </p:cNvPr>
            <p:cNvSpPr txBox="1">
              <a:spLocks/>
            </p:cNvSpPr>
            <p:nvPr/>
          </p:nvSpPr>
          <p:spPr>
            <a:xfrm>
              <a:off x="921446" y="4840097"/>
              <a:ext cx="3703955" cy="36933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>
                <a:buNone/>
              </a:pPr>
              <a:r>
                <a:rPr lang="en-US" altLang="ko-KR" sz="1800" dirty="0">
                  <a:solidFill>
                    <a:srgbClr val="3D3C3E"/>
                  </a:solidFill>
                  <a:latin typeface="나눔고딕" pitchFamily="50" charset="-127"/>
                  <a:ea typeface="나눔고딕" pitchFamily="50" charset="-127"/>
                </a:rPr>
                <a:t>- </a:t>
              </a:r>
              <a:r>
                <a:rPr lang="ko-KR" altLang="en-US" sz="1800" dirty="0">
                  <a:solidFill>
                    <a:srgbClr val="3D3C3E"/>
                  </a:solidFill>
                  <a:latin typeface="나눔고딕" pitchFamily="50" charset="-127"/>
                  <a:ea typeface="나눔고딕" pitchFamily="50" charset="-127"/>
                </a:rPr>
                <a:t>최적의 경로 제공</a:t>
              </a:r>
              <a:endPara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8D79C7B-BCE6-4CBC-87D3-01652D461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50642" y="1635395"/>
              <a:ext cx="3975309" cy="28157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ADF255-A0BF-4C99-A7E5-9C5C67D754E8}"/>
                </a:ext>
              </a:extLst>
            </p:cNvPr>
            <p:cNvSpPr txBox="1"/>
            <p:nvPr/>
          </p:nvSpPr>
          <p:spPr>
            <a:xfrm>
              <a:off x="4757753" y="4840097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altLang="ko-KR" sz="1800" dirty="0">
                  <a:solidFill>
                    <a:srgbClr val="3D3C3E"/>
                  </a:solidFill>
                  <a:latin typeface="나눔고딕" pitchFamily="50" charset="-127"/>
                  <a:ea typeface="나눔고딕" pitchFamily="50" charset="-127"/>
                </a:rPr>
                <a:t>- </a:t>
              </a:r>
              <a:r>
                <a:rPr lang="ko-KR" altLang="en-US" sz="1800" dirty="0" err="1">
                  <a:solidFill>
                    <a:srgbClr val="3D3C3E"/>
                  </a:solidFill>
                  <a:latin typeface="나눔고딕" pitchFamily="50" charset="-127"/>
                  <a:ea typeface="나눔고딕" pitchFamily="50" charset="-127"/>
                </a:rPr>
                <a:t>타켓팅</a:t>
              </a:r>
              <a:r>
                <a:rPr lang="ko-KR" altLang="en-US" sz="1800" dirty="0">
                  <a:solidFill>
                    <a:srgbClr val="3D3C3E"/>
                  </a:solidFill>
                  <a:latin typeface="나눔고딕" pitchFamily="50" charset="-127"/>
                  <a:ea typeface="나눔고딕" pitchFamily="50" charset="-127"/>
                </a:rPr>
                <a:t> 광고를 통한 수익 창출</a:t>
              </a:r>
              <a:endPara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6748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목적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기술의 차별성 및 독창성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핵심기술 </a:t>
            </a:r>
            <a:r>
              <a:rPr lang="en-US" altLang="ko-KR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구성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기대효과 및 후속 방안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75000"/>
              </a:lnSpc>
            </a:pPr>
            <a:r>
              <a:rPr lang="en-US" altLang="ko-KR" sz="12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4.1 </a:t>
            </a:r>
            <a:r>
              <a:rPr lang="ko-KR" altLang="en-US" sz="12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기대효과</a:t>
            </a:r>
            <a:endParaRPr lang="en-US" altLang="ko-KR" sz="12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75000"/>
              </a:lnSpc>
            </a:pPr>
            <a:r>
              <a:rPr lang="en-US" altLang="ko-KR" sz="12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4.2 </a:t>
            </a:r>
            <a:r>
              <a:rPr lang="ko-KR" altLang="en-US" sz="12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후속 방안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일정 및 역할 분담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75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5.1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개발일정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75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5.2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역할분담</a:t>
            </a:r>
            <a:endParaRPr lang="en-US" altLang="ko-KR" sz="12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26463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419722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5267983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C24B65-998C-4788-B73B-C6F558A9B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59" y="6296964"/>
            <a:ext cx="1122072" cy="5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71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dirty="0"/>
              <a:t>개발 일정 및 </a:t>
            </a:r>
            <a:r>
              <a:rPr lang="ko-KR" altLang="en-US"/>
              <a:t>역할 분담</a:t>
            </a:r>
            <a:endParaRPr lang="en-US" altLang="ko-KR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5.1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개발 일정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F511AC6-A4B5-40B3-90B0-0EDD0B62C461}"/>
              </a:ext>
            </a:extLst>
          </p:cNvPr>
          <p:cNvGrpSpPr/>
          <p:nvPr/>
        </p:nvGrpSpPr>
        <p:grpSpPr>
          <a:xfrm>
            <a:off x="309324" y="1358273"/>
            <a:ext cx="8706702" cy="5288829"/>
            <a:chOff x="249164" y="1358273"/>
            <a:chExt cx="8706702" cy="5288829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21BCAE2-8B65-4C5F-97C8-456770D58E14}"/>
                </a:ext>
              </a:extLst>
            </p:cNvPr>
            <p:cNvSpPr/>
            <p:nvPr/>
          </p:nvSpPr>
          <p:spPr>
            <a:xfrm>
              <a:off x="916901" y="4187750"/>
              <a:ext cx="1060654" cy="414395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pc="-50" dirty="0">
                  <a:latin typeface="나눔고딕" pitchFamily="50" charset="-127"/>
                  <a:ea typeface="나눔고딕" pitchFamily="50" charset="-127"/>
                </a:rPr>
                <a:t>제품 외곽제작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1277367-B9D2-41A4-8246-D4ED712692E0}"/>
                </a:ext>
              </a:extLst>
            </p:cNvPr>
            <p:cNvSpPr/>
            <p:nvPr/>
          </p:nvSpPr>
          <p:spPr>
            <a:xfrm>
              <a:off x="917990" y="4602145"/>
              <a:ext cx="1060654" cy="1123169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pc="-50" dirty="0">
                  <a:latin typeface="나눔고딕" pitchFamily="50" charset="-127"/>
                  <a:ea typeface="나눔고딕" pitchFamily="50" charset="-127"/>
                </a:rPr>
                <a:t>Android</a:t>
              </a:r>
            </a:p>
            <a:p>
              <a:pPr algn="ctr"/>
              <a:r>
                <a:rPr lang="en-US" altLang="ko-KR" sz="1200" b="1" spc="-50" dirty="0">
                  <a:latin typeface="나눔고딕" pitchFamily="50" charset="-127"/>
                  <a:ea typeface="나눔고딕" pitchFamily="50" charset="-127"/>
                </a:rPr>
                <a:t>App</a:t>
              </a:r>
            </a:p>
            <a:p>
              <a:pPr algn="ctr"/>
              <a:r>
                <a:rPr lang="ko-KR" altLang="en-US" sz="1200" b="1" spc="-50" dirty="0">
                  <a:latin typeface="나눔고딕" pitchFamily="50" charset="-127"/>
                  <a:ea typeface="나눔고딕" pitchFamily="50" charset="-127"/>
                </a:rPr>
                <a:t>개발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6B98963-8C0C-4EC2-9DAE-C45C2F6D3E9F}"/>
                </a:ext>
              </a:extLst>
            </p:cNvPr>
            <p:cNvSpPr/>
            <p:nvPr/>
          </p:nvSpPr>
          <p:spPr>
            <a:xfrm>
              <a:off x="249222" y="1779779"/>
              <a:ext cx="1720734" cy="41245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pc="-50" dirty="0"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D9FB06B-BF1F-48EE-B430-F91EEF7F10F1}"/>
                </a:ext>
              </a:extLst>
            </p:cNvPr>
            <p:cNvSpPr/>
            <p:nvPr/>
          </p:nvSpPr>
          <p:spPr>
            <a:xfrm>
              <a:off x="249222" y="2150088"/>
              <a:ext cx="1720734" cy="41347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pc="-50" dirty="0">
                  <a:latin typeface="나눔고딕" pitchFamily="50" charset="-127"/>
                  <a:ea typeface="나눔고딕" pitchFamily="50" charset="-127"/>
                </a:rPr>
                <a:t>분석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DB6780B-EBD1-403D-AF1A-24FB1C4C4004}"/>
                </a:ext>
              </a:extLst>
            </p:cNvPr>
            <p:cNvSpPr/>
            <p:nvPr/>
          </p:nvSpPr>
          <p:spPr>
            <a:xfrm>
              <a:off x="249222" y="2543255"/>
              <a:ext cx="1720734" cy="41347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pc="-50" dirty="0">
                  <a:latin typeface="나눔고딕" pitchFamily="50" charset="-127"/>
                  <a:ea typeface="나눔고딕" pitchFamily="50" charset="-127"/>
                </a:rPr>
                <a:t>설계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38D40DB-4985-413F-8FB7-60C4CD7BB03C}"/>
                </a:ext>
              </a:extLst>
            </p:cNvPr>
            <p:cNvSpPr/>
            <p:nvPr/>
          </p:nvSpPr>
          <p:spPr>
            <a:xfrm>
              <a:off x="249222" y="2957255"/>
              <a:ext cx="656838" cy="277587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pc="-50" dirty="0">
                  <a:latin typeface="나눔고딕" pitchFamily="50" charset="-127"/>
                  <a:ea typeface="나눔고딕" pitchFamily="50" charset="-127"/>
                </a:rPr>
                <a:t>개발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1A6C81-3C23-487D-A57B-57CA22BB7D48}"/>
                </a:ext>
              </a:extLst>
            </p:cNvPr>
            <p:cNvSpPr/>
            <p:nvPr/>
          </p:nvSpPr>
          <p:spPr>
            <a:xfrm>
              <a:off x="249222" y="5731307"/>
              <a:ext cx="1720734" cy="41347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pc="-50" dirty="0">
                  <a:latin typeface="나눔고딕" pitchFamily="50" charset="-127"/>
                  <a:ea typeface="나눔고딕" pitchFamily="50" charset="-127"/>
                </a:rPr>
                <a:t>테스트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3E1FD81-F877-41EF-897D-15FF739E47AC}"/>
                </a:ext>
              </a:extLst>
            </p:cNvPr>
            <p:cNvSpPr/>
            <p:nvPr/>
          </p:nvSpPr>
          <p:spPr>
            <a:xfrm>
              <a:off x="249164" y="6118481"/>
              <a:ext cx="1720734" cy="41347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pc="-50" dirty="0">
                  <a:latin typeface="나눔고딕" pitchFamily="50" charset="-127"/>
                  <a:ea typeface="나눔고딕" pitchFamily="50" charset="-127"/>
                </a:rPr>
                <a:t>종료</a:t>
              </a:r>
            </a:p>
          </p:txBody>
        </p:sp>
        <p:pic>
          <p:nvPicPr>
            <p:cNvPr id="83" name="Picture 2" descr="C:\Users\w1004\Desktop\그림1.png">
              <a:extLst>
                <a:ext uri="{FF2B5EF4-FFF2-40B4-BE49-F238E27FC236}">
                  <a16:creationId xmlns:a16="http://schemas.microsoft.com/office/drawing/2014/main" id="{A60F2E77-705E-435E-85C9-B7658FEA53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998"/>
            <a:stretch/>
          </p:blipFill>
          <p:spPr bwMode="auto">
            <a:xfrm>
              <a:off x="2038804" y="1358273"/>
              <a:ext cx="6917062" cy="5288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04D42D4-0B06-4D00-8FB1-D78909CD0A1C}"/>
                </a:ext>
              </a:extLst>
            </p:cNvPr>
            <p:cNvSpPr/>
            <p:nvPr/>
          </p:nvSpPr>
          <p:spPr>
            <a:xfrm>
              <a:off x="907149" y="2964846"/>
              <a:ext cx="1060654" cy="122175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pc="-50" dirty="0" err="1">
                  <a:latin typeface="나눔고딕" pitchFamily="50" charset="-127"/>
                  <a:ea typeface="나눔고딕" pitchFamily="50" charset="-127"/>
                </a:rPr>
                <a:t>라즈베이파이</a:t>
              </a:r>
              <a:r>
                <a:rPr lang="ko-KR" altLang="en-US" sz="1200" b="1" spc="-50" dirty="0">
                  <a:latin typeface="나눔고딕" pitchFamily="50" charset="-127"/>
                  <a:ea typeface="나눔고딕" pitchFamily="50" charset="-127"/>
                </a:rPr>
                <a:t> 회로 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093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목적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기술의 차별성 및 독창성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핵심기술 </a:t>
            </a: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구성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기대효과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일정 및 역할 분담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C24B65-998C-4788-B73B-C6F558A9B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59" y="6296964"/>
            <a:ext cx="1122072" cy="56103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dirty="0"/>
              <a:t>개발 일정 및 </a:t>
            </a:r>
            <a:r>
              <a:rPr lang="ko-KR" altLang="en-US"/>
              <a:t>역할 분담</a:t>
            </a:r>
            <a:endParaRPr lang="en-US" altLang="ko-KR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5.2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역할 분담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DF70F7-15D9-4DBB-858C-8EE2D7EDF6EE}"/>
              </a:ext>
            </a:extLst>
          </p:cNvPr>
          <p:cNvSpPr/>
          <p:nvPr/>
        </p:nvSpPr>
        <p:spPr>
          <a:xfrm>
            <a:off x="287247" y="2067787"/>
            <a:ext cx="1467296" cy="97366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spc="-50" dirty="0">
                <a:latin typeface="나눔고딕" pitchFamily="50" charset="-127"/>
                <a:ea typeface="나눔고딕" pitchFamily="50" charset="-127"/>
              </a:rPr>
              <a:t>최찬환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8DA770-835C-4F9E-B146-B41A686EC23D}"/>
              </a:ext>
            </a:extLst>
          </p:cNvPr>
          <p:cNvSpPr/>
          <p:nvPr/>
        </p:nvSpPr>
        <p:spPr>
          <a:xfrm>
            <a:off x="1811247" y="2067787"/>
            <a:ext cx="2613855" cy="97366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BC490C-CB19-483C-A5BD-647693465E3B}"/>
              </a:ext>
            </a:extLst>
          </p:cNvPr>
          <p:cNvSpPr/>
          <p:nvPr/>
        </p:nvSpPr>
        <p:spPr>
          <a:xfrm>
            <a:off x="287247" y="3295464"/>
            <a:ext cx="1467296" cy="97366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spc="-50" dirty="0">
                <a:latin typeface="나눔고딕" pitchFamily="50" charset="-127"/>
                <a:ea typeface="나눔고딕" pitchFamily="50" charset="-127"/>
              </a:rPr>
              <a:t>윤준영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873A38-B580-4B5C-9483-044500F6C4AC}"/>
              </a:ext>
            </a:extLst>
          </p:cNvPr>
          <p:cNvSpPr/>
          <p:nvPr/>
        </p:nvSpPr>
        <p:spPr>
          <a:xfrm>
            <a:off x="1811247" y="3295464"/>
            <a:ext cx="2613855" cy="97366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500" b="1" spc="-5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임베디드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개발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430065-9168-4C9F-B528-A9370EDF086B}"/>
              </a:ext>
            </a:extLst>
          </p:cNvPr>
          <p:cNvSpPr/>
          <p:nvPr/>
        </p:nvSpPr>
        <p:spPr>
          <a:xfrm>
            <a:off x="4632948" y="2067787"/>
            <a:ext cx="1467296" cy="97366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spc="-50" dirty="0">
                <a:latin typeface="나눔고딕" pitchFamily="50" charset="-127"/>
                <a:ea typeface="나눔고딕" pitchFamily="50" charset="-127"/>
              </a:rPr>
              <a:t>이채영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AD6213-71AD-4C49-AEE2-C2C09CB22927}"/>
              </a:ext>
            </a:extLst>
          </p:cNvPr>
          <p:cNvSpPr/>
          <p:nvPr/>
        </p:nvSpPr>
        <p:spPr>
          <a:xfrm>
            <a:off x="6156948" y="2067787"/>
            <a:ext cx="2613855" cy="97366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500" b="1" spc="-5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앱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 개발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6182E6A-DEE3-4EE2-BFEC-9F64AEF650FE}"/>
              </a:ext>
            </a:extLst>
          </p:cNvPr>
          <p:cNvSpPr/>
          <p:nvPr/>
        </p:nvSpPr>
        <p:spPr>
          <a:xfrm>
            <a:off x="4632948" y="3295464"/>
            <a:ext cx="1467296" cy="97366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spc="-50" dirty="0">
                <a:latin typeface="나눔고딕" pitchFamily="50" charset="-127"/>
                <a:ea typeface="나눔고딕" pitchFamily="50" charset="-127"/>
              </a:rPr>
              <a:t>방희연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701DC5C-E24A-472E-91CD-8CD680069AC3}"/>
              </a:ext>
            </a:extLst>
          </p:cNvPr>
          <p:cNvSpPr/>
          <p:nvPr/>
        </p:nvSpPr>
        <p:spPr>
          <a:xfrm>
            <a:off x="6156948" y="3295464"/>
            <a:ext cx="2613855" cy="97366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기획 </a:t>
            </a: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1500" b="1" spc="-5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앱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디자인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7896A63-E4D1-4A64-86BD-B2DFF56CE2F4}"/>
              </a:ext>
            </a:extLst>
          </p:cNvPr>
          <p:cNvSpPr/>
          <p:nvPr/>
        </p:nvSpPr>
        <p:spPr>
          <a:xfrm>
            <a:off x="4632948" y="4523141"/>
            <a:ext cx="1467296" cy="97366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spc="-50" dirty="0">
                <a:latin typeface="나눔고딕" pitchFamily="50" charset="-127"/>
                <a:ea typeface="나눔고딕" pitchFamily="50" charset="-127"/>
              </a:rPr>
              <a:t>조수빈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C1A7B9-E175-40CC-8280-AF9D59BD2022}"/>
              </a:ext>
            </a:extLst>
          </p:cNvPr>
          <p:cNvSpPr/>
          <p:nvPr/>
        </p:nvSpPr>
        <p:spPr>
          <a:xfrm>
            <a:off x="6156948" y="4523141"/>
            <a:ext cx="2613855" cy="97366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  <a:tabLst>
                <a:tab pos="1162050" algn="l"/>
              </a:tabLst>
            </a:pP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기획 </a:t>
            </a:r>
            <a:r>
              <a:rPr lang="en-US" altLang="ko-KR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1500" b="1" spc="-5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앱</a:t>
            </a:r>
            <a:r>
              <a:rPr lang="ko-KR" altLang="en-US" sz="15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디자인</a:t>
            </a:r>
          </a:p>
        </p:txBody>
      </p:sp>
    </p:spTree>
    <p:extLst>
      <p:ext uri="{BB962C8B-B14F-4D97-AF65-F5344CB8AC3E}">
        <p14:creationId xmlns:p14="http://schemas.microsoft.com/office/powerpoint/2010/main" val="2478582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6357D4F-1805-4CDC-92DB-0F0DA6CAB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759" y="6296964"/>
            <a:ext cx="1122072" cy="5610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366713" y="2601320"/>
            <a:ext cx="2483371" cy="1703484"/>
            <a:chOff x="364474" y="2224331"/>
            <a:chExt cx="2483371" cy="1703484"/>
          </a:xfrm>
        </p:grpSpPr>
        <p:cxnSp>
          <p:nvCxnSpPr>
            <p:cNvPr id="23" name="직선 연결선 22"/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부제목 2"/>
          <p:cNvSpPr txBox="1">
            <a:spLocks/>
          </p:cNvSpPr>
          <p:nvPr/>
        </p:nvSpPr>
        <p:spPr>
          <a:xfrm>
            <a:off x="255952" y="1765785"/>
            <a:ext cx="5173304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목적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1.1	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개발의 필요성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2.	</a:t>
            </a: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기술의 차별성 및 독창성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핵심기술 및</a:t>
            </a:r>
            <a:r>
              <a:rPr lang="en-US" altLang="ko-KR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구성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기대효과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일정 및 역할 분담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241300" y="139700"/>
            <a:ext cx="8547100" cy="90170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D51E0F-FD68-4A8C-AF2B-B56A98C5E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59" y="6296964"/>
            <a:ext cx="1122072" cy="5610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/>
              <a:t>개발 목적</a:t>
            </a:r>
            <a:endParaRPr lang="en-US" altLang="ko-KR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개발의 필요성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3472D1-BBFB-4C98-A3C6-9D3D7E819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759" y="6296964"/>
            <a:ext cx="1122072" cy="561036"/>
          </a:xfrm>
          <a:prstGeom prst="rect">
            <a:avLst/>
          </a:prstGeom>
        </p:spPr>
      </p:pic>
      <p:pic>
        <p:nvPicPr>
          <p:cNvPr id="1026" name="Picture 2" descr="운전자는 손짓으로 말해요! 자동차 수신호 알아보기 : 네이버 포스트">
            <a:extLst>
              <a:ext uri="{FF2B5EF4-FFF2-40B4-BE49-F238E27FC236}">
                <a16:creationId xmlns:a16="http://schemas.microsoft.com/office/drawing/2014/main" id="{18E35A58-C7AB-4001-8EED-470C454453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29" b="-444"/>
          <a:stretch/>
        </p:blipFill>
        <p:spPr bwMode="auto">
          <a:xfrm>
            <a:off x="364803" y="2265185"/>
            <a:ext cx="3523804" cy="240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F43A5C-8E01-4690-8FC5-64A3C9741AF1}"/>
              </a:ext>
            </a:extLst>
          </p:cNvPr>
          <p:cNvSpPr txBox="1"/>
          <p:nvPr/>
        </p:nvSpPr>
        <p:spPr>
          <a:xfrm>
            <a:off x="770944" y="4774523"/>
            <a:ext cx="311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▲ 운전 중 소통 방법의 부족</a:t>
            </a:r>
          </a:p>
        </p:txBody>
      </p:sp>
      <p:pic>
        <p:nvPicPr>
          <p:cNvPr id="14" name="그래픽 13" descr="갈매기형 화살표">
            <a:extLst>
              <a:ext uri="{FF2B5EF4-FFF2-40B4-BE49-F238E27FC236}">
                <a16:creationId xmlns:a16="http://schemas.microsoft.com/office/drawing/2014/main" id="{48E032F5-EFF0-4C0A-BF2D-83F3943E6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4114801" y="3010350"/>
            <a:ext cx="914400" cy="914400"/>
          </a:xfrm>
          <a:prstGeom prst="rect">
            <a:avLst/>
          </a:prstGeom>
        </p:spPr>
      </p:pic>
      <p:pic>
        <p:nvPicPr>
          <p:cNvPr id="1030" name="Picture 6" descr="이게 보복운전? 무심코 한 당신의 행동, 처벌받을 수 있다! | 1boon">
            <a:extLst>
              <a:ext uri="{FF2B5EF4-FFF2-40B4-BE49-F238E27FC236}">
                <a16:creationId xmlns:a16="http://schemas.microsoft.com/office/drawing/2014/main" id="{76EDAEDF-61FB-421C-8564-B5AC2D339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7" r="10927" b="1015"/>
          <a:stretch/>
        </p:blipFill>
        <p:spPr bwMode="auto">
          <a:xfrm>
            <a:off x="5249729" y="2263432"/>
            <a:ext cx="3523803" cy="239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3C9D6F-0AC5-4D16-8D08-F08DDB407AEF}"/>
              </a:ext>
            </a:extLst>
          </p:cNvPr>
          <p:cNvSpPr txBox="1"/>
          <p:nvPr/>
        </p:nvSpPr>
        <p:spPr>
          <a:xfrm>
            <a:off x="4993671" y="4774523"/>
            <a:ext cx="403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▲ 보복운전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난폭운전 등의 발생량 증가 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필요성을 느끼게 된 계기</a:t>
            </a:r>
            <a:endParaRPr lang="en-US" altLang="ko-KR" sz="800" b="1" spc="-5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개발의 필요성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3472D1-BBFB-4C98-A3C6-9D3D7E819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759" y="6296964"/>
            <a:ext cx="1122072" cy="561036"/>
          </a:xfrm>
          <a:prstGeom prst="rect">
            <a:avLst/>
          </a:prstGeom>
        </p:spPr>
      </p:pic>
      <p:pic>
        <p:nvPicPr>
          <p:cNvPr id="1026" name="Picture 2" descr="운전자는 손짓으로 말해요! 자동차 수신호 알아보기 : 네이버 포스트">
            <a:extLst>
              <a:ext uri="{FF2B5EF4-FFF2-40B4-BE49-F238E27FC236}">
                <a16:creationId xmlns:a16="http://schemas.microsoft.com/office/drawing/2014/main" id="{18E35A58-C7AB-4001-8EED-470C454453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29" b="-444"/>
          <a:stretch/>
        </p:blipFill>
        <p:spPr bwMode="auto">
          <a:xfrm>
            <a:off x="364803" y="2265185"/>
            <a:ext cx="3523804" cy="240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F43A5C-8E01-4690-8FC5-64A3C9741AF1}"/>
              </a:ext>
            </a:extLst>
          </p:cNvPr>
          <p:cNvSpPr txBox="1"/>
          <p:nvPr/>
        </p:nvSpPr>
        <p:spPr>
          <a:xfrm>
            <a:off x="822003" y="4774523"/>
            <a:ext cx="2609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▲ 운전 중 소통 방법의 부족</a:t>
            </a:r>
          </a:p>
        </p:txBody>
      </p:sp>
      <p:pic>
        <p:nvPicPr>
          <p:cNvPr id="14" name="그래픽 13" descr="갈매기형 화살표">
            <a:extLst>
              <a:ext uri="{FF2B5EF4-FFF2-40B4-BE49-F238E27FC236}">
                <a16:creationId xmlns:a16="http://schemas.microsoft.com/office/drawing/2014/main" id="{48E032F5-EFF0-4C0A-BF2D-83F3943E6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4114801" y="3010350"/>
            <a:ext cx="914400" cy="914400"/>
          </a:xfrm>
          <a:prstGeom prst="rect">
            <a:avLst/>
          </a:prstGeom>
        </p:spPr>
      </p:pic>
      <p:pic>
        <p:nvPicPr>
          <p:cNvPr id="1030" name="Picture 6" descr="이게 보복운전? 무심코 한 당신의 행동, 처벌받을 수 있다! | 1boon">
            <a:extLst>
              <a:ext uri="{FF2B5EF4-FFF2-40B4-BE49-F238E27FC236}">
                <a16:creationId xmlns:a16="http://schemas.microsoft.com/office/drawing/2014/main" id="{76EDAEDF-61FB-421C-8564-B5AC2D339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7" r="10927" b="1015"/>
          <a:stretch/>
        </p:blipFill>
        <p:spPr bwMode="auto">
          <a:xfrm>
            <a:off x="5249729" y="2263432"/>
            <a:ext cx="3523803" cy="239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3C9D6F-0AC5-4D16-8D08-F08DDB407AEF}"/>
              </a:ext>
            </a:extLst>
          </p:cNvPr>
          <p:cNvSpPr txBox="1"/>
          <p:nvPr/>
        </p:nvSpPr>
        <p:spPr>
          <a:xfrm>
            <a:off x="5204335" y="4774524"/>
            <a:ext cx="361459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▲ 보복운전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난폭운전 등의 발생량 증가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96D08-8B50-422F-B55F-B8198006CFA2}"/>
              </a:ext>
            </a:extLst>
          </p:cNvPr>
          <p:cNvSpPr txBox="1"/>
          <p:nvPr/>
        </p:nvSpPr>
        <p:spPr>
          <a:xfrm>
            <a:off x="822004" y="4774525"/>
            <a:ext cx="2609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▲ 운전 중 소통 방법의 부족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95FF4A-E396-4CD6-AC0A-415F464D27C4}"/>
              </a:ext>
            </a:extLst>
          </p:cNvPr>
          <p:cNvSpPr/>
          <p:nvPr/>
        </p:nvSpPr>
        <p:spPr>
          <a:xfrm>
            <a:off x="5569" y="-681"/>
            <a:ext cx="9144000" cy="6858000"/>
          </a:xfrm>
          <a:prstGeom prst="rect">
            <a:avLst/>
          </a:prstGeom>
          <a:solidFill>
            <a:srgbClr val="0D0D0D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9F70B4-FE67-48C2-AEB1-72EEA518A8D5}"/>
              </a:ext>
            </a:extLst>
          </p:cNvPr>
          <p:cNvGrpSpPr/>
          <p:nvPr/>
        </p:nvGrpSpPr>
        <p:grpSpPr>
          <a:xfrm>
            <a:off x="2688740" y="723799"/>
            <a:ext cx="4192069" cy="3713152"/>
            <a:chOff x="2688740" y="1339817"/>
            <a:chExt cx="4192069" cy="3713152"/>
          </a:xfrm>
        </p:grpSpPr>
        <p:pic>
          <p:nvPicPr>
            <p:cNvPr id="10" name="그림 9" descr="표지판이(가) 표시된 사진&#10;&#10;자동 생성된 설명">
              <a:extLst>
                <a:ext uri="{FF2B5EF4-FFF2-40B4-BE49-F238E27FC236}">
                  <a16:creationId xmlns:a16="http://schemas.microsoft.com/office/drawing/2014/main" id="{3A6824C2-87D5-4E67-B2DC-CC101532D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8740" y="1706169"/>
              <a:ext cx="3346800" cy="3346800"/>
            </a:xfrm>
            <a:prstGeom prst="rect">
              <a:avLst/>
            </a:prstGeom>
          </p:spPr>
        </p:pic>
        <p:pic>
          <p:nvPicPr>
            <p:cNvPr id="12" name="그림 11" descr="개체, 표지판이(가) 표시된 사진&#10;&#10;자동 생성된 설명">
              <a:extLst>
                <a:ext uri="{FF2B5EF4-FFF2-40B4-BE49-F238E27FC236}">
                  <a16:creationId xmlns:a16="http://schemas.microsoft.com/office/drawing/2014/main" id="{BCC2D92C-A561-4DDE-A963-407971BB2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1326" y="1339817"/>
              <a:ext cx="1249483" cy="1249483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87E1E0A-7989-4913-B8E8-F3839CA9AD5C}"/>
              </a:ext>
            </a:extLst>
          </p:cNvPr>
          <p:cNvGrpSpPr/>
          <p:nvPr/>
        </p:nvGrpSpPr>
        <p:grpSpPr>
          <a:xfrm>
            <a:off x="376618" y="3886079"/>
            <a:ext cx="8401901" cy="1889601"/>
            <a:chOff x="376618" y="4502097"/>
            <a:chExt cx="8401901" cy="1889601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D0FCF32-8832-41EE-9C59-D3FD01412AF2}"/>
                </a:ext>
              </a:extLst>
            </p:cNvPr>
            <p:cNvSpPr/>
            <p:nvPr/>
          </p:nvSpPr>
          <p:spPr>
            <a:xfrm>
              <a:off x="376618" y="5167358"/>
              <a:ext cx="3523804" cy="5809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차량간 통신이 </a:t>
              </a:r>
              <a:r>
                <a:rPr lang="ko-KR" altLang="en-US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가능해진다면</a:t>
              </a:r>
              <a:r>
                <a:rPr lang="en-US" altLang="ko-KR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  <a:endPara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DD8F38B-DCD2-4BF1-B3D1-CA6F0C56A6D0}"/>
                </a:ext>
              </a:extLst>
            </p:cNvPr>
            <p:cNvSpPr/>
            <p:nvPr/>
          </p:nvSpPr>
          <p:spPr>
            <a:xfrm>
              <a:off x="5254715" y="4502097"/>
              <a:ext cx="3523804" cy="5809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난폭운전</a:t>
              </a:r>
              <a:r>
                <a:rPr lang="en-US" altLang="ko-KR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보복운전 발생 가능성 ↓</a:t>
              </a:r>
            </a:p>
          </p:txBody>
        </p:sp>
        <p:pic>
          <p:nvPicPr>
            <p:cNvPr id="21" name="그래픽 20" descr="조금 굽은 화살표">
              <a:extLst>
                <a:ext uri="{FF2B5EF4-FFF2-40B4-BE49-F238E27FC236}">
                  <a16:creationId xmlns:a16="http://schemas.microsoft.com/office/drawing/2014/main" id="{2B626D3E-A8A9-4D45-830E-649F47115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120369" y="5000621"/>
              <a:ext cx="914400" cy="914400"/>
            </a:xfrm>
            <a:prstGeom prst="rect">
              <a:avLst/>
            </a:prstGeom>
          </p:spPr>
        </p:pic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4051F1A-7775-440D-9640-5335E7F60205}"/>
                </a:ext>
              </a:extLst>
            </p:cNvPr>
            <p:cNvSpPr/>
            <p:nvPr/>
          </p:nvSpPr>
          <p:spPr>
            <a:xfrm>
              <a:off x="5254715" y="5156434"/>
              <a:ext cx="3523804" cy="5809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교통사고 발생률 ↓ 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3382E44-3E4A-49AC-9C89-6B2B997BBBA9}"/>
                </a:ext>
              </a:extLst>
            </p:cNvPr>
            <p:cNvSpPr/>
            <p:nvPr/>
          </p:nvSpPr>
          <p:spPr>
            <a:xfrm>
              <a:off x="5254715" y="5810772"/>
              <a:ext cx="3523804" cy="5809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긴급 차량에게 빠르게 경로 마련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597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66713" y="3333033"/>
            <a:ext cx="2481132" cy="1277618"/>
            <a:chOff x="364474" y="2650197"/>
            <a:chExt cx="2481132" cy="1277618"/>
          </a:xfrm>
        </p:grpSpPr>
        <p:cxnSp>
          <p:nvCxnSpPr>
            <p:cNvPr id="15" name="직선 연결선 14"/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목적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2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기술의 차별성 및 독창성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2.1  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목표분석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2.2  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수익모델</a:t>
            </a:r>
            <a:endParaRPr lang="en-US" altLang="ko-KR" sz="1200" b="1" spc="-5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핵심기술 </a:t>
            </a:r>
            <a:r>
              <a:rPr lang="en-US" altLang="ko-KR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구성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기대효과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일정 및 역할 분담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2B94B0-C41C-4120-8D3D-CAA23D4AE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59" y="6296964"/>
            <a:ext cx="1122072" cy="5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4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/>
              <a:t>2.</a:t>
            </a:r>
            <a:r>
              <a:rPr lang="en-US" altLang="ko-KR" dirty="0"/>
              <a:t> </a:t>
            </a:r>
            <a:r>
              <a:rPr lang="ko-KR" altLang="en-US" dirty="0"/>
              <a:t>기술의 차별성 </a:t>
            </a:r>
            <a:r>
              <a:rPr lang="ko-KR" altLang="en-US"/>
              <a:t>및 독창성</a:t>
            </a:r>
            <a:endParaRPr lang="en-US" altLang="ko-KR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2.1	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목표분석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3472D1-BBFB-4C98-A3C6-9D3D7E819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759" y="6296964"/>
            <a:ext cx="1122072" cy="56103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6A40671-4A04-46C7-B6AB-81344D9FBF44}"/>
              </a:ext>
            </a:extLst>
          </p:cNvPr>
          <p:cNvSpPr txBox="1">
            <a:spLocks/>
          </p:cNvSpPr>
          <p:nvPr/>
        </p:nvSpPr>
        <p:spPr>
          <a:xfrm>
            <a:off x="830499" y="1433318"/>
            <a:ext cx="8100719" cy="870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코로나 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19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사태 이후에 자동차와 같은 </a:t>
            </a:r>
            <a:r>
              <a:rPr lang="ko-KR" altLang="en-US" sz="18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개인형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이동수단의 이용 증가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180975"/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초기에 렌터카 등에 </a:t>
            </a:r>
            <a:r>
              <a:rPr lang="en-US" altLang="ko-KR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무료 배포로 사용자층 확보</a:t>
            </a:r>
            <a:endParaRPr lang="en-US" altLang="ko-KR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E6B6E2A-8DD6-40CA-827C-D51FDB625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18365"/>
              </p:ext>
            </p:extLst>
          </p:nvPr>
        </p:nvGraphicFramePr>
        <p:xfrm>
          <a:off x="830499" y="2323967"/>
          <a:ext cx="7478291" cy="39630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5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4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8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4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50792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차종에 이용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△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차량간의 통신가능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앱과</a:t>
                      </a:r>
                      <a:r>
                        <a:rPr lang="ko-KR" altLang="en-US" sz="1500" dirty="0"/>
                        <a:t> 연동가능성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8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음성 명령이 가능한가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r>
                        <a:rPr lang="en-US" altLang="ko-KR" sz="1500" baseline="0" dirty="0"/>
                        <a:t> (</a:t>
                      </a:r>
                      <a:r>
                        <a:rPr lang="en-US" altLang="ko-KR" sz="1500" baseline="0" dirty="0" err="1"/>
                        <a:t>CarPlay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이용</a:t>
                      </a:r>
                      <a:r>
                        <a:rPr lang="en-US" altLang="ko-KR" sz="1500" baseline="0" dirty="0"/>
                        <a:t>)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Picture 2">
            <a:extLst>
              <a:ext uri="{FF2B5EF4-FFF2-40B4-BE49-F238E27FC236}">
                <a16:creationId xmlns:a16="http://schemas.microsoft.com/office/drawing/2014/main" id="{75C6E1DA-C7E9-4569-AC4B-3A3826D7D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792" y="2430953"/>
            <a:ext cx="1635973" cy="15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B1333BA9-2828-450F-A193-4431874AB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48" y="2603097"/>
            <a:ext cx="1683941" cy="145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25AAEE59-D9DE-4589-893A-9D673C145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380" y="2674717"/>
            <a:ext cx="1605294" cy="131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52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/>
              <a:t>2.</a:t>
            </a:r>
            <a:r>
              <a:rPr lang="en-US" altLang="ko-KR" dirty="0"/>
              <a:t> </a:t>
            </a:r>
            <a:r>
              <a:rPr lang="ko-KR" altLang="en-US" dirty="0"/>
              <a:t>기술의 차별성 </a:t>
            </a:r>
            <a:r>
              <a:rPr lang="ko-KR" altLang="en-US"/>
              <a:t>및 독창성</a:t>
            </a:r>
            <a:endParaRPr lang="en-US" altLang="ko-KR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2.2	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 수익모델</a:t>
            </a:r>
            <a:endParaRPr lang="en-US" altLang="ko-KR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3472D1-BBFB-4C98-A3C6-9D3D7E819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759" y="6296964"/>
            <a:ext cx="1122072" cy="561036"/>
          </a:xfrm>
          <a:prstGeom prst="rect">
            <a:avLst/>
          </a:prstGeom>
        </p:spPr>
      </p:pic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01B28FAC-5A71-4C59-B907-5879D1A27F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3573879"/>
              </p:ext>
            </p:extLst>
          </p:nvPr>
        </p:nvGraphicFramePr>
        <p:xfrm>
          <a:off x="1318958" y="1433318"/>
          <a:ext cx="6497690" cy="4472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4926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목적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기술의 차별성 및 독창성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핵심기술 </a:t>
            </a: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구성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75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3.1 BLE</a:t>
            </a:r>
          </a:p>
          <a:p>
            <a:pPr lvl="1">
              <a:lnSpc>
                <a:spcPct val="175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3.2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핵심기능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75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3.3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시제품 사양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기대효과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일정 및 역할 분담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4093799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4519665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4945531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C24B65-998C-4788-B73B-C6F558A9B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59" y="6296964"/>
            <a:ext cx="1122072" cy="5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0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775</Words>
  <Application>Microsoft Office PowerPoint</Application>
  <PresentationFormat>화면 슬라이드 쇼(4:3)</PresentationFormat>
  <Paragraphs>192</Paragraphs>
  <Slides>21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CarTalk BLE 및 음성인식을 이용한 차량 간 의사소통 서비스</vt:lpstr>
      <vt:lpstr>목차</vt:lpstr>
      <vt:lpstr>목차</vt:lpstr>
      <vt:lpstr>1.1 개발의 필요성</vt:lpstr>
      <vt:lpstr>1.1 개발의 필요성</vt:lpstr>
      <vt:lpstr>목차</vt:lpstr>
      <vt:lpstr>2.1 목표분석</vt:lpstr>
      <vt:lpstr>2.2  수익모델</vt:lpstr>
      <vt:lpstr>목차</vt:lpstr>
      <vt:lpstr>3.1 BLE</vt:lpstr>
      <vt:lpstr>3.1 BLE</vt:lpstr>
      <vt:lpstr>3.1 BLE</vt:lpstr>
      <vt:lpstr>3.2 핵심 기능</vt:lpstr>
      <vt:lpstr>3.3 시제품 사양</vt:lpstr>
      <vt:lpstr>목차</vt:lpstr>
      <vt:lpstr>4.1 기대효과</vt:lpstr>
      <vt:lpstr>4.2 후속 방안</vt:lpstr>
      <vt:lpstr>목차</vt:lpstr>
      <vt:lpstr>5.1 개발 일정</vt:lpstr>
      <vt:lpstr>5.2 역할 분담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방희연</cp:lastModifiedBy>
  <cp:revision>69</cp:revision>
  <cp:lastPrinted>2011-08-28T13:13:29Z</cp:lastPrinted>
  <dcterms:created xsi:type="dcterms:W3CDTF">2011-08-24T01:05:33Z</dcterms:created>
  <dcterms:modified xsi:type="dcterms:W3CDTF">2020-08-25T13:17:59Z</dcterms:modified>
</cp:coreProperties>
</file>