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8" r:id="rId6"/>
    <p:sldId id="259" r:id="rId7"/>
    <p:sldId id="262" r:id="rId8"/>
    <p:sldId id="264" r:id="rId9"/>
    <p:sldId id="265" r:id="rId10"/>
    <p:sldId id="263" r:id="rId11"/>
    <p:sldId id="267" r:id="rId12"/>
    <p:sldId id="266" r:id="rId13"/>
    <p:sldId id="269" r:id="rId14"/>
    <p:sldId id="270" r:id="rId15"/>
    <p:sldId id="278" r:id="rId16"/>
    <p:sldId id="276" r:id="rId17"/>
    <p:sldId id="277" r:id="rId18"/>
    <p:sldId id="272" r:id="rId19"/>
    <p:sldId id="273" r:id="rId20"/>
    <p:sldId id="274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DE0A-8EAB-444A-BDE1-F9B1F8501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103E7-E59D-4661-8FF3-EDBA1503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91AD-C089-48AC-BF99-A2D77F63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DCF4-E9C6-4FA4-A7BA-A8D2CA191AA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A0F7-C825-479C-A746-62D2036E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0105-0FFE-40A1-AEC4-649E35B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32C-5631-4B8F-975F-2A6A9F7B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C33F-FE54-43B0-8405-D7D2B897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4FAF1-B218-4DAE-8AA4-64B00291A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BD64-FBAD-4B5C-9324-35F311EB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DCF4-E9C6-4FA4-A7BA-A8D2CA191AA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B772-D562-4F32-842C-56BE6423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391D-E65E-460B-93E9-DAD90FAB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32C-5631-4B8F-975F-2A6A9F7B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7F64E-C47F-477C-8A12-758A237AC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15876-19EC-4147-BF56-D5F8E9DF0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90D5A-4A60-435C-83D6-40F4D82A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DCF4-E9C6-4FA4-A7BA-A8D2CA191AA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4F03C-87F9-4B3A-8113-18979FF6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4368A-BE9D-4347-8C17-EA783795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32C-5631-4B8F-975F-2A6A9F7B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7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26FB-2CAF-4F7C-8FC5-92D24DD7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0C7E-D89A-44CB-A513-8EC8CA3F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775A1-3C77-4948-904B-210371DD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DCF4-E9C6-4FA4-A7BA-A8D2CA191AA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8D93-AABF-44C1-B4DD-60D19DE5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6434-32FC-4C53-9D9A-9F8C06A6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32C-5631-4B8F-975F-2A6A9F7B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4076-F3BA-4728-A04D-CDDA9DA7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923C-DFB6-438D-B1C6-8ED42689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AF6F-7526-4627-B97F-7894ED4C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DCF4-E9C6-4FA4-A7BA-A8D2CA191AA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FB88-2EA2-4EAF-80FE-1933F22B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FB18-27DA-4964-9C4A-04EFCF9E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32C-5631-4B8F-975F-2A6A9F7B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E5B5-0823-4432-8644-9284FFCE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CC9C-87D3-4178-9285-F6E994EEC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14D57-29CF-4A85-B2E7-0EAC775BD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96BEA-5A87-434C-8C17-016BAF9E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DCF4-E9C6-4FA4-A7BA-A8D2CA191AA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E6EA3-0D4A-40B7-87B1-9239C1E8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AC889-D808-4050-916F-8943E643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32C-5631-4B8F-975F-2A6A9F7B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E041-4FC6-448E-B847-CC64A429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88347-95D6-4FFA-8DEF-20C2AA88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DBF7F-839C-4481-84C1-5DA06F9F5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94058-BEE9-4B6A-96AB-8C1B3B590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6E518-9B69-4F60-AFF0-3CD70CE1F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15608-93DE-4B07-B9CF-FB47FE5F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DCF4-E9C6-4FA4-A7BA-A8D2CA191AA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7A1E3-F344-4089-96AA-E2861D34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877AE-36C1-4E1C-A868-3C83AF42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32C-5631-4B8F-975F-2A6A9F7B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F498-DCCE-4093-AC06-E4822A7A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70945-9DA6-4784-8370-132BC0D0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DCF4-E9C6-4FA4-A7BA-A8D2CA191AA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26200-9BD4-4809-A7AD-3DB503AC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4E302-746D-4033-A738-365FF9BE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32C-5631-4B8F-975F-2A6A9F7B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7AD27-F8C4-42E7-94A5-21170630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DCF4-E9C6-4FA4-A7BA-A8D2CA191AA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9F6F9-A1B1-46B2-B724-189C2CC0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91B2-0CDF-4C25-AC14-2C0DA869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32C-5631-4B8F-975F-2A6A9F7B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780E-9965-4F00-85BB-D50109C2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D0B2-4CD4-4BDF-B4A9-8CFC152E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4476E-7C1C-4F74-A056-C87E397A2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C4AB7-3925-4D60-B66A-7684A97B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DCF4-E9C6-4FA4-A7BA-A8D2CA191AA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51A9F-BBD4-476D-A974-60782F22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BCEA6-9DF5-4DAF-8CA5-D3391A03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32C-5631-4B8F-975F-2A6A9F7B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2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ABE1-C65D-4406-8DAC-3F1F5FF5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040D9-743B-4B13-B27A-18F39F6C3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7F544-AEDA-412E-BC94-BC945F492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6B2EC-FD0E-4BA9-99BC-2DD31A6F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DCF4-E9C6-4FA4-A7BA-A8D2CA191AA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CF0B0-B98A-465F-80F9-8FE85BA3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BE9CD-F01B-4170-913E-BD2AEC24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432C-5631-4B8F-975F-2A6A9F7B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D7BF0-752C-442D-ADD6-7C82654C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9CBC-CEF8-467C-9B8F-D642F018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59319-8B82-4D01-BF67-854EE2B8D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DDCF4-E9C6-4FA4-A7BA-A8D2CA191AA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1F37-38CE-4A07-905A-993F05C13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9413-2421-4471-9D27-FCA12E41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432C-5631-4B8F-975F-2A6A9F7B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7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s.intel.com/s/question/0D50P00003yyPcjSAE/designing-with-low-level-primitives?language=en_U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DB8B-0F61-42D8-8687-E8FDB3698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TDC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1C62F-7626-4E1B-BBBB-3BE4AC04E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5/27/2020</a:t>
            </a:r>
          </a:p>
          <a:p>
            <a:r>
              <a:rPr lang="en-US" dirty="0"/>
              <a:t>Noeloikeau Charlot</a:t>
            </a:r>
          </a:p>
        </p:txBody>
      </p:sp>
    </p:spTree>
    <p:extLst>
      <p:ext uri="{BB962C8B-B14F-4D97-AF65-F5344CB8AC3E}">
        <p14:creationId xmlns:p14="http://schemas.microsoft.com/office/powerpoint/2010/main" val="233124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DF27-EE28-45F5-8633-49D43808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62360" cy="1325563"/>
          </a:xfrm>
        </p:spPr>
        <p:txBody>
          <a:bodyPr/>
          <a:lstStyle/>
          <a:p>
            <a:r>
              <a:rPr lang="en-US" dirty="0"/>
              <a:t>Advanced implementation: Controlled Placement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3E45-103B-4244-B395-DD8D41F6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 to control is to specify where logic is placed</a:t>
            </a:r>
          </a:p>
          <a:p>
            <a:endParaRPr lang="en-US" dirty="0"/>
          </a:p>
          <a:p>
            <a:r>
              <a:rPr lang="en-US" dirty="0"/>
              <a:t>Then we can worry about gates, routing, LUTs, etc.</a:t>
            </a:r>
          </a:p>
          <a:p>
            <a:endParaRPr lang="en-US" dirty="0"/>
          </a:p>
          <a:p>
            <a:r>
              <a:rPr lang="en-US" dirty="0"/>
              <a:t>Accomplished in 3 ways:</a:t>
            </a:r>
          </a:p>
          <a:p>
            <a:pPr lvl="1"/>
            <a:r>
              <a:rPr lang="en-US" dirty="0"/>
              <a:t>1: through the chip planner GUI (slow)</a:t>
            </a:r>
          </a:p>
          <a:p>
            <a:pPr lvl="1"/>
            <a:r>
              <a:rPr lang="en-US" dirty="0"/>
              <a:t>2: using logic-lock to specify REGION to be placed in (vague)</a:t>
            </a:r>
          </a:p>
          <a:p>
            <a:pPr lvl="1"/>
            <a:r>
              <a:rPr lang="en-US" dirty="0"/>
              <a:t>3: editing QSF directly with lines specifying location of individual logic (best)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3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6D64-6DB3-4F07-A269-6F1F9581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Placement: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F343-B9EE-4151-B023-C80A354D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Edit the </a:t>
            </a:r>
            <a:r>
              <a:rPr lang="en-US" dirty="0" err="1"/>
              <a:t>quartus</a:t>
            </a:r>
            <a:r>
              <a:rPr lang="en-US" dirty="0"/>
              <a:t> settings file (.</a:t>
            </a:r>
            <a:r>
              <a:rPr lang="en-US" dirty="0" err="1"/>
              <a:t>qsf</a:t>
            </a:r>
            <a:r>
              <a:rPr lang="en-US" dirty="0"/>
              <a:t>) with lines of the form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set_location_assignment</a:t>
            </a:r>
            <a:r>
              <a:rPr lang="en-US" dirty="0"/>
              <a:t> CELLTYPE_XVALUE_YVAUE_ZVALUE “NAME”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CELLTYPE is either LABCELL, MLABCELL, or FF (register/flipflop)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X,Y are positions on the FPGA grid with lower left origin, and Z specifies the location of the individual cell within a LAB/MLAB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“NAME” is the name as viewed in the Resource Property Editor under Chip Planner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Quartus II University Interface Program (QUIP) Tutorial </a:t>
            </a:r>
          </a:p>
        </p:txBody>
      </p:sp>
    </p:spTree>
    <p:extLst>
      <p:ext uri="{BB962C8B-B14F-4D97-AF65-F5344CB8AC3E}">
        <p14:creationId xmlns:p14="http://schemas.microsoft.com/office/powerpoint/2010/main" val="16350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2399-369D-4343-8D40-011455C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Placement Example: </a:t>
            </a:r>
            <a:r>
              <a:rPr lang="en-US" dirty="0" err="1"/>
              <a:t>Python</a:t>
            </a:r>
            <a:r>
              <a:rPr lang="en-US" dirty="0" err="1">
                <a:sym typeface="Wingdings" panose="05000000000000000000" pitchFamily="2" charset="2"/>
              </a:rPr>
              <a:t>QSF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AA8B-F7CD-4B77-98AE-3C5E6D5A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DF431-2B09-4EE7-8952-BB2C56BB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90688"/>
            <a:ext cx="104965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0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E6C-3DCB-43A8-A81F-95FF036B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Implementation: Logic Primitives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D7DD-C842-4DF0-8FF2-FE179791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Altera supports low-level logic primitives in two ways</a:t>
            </a:r>
          </a:p>
          <a:p>
            <a:endParaRPr lang="en-US" dirty="0"/>
          </a:p>
          <a:p>
            <a:r>
              <a:rPr lang="en-US" dirty="0"/>
              <a:t>1: Standardized library universal to Intel FPGAs (this is what you will find documentation on)</a:t>
            </a:r>
          </a:p>
          <a:p>
            <a:r>
              <a:rPr lang="en-US" dirty="0"/>
              <a:t>2: FPGA-specific primitives which are totally undocumented (as far as I can tell)</a:t>
            </a:r>
          </a:p>
          <a:p>
            <a:endParaRPr lang="en-US" dirty="0"/>
          </a:p>
          <a:p>
            <a:r>
              <a:rPr lang="en-US" dirty="0"/>
              <a:t>Only reason not to use the 1</a:t>
            </a:r>
            <a:r>
              <a:rPr lang="en-US" baseline="30000" dirty="0"/>
              <a:t>st</a:t>
            </a:r>
            <a:r>
              <a:rPr lang="en-US" dirty="0"/>
              <a:t> is those don’t allow for specification of individual ports used in combinational logic cells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however </a:t>
            </a:r>
            <a:r>
              <a:rPr lang="en-US" i="1" dirty="0"/>
              <a:t>nominally </a:t>
            </a:r>
            <a:r>
              <a:rPr lang="en-US" dirty="0"/>
              <a:t>allow for this (more on issues later) </a:t>
            </a:r>
          </a:p>
        </p:txBody>
      </p:sp>
    </p:spTree>
    <p:extLst>
      <p:ext uri="{BB962C8B-B14F-4D97-AF65-F5344CB8AC3E}">
        <p14:creationId xmlns:p14="http://schemas.microsoft.com/office/powerpoint/2010/main" val="317370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5FEB-CBFB-4906-9855-4A1DCF5B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Cyclone V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68A5-FA78-4A1C-BA81-DE53D836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/>
          <a:lstStyle/>
          <a:p>
            <a:r>
              <a:rPr lang="en-US" dirty="0"/>
              <a:t>Found in </a:t>
            </a:r>
            <a:r>
              <a:rPr lang="en-US" dirty="0" err="1"/>
              <a:t>quartus</a:t>
            </a:r>
            <a:r>
              <a:rPr lang="en-US" dirty="0"/>
              <a:t> source files, </a:t>
            </a:r>
          </a:p>
          <a:p>
            <a:pPr marL="0" indent="0">
              <a:buNone/>
            </a:pPr>
            <a:r>
              <a:rPr lang="pt-BR" dirty="0"/>
              <a:t>C:\intelFPGA\18.1\quartus\eda\sim_lib\cyclonev_atoms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Going through the files we pluck out several modules including </a:t>
            </a:r>
          </a:p>
          <a:p>
            <a:endParaRPr lang="en-US" dirty="0"/>
          </a:p>
          <a:p>
            <a:r>
              <a:rPr lang="en-US" dirty="0" err="1"/>
              <a:t>cyclonev_lcell_comb</a:t>
            </a:r>
            <a:endParaRPr lang="en-US" dirty="0"/>
          </a:p>
          <a:p>
            <a:r>
              <a:rPr lang="en-US" dirty="0" err="1"/>
              <a:t>cyclonev_ff</a:t>
            </a:r>
            <a:endParaRPr lang="en-US" dirty="0"/>
          </a:p>
          <a:p>
            <a:endParaRPr lang="en-US" dirty="0"/>
          </a:p>
          <a:p>
            <a:r>
              <a:rPr lang="en-US" dirty="0"/>
              <a:t>Which we use to control individual logic cells and registers </a:t>
            </a:r>
          </a:p>
        </p:txBody>
      </p:sp>
    </p:spTree>
    <p:extLst>
      <p:ext uri="{BB962C8B-B14F-4D97-AF65-F5344CB8AC3E}">
        <p14:creationId xmlns:p14="http://schemas.microsoft.com/office/powerpoint/2010/main" val="62767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E3B0-EB55-4522-9C45-2C7C0B80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60476" cy="1325563"/>
          </a:xfrm>
        </p:spPr>
        <p:txBody>
          <a:bodyPr/>
          <a:lstStyle/>
          <a:p>
            <a:r>
              <a:rPr lang="en-US"/>
              <a:t>Register </a:t>
            </a:r>
            <a:r>
              <a:rPr lang="en-US" dirty="0"/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B3C0-98F6-43DE-8D6B-880B4B93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0476" cy="4351338"/>
          </a:xfrm>
        </p:spPr>
        <p:txBody>
          <a:bodyPr/>
          <a:lstStyle/>
          <a:p>
            <a:r>
              <a:rPr lang="en-US" dirty="0"/>
              <a:t>Takes in s output from LCELL</a:t>
            </a:r>
          </a:p>
          <a:p>
            <a:r>
              <a:rPr lang="en-US" dirty="0"/>
              <a:t>Also clock for when register latches</a:t>
            </a:r>
          </a:p>
          <a:p>
            <a:r>
              <a:rPr lang="en-US" dirty="0"/>
              <a:t>Outputs value from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372D4-B7FD-4813-9F63-2BCF0189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650" y="0"/>
            <a:ext cx="2258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0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15E4-EF96-4F1C-9015-BF275801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2809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Carry-In Primitive on </a:t>
            </a:r>
            <a:r>
              <a:rPr lang="en-US" dirty="0" err="1"/>
              <a:t>CycloneV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A50F-E742-4E83-AE41-1D685C9F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66490" cy="5032375"/>
          </a:xfrm>
        </p:spPr>
        <p:txBody>
          <a:bodyPr>
            <a:normAutofit/>
          </a:bodyPr>
          <a:lstStyle/>
          <a:p>
            <a:r>
              <a:rPr lang="en-US" dirty="0"/>
              <a:t>Before the adders can add, we have to transfer over the input data to the carry of a logic cell </a:t>
            </a:r>
          </a:p>
          <a:p>
            <a:r>
              <a:rPr lang="en-US" dirty="0"/>
              <a:t>This module takes in the bit to be carried </a:t>
            </a:r>
          </a:p>
          <a:p>
            <a:r>
              <a:rPr lang="en-US" dirty="0"/>
              <a:t>Uses the DATAC port for input and </a:t>
            </a:r>
            <a:r>
              <a:rPr lang="en-US" dirty="0" err="1"/>
              <a:t>carry_out</a:t>
            </a:r>
            <a:r>
              <a:rPr lang="en-US" dirty="0"/>
              <a:t> of LABCELL for output</a:t>
            </a:r>
          </a:p>
          <a:p>
            <a:r>
              <a:rPr lang="en-US" dirty="0"/>
              <a:t>Copied what </a:t>
            </a:r>
            <a:r>
              <a:rPr lang="en-US" dirty="0" err="1"/>
              <a:t>quartus</a:t>
            </a:r>
            <a:r>
              <a:rPr lang="en-US" dirty="0"/>
              <a:t> instantiated with the carry chain LPM </a:t>
            </a:r>
            <a:r>
              <a:rPr lang="en-US" dirty="0" err="1"/>
              <a:t>megafunction</a:t>
            </a:r>
            <a:r>
              <a:rPr lang="en-US" dirty="0"/>
              <a:t> by hand (as a starting point)</a:t>
            </a:r>
          </a:p>
          <a:p>
            <a:endParaRPr lang="en-US" dirty="0"/>
          </a:p>
          <a:p>
            <a:r>
              <a:rPr lang="en-US" dirty="0"/>
              <a:t>Note: will come back to “</a:t>
            </a:r>
            <a:r>
              <a:rPr lang="en-US" dirty="0" err="1"/>
              <a:t>dont_touch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24E22-29F7-47B4-A6C7-4203356F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72" y="0"/>
            <a:ext cx="4481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56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D483-ED0D-4E7B-9E3E-326D6A0F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97717" cy="1325563"/>
          </a:xfrm>
        </p:spPr>
        <p:txBody>
          <a:bodyPr/>
          <a:lstStyle/>
          <a:p>
            <a:r>
              <a:rPr lang="en-US" dirty="0"/>
              <a:t>Carry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087-6202-4BF4-97CF-40A9F24E2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7717" cy="4351338"/>
          </a:xfrm>
        </p:spPr>
        <p:txBody>
          <a:bodyPr/>
          <a:lstStyle/>
          <a:p>
            <a:r>
              <a:rPr lang="en-US" dirty="0"/>
              <a:t>Inputs a=0, b=1, </a:t>
            </a:r>
            <a:r>
              <a:rPr lang="en-US" dirty="0" err="1"/>
              <a:t>cin</a:t>
            </a:r>
            <a:endParaRPr lang="en-US" dirty="0"/>
          </a:p>
          <a:p>
            <a:r>
              <a:rPr lang="en-US" dirty="0"/>
              <a:t>Outs sum “s”, </a:t>
            </a:r>
            <a:r>
              <a:rPr lang="en-US" dirty="0" err="1"/>
              <a:t>cout</a:t>
            </a:r>
            <a:endParaRPr lang="en-US" dirty="0"/>
          </a:p>
          <a:p>
            <a:r>
              <a:rPr lang="en-US" dirty="0"/>
              <a:t>Copied LUT by hand from </a:t>
            </a:r>
            <a:r>
              <a:rPr lang="en-US" dirty="0" err="1"/>
              <a:t>megafunction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5382E-65A0-4C7C-9D7E-77191A3A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733" y="0"/>
            <a:ext cx="3981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0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F85D-328B-4251-BFBA-4D1BCDBE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LUT 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4923E-90A8-4E13-8070-D361FEA0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LUT masks are hex values which specify the branches of the multiplexer tree traversed by the combinational cell</a:t>
            </a:r>
          </a:p>
          <a:p>
            <a:endParaRPr lang="en-US" dirty="0"/>
          </a:p>
          <a:p>
            <a:r>
              <a:rPr lang="en-US" dirty="0"/>
              <a:t>In other words, they tell Quartus what logical function to implement</a:t>
            </a:r>
          </a:p>
          <a:p>
            <a:endParaRPr lang="en-US" dirty="0"/>
          </a:p>
          <a:p>
            <a:r>
              <a:rPr lang="en-US" dirty="0"/>
              <a:t>Hastily drawn example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93538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FD3B-EE35-4CBC-80BF-2D8D8CEB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87880" cy="2317115"/>
          </a:xfrm>
        </p:spPr>
        <p:txBody>
          <a:bodyPr>
            <a:normAutofit/>
          </a:bodyPr>
          <a:lstStyle/>
          <a:p>
            <a:r>
              <a:rPr lang="en-US" dirty="0"/>
              <a:t>LUT Masks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1FDA-05AB-40E1-9DDC-8F64E3C0E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3047999"/>
            <a:ext cx="2611120" cy="3128963"/>
          </a:xfrm>
        </p:spPr>
        <p:txBody>
          <a:bodyPr>
            <a:normAutofit/>
          </a:bodyPr>
          <a:lstStyle/>
          <a:p>
            <a:r>
              <a:rPr lang="en-US" dirty="0"/>
              <a:t>Try populating the LUT of your favorite function by hand and you will get the idea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205355-A925-42C4-BE3F-2516E614B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7FEE-B37E-4C37-A587-698354C0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72B0-F088-4714-A3D6-27B31EF3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ultrafast systems using an FPGA</a:t>
            </a:r>
          </a:p>
          <a:p>
            <a:endParaRPr lang="en-US" dirty="0"/>
          </a:p>
          <a:p>
            <a:r>
              <a:rPr lang="en-US" dirty="0"/>
              <a:t>Approach: exploit carries (dedicated, ultrafast pathways) used for addition operation in logic</a:t>
            </a:r>
          </a:p>
          <a:p>
            <a:endParaRPr lang="en-US" dirty="0"/>
          </a:p>
          <a:p>
            <a:r>
              <a:rPr lang="en-US" dirty="0"/>
              <a:t>Pass a signal down a carry chain, “adding” constants and registering signal each time it passes over carry</a:t>
            </a:r>
          </a:p>
          <a:p>
            <a:endParaRPr lang="en-US" dirty="0"/>
          </a:p>
          <a:p>
            <a:r>
              <a:rPr lang="en-US" dirty="0"/>
              <a:t>After some time, read out the stored timeseries of the signal</a:t>
            </a:r>
          </a:p>
        </p:txBody>
      </p:sp>
    </p:spTree>
    <p:extLst>
      <p:ext uri="{BB962C8B-B14F-4D97-AF65-F5344CB8AC3E}">
        <p14:creationId xmlns:p14="http://schemas.microsoft.com/office/powerpoint/2010/main" val="26303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5073-B9F7-4283-9ECF-291D94D5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LUT/Primitives Additional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013D-2B74-44A7-8FA8-DAF7C427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https://forums.intel.com/s/question/0D50P00003yyPcjSAE/designing-with-low-level-primitives?language=en_US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someone looking to build a TDC using low level primitives!</a:t>
            </a:r>
          </a:p>
          <a:p>
            <a:endParaRPr lang="en-US" dirty="0"/>
          </a:p>
          <a:p>
            <a:r>
              <a:rPr lang="en-US" dirty="0"/>
              <a:t>One of the posts has an old Intel handout for LUT’s and primitives, which I adapted to Cyclone V (perhaps incorrectly – peer review!)</a:t>
            </a:r>
          </a:p>
        </p:txBody>
      </p:sp>
    </p:spTree>
    <p:extLst>
      <p:ext uri="{BB962C8B-B14F-4D97-AF65-F5344CB8AC3E}">
        <p14:creationId xmlns:p14="http://schemas.microsoft.com/office/powerpoint/2010/main" val="320632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7185-6A04-4CB7-96FC-8E55D6C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1CFA-D48F-4F19-99FE-CC6E05E7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16-bit Carry Chain (right)</a:t>
            </a:r>
          </a:p>
          <a:p>
            <a:endParaRPr lang="en-US" dirty="0"/>
          </a:p>
          <a:p>
            <a:r>
              <a:rPr lang="en-US" dirty="0"/>
              <a:t>Two PLL’s out of sync</a:t>
            </a:r>
          </a:p>
          <a:p>
            <a:endParaRPr lang="en-US" dirty="0"/>
          </a:p>
          <a:p>
            <a:r>
              <a:rPr lang="en-US" dirty="0"/>
              <a:t>@rising edge of first, flip a bit</a:t>
            </a:r>
          </a:p>
          <a:p>
            <a:endParaRPr lang="en-US" dirty="0"/>
          </a:p>
          <a:p>
            <a:r>
              <a:rPr lang="en-US" dirty="0"/>
              <a:t>Continuously pass this bit’s value into carry chain</a:t>
            </a:r>
          </a:p>
          <a:p>
            <a:endParaRPr lang="en-US" dirty="0"/>
          </a:p>
          <a:p>
            <a:r>
              <a:rPr lang="en-US" dirty="0"/>
              <a:t>@rising edge of 2</a:t>
            </a:r>
            <a:r>
              <a:rPr lang="en-US" baseline="30000" dirty="0"/>
              <a:t>nd </a:t>
            </a:r>
            <a:r>
              <a:rPr lang="en-US" baseline="-25000" dirty="0"/>
              <a:t>, </a:t>
            </a:r>
            <a:r>
              <a:rPr lang="en-US" dirty="0"/>
              <a:t>latch registers in carry chain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892E7-89FE-4D42-8785-F30B7525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555" y="900112"/>
            <a:ext cx="2095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2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ACC4-9DCD-4F45-8ACE-F1485363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LABCELL in Carry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2F75-EACC-46CE-92EB-130EA1F0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6" y="1825624"/>
            <a:ext cx="2900362" cy="49430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cell:</a:t>
            </a:r>
          </a:p>
          <a:p>
            <a:r>
              <a:rPr lang="en-US" dirty="0"/>
              <a:t>Node goes into DATAC</a:t>
            </a:r>
          </a:p>
          <a:p>
            <a:r>
              <a:rPr lang="en-US" dirty="0"/>
              <a:t>Carry in is empty</a:t>
            </a:r>
          </a:p>
          <a:p>
            <a:r>
              <a:rPr lang="en-US" dirty="0"/>
              <a:t>Carry out is DATAC</a:t>
            </a:r>
          </a:p>
          <a:p>
            <a:endParaRPr lang="en-US" dirty="0"/>
          </a:p>
          <a:p>
            <a:r>
              <a:rPr lang="en-US" dirty="0"/>
              <a:t>Bottom cell:</a:t>
            </a:r>
          </a:p>
          <a:p>
            <a:r>
              <a:rPr lang="en-US" dirty="0"/>
              <a:t>CIN is COUT from above (node)</a:t>
            </a:r>
          </a:p>
          <a:p>
            <a:r>
              <a:rPr lang="en-US" dirty="0"/>
              <a:t>SUMOUT is !node</a:t>
            </a:r>
          </a:p>
          <a:p>
            <a:r>
              <a:rPr lang="en-US" dirty="0"/>
              <a:t>Carryout is node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87804-415E-4411-B1DE-0DC2DE7B1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017" y="1410494"/>
            <a:ext cx="88296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8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1340-1368-40F6-8FF9-E92E8FB8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251"/>
          </a:xfrm>
        </p:spPr>
        <p:txBody>
          <a:bodyPr/>
          <a:lstStyle/>
          <a:p>
            <a:r>
              <a:rPr lang="en-US" dirty="0"/>
              <a:t>Successive LABCELLs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5A6E-A628-4CC1-AA98-D7EE1F5E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4304"/>
            <a:ext cx="3457575" cy="5533696"/>
          </a:xfrm>
        </p:spPr>
        <p:txBody>
          <a:bodyPr>
            <a:normAutofit/>
          </a:bodyPr>
          <a:lstStyle/>
          <a:p>
            <a:r>
              <a:rPr lang="en-US" dirty="0"/>
              <a:t>Just pass carry</a:t>
            </a:r>
          </a:p>
          <a:p>
            <a:r>
              <a:rPr lang="en-US" dirty="0"/>
              <a:t>Quartus optimizes the LUT to get rid of unnecessary inputs for constant 0 and 1 if we DO NOT specify “</a:t>
            </a:r>
            <a:r>
              <a:rPr lang="en-US" dirty="0" err="1"/>
              <a:t>don’t_touch</a:t>
            </a:r>
            <a:r>
              <a:rPr lang="en-US" dirty="0"/>
              <a:t>”</a:t>
            </a:r>
          </a:p>
          <a:p>
            <a:r>
              <a:rPr lang="en-US" dirty="0"/>
              <a:t>Appears(?) to function as expected; might be better than using addition of unneeded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41F01-9269-4205-BEE0-11F90221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1483886"/>
            <a:ext cx="87344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4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76B5-F1C5-4F98-8AF3-DE589E48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“</a:t>
            </a:r>
            <a:r>
              <a:rPr lang="en-US" dirty="0" err="1"/>
              <a:t>dont_touch</a:t>
            </a:r>
            <a:r>
              <a:rPr lang="en-US" dirty="0"/>
              <a:t>”=“on”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6D4C-0778-4F07-916D-4FA57858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76448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Quartus synthesizes “VCC_I~” and uses A and B ports even though I specify B and C</a:t>
            </a:r>
          </a:p>
          <a:p>
            <a:r>
              <a:rPr lang="en-US" dirty="0"/>
              <a:t>Presumably due to current requirements</a:t>
            </a:r>
          </a:p>
          <a:p>
            <a:r>
              <a:rPr lang="en-US" dirty="0"/>
              <a:t>Some carry cells even use A,B and C</a:t>
            </a:r>
          </a:p>
          <a:p>
            <a:r>
              <a:rPr lang="en-US" dirty="0"/>
              <a:t>Might not be able to control at gate-level the way we want, but may not matter if synthesis is consistent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C60EB-9209-4611-B49C-E76E3CB0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349" y="1825625"/>
            <a:ext cx="7617640" cy="40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1EC2-C3DD-4181-9AF1-C370A644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PLL Dynamic Phase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7973-4223-477E-8AE4-9B9E00AC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5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two PLLs, out of phase, for flipping bit and registering respectively</a:t>
            </a:r>
          </a:p>
          <a:p>
            <a:endParaRPr lang="en-US" dirty="0"/>
          </a:p>
          <a:p>
            <a:r>
              <a:rPr lang="en-US" dirty="0"/>
              <a:t>Can change phase dynamically (without re-synthesizing)</a:t>
            </a:r>
          </a:p>
          <a:p>
            <a:endParaRPr lang="en-US" dirty="0"/>
          </a:p>
          <a:p>
            <a:r>
              <a:rPr lang="en-US" dirty="0"/>
              <a:t>Can change phase shift using an editable bit in memory instance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finite state machine to control logic</a:t>
            </a:r>
          </a:p>
          <a:p>
            <a:endParaRPr lang="en-US" dirty="0"/>
          </a:p>
          <a:p>
            <a:r>
              <a:rPr lang="en-US" dirty="0"/>
              <a:t>More descriptions coming in next update, along with discussion of timing constraints</a:t>
            </a:r>
          </a:p>
          <a:p>
            <a:endParaRPr lang="en-US" dirty="0"/>
          </a:p>
          <a:p>
            <a:r>
              <a:rPr lang="en-US" dirty="0"/>
              <a:t>Goal is to be able to calibrate TDC</a:t>
            </a:r>
          </a:p>
        </p:txBody>
      </p:sp>
    </p:spTree>
    <p:extLst>
      <p:ext uri="{BB962C8B-B14F-4D97-AF65-F5344CB8AC3E}">
        <p14:creationId xmlns:p14="http://schemas.microsoft.com/office/powerpoint/2010/main" val="4040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5248-8F69-4247-BE4B-3346718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Carry-Chain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C102-719A-4210-88D3-13E3B7B8C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897"/>
          </a:xfrm>
        </p:spPr>
        <p:txBody>
          <a:bodyPr>
            <a:normAutofit/>
          </a:bodyPr>
          <a:lstStyle/>
          <a:p>
            <a:r>
              <a:rPr lang="en-US" dirty="0"/>
              <a:t>Naïve implementation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r>
              <a:rPr lang="en-US" dirty="0"/>
              <a:t>Quartus </a:t>
            </a:r>
            <a:r>
              <a:rPr lang="en-US" dirty="0" err="1"/>
              <a:t>megafunction</a:t>
            </a:r>
            <a:endParaRPr lang="en-US" dirty="0"/>
          </a:p>
          <a:p>
            <a:pPr lvl="1"/>
            <a:r>
              <a:rPr lang="en-US" dirty="0"/>
              <a:t>Problems with inhomogeneity</a:t>
            </a:r>
          </a:p>
          <a:p>
            <a:pPr lvl="1"/>
            <a:endParaRPr lang="en-US" dirty="0"/>
          </a:p>
          <a:p>
            <a:r>
              <a:rPr lang="en-US" dirty="0"/>
              <a:t>Advanced implementation </a:t>
            </a:r>
          </a:p>
          <a:p>
            <a:pPr lvl="1"/>
            <a:r>
              <a:rPr lang="en-US" dirty="0"/>
              <a:t>Controlled placement</a:t>
            </a:r>
          </a:p>
          <a:p>
            <a:pPr lvl="1"/>
            <a:r>
              <a:rPr lang="en-US" dirty="0"/>
              <a:t>FPGA-specific logic primitives &amp; gate control</a:t>
            </a:r>
          </a:p>
          <a:p>
            <a:pPr lvl="1"/>
            <a:r>
              <a:rPr lang="en-US" dirty="0"/>
              <a:t>Problems with synthesis of LUT mask, current sources</a:t>
            </a:r>
          </a:p>
        </p:txBody>
      </p:sp>
    </p:spTree>
    <p:extLst>
      <p:ext uri="{BB962C8B-B14F-4D97-AF65-F5344CB8AC3E}">
        <p14:creationId xmlns:p14="http://schemas.microsoft.com/office/powerpoint/2010/main" val="238942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4352-3C37-4EB5-82B0-5C02D9F6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implementation: 1-bit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8592-7373-4914-A4E3-B5178767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62" y="1816198"/>
            <a:ext cx="3235960" cy="50418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an adder. Let:</a:t>
            </a:r>
          </a:p>
          <a:p>
            <a:r>
              <a:rPr lang="en-US" dirty="0"/>
              <a:t>A=0</a:t>
            </a:r>
          </a:p>
          <a:p>
            <a:r>
              <a:rPr lang="en-US" dirty="0"/>
              <a:t>B=1</a:t>
            </a:r>
          </a:p>
          <a:p>
            <a:r>
              <a:rPr lang="en-US" dirty="0" err="1"/>
              <a:t>C_in</a:t>
            </a:r>
            <a:r>
              <a:rPr lang="en-US" dirty="0"/>
              <a:t>=</a:t>
            </a:r>
            <a:r>
              <a:rPr lang="en-US" dirty="0" err="1"/>
              <a:t>C_out</a:t>
            </a:r>
            <a:endParaRPr lang="en-US" dirty="0"/>
          </a:p>
          <a:p>
            <a:r>
              <a:rPr lang="en-US" dirty="0"/>
              <a:t>S= !</a:t>
            </a:r>
            <a:r>
              <a:rPr lang="en-US" dirty="0" err="1"/>
              <a:t>C_in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Then if x is signal,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C_in</a:t>
            </a:r>
            <a:r>
              <a:rPr lang="en-US" dirty="0"/>
              <a:t> = </a:t>
            </a:r>
            <a:r>
              <a:rPr lang="en-US" dirty="0" err="1"/>
              <a:t>C_out</a:t>
            </a:r>
            <a:r>
              <a:rPr lang="en-US" dirty="0"/>
              <a:t> = !S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we pass x to </a:t>
            </a:r>
            <a:r>
              <a:rPr lang="en-US" dirty="0" err="1"/>
              <a:t>C_in</a:t>
            </a:r>
            <a:r>
              <a:rPr lang="en-US" dirty="0"/>
              <a:t> of next adder in chain, read out s later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7C32B-3F73-491B-AF05-F24C7803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1568768"/>
            <a:ext cx="7972425" cy="5010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238BD0-F35E-4890-ADEC-CE551CFB5110}"/>
              </a:ext>
            </a:extLst>
          </p:cNvPr>
          <p:cNvSpPr/>
          <p:nvPr/>
        </p:nvSpPr>
        <p:spPr>
          <a:xfrm>
            <a:off x="4074160" y="3429000"/>
            <a:ext cx="3381375" cy="46427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E8774-C73A-489D-8392-AC97CF75516A}"/>
              </a:ext>
            </a:extLst>
          </p:cNvPr>
          <p:cNvSpPr/>
          <p:nvPr/>
        </p:nvSpPr>
        <p:spPr>
          <a:xfrm>
            <a:off x="4101373" y="5003959"/>
            <a:ext cx="3381375" cy="46427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7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C20F-18B4-48B7-9FD2-3B20213F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Implementation: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E697-F11F-4BC6-AD60-DC808957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simply say s&lt;=</a:t>
            </a:r>
            <a:r>
              <a:rPr lang="en-US" dirty="0" err="1"/>
              <a:t>a+b</a:t>
            </a:r>
            <a:r>
              <a:rPr lang="en-US" dirty="0"/>
              <a:t> @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We may have logic spread all around the chip, and may not even use carries</a:t>
            </a:r>
          </a:p>
          <a:p>
            <a:endParaRPr lang="en-US" dirty="0"/>
          </a:p>
          <a:p>
            <a:r>
              <a:rPr lang="en-US" dirty="0"/>
              <a:t>Fortunately, </a:t>
            </a:r>
            <a:r>
              <a:rPr lang="en-US" dirty="0" err="1"/>
              <a:t>quartus</a:t>
            </a:r>
            <a:r>
              <a:rPr lang="en-US" dirty="0"/>
              <a:t> has </a:t>
            </a:r>
            <a:r>
              <a:rPr lang="en-US" dirty="0" err="1"/>
              <a:t>megafunctions</a:t>
            </a:r>
            <a:r>
              <a:rPr lang="en-US" dirty="0"/>
              <a:t> which consolidate logic</a:t>
            </a:r>
          </a:p>
          <a:p>
            <a:endParaRPr lang="en-US" dirty="0"/>
          </a:p>
          <a:p>
            <a:r>
              <a:rPr lang="en-US" dirty="0"/>
              <a:t>And allow for use of carries</a:t>
            </a:r>
          </a:p>
        </p:txBody>
      </p:sp>
    </p:spTree>
    <p:extLst>
      <p:ext uri="{BB962C8B-B14F-4D97-AF65-F5344CB8AC3E}">
        <p14:creationId xmlns:p14="http://schemas.microsoft.com/office/powerpoint/2010/main" val="222557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57C3-C07F-4676-8850-AFDD338F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implementation: LPM Add/Sub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C960-68E6-4CB2-A134-C7C69465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4435" cy="4351338"/>
          </a:xfrm>
        </p:spPr>
        <p:txBody>
          <a:bodyPr/>
          <a:lstStyle/>
          <a:p>
            <a:r>
              <a:rPr lang="en-US" dirty="0"/>
              <a:t>Quartus </a:t>
            </a:r>
            <a:r>
              <a:rPr lang="en-US" dirty="0" err="1"/>
              <a:t>Megafunction</a:t>
            </a:r>
            <a:endParaRPr lang="en-US" dirty="0"/>
          </a:p>
          <a:p>
            <a:r>
              <a:rPr lang="en-US" dirty="0"/>
              <a:t>Implements addition/subtraction</a:t>
            </a:r>
          </a:p>
          <a:p>
            <a:r>
              <a:rPr lang="en-US" dirty="0"/>
              <a:t>Uses carry chain (when told to)</a:t>
            </a:r>
          </a:p>
          <a:p>
            <a:r>
              <a:rPr lang="en-US" dirty="0"/>
              <a:t>Special arguments for maximizing speed, constant inputs, etc.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4FE67-B8E1-4944-9983-9211FCD2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496" y="1601092"/>
            <a:ext cx="4972050" cy="478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08F6E-F318-40A1-84CC-E8F1C4429706}"/>
              </a:ext>
            </a:extLst>
          </p:cNvPr>
          <p:cNvSpPr txBox="1"/>
          <p:nvPr/>
        </p:nvSpPr>
        <p:spPr>
          <a:xfrm>
            <a:off x="5105596" y="2576177"/>
            <a:ext cx="8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dirty="0"/>
              <a:t>(t)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63785-F7E9-4694-ADEB-20FD778A1598}"/>
              </a:ext>
            </a:extLst>
          </p:cNvPr>
          <p:cNvSpPr/>
          <p:nvPr/>
        </p:nvSpPr>
        <p:spPr>
          <a:xfrm>
            <a:off x="5286276" y="3199189"/>
            <a:ext cx="498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0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A49CD-A4A6-497F-A578-2BD592C75033}"/>
              </a:ext>
            </a:extLst>
          </p:cNvPr>
          <p:cNvSpPr/>
          <p:nvPr/>
        </p:nvSpPr>
        <p:spPr>
          <a:xfrm>
            <a:off x="5286276" y="4714834"/>
            <a:ext cx="498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1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7016B7-C567-4D14-B540-4F6B173C99D8}"/>
              </a:ext>
            </a:extLst>
          </p:cNvPr>
          <p:cNvSpPr/>
          <p:nvPr/>
        </p:nvSpPr>
        <p:spPr>
          <a:xfrm>
            <a:off x="10842396" y="3991867"/>
            <a:ext cx="1349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!X</a:t>
            </a:r>
            <a:r>
              <a:rPr lang="en-US" sz="2800" dirty="0"/>
              <a:t>(</a:t>
            </a:r>
            <a:r>
              <a:rPr lang="en-US" sz="2800" dirty="0" err="1"/>
              <a:t>t+dt</a:t>
            </a:r>
            <a:r>
              <a:rPr lang="en-US" sz="28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80FFA-2908-47E2-9B47-40E3DE2C944F}"/>
              </a:ext>
            </a:extLst>
          </p:cNvPr>
          <p:cNvSpPr/>
          <p:nvPr/>
        </p:nvSpPr>
        <p:spPr>
          <a:xfrm>
            <a:off x="10842396" y="5305613"/>
            <a:ext cx="1349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dirty="0"/>
              <a:t>(</a:t>
            </a:r>
            <a:r>
              <a:rPr lang="en-US" sz="2800" dirty="0" err="1"/>
              <a:t>t+dt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883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6EA2-90B1-4A3A-BEBD-FF8B2A35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implementation: 3-bit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1AC9-D78A-437A-9A9F-FBF6F44C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34067-A398-4C28-B6E2-F80842C0A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8" y="1825625"/>
            <a:ext cx="7586082" cy="5001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2D5615-5D54-4A4D-8C4A-6751F118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59" y="1825625"/>
            <a:ext cx="3786171" cy="500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1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4098-2879-4AC7-BD46-1EDF2563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implementation: 3-bit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75DC-49C4-4519-AE96-4AEEA21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Layout is compact (right), but registers in different spots (inhomogeneous)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80F28-75ED-4308-B9A5-079B6929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7903"/>
            <a:ext cx="4105275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E103F-ABD6-4854-AF36-708A6483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84" y="2771703"/>
            <a:ext cx="3162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2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3358-B6CE-4277-A9A3-184B36D1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43AF-0979-4B29-8C56-EAE5E770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r>
              <a:rPr lang="en-US" dirty="0"/>
              <a:t>LPM </a:t>
            </a:r>
            <a:r>
              <a:rPr lang="en-US" dirty="0" err="1"/>
              <a:t>quartus</a:t>
            </a:r>
            <a:r>
              <a:rPr lang="en-US" dirty="0"/>
              <a:t> module can’t specify gate-level structure</a:t>
            </a:r>
          </a:p>
          <a:p>
            <a:endParaRPr lang="en-US" dirty="0"/>
          </a:p>
          <a:p>
            <a:r>
              <a:rPr lang="en-US" dirty="0"/>
              <a:t>Means individual carries (logic combinational cells) use different ports</a:t>
            </a:r>
          </a:p>
          <a:p>
            <a:endParaRPr lang="en-US" dirty="0"/>
          </a:p>
          <a:p>
            <a:r>
              <a:rPr lang="en-US" dirty="0"/>
              <a:t>Means registers in different locations</a:t>
            </a:r>
          </a:p>
          <a:p>
            <a:endParaRPr lang="en-US" dirty="0"/>
          </a:p>
          <a:p>
            <a:r>
              <a:rPr lang="en-US" dirty="0"/>
              <a:t>Means signal travel times are variable </a:t>
            </a:r>
          </a:p>
          <a:p>
            <a:endParaRPr lang="en-US" dirty="0"/>
          </a:p>
          <a:p>
            <a:r>
              <a:rPr lang="en-US" dirty="0"/>
              <a:t>Have to control for this</a:t>
            </a:r>
          </a:p>
        </p:txBody>
      </p:sp>
    </p:spTree>
    <p:extLst>
      <p:ext uri="{BB962C8B-B14F-4D97-AF65-F5344CB8AC3E}">
        <p14:creationId xmlns:p14="http://schemas.microsoft.com/office/powerpoint/2010/main" val="44317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1136</Words>
  <Application>Microsoft Office PowerPoint</Application>
  <PresentationFormat>Widescreen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TDC Review</vt:lpstr>
      <vt:lpstr>Goal</vt:lpstr>
      <vt:lpstr>Carry-Chain Overview</vt:lpstr>
      <vt:lpstr>Naïve implementation: 1-bit adder</vt:lpstr>
      <vt:lpstr>Naïve Implementation: Verilog</vt:lpstr>
      <vt:lpstr>Naïve implementation: LPM Add/Sub Module</vt:lpstr>
      <vt:lpstr>Naïve implementation: 3-bit Adder</vt:lpstr>
      <vt:lpstr>Naïve implementation: 3-bit Adder</vt:lpstr>
      <vt:lpstr>Naïve implementation: Problems</vt:lpstr>
      <vt:lpstr>Advanced implementation: Controlled Placement </vt:lpstr>
      <vt:lpstr>Controlled Placement: Syntax</vt:lpstr>
      <vt:lpstr>Controlled Placement Example: PythonQSF</vt:lpstr>
      <vt:lpstr>Advanced Implementation: Logic Primitives </vt:lpstr>
      <vt:lpstr>Cyclone V Primitives</vt:lpstr>
      <vt:lpstr>Register Primitive</vt:lpstr>
      <vt:lpstr>Carry-In Primitive on CycloneV</vt:lpstr>
      <vt:lpstr>Carry Primitive</vt:lpstr>
      <vt:lpstr>Aside: LUT Masks</vt:lpstr>
      <vt:lpstr>LUT Masks Example</vt:lpstr>
      <vt:lpstr>LUT/Primitives Additional Reference</vt:lpstr>
      <vt:lpstr>Advanced Design Example</vt:lpstr>
      <vt:lpstr>First LABCELL in Carry Chain</vt:lpstr>
      <vt:lpstr>Successive LABCELLs</vt:lpstr>
      <vt:lpstr>Note on “dont_touch”=“on”</vt:lpstr>
      <vt:lpstr>PLL Dynamic Phase Shift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TDC Review</dc:title>
  <dc:creator>Charlot, Noeloikeau F.</dc:creator>
  <cp:lastModifiedBy>Charlot, Noeloikeau F.</cp:lastModifiedBy>
  <cp:revision>24</cp:revision>
  <dcterms:created xsi:type="dcterms:W3CDTF">2020-05-27T19:01:35Z</dcterms:created>
  <dcterms:modified xsi:type="dcterms:W3CDTF">2020-05-27T22:04:45Z</dcterms:modified>
</cp:coreProperties>
</file>