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84" r:id="rId4"/>
    <p:sldId id="290" r:id="rId5"/>
    <p:sldId id="289" r:id="rId6"/>
    <p:sldId id="285" r:id="rId7"/>
    <p:sldId id="288" r:id="rId8"/>
    <p:sldId id="287" r:id="rId9"/>
    <p:sldId id="286" r:id="rId10"/>
    <p:sldId id="291" r:id="rId11"/>
    <p:sldId id="259" r:id="rId12"/>
    <p:sldId id="260" r:id="rId13"/>
    <p:sldId id="261" r:id="rId14"/>
    <p:sldId id="262" r:id="rId15"/>
    <p:sldId id="263" r:id="rId16"/>
    <p:sldId id="292" r:id="rId17"/>
    <p:sldId id="293" r:id="rId18"/>
    <p:sldId id="264" r:id="rId19"/>
    <p:sldId id="265" r:id="rId20"/>
    <p:sldId id="266" r:id="rId21"/>
    <p:sldId id="268" r:id="rId22"/>
    <p:sldId id="269" r:id="rId23"/>
    <p:sldId id="271" r:id="rId24"/>
    <p:sldId id="272" r:id="rId25"/>
    <p:sldId id="267" r:id="rId26"/>
    <p:sldId id="295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F5283-F451-4E75-94C6-900C3C74CCC4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A2FF7-7BA4-4787-803F-7F724B5BD1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99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08EB6-D09E-4580-8CD6-DDB14511944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9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08EB6-D09E-4580-8CD6-DDB14511944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8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2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28176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1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66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39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7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478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62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81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79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72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319528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23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3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284266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44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75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48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05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63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85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 smtClean="0"/>
              <a:t>Click to edit Master text styles</a:t>
            </a:r>
          </a:p>
          <a:p>
            <a:pPr marL="572691" marR="0" lvl="1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kern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kern="0" dirty="0"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kern="0" dirty="0"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kern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kern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kern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kern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kern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b="1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90" kern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kern="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  <a:defRPr/>
              </a:pPr>
              <a:r>
                <a:rPr lang="en-US" sz="980" kern="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004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39" y="963832"/>
            <a:ext cx="11653523" cy="1162178"/>
          </a:xfrm>
        </p:spPr>
        <p:txBody>
          <a:bodyPr/>
          <a:lstStyle/>
          <a:p>
            <a:pPr algn="ctr"/>
            <a:r>
              <a:rPr lang="es-MX" b="1" dirty="0" err="1" smtClean="0"/>
              <a:t>Push</a:t>
            </a:r>
            <a:r>
              <a:rPr lang="es-MX" b="1" dirty="0" smtClean="0"/>
              <a:t> </a:t>
            </a:r>
            <a:r>
              <a:rPr lang="es-MX" b="1" dirty="0" err="1" smtClean="0"/>
              <a:t>Notifications</a:t>
            </a:r>
            <a:r>
              <a:rPr lang="es-MX" b="1" dirty="0" smtClean="0"/>
              <a:t> en </a:t>
            </a:r>
            <a:r>
              <a:rPr lang="es-MX" b="1" dirty="0" err="1" smtClean="0"/>
              <a:t>Xamarin</a:t>
            </a:r>
            <a:endParaRPr lang="en-US" b="1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18644" y="4549532"/>
            <a:ext cx="3013874" cy="4489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549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Luis </a:t>
            </a:r>
            <a:r>
              <a:rPr sz="2549" b="1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Beltrán</a:t>
            </a:r>
            <a:endParaRPr sz="2549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 descr="Full_logo_whi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8" t="-9076" b="-1"/>
          <a:stretch/>
        </p:blipFill>
        <p:spPr bwMode="auto">
          <a:xfrm>
            <a:off x="453103" y="6166395"/>
            <a:ext cx="272639" cy="23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418643" y="5039576"/>
            <a:ext cx="3857143" cy="895647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96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Microsoft </a:t>
            </a:r>
            <a:r>
              <a:rPr lang="es-MX" sz="1961" b="1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Student</a:t>
            </a:r>
            <a:r>
              <a:rPr lang="es-MX" sz="196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</a:t>
            </a:r>
            <a:r>
              <a:rPr lang="es-MX" sz="1961" b="1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Partner</a:t>
            </a:r>
            <a:endParaRPr sz="1961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r>
              <a:rPr sz="1961" b="1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Xamarin</a:t>
            </a:r>
            <a:r>
              <a:rPr sz="196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Student Partner</a:t>
            </a:r>
          </a:p>
          <a:p>
            <a:pPr marL="0" indent="0">
              <a:buNone/>
            </a:pPr>
            <a:r>
              <a:rPr sz="1961" b="1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Microsoft MVP</a:t>
            </a:r>
            <a:endParaRPr sz="1961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725742" y="6118275"/>
            <a:ext cx="2307473" cy="3306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96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@</a:t>
            </a:r>
            <a:r>
              <a:rPr lang="es-CO" sz="1961" b="1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darkicebeam</a:t>
            </a:r>
            <a:endParaRPr sz="1961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endParaRPr sz="196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 descr="http://appuniversity.mx/boosting/Challenges/GetImage/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3" y="2945243"/>
            <a:ext cx="1512763" cy="1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1417200" y="2003069"/>
            <a:ext cx="9357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/>
            <a:r>
              <a:rPr lang="es-MX" sz="2500" b="1" dirty="0">
                <a:solidFill>
                  <a:srgbClr val="FFFFFF"/>
                </a:solidFill>
              </a:rPr>
              <a:t>https://</a:t>
            </a:r>
            <a:r>
              <a:rPr lang="es-MX" sz="2500" b="1" dirty="0" smtClean="0">
                <a:solidFill>
                  <a:srgbClr val="FFFFFF"/>
                </a:solidFill>
              </a:rPr>
              <a:t>github.com/icebeam7/CancionesApp</a:t>
            </a:r>
            <a:endParaRPr lang="es-MX" sz="2500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app.webinarjam.com/userdata/adminpics/30032/hLqnuKSX03BuHKMxgPo7iM1FcIQ6oHZw8a0ITn5lfVNOLOrGq0BjppbaOBMQjJ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017" y="2945243"/>
            <a:ext cx="1512763" cy="1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6362017" y="5039576"/>
            <a:ext cx="3857143" cy="895647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961" b="1" dirty="0" err="1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Xamarin</a:t>
            </a:r>
            <a:r>
              <a:rPr lang="es-MX" sz="1961" b="1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MVP</a:t>
            </a:r>
            <a:endParaRPr sz="1961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r>
              <a:rPr sz="1961" b="1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Xamarin</a:t>
            </a:r>
            <a:r>
              <a:rPr sz="196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Student Partner</a:t>
            </a:r>
          </a:p>
          <a:p>
            <a:pPr marL="0" indent="0">
              <a:buNone/>
            </a:pPr>
            <a:r>
              <a:rPr sz="1961" b="1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Microsoft MVP</a:t>
            </a:r>
            <a:endParaRPr sz="1961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2" descr="Full_logo_whi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8" t="-9076" b="-1"/>
          <a:stretch/>
        </p:blipFill>
        <p:spPr bwMode="auto">
          <a:xfrm>
            <a:off x="6448404" y="6152852"/>
            <a:ext cx="272639" cy="23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4"/>
          <p:cNvSpPr txBox="1">
            <a:spLocks/>
          </p:cNvSpPr>
          <p:nvPr/>
        </p:nvSpPr>
        <p:spPr>
          <a:xfrm>
            <a:off x="6721043" y="6104732"/>
            <a:ext cx="2307473" cy="3306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961" b="1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@</a:t>
            </a:r>
            <a:r>
              <a:rPr lang="es-MX" sz="1961" b="1" dirty="0" err="1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HJaimesDev</a:t>
            </a:r>
            <a:endParaRPr sz="1961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endParaRPr sz="196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6362017" y="4549532"/>
            <a:ext cx="4301294" cy="4489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549" b="1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Humberto </a:t>
            </a:r>
            <a:r>
              <a:rPr sz="2549" b="1" dirty="0" err="1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Jaimes</a:t>
            </a:r>
            <a:endParaRPr sz="2549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9327677" y="6283589"/>
            <a:ext cx="2894246" cy="369400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b="1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11 de Enero de 2017</a:t>
            </a:r>
            <a:endParaRPr sz="2400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endParaRPr sz="196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1149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Ciclo de vida</a:t>
            </a:r>
            <a:endParaRPr lang="es-MX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0" y="1189176"/>
            <a:ext cx="11640140" cy="48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898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Microsoft </a:t>
            </a:r>
            <a:r>
              <a:rPr lang="es-MX" b="1" dirty="0" err="1" smtClean="0"/>
              <a:t>Azure</a:t>
            </a:r>
            <a:endParaRPr lang="es-MX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6410028" cy="5071966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Es una plataforma de cómputo en la nube e infraestructura creada por Microsoft para construir, implementar y administrar aplicaciones y servicios a través de una red global de centros de datos administrados por Microsoft.</a:t>
            </a:r>
          </a:p>
        </p:txBody>
      </p:sp>
      <p:pic>
        <p:nvPicPr>
          <p:cNvPr id="2052" name="Picture 4" descr="What is Azure? The best cloud service from 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75" y="431939"/>
            <a:ext cx="22098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is Azure? A cloud service platform you can run from anyw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36" y="2252443"/>
            <a:ext cx="252412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ke smarter decisions with cloud service too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205" y="745281"/>
            <a:ext cx="2428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3214" y="2061660"/>
            <a:ext cx="2234856" cy="1838891"/>
          </a:xfrm>
          <a:prstGeom prst="rect">
            <a:avLst/>
          </a:prstGeom>
        </p:spPr>
      </p:pic>
      <p:pic>
        <p:nvPicPr>
          <p:cNvPr id="2062" name="Picture 14" descr="https://www.fotoware.com/assets/files/Pool/msazure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43" y="4087235"/>
            <a:ext cx="3756444" cy="19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814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Microsoft </a:t>
            </a:r>
            <a:r>
              <a:rPr lang="es-MX" b="1" dirty="0" err="1" smtClean="0"/>
              <a:t>Azure</a:t>
            </a:r>
            <a:endParaRPr lang="es-MX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6476334" cy="5106692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Provee servicios </a:t>
            </a:r>
            <a:r>
              <a:rPr lang="es-MX" dirty="0" err="1" smtClean="0"/>
              <a:t>PaaS</a:t>
            </a:r>
            <a:r>
              <a:rPr lang="es-MX" dirty="0" smtClean="0"/>
              <a:t> (</a:t>
            </a:r>
            <a:r>
              <a:rPr lang="es-MX" dirty="0" err="1" smtClean="0"/>
              <a:t>Platform</a:t>
            </a:r>
            <a:r>
              <a:rPr lang="es-MX" dirty="0" smtClean="0"/>
              <a:t> as a </a:t>
            </a:r>
            <a:r>
              <a:rPr lang="es-MX" dirty="0" err="1" smtClean="0"/>
              <a:t>Service</a:t>
            </a:r>
            <a:r>
              <a:rPr lang="es-MX" dirty="0" smtClean="0"/>
              <a:t>) e </a:t>
            </a:r>
            <a:r>
              <a:rPr lang="es-MX" dirty="0" err="1" smtClean="0"/>
              <a:t>IaaS</a:t>
            </a:r>
            <a:r>
              <a:rPr lang="es-MX" dirty="0" smtClean="0"/>
              <a:t> (</a:t>
            </a:r>
            <a:r>
              <a:rPr lang="es-MX" dirty="0" err="1" smtClean="0"/>
              <a:t>Infrastructure</a:t>
            </a:r>
            <a:r>
              <a:rPr lang="es-MX" dirty="0" smtClean="0"/>
              <a:t> as a </a:t>
            </a:r>
            <a:r>
              <a:rPr lang="es-MX" dirty="0" err="1" smtClean="0"/>
              <a:t>Service</a:t>
            </a:r>
            <a:r>
              <a:rPr lang="es-MX" dirty="0" smtClean="0"/>
              <a:t>) y soporta muchos lenguajes de programación, herramientas y </a:t>
            </a:r>
            <a:r>
              <a:rPr lang="es-MX" dirty="0" err="1" smtClean="0"/>
              <a:t>frameworks</a:t>
            </a:r>
            <a:r>
              <a:rPr lang="es-MX" dirty="0" smtClean="0"/>
              <a:t> diferentes, incluyendo software y sistemas tanto específicos de Microsoft como de terceros.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5" r="19496"/>
          <a:stretch/>
        </p:blipFill>
        <p:spPr>
          <a:xfrm>
            <a:off x="7008305" y="2248959"/>
            <a:ext cx="4916775" cy="4489559"/>
          </a:xfrm>
          <a:prstGeom prst="rect">
            <a:avLst/>
          </a:prstGeom>
        </p:spPr>
      </p:pic>
      <p:pic>
        <p:nvPicPr>
          <p:cNvPr id="6" name="Picture 6" descr="Use your existing operating system with one of the best cloud services, Microsoft Az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724" y="315549"/>
            <a:ext cx="3623936" cy="17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94222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Azure</a:t>
            </a:r>
            <a:r>
              <a:rPr lang="es-MX" b="1" dirty="0" smtClean="0"/>
              <a:t> </a:t>
            </a:r>
            <a:r>
              <a:rPr lang="es-MX" b="1" dirty="0" err="1" smtClean="0"/>
              <a:t>Notification</a:t>
            </a:r>
            <a:r>
              <a:rPr lang="es-MX" b="1" dirty="0" smtClean="0"/>
              <a:t> </a:t>
            </a:r>
            <a:r>
              <a:rPr lang="es-MX" b="1" dirty="0" err="1" smtClean="0"/>
              <a:t>Hubs</a:t>
            </a:r>
            <a:endParaRPr lang="es-MX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5841" cy="5796010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Es </a:t>
            </a:r>
            <a:r>
              <a:rPr lang="es-MX" dirty="0"/>
              <a:t>un motor de notificación </a:t>
            </a:r>
            <a:r>
              <a:rPr lang="es-MX" dirty="0" smtClean="0"/>
              <a:t>de</a:t>
            </a:r>
          </a:p>
          <a:p>
            <a:pPr marL="0" indent="0" algn="just">
              <a:buNone/>
            </a:pPr>
            <a:r>
              <a:rPr lang="es-MX" dirty="0" smtClean="0"/>
              <a:t>inserción </a:t>
            </a:r>
            <a:r>
              <a:rPr lang="es-MX" dirty="0"/>
              <a:t>móvil escalable de </a:t>
            </a:r>
            <a:r>
              <a:rPr lang="es-MX" dirty="0" smtClean="0"/>
              <a:t>forma</a:t>
            </a:r>
          </a:p>
          <a:p>
            <a:pPr marL="0" indent="0" algn="just">
              <a:buNone/>
            </a:pPr>
            <a:r>
              <a:rPr lang="es-MX" dirty="0" smtClean="0"/>
              <a:t>masiva </a:t>
            </a:r>
            <a:r>
              <a:rPr lang="es-MX" dirty="0"/>
              <a:t>que permite enviar rápidamente millones de notificaciones a dispositivos iOS, Android, Windows o Kindle que funcionan </a:t>
            </a:r>
            <a:r>
              <a:rPr lang="es-MX" dirty="0" smtClean="0"/>
              <a:t>con: </a:t>
            </a:r>
          </a:p>
          <a:p>
            <a:pPr algn="just"/>
            <a:r>
              <a:rPr lang="es-MX" dirty="0" smtClean="0"/>
              <a:t>APNS </a:t>
            </a:r>
            <a:r>
              <a:rPr lang="es-MX" dirty="0"/>
              <a:t>(Apple </a:t>
            </a:r>
            <a:r>
              <a:rPr lang="es-MX" dirty="0" err="1"/>
              <a:t>Push</a:t>
            </a:r>
            <a:r>
              <a:rPr lang="es-MX" dirty="0"/>
              <a:t> </a:t>
            </a:r>
            <a:r>
              <a:rPr lang="es-MX" dirty="0" err="1"/>
              <a:t>Notification</a:t>
            </a:r>
            <a:r>
              <a:rPr lang="es-MX" dirty="0"/>
              <a:t> </a:t>
            </a:r>
            <a:r>
              <a:rPr lang="es-MX" dirty="0" err="1" smtClean="0"/>
              <a:t>Service</a:t>
            </a:r>
            <a:r>
              <a:rPr lang="es-MX" dirty="0" smtClean="0"/>
              <a:t>)</a:t>
            </a:r>
          </a:p>
          <a:p>
            <a:pPr algn="just"/>
            <a:r>
              <a:rPr lang="es-MX" dirty="0" smtClean="0"/>
              <a:t>GCM </a:t>
            </a:r>
            <a:r>
              <a:rPr lang="es-MX" dirty="0"/>
              <a:t>(Google Cloud </a:t>
            </a:r>
            <a:r>
              <a:rPr lang="es-MX" dirty="0" err="1" smtClean="0"/>
              <a:t>Message</a:t>
            </a:r>
            <a:r>
              <a:rPr lang="es-MX" dirty="0" smtClean="0"/>
              <a:t>)</a:t>
            </a:r>
          </a:p>
          <a:p>
            <a:pPr algn="just"/>
            <a:r>
              <a:rPr lang="es-MX" dirty="0" smtClean="0"/>
              <a:t>WNS (Windows </a:t>
            </a:r>
            <a:r>
              <a:rPr lang="es-MX" dirty="0" err="1" smtClean="0"/>
              <a:t>Notification</a:t>
            </a:r>
            <a:r>
              <a:rPr lang="es-MX" dirty="0" smtClean="0"/>
              <a:t> </a:t>
            </a:r>
            <a:r>
              <a:rPr lang="es-MX" dirty="0" err="1" smtClean="0"/>
              <a:t>Services</a:t>
            </a:r>
            <a:r>
              <a:rPr lang="es-MX" dirty="0" smtClean="0"/>
              <a:t>)</a:t>
            </a:r>
          </a:p>
          <a:p>
            <a:pPr algn="just"/>
            <a:r>
              <a:rPr lang="es-MX" dirty="0" smtClean="0"/>
              <a:t>MPNS (Microsoft </a:t>
            </a:r>
            <a:r>
              <a:rPr lang="es-MX" dirty="0" err="1" smtClean="0"/>
              <a:t>Push</a:t>
            </a:r>
            <a:r>
              <a:rPr lang="es-MX" dirty="0" smtClean="0"/>
              <a:t> </a:t>
            </a:r>
            <a:r>
              <a:rPr lang="es-MX" dirty="0" err="1" smtClean="0"/>
              <a:t>Notification</a:t>
            </a:r>
            <a:r>
              <a:rPr lang="es-MX" dirty="0" smtClean="0"/>
              <a:t> </a:t>
            </a:r>
            <a:r>
              <a:rPr lang="es-MX" dirty="0" err="1" smtClean="0"/>
              <a:t>Service</a:t>
            </a:r>
            <a:r>
              <a:rPr lang="es-MX" dirty="0" smtClean="0"/>
              <a:t>) y más</a:t>
            </a:r>
          </a:p>
        </p:txBody>
      </p:sp>
      <p:pic>
        <p:nvPicPr>
          <p:cNvPr id="3074" name="Picture 2" descr="https://azurecomcdn.azureedge.net/cvt-b7d128825d7b444ff65817babe213599b08938aa4c1d2e125f65b832f56459a3/images/page/services/notification-hubs/broad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059" y="263366"/>
            <a:ext cx="2555557" cy="219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64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Azure</a:t>
            </a:r>
            <a:r>
              <a:rPr lang="es-MX" b="1" dirty="0"/>
              <a:t> </a:t>
            </a:r>
            <a:r>
              <a:rPr lang="es-MX" b="1" dirty="0" err="1"/>
              <a:t>Notification</a:t>
            </a:r>
            <a:r>
              <a:rPr lang="es-MX" b="1" dirty="0"/>
              <a:t> </a:t>
            </a:r>
            <a:r>
              <a:rPr lang="es-MX" b="1" dirty="0" err="1"/>
              <a:t>Hubs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269240" y="1174187"/>
            <a:ext cx="11655840" cy="3442096"/>
          </a:xfrm>
        </p:spPr>
        <p:txBody>
          <a:bodyPr/>
          <a:lstStyle/>
          <a:p>
            <a:pPr marL="0" indent="0" algn="just">
              <a:buNone/>
            </a:pPr>
            <a:r>
              <a:rPr lang="es-MX" sz="3920" dirty="0" err="1" smtClean="0"/>
              <a:t>Notification</a:t>
            </a:r>
            <a:r>
              <a:rPr lang="es-MX" sz="3920" dirty="0" smtClean="0"/>
              <a:t> </a:t>
            </a:r>
            <a:r>
              <a:rPr lang="es-MX" sz="3920" dirty="0" err="1"/>
              <a:t>Hubs</a:t>
            </a:r>
            <a:r>
              <a:rPr lang="es-MX" sz="3920" dirty="0"/>
              <a:t> tienen la flexibilidad suficiente para conectarse a cualquier back-</a:t>
            </a:r>
            <a:r>
              <a:rPr lang="es-MX" sz="3920" dirty="0" err="1"/>
              <a:t>end</a:t>
            </a:r>
            <a:r>
              <a:rPr lang="es-MX" sz="3920" dirty="0"/>
              <a:t> (</a:t>
            </a:r>
            <a:r>
              <a:rPr lang="es-MX" sz="3920" b="1" dirty="0"/>
              <a:t>.NET, PHP, Java o Node.js</a:t>
            </a:r>
            <a:r>
              <a:rPr lang="es-MX" sz="3920" dirty="0"/>
              <a:t>), tanto </a:t>
            </a:r>
            <a:r>
              <a:rPr lang="es-MX" sz="3920" dirty="0" smtClean="0"/>
              <a:t>en </a:t>
            </a:r>
            <a:r>
              <a:rPr lang="es-MX" sz="3920" dirty="0"/>
              <a:t>el entorno local como en la </a:t>
            </a:r>
            <a:r>
              <a:rPr lang="es-MX" sz="3920" dirty="0" smtClean="0"/>
              <a:t>nube, facilitando la </a:t>
            </a:r>
            <a:r>
              <a:rPr lang="es-MX" sz="3920" dirty="0"/>
              <a:t>actualización instantánea de </a:t>
            </a:r>
            <a:r>
              <a:rPr lang="es-MX" sz="3920" dirty="0" smtClean="0"/>
              <a:t>las aplicaciones </a:t>
            </a:r>
            <a:r>
              <a:rPr lang="es-MX" sz="3920" dirty="0"/>
              <a:t>móviles y </a:t>
            </a:r>
            <a:r>
              <a:rPr lang="es-MX" sz="3920" dirty="0" smtClean="0"/>
              <a:t>propiciando </a:t>
            </a:r>
            <a:r>
              <a:rPr lang="es-MX" sz="3920" dirty="0"/>
              <a:t>el compromiso </a:t>
            </a:r>
            <a:r>
              <a:rPr lang="es-MX" sz="3920" dirty="0" smtClean="0"/>
              <a:t>con </a:t>
            </a:r>
            <a:r>
              <a:rPr lang="es-MX" sz="3920" dirty="0"/>
              <a:t>los clientes</a:t>
            </a:r>
            <a:r>
              <a:rPr lang="es-MX" sz="3920" dirty="0" smtClean="0"/>
              <a:t>.</a:t>
            </a:r>
          </a:p>
        </p:txBody>
      </p:sp>
      <p:pic>
        <p:nvPicPr>
          <p:cNvPr id="5122" name="Picture 2" descr="https://azurecomcdn.azureedge.net/cvt-a2c7c23a582a89abffe8711f56a0e812dfae719c30b3d92593142d119e6a7a47/images/page/services/notification-hubs/wor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29" y="4077214"/>
            <a:ext cx="4276579" cy="256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9322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Azure</a:t>
            </a:r>
            <a:r>
              <a:rPr lang="es-MX" b="1" dirty="0" smtClean="0"/>
              <a:t> </a:t>
            </a:r>
            <a:r>
              <a:rPr lang="es-MX" b="1" dirty="0" err="1" smtClean="0"/>
              <a:t>Notification</a:t>
            </a:r>
            <a:r>
              <a:rPr lang="es-MX" b="1" dirty="0" smtClean="0"/>
              <a:t> </a:t>
            </a:r>
            <a:r>
              <a:rPr lang="es-MX" b="1" dirty="0" err="1" smtClean="0"/>
              <a:t>Hubs</a:t>
            </a:r>
            <a:endParaRPr lang="es-MX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8579338" cy="3618363"/>
          </a:xfrm>
        </p:spPr>
        <p:txBody>
          <a:bodyPr/>
          <a:lstStyle/>
          <a:p>
            <a:pPr marL="0" indent="0" algn="just">
              <a:buNone/>
            </a:pPr>
            <a:r>
              <a:rPr lang="es-MX" sz="4000" dirty="0"/>
              <a:t>Las notificaciones pueden ser adaptadas a usuarios específicos o a audiencias enteras con solo algunas líneas de código en una o varias plataformas.</a:t>
            </a:r>
          </a:p>
          <a:p>
            <a:endParaRPr lang="es-MX" dirty="0"/>
          </a:p>
        </p:txBody>
      </p:sp>
      <p:pic>
        <p:nvPicPr>
          <p:cNvPr id="7170" name="Picture 2" descr="https://azurecomcdn.azureedge.net/cvt-430375a6c0f842024273f934d23f79f095f60e50b4979dd0f33c72d5dca46673/images/page/services/notification-hubs/targ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472" y="1189176"/>
            <a:ext cx="2953608" cy="221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4596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Ventajas de </a:t>
            </a:r>
            <a:r>
              <a:rPr lang="es-MX" b="1" dirty="0" err="1" smtClean="0"/>
              <a:t>Azure</a:t>
            </a:r>
            <a:r>
              <a:rPr lang="es-MX" b="1" dirty="0" smtClean="0"/>
              <a:t> </a:t>
            </a:r>
            <a:r>
              <a:rPr lang="es-MX" b="1" dirty="0" err="1" smtClean="0"/>
              <a:t>Notification</a:t>
            </a:r>
            <a:r>
              <a:rPr lang="es-MX" b="1" dirty="0" smtClean="0"/>
              <a:t> </a:t>
            </a:r>
            <a:r>
              <a:rPr lang="es-MX" b="1" dirty="0" err="1" smtClean="0"/>
              <a:t>Hubs</a:t>
            </a:r>
            <a:endParaRPr lang="es-MX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772705" cy="5132302"/>
          </a:xfrm>
        </p:spPr>
        <p:txBody>
          <a:bodyPr/>
          <a:lstStyle/>
          <a:p>
            <a:r>
              <a:rPr lang="es-MX" dirty="0" smtClean="0"/>
              <a:t>Cross-</a:t>
            </a:r>
            <a:r>
              <a:rPr lang="es-MX" dirty="0" err="1" smtClean="0"/>
              <a:t>platform</a:t>
            </a:r>
            <a:r>
              <a:rPr lang="es-MX" dirty="0" smtClean="0"/>
              <a:t>: desde cualquier back-</a:t>
            </a:r>
            <a:r>
              <a:rPr lang="es-MX" dirty="0" err="1" smtClean="0"/>
              <a:t>end</a:t>
            </a:r>
            <a:r>
              <a:rPr lang="es-MX" dirty="0" smtClean="0"/>
              <a:t> a cualquier plataforma móvil.</a:t>
            </a:r>
          </a:p>
          <a:p>
            <a:r>
              <a:rPr lang="es-MX" dirty="0" smtClean="0"/>
              <a:t>No se requiere almacenar información del dispositivo en el </a:t>
            </a:r>
            <a:r>
              <a:rPr lang="es-MX" dirty="0" err="1" smtClean="0"/>
              <a:t>backend</a:t>
            </a:r>
            <a:r>
              <a:rPr lang="es-MX" dirty="0" smtClean="0"/>
              <a:t> de la app (es administrado)</a:t>
            </a:r>
          </a:p>
          <a:p>
            <a:r>
              <a:rPr lang="es-MX" dirty="0" smtClean="0"/>
              <a:t>Ruteo y grupos de interés</a:t>
            </a:r>
          </a:p>
          <a:p>
            <a:r>
              <a:rPr lang="es-MX" dirty="0" smtClean="0"/>
              <a:t>Personalización y localización</a:t>
            </a:r>
          </a:p>
          <a:p>
            <a:r>
              <a:rPr lang="es-MX" dirty="0" err="1" smtClean="0"/>
              <a:t>Broadcas</a:t>
            </a:r>
            <a:r>
              <a:rPr lang="es-MX" dirty="0" err="1" smtClean="0"/>
              <a:t>t</a:t>
            </a:r>
            <a:r>
              <a:rPr lang="es-MX" dirty="0" smtClean="0"/>
              <a:t> a escala, </a:t>
            </a:r>
            <a:r>
              <a:rPr lang="es-MX" dirty="0" err="1" smtClean="0"/>
              <a:t>multicast</a:t>
            </a:r>
            <a:r>
              <a:rPr lang="es-MX" dirty="0" smtClean="0"/>
              <a:t>, </a:t>
            </a:r>
            <a:r>
              <a:rPr lang="es-MX" dirty="0" err="1" smtClean="0"/>
              <a:t>unicast</a:t>
            </a:r>
            <a:endParaRPr lang="es-MX" dirty="0" smtClean="0"/>
          </a:p>
          <a:p>
            <a:r>
              <a:rPr lang="es-MX" dirty="0" smtClean="0"/>
              <a:t>Telemetría</a:t>
            </a:r>
          </a:p>
        </p:txBody>
      </p:sp>
    </p:spTree>
    <p:extLst>
      <p:ext uri="{BB962C8B-B14F-4D97-AF65-F5344CB8AC3E}">
        <p14:creationId xmlns:p14="http://schemas.microsoft.com/office/powerpoint/2010/main" val="11774466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Utilizando </a:t>
            </a:r>
            <a:r>
              <a:rPr lang="es-MX" b="1" dirty="0" err="1" smtClean="0"/>
              <a:t>Azure</a:t>
            </a:r>
            <a:r>
              <a:rPr lang="es-MX" b="1" dirty="0" smtClean="0"/>
              <a:t> </a:t>
            </a:r>
            <a:r>
              <a:rPr lang="es-MX" b="1" dirty="0" err="1" smtClean="0"/>
              <a:t>Notification</a:t>
            </a:r>
            <a:r>
              <a:rPr lang="es-MX" b="1" dirty="0" smtClean="0"/>
              <a:t> </a:t>
            </a:r>
            <a:r>
              <a:rPr lang="es-MX" b="1" dirty="0" err="1" smtClean="0"/>
              <a:t>Hubs</a:t>
            </a:r>
            <a:endParaRPr lang="es-MX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0" y="1299210"/>
            <a:ext cx="115443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185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Utilizando </a:t>
            </a:r>
            <a:r>
              <a:rPr lang="es-MX" b="1" dirty="0" err="1"/>
              <a:t>Azure</a:t>
            </a:r>
            <a:r>
              <a:rPr lang="es-MX" b="1" dirty="0"/>
              <a:t> </a:t>
            </a:r>
            <a:r>
              <a:rPr lang="es-MX" b="1" dirty="0" err="1"/>
              <a:t>Notification</a:t>
            </a:r>
            <a:r>
              <a:rPr lang="es-MX" b="1" dirty="0"/>
              <a:t> </a:t>
            </a:r>
            <a:r>
              <a:rPr lang="es-MX" b="1" dirty="0" err="1"/>
              <a:t>Hubs</a:t>
            </a:r>
            <a:endParaRPr lang="es-MX" dirty="0"/>
          </a:p>
        </p:txBody>
      </p:sp>
      <p:pic>
        <p:nvPicPr>
          <p:cNvPr id="10242" name="Picture 2" descr="https://docs.microsoft.com/en-us/azure/includes/media/app-service-mobile-configure-wns/mobile-push-wns-credentia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6" y="1300944"/>
            <a:ext cx="10638547" cy="543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6669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Utilizando </a:t>
            </a:r>
            <a:r>
              <a:rPr lang="es-MX" b="1" dirty="0" err="1"/>
              <a:t>Azure</a:t>
            </a:r>
            <a:r>
              <a:rPr lang="es-MX" b="1" dirty="0"/>
              <a:t> </a:t>
            </a:r>
            <a:r>
              <a:rPr lang="es-MX" b="1" dirty="0" err="1"/>
              <a:t>Notification</a:t>
            </a:r>
            <a:r>
              <a:rPr lang="es-MX" b="1" dirty="0"/>
              <a:t> </a:t>
            </a:r>
            <a:r>
              <a:rPr lang="es-MX" b="1" dirty="0" err="1"/>
              <a:t>Hubs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189176"/>
            <a:ext cx="117157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935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Notificaciones </a:t>
            </a:r>
            <a:r>
              <a:rPr lang="es-MX" b="1" dirty="0" err="1" smtClean="0"/>
              <a:t>Push</a:t>
            </a:r>
            <a:endParaRPr lang="es-MX" b="1" dirty="0"/>
          </a:p>
        </p:txBody>
      </p:sp>
      <p:pic>
        <p:nvPicPr>
          <p:cNvPr id="1026" name="Picture 2" descr="http://d0od.wpengine.netdna-cdn.com/wp-content/uploads/2015/10/Screenshot_2015-10-01-21-40-0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0" r="16196"/>
          <a:stretch/>
        </p:blipFill>
        <p:spPr bwMode="auto">
          <a:xfrm>
            <a:off x="170766" y="1189175"/>
            <a:ext cx="4968848" cy="445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factornoticia.files.wordpress.com/2013/03/mail-push-i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979" y="4594937"/>
            <a:ext cx="3166556" cy="160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6.ggpht.com/-SCxH8yt98hA/Ut1QmctzX6I/AAAAAAAAFZs/UYc8zzlY1qU/Notification%252520Privacy%252520Lets%252520Hide%252520App%252520Notification%252520Text%252520On%252520iOS%2525207%252520%2525281%252529_thumb%25255B1%2525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068" y="1189175"/>
            <a:ext cx="33337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indowsphone.interoperabilitybridges.com/media/131327/Windows-Live-Writer_2f0342e73f36_B81B_image_thumb_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625" y="1189174"/>
            <a:ext cx="3229910" cy="217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51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4053448" y="3003909"/>
            <a:ext cx="4035475" cy="727700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Demo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509458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Envía notificaciones dirigidas mediante </a:t>
            </a:r>
            <a:r>
              <a:rPr lang="es-MX" b="1" dirty="0" err="1" smtClean="0"/>
              <a:t>Tags</a:t>
            </a:r>
            <a:endParaRPr lang="es-MX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10767"/>
          </a:xfrm>
        </p:spPr>
        <p:txBody>
          <a:bodyPr/>
          <a:lstStyle/>
          <a:p>
            <a:pPr marL="0" indent="0" algn="just">
              <a:buNone/>
            </a:pPr>
            <a:r>
              <a:rPr lang="es-MX" sz="3800" dirty="0" smtClean="0"/>
              <a:t>Los </a:t>
            </a:r>
            <a:r>
              <a:rPr lang="es-MX" sz="3800" dirty="0" err="1" smtClean="0"/>
              <a:t>tags</a:t>
            </a:r>
            <a:r>
              <a:rPr lang="es-MX" sz="3800" dirty="0" smtClean="0"/>
              <a:t> (etiquetas) son grupos de interés representados por cadenas de texto (</a:t>
            </a:r>
            <a:r>
              <a:rPr lang="es-MX" sz="3800" dirty="0" err="1" smtClean="0"/>
              <a:t>strings</a:t>
            </a:r>
            <a:r>
              <a:rPr lang="es-MX" sz="3800" dirty="0" smtClean="0"/>
              <a:t>). La app cliente registra etiquetas. El back-</a:t>
            </a:r>
            <a:r>
              <a:rPr lang="es-MX" sz="3800" dirty="0" err="1" smtClean="0"/>
              <a:t>end</a:t>
            </a:r>
            <a:r>
              <a:rPr lang="es-MX" sz="3800" dirty="0" smtClean="0"/>
              <a:t> puede dirigirse a todos los clientes que contengan un </a:t>
            </a:r>
            <a:r>
              <a:rPr lang="es-MX" sz="3800" dirty="0" err="1" smtClean="0"/>
              <a:t>tag</a:t>
            </a:r>
            <a:r>
              <a:rPr lang="es-MX" sz="3800" dirty="0" smtClean="0"/>
              <a:t> específico.</a:t>
            </a:r>
          </a:p>
          <a:p>
            <a:pPr marL="0" indent="0" algn="just">
              <a:buNone/>
            </a:pPr>
            <a:endParaRPr lang="es-MX" sz="2000" b="1" dirty="0" smtClean="0"/>
          </a:p>
          <a:p>
            <a:pPr marL="0" indent="0" algn="just">
              <a:buNone/>
            </a:pPr>
            <a:r>
              <a:rPr lang="es-MX" sz="3800" b="1" dirty="0" smtClean="0"/>
              <a:t>Usos:</a:t>
            </a:r>
          </a:p>
          <a:p>
            <a:pPr algn="just"/>
            <a:r>
              <a:rPr lang="es-MX" sz="3800" dirty="0" smtClean="0"/>
              <a:t>Múltiples tipos de grupos de interés (ejemplo: obtener noticias de un actor, equipo de futbol específico, </a:t>
            </a:r>
            <a:r>
              <a:rPr lang="es-MX" sz="3800" dirty="0" err="1" smtClean="0"/>
              <a:t>etc</a:t>
            </a:r>
            <a:r>
              <a:rPr lang="es-MX" sz="3800" dirty="0" smtClean="0"/>
              <a:t>)</a:t>
            </a:r>
          </a:p>
          <a:p>
            <a:pPr algn="just"/>
            <a:r>
              <a:rPr lang="es-MX" sz="3800" dirty="0" smtClean="0"/>
              <a:t>Las etiquetas pueden ser preferencias de usuario o información del sistema.</a:t>
            </a:r>
            <a:endParaRPr lang="es-MX" sz="3800" dirty="0"/>
          </a:p>
        </p:txBody>
      </p:sp>
    </p:spTree>
    <p:extLst>
      <p:ext uri="{BB962C8B-B14F-4D97-AF65-F5344CB8AC3E}">
        <p14:creationId xmlns:p14="http://schemas.microsoft.com/office/powerpoint/2010/main" val="316851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Ejemplo de notificaciones</a:t>
            </a:r>
            <a:br>
              <a:rPr lang="es-MX" b="1" dirty="0" smtClean="0"/>
            </a:br>
            <a:r>
              <a:rPr lang="es-MX" b="1" dirty="0" smtClean="0"/>
              <a:t>dirigidas con </a:t>
            </a:r>
            <a:r>
              <a:rPr lang="es-MX" b="1" dirty="0" err="1" smtClean="0"/>
              <a:t>Tags</a:t>
            </a:r>
            <a:endParaRPr lang="es-MX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26" y="289511"/>
            <a:ext cx="5412619" cy="64255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29352"/>
          <a:stretch/>
        </p:blipFill>
        <p:spPr>
          <a:xfrm>
            <a:off x="431763" y="3074627"/>
            <a:ext cx="6035040" cy="250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4930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Notification</a:t>
            </a:r>
            <a:r>
              <a:rPr lang="es-MX" b="1" dirty="0" smtClean="0"/>
              <a:t> </a:t>
            </a:r>
            <a:r>
              <a:rPr lang="es-MX" b="1" dirty="0" err="1" smtClean="0"/>
              <a:t>Templates</a:t>
            </a:r>
            <a:r>
              <a:rPr lang="es-MX" b="1" dirty="0" smtClean="0"/>
              <a:t> (</a:t>
            </a:r>
            <a:r>
              <a:rPr lang="es-MX" b="1" dirty="0" err="1" smtClean="0"/>
              <a:t>push</a:t>
            </a:r>
            <a:r>
              <a:rPr lang="es-MX" b="1" dirty="0" smtClean="0"/>
              <a:t> multiplataforma)</a:t>
            </a:r>
            <a:endParaRPr lang="es-MX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1189175"/>
            <a:ext cx="11785355" cy="536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9234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Notification</a:t>
            </a:r>
            <a:r>
              <a:rPr lang="es-MX" b="1" dirty="0" smtClean="0"/>
              <a:t> </a:t>
            </a:r>
            <a:r>
              <a:rPr lang="es-MX" b="1" dirty="0" err="1" smtClean="0"/>
              <a:t>Templates</a:t>
            </a:r>
            <a:r>
              <a:rPr lang="es-MX" b="1" dirty="0" smtClean="0"/>
              <a:t> (localización)</a:t>
            </a:r>
            <a:endParaRPr lang="es-MX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" y="1189175"/>
            <a:ext cx="11671999" cy="526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5864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mix: 6 normas para crear buenas notificaciones pu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3"/>
          <a:stretch/>
        </p:blipFill>
        <p:spPr bwMode="auto">
          <a:xfrm>
            <a:off x="6766560" y="112540"/>
            <a:ext cx="5164789" cy="659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mix: 6 normas para crear buenas notificaciones pu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4665"/>
          <a:stretch/>
        </p:blipFill>
        <p:spPr bwMode="auto">
          <a:xfrm>
            <a:off x="151858" y="112540"/>
            <a:ext cx="6281352" cy="659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36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39" y="963832"/>
            <a:ext cx="11653523" cy="1162178"/>
          </a:xfrm>
        </p:spPr>
        <p:txBody>
          <a:bodyPr/>
          <a:lstStyle/>
          <a:p>
            <a:pPr algn="ctr"/>
            <a:r>
              <a:rPr lang="es-MX" b="1" dirty="0" smtClean="0"/>
              <a:t>¡Gracias!</a:t>
            </a:r>
            <a:endParaRPr lang="en-US" b="1" dirty="0"/>
          </a:p>
        </p:txBody>
      </p:sp>
      <p:sp>
        <p:nvSpPr>
          <p:cNvPr id="13" name="Rectángulo 12"/>
          <p:cNvSpPr/>
          <p:nvPr/>
        </p:nvSpPr>
        <p:spPr>
          <a:xfrm>
            <a:off x="2835717" y="2126010"/>
            <a:ext cx="756030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/>
            <a:r>
              <a:rPr lang="es-MX" sz="2500" b="1" dirty="0">
                <a:solidFill>
                  <a:srgbClr val="FFFFFF"/>
                </a:solidFill>
              </a:rPr>
              <a:t>https://github.com/icebeam7/CancionesApp</a:t>
            </a:r>
            <a:endParaRPr lang="es-MX" sz="2500" b="1" dirty="0">
              <a:solidFill>
                <a:srgbClr val="FFFFFF"/>
              </a:solidFill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418644" y="4549532"/>
            <a:ext cx="3013874" cy="4489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549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Luis </a:t>
            </a:r>
            <a:r>
              <a:rPr sz="2549" b="1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Beltrán</a:t>
            </a:r>
            <a:endParaRPr sz="2549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7" name="Picture 2" descr="Full_logo_whi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8" t="-9076" b="-1"/>
          <a:stretch/>
        </p:blipFill>
        <p:spPr bwMode="auto">
          <a:xfrm>
            <a:off x="453103" y="6166395"/>
            <a:ext cx="272639" cy="23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4"/>
          <p:cNvSpPr txBox="1">
            <a:spLocks/>
          </p:cNvSpPr>
          <p:nvPr/>
        </p:nvSpPr>
        <p:spPr>
          <a:xfrm>
            <a:off x="418643" y="5039576"/>
            <a:ext cx="3857143" cy="895647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96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Microsoft </a:t>
            </a:r>
            <a:r>
              <a:rPr lang="es-MX" sz="1961" b="1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Student</a:t>
            </a:r>
            <a:r>
              <a:rPr lang="es-MX" sz="196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</a:t>
            </a:r>
            <a:r>
              <a:rPr lang="es-MX" sz="1961" b="1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Partner</a:t>
            </a:r>
            <a:endParaRPr sz="1961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r>
              <a:rPr sz="1961" b="1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Xamarin</a:t>
            </a:r>
            <a:r>
              <a:rPr sz="196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Student Partner</a:t>
            </a:r>
          </a:p>
          <a:p>
            <a:pPr marL="0" indent="0">
              <a:buNone/>
            </a:pPr>
            <a:r>
              <a:rPr sz="1961" b="1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Microsoft MVP</a:t>
            </a:r>
            <a:endParaRPr sz="1961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725742" y="6118275"/>
            <a:ext cx="2307473" cy="3306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96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@</a:t>
            </a:r>
            <a:r>
              <a:rPr lang="es-CO" sz="1961" b="1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darkicebeam</a:t>
            </a:r>
            <a:endParaRPr sz="1961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endParaRPr sz="196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0" name="Picture 2" descr="http://appuniversity.mx/boosting/Challenges/GetImage/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3" y="2945243"/>
            <a:ext cx="1512763" cy="1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app.webinarjam.com/userdata/adminpics/30032/hLqnuKSX03BuHKMxgPo7iM1FcIQ6oHZw8a0ITn5lfVNOLOrGq0BjppbaOBMQjJ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017" y="2945243"/>
            <a:ext cx="1512763" cy="1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Placeholder 4"/>
          <p:cNvSpPr txBox="1">
            <a:spLocks/>
          </p:cNvSpPr>
          <p:nvPr/>
        </p:nvSpPr>
        <p:spPr>
          <a:xfrm>
            <a:off x="6362017" y="5039576"/>
            <a:ext cx="3857143" cy="895647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961" b="1" dirty="0" err="1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Xamarin</a:t>
            </a:r>
            <a:r>
              <a:rPr lang="es-MX" sz="1961" b="1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MVP</a:t>
            </a:r>
            <a:endParaRPr sz="1961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r>
              <a:rPr sz="1961" b="1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Xamarin</a:t>
            </a:r>
            <a:r>
              <a:rPr sz="1961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Student Partner</a:t>
            </a:r>
          </a:p>
          <a:p>
            <a:pPr marL="0" indent="0">
              <a:buNone/>
            </a:pPr>
            <a:r>
              <a:rPr sz="1961" b="1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Microsoft MVP</a:t>
            </a:r>
            <a:endParaRPr sz="1961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3" name="Picture 2" descr="Full_logo_whi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8" t="-9076" b="-1"/>
          <a:stretch/>
        </p:blipFill>
        <p:spPr bwMode="auto">
          <a:xfrm>
            <a:off x="6448404" y="6152852"/>
            <a:ext cx="272639" cy="23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Placeholder 4"/>
          <p:cNvSpPr txBox="1">
            <a:spLocks/>
          </p:cNvSpPr>
          <p:nvPr/>
        </p:nvSpPr>
        <p:spPr>
          <a:xfrm>
            <a:off x="6721043" y="6104732"/>
            <a:ext cx="2307473" cy="3306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961" b="1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@</a:t>
            </a:r>
            <a:r>
              <a:rPr lang="es-MX" sz="1961" b="1" dirty="0" err="1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HJaimesDev</a:t>
            </a:r>
            <a:endParaRPr sz="1961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endParaRPr sz="196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6362017" y="4549532"/>
            <a:ext cx="4301294" cy="44892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549" b="1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Humberto </a:t>
            </a:r>
            <a:r>
              <a:rPr sz="2549" b="1" dirty="0" err="1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Jaimes</a:t>
            </a:r>
            <a:endParaRPr sz="2549" b="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7202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Notificaciones </a:t>
            </a:r>
            <a:r>
              <a:rPr lang="es-MX" b="1" dirty="0" err="1" smtClean="0"/>
              <a:t>Push</a:t>
            </a:r>
            <a:endParaRPr lang="es-MX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7650872" cy="4227247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Son un sistema de comunicaciones a través de Internet en la que un servidor envía un mensaje a los clientes que están suscritos a un canal de informaci</a:t>
            </a:r>
            <a:r>
              <a:rPr lang="es-MX" dirty="0" smtClean="0"/>
              <a:t>ón.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Cada vez que un nuevo contenido está disponible en algún canal, el servidor envía la información al usuario.</a:t>
            </a:r>
            <a:endParaRPr lang="es-MX" dirty="0"/>
          </a:p>
        </p:txBody>
      </p:sp>
      <p:pic>
        <p:nvPicPr>
          <p:cNvPr id="2050" name="Picture 2" descr="Resultado de imagen de android notificaciones push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37"/>
          <a:stretch/>
        </p:blipFill>
        <p:spPr bwMode="auto">
          <a:xfrm>
            <a:off x="7970287" y="527994"/>
            <a:ext cx="3954793" cy="319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android notificaciones push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1" t="10625" r="1892" b="13181"/>
          <a:stretch/>
        </p:blipFill>
        <p:spPr bwMode="auto">
          <a:xfrm>
            <a:off x="7991928" y="3959387"/>
            <a:ext cx="3933152" cy="239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194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Usos de las Notificaciones </a:t>
            </a:r>
            <a:r>
              <a:rPr lang="es-MX" b="1" dirty="0" err="1" smtClean="0"/>
              <a:t>Push</a:t>
            </a:r>
            <a:endParaRPr lang="es-MX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840" cy="5252976"/>
          </a:xfrm>
        </p:spPr>
        <p:txBody>
          <a:bodyPr/>
          <a:lstStyle/>
          <a:p>
            <a:pPr algn="just"/>
            <a:r>
              <a:rPr lang="es-MX" dirty="0" smtClean="0"/>
              <a:t>Provee actualizaciones a los usuarios.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Alerta a los usuarios aunque la aplicación no esté en ejecución.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Activa una sincronización en segundo plano.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Atrae a los usuarios de nueva cuenta a tu aplicación.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82743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Ventajas de las Notificaciones </a:t>
            </a:r>
            <a:r>
              <a:rPr lang="es-MX" b="1" dirty="0" err="1" smtClean="0"/>
              <a:t>Push</a:t>
            </a:r>
            <a:endParaRPr lang="es-MX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758637" cy="4347922"/>
          </a:xfrm>
        </p:spPr>
        <p:txBody>
          <a:bodyPr/>
          <a:lstStyle/>
          <a:p>
            <a:pPr algn="just"/>
            <a:r>
              <a:rPr lang="es-MX" dirty="0" smtClean="0"/>
              <a:t>Ahorro de recursos y tiempo en el servidor (solo se envían cuando hay información relevante y/o nueva).</a:t>
            </a:r>
          </a:p>
          <a:p>
            <a:pPr algn="just"/>
            <a:r>
              <a:rPr lang="es-MX" dirty="0" smtClean="0"/>
              <a:t>Las notificaciones son instantáneas.</a:t>
            </a:r>
          </a:p>
          <a:p>
            <a:pPr algn="just"/>
            <a:r>
              <a:rPr lang="es-MX" dirty="0" smtClean="0"/>
              <a:t>No requieren que la aplicación esté en ejecución y realizando llamadas constantes al servidor, sino que se active al recibir un mensaje.</a:t>
            </a:r>
          </a:p>
          <a:p>
            <a:pPr algn="just"/>
            <a:r>
              <a:rPr lang="es-MX" dirty="0" smtClean="0"/>
              <a:t>Ahorro de batería y recursos del teléfono.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41534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Notificaciones </a:t>
            </a:r>
            <a:r>
              <a:rPr lang="es-MX" b="1" dirty="0" err="1" smtClean="0"/>
              <a:t>Push</a:t>
            </a: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en APNS (Apple)</a:t>
            </a:r>
            <a:endParaRPr lang="es-MX" b="1" dirty="0"/>
          </a:p>
        </p:txBody>
      </p:sp>
      <p:pic>
        <p:nvPicPr>
          <p:cNvPr id="3076" name="Picture 4" descr="https://i.stack.imgur.com/6Ht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09" y="289511"/>
            <a:ext cx="5978771" cy="638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007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Notificaciones </a:t>
            </a:r>
            <a:r>
              <a:rPr lang="es-MX" b="1" dirty="0" err="1" smtClean="0"/>
              <a:t>Push</a:t>
            </a: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en GCM (Google)</a:t>
            </a:r>
            <a:endParaRPr lang="es-MX" b="1" dirty="0"/>
          </a:p>
        </p:txBody>
      </p:sp>
      <p:pic>
        <p:nvPicPr>
          <p:cNvPr id="6146" name="Picture 2" descr="https://lh4.googleusercontent.com/d8jMD2EOx3IK9MMNDhF_htU_SLe1ZAhELfmTuD1Iv82mq4E3FvH2SI_EWhC-rakm4iL3J2x4tieX6Z2fNb4jc4VnWiWQUY1du3Y49O4GMP9MnIgurTZlZIQIplVTemqNe1u9Q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06" y="289510"/>
            <a:ext cx="8216302" cy="634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375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Notificaciones </a:t>
            </a:r>
            <a:r>
              <a:rPr lang="es-MX" b="1" dirty="0" err="1" smtClean="0"/>
              <a:t>Push</a:t>
            </a:r>
            <a:r>
              <a:rPr lang="es-MX" b="1" dirty="0" smtClean="0"/>
              <a:t> en MPNS (Microsoft)</a:t>
            </a:r>
            <a:endParaRPr lang="es-MX" b="1" dirty="0"/>
          </a:p>
        </p:txBody>
      </p:sp>
      <p:pic>
        <p:nvPicPr>
          <p:cNvPr id="5124" name="Picture 4" descr="http://image.slidesharecdn.com/05-mini-lesson-multitasking-120328092409-phpapp02/95/windows-phone-code-camp-montreal-push-notifications-and-live-tiles-4-638.jpg?cb=13918878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56" y="1189176"/>
            <a:ext cx="9649607" cy="542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6029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Azure</a:t>
            </a:r>
            <a:r>
              <a:rPr lang="es-MX" b="1" dirty="0" smtClean="0"/>
              <a:t> </a:t>
            </a:r>
            <a:r>
              <a:rPr lang="es-MX" b="1" dirty="0" err="1" smtClean="0"/>
              <a:t>Notification</a:t>
            </a:r>
            <a:r>
              <a:rPr lang="es-MX" b="1" dirty="0" smtClean="0"/>
              <a:t> </a:t>
            </a:r>
            <a:r>
              <a:rPr lang="es-MX" b="1" dirty="0" err="1" smtClean="0"/>
              <a:t>Hubs</a:t>
            </a:r>
            <a:endParaRPr lang="es-MX" b="1" dirty="0"/>
          </a:p>
        </p:txBody>
      </p:sp>
      <p:pic>
        <p:nvPicPr>
          <p:cNvPr id="4098" name="Picture 2" descr="https://i-msdn.sec.s-msft.com/dynimg/IC7716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362" y="1301716"/>
            <a:ext cx="7231596" cy="533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5147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611</Words>
  <Application>Microsoft Office PowerPoint</Application>
  <PresentationFormat>Panorámica</PresentationFormat>
  <Paragraphs>86</Paragraphs>
  <Slides>26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Wingdings</vt:lpstr>
      <vt:lpstr>5-30721_Build_2016_Template_Dark</vt:lpstr>
      <vt:lpstr>Push Notifications en Xamarin</vt:lpstr>
      <vt:lpstr>Notificaciones Push</vt:lpstr>
      <vt:lpstr>Notificaciones Push</vt:lpstr>
      <vt:lpstr>Usos de las Notificaciones Push</vt:lpstr>
      <vt:lpstr>Ventajas de las Notificaciones Push</vt:lpstr>
      <vt:lpstr>Notificaciones Push en APNS (Apple)</vt:lpstr>
      <vt:lpstr>Notificaciones Push en GCM (Google)</vt:lpstr>
      <vt:lpstr>Notificaciones Push en MPNS (Microsoft)</vt:lpstr>
      <vt:lpstr>Azure Notification Hubs</vt:lpstr>
      <vt:lpstr>Ciclo de vida</vt:lpstr>
      <vt:lpstr>Microsoft Azure</vt:lpstr>
      <vt:lpstr>Microsoft Azure</vt:lpstr>
      <vt:lpstr>Azure Notification Hubs</vt:lpstr>
      <vt:lpstr>Azure Notification Hubs</vt:lpstr>
      <vt:lpstr>Azure Notification Hubs</vt:lpstr>
      <vt:lpstr>Ventajas de Azure Notification Hubs</vt:lpstr>
      <vt:lpstr>Utilizando Azure Notification Hubs</vt:lpstr>
      <vt:lpstr>Utilizando Azure Notification Hubs</vt:lpstr>
      <vt:lpstr>Utilizando Azure Notification Hubs</vt:lpstr>
      <vt:lpstr>Presentación de PowerPoint</vt:lpstr>
      <vt:lpstr>Envía notificaciones dirigidas mediante Tags</vt:lpstr>
      <vt:lpstr>Ejemplo de notificaciones dirigidas con Tags</vt:lpstr>
      <vt:lpstr>Notification Templates (push multiplataforma)</vt:lpstr>
      <vt:lpstr>Notification Templates (localización)</vt:lpstr>
      <vt:lpstr>Presentación de PowerPoint</vt:lpstr>
      <vt:lpstr>¡Gracias!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Notifications en Xamarin</dc:title>
  <dc:creator>Luis Antonio Beltran</dc:creator>
  <cp:lastModifiedBy>Luis Antonio Beltran</cp:lastModifiedBy>
  <cp:revision>21</cp:revision>
  <dcterms:created xsi:type="dcterms:W3CDTF">2017-01-10T12:51:53Z</dcterms:created>
  <dcterms:modified xsi:type="dcterms:W3CDTF">2017-01-11T15:45:06Z</dcterms:modified>
</cp:coreProperties>
</file>