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1887200" cy="146304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DDDD"/>
    <a:srgbClr val="FFCCCC"/>
    <a:srgbClr val="FF99CC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31" d="100"/>
          <a:sy n="31" d="100"/>
        </p:scale>
        <p:origin x="20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394374"/>
            <a:ext cx="10104120" cy="509354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7684348"/>
            <a:ext cx="8915400" cy="353229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778933"/>
            <a:ext cx="256317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778933"/>
            <a:ext cx="754094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647444"/>
            <a:ext cx="10252710" cy="608583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9790858"/>
            <a:ext cx="10252710" cy="32003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778936"/>
            <a:ext cx="1025271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586481"/>
            <a:ext cx="5028842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5344160"/>
            <a:ext cx="502884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586481"/>
            <a:ext cx="5053608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5344160"/>
            <a:ext cx="50536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3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9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2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106510"/>
            <a:ext cx="6017895" cy="103970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106510"/>
            <a:ext cx="6017895" cy="103970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894667"/>
            <a:ext cx="1025271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3025-1080-453B-B405-7A88F89A5DB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3560217"/>
            <a:ext cx="40119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31A0-B57F-4E53-83B7-46E955E5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29205" y="3267632"/>
            <a:ext cx="7093956" cy="1740200"/>
          </a:xfrm>
          <a:prstGeom prst="rect">
            <a:avLst/>
          </a:prstGeom>
          <a:solidFill>
            <a:srgbClr val="66FFFF">
              <a:alpha val="16863"/>
            </a:srgb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5" idx="4"/>
            <a:endCxn id="112" idx="0"/>
          </p:cNvCxnSpPr>
          <p:nvPr/>
        </p:nvCxnSpPr>
        <p:spPr>
          <a:xfrm rot="16200000" flipH="1">
            <a:off x="3480416" y="2571865"/>
            <a:ext cx="997618" cy="39391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45434" y="156438"/>
            <a:ext cx="11595106" cy="258486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-573496" y="185242"/>
            <a:ext cx="301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 Inputs:</a:t>
            </a:r>
            <a:endParaRPr lang="en-US" b="1" dirty="0"/>
          </a:p>
        </p:txBody>
      </p:sp>
      <p:grpSp>
        <p:nvGrpSpPr>
          <p:cNvPr id="254" name="Group 253"/>
          <p:cNvGrpSpPr/>
          <p:nvPr/>
        </p:nvGrpSpPr>
        <p:grpSpPr>
          <a:xfrm>
            <a:off x="414529" y="570439"/>
            <a:ext cx="11178237" cy="1714368"/>
            <a:chOff x="414529" y="570439"/>
            <a:chExt cx="11178237" cy="1714368"/>
          </a:xfrm>
        </p:grpSpPr>
        <p:sp>
          <p:nvSpPr>
            <p:cNvPr id="53" name="Flowchart: Data 52"/>
            <p:cNvSpPr/>
            <p:nvPr/>
          </p:nvSpPr>
          <p:spPr>
            <a:xfrm>
              <a:off x="6466317" y="576328"/>
              <a:ext cx="2759969" cy="1693683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“Target” image geo-location (in file header, </a:t>
              </a:r>
              <a:r>
                <a:rPr lang="en-US" sz="1872" dirty="0"/>
                <a:t>optional</a:t>
              </a:r>
              <a:r>
                <a:rPr lang="en-US" sz="1872" dirty="0" smtClean="0"/>
                <a:t>)</a:t>
              </a:r>
              <a:endParaRPr lang="en-US" sz="1872" dirty="0"/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2659689" y="593124"/>
              <a:ext cx="2245158" cy="1676890"/>
            </a:xfrm>
            <a:prstGeom prst="flowChartInputOutp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“Source” image (</a:t>
              </a:r>
              <a:r>
                <a:rPr lang="en-US" sz="1872" dirty="0" err="1" smtClean="0"/>
                <a:t>unlocated</a:t>
              </a:r>
              <a:r>
                <a:rPr lang="en-US" sz="1872" dirty="0" smtClean="0"/>
                <a:t>)</a:t>
              </a:r>
            </a:p>
          </p:txBody>
        </p:sp>
        <p:sp>
          <p:nvSpPr>
            <p:cNvPr id="149" name="Flowchart: Data 148"/>
            <p:cNvSpPr/>
            <p:nvPr/>
          </p:nvSpPr>
          <p:spPr>
            <a:xfrm>
              <a:off x="4846419" y="576332"/>
              <a:ext cx="2193137" cy="1693681"/>
            </a:xfrm>
            <a:prstGeom prst="flowChartInputOutpu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“Target” image</a:t>
              </a:r>
              <a:endParaRPr lang="en-US" sz="1872" dirty="0"/>
            </a:p>
          </p:txBody>
        </p:sp>
        <p:sp>
          <p:nvSpPr>
            <p:cNvPr id="55" name="Flowchart: Data 54"/>
            <p:cNvSpPr/>
            <p:nvPr/>
          </p:nvSpPr>
          <p:spPr>
            <a:xfrm>
              <a:off x="414529" y="590458"/>
              <a:ext cx="2577025" cy="1694349"/>
            </a:xfrm>
            <a:prstGeom prst="flowChartInputOutpu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“Source” image search window (pixel coordinates, optional)</a:t>
              </a:r>
              <a:endParaRPr lang="en-US" sz="1872" dirty="0"/>
            </a:p>
          </p:txBody>
        </p:sp>
        <p:sp>
          <p:nvSpPr>
            <p:cNvPr id="60" name="Flowchart: Data 59"/>
            <p:cNvSpPr/>
            <p:nvPr/>
          </p:nvSpPr>
          <p:spPr>
            <a:xfrm>
              <a:off x="9004868" y="570439"/>
              <a:ext cx="2587898" cy="1699574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“Target” image search window (pixel coordinates, optional)</a:t>
              </a:r>
              <a:endParaRPr lang="en-US" sz="1872" dirty="0"/>
            </a:p>
          </p:txBody>
        </p:sp>
      </p:grpSp>
      <p:cxnSp>
        <p:nvCxnSpPr>
          <p:cNvPr id="16" name="Elbow Connector 15"/>
          <p:cNvCxnSpPr>
            <a:stCxn id="55" idx="4"/>
            <a:endCxn id="112" idx="0"/>
          </p:cNvCxnSpPr>
          <p:nvPr/>
        </p:nvCxnSpPr>
        <p:spPr>
          <a:xfrm rot="16200000" flipH="1">
            <a:off x="2448200" y="1539648"/>
            <a:ext cx="982825" cy="24731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9" idx="3"/>
            <a:endCxn id="112" idx="0"/>
          </p:cNvCxnSpPr>
          <p:nvPr/>
        </p:nvCxnSpPr>
        <p:spPr>
          <a:xfrm rot="5400000">
            <a:off x="4451120" y="1995077"/>
            <a:ext cx="997619" cy="154749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0" idx="3"/>
            <a:endCxn id="112" idx="0"/>
          </p:cNvCxnSpPr>
          <p:nvPr/>
        </p:nvCxnSpPr>
        <p:spPr>
          <a:xfrm rot="5400000">
            <a:off x="6609296" y="-163100"/>
            <a:ext cx="997619" cy="5863844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68718" y="3267631"/>
            <a:ext cx="7054442" cy="1634281"/>
            <a:chOff x="772122" y="3788229"/>
            <a:chExt cx="7054442" cy="1634281"/>
          </a:xfrm>
        </p:grpSpPr>
        <p:sp>
          <p:nvSpPr>
            <p:cNvPr id="113" name="TextBox 112"/>
            <p:cNvSpPr txBox="1"/>
            <p:nvPr/>
          </p:nvSpPr>
          <p:spPr>
            <a:xfrm>
              <a:off x="772122" y="3788229"/>
              <a:ext cx="25880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Phase 1:</a:t>
              </a:r>
            </a:p>
            <a:p>
              <a:r>
                <a:rPr lang="en-US" sz="2800" b="1" dirty="0" smtClean="0"/>
                <a:t>Image Pre-processing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5089" y="3945182"/>
              <a:ext cx="52014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Generate source and target pyramids (if needed)*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Generate source and target tiles (write if needed)*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Generate folders in Scratch directory, store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Generate image-to-tile coordinate mapping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Generate source-to-target tile pairs for matching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8149" y="5664239"/>
            <a:ext cx="212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CSV text files, stored in Scratch directory:</a:t>
            </a:r>
            <a:endParaRPr lang="en-US" sz="1600" i="1" dirty="0"/>
          </a:p>
        </p:txBody>
      </p:sp>
      <p:sp>
        <p:nvSpPr>
          <p:cNvPr id="47" name="Rectangle 46"/>
          <p:cNvSpPr/>
          <p:nvPr/>
        </p:nvSpPr>
        <p:spPr>
          <a:xfrm>
            <a:off x="1736418" y="6615299"/>
            <a:ext cx="7093956" cy="1547487"/>
          </a:xfrm>
          <a:prstGeom prst="rect">
            <a:avLst/>
          </a:prstGeom>
          <a:solidFill>
            <a:schemeClr val="accent2">
              <a:lumMod val="60000"/>
              <a:lumOff val="40000"/>
              <a:alpha val="16863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/>
          <p:cNvSpPr/>
          <p:nvPr/>
        </p:nvSpPr>
        <p:spPr>
          <a:xfrm>
            <a:off x="2331198" y="5565216"/>
            <a:ext cx="1596378" cy="782823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Source image tile list</a:t>
            </a:r>
            <a:endParaRPr lang="en-US" sz="1920" dirty="0"/>
          </a:p>
        </p:txBody>
      </p:sp>
      <p:sp>
        <p:nvSpPr>
          <p:cNvPr id="62" name="TextBox 61"/>
          <p:cNvSpPr txBox="1"/>
          <p:nvPr/>
        </p:nvSpPr>
        <p:spPr>
          <a:xfrm>
            <a:off x="7992609" y="3155306"/>
            <a:ext cx="2766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i="1" dirty="0" smtClean="0"/>
              <a:t>Image pyramids and contrast enhancement are implemented, but may or may not be necessary in final implementation. Listed here as optional internal steps to include in final release.</a:t>
            </a:r>
            <a:endParaRPr lang="en-US" i="1" dirty="0"/>
          </a:p>
        </p:txBody>
      </p:sp>
      <p:cxnSp>
        <p:nvCxnSpPr>
          <p:cNvPr id="63" name="Elbow Connector 62"/>
          <p:cNvCxnSpPr>
            <a:stCxn id="112" idx="2"/>
            <a:endCxn id="58" idx="0"/>
          </p:cNvCxnSpPr>
          <p:nvPr/>
        </p:nvCxnSpPr>
        <p:spPr>
          <a:xfrm rot="5400000">
            <a:off x="3374093" y="4763126"/>
            <a:ext cx="557384" cy="104679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2" idx="2"/>
            <a:endCxn id="59" idx="0"/>
          </p:cNvCxnSpPr>
          <p:nvPr/>
        </p:nvCxnSpPr>
        <p:spPr>
          <a:xfrm rot="16200000" flipH="1">
            <a:off x="4454007" y="4730007"/>
            <a:ext cx="551564" cy="110721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2" idx="2"/>
            <a:endCxn id="61" idx="0"/>
          </p:cNvCxnSpPr>
          <p:nvPr/>
        </p:nvCxnSpPr>
        <p:spPr>
          <a:xfrm rot="16200000" flipH="1">
            <a:off x="5510791" y="3673223"/>
            <a:ext cx="575353" cy="324456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835385" y="6633267"/>
            <a:ext cx="7066079" cy="1482533"/>
            <a:chOff x="1938789" y="7153865"/>
            <a:chExt cx="7066079" cy="1482533"/>
          </a:xfrm>
        </p:grpSpPr>
        <p:sp>
          <p:nvSpPr>
            <p:cNvPr id="73" name="TextBox 72"/>
            <p:cNvSpPr txBox="1"/>
            <p:nvPr/>
          </p:nvSpPr>
          <p:spPr>
            <a:xfrm>
              <a:off x="1938789" y="7153865"/>
              <a:ext cx="25880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Phase 2:</a:t>
              </a:r>
            </a:p>
            <a:p>
              <a:r>
                <a:rPr lang="en-US" sz="2800" b="1" dirty="0" err="1" smtClean="0"/>
                <a:t>Keypoint</a:t>
              </a:r>
              <a:r>
                <a:rPr lang="en-US" sz="2800" b="1" dirty="0" smtClean="0"/>
                <a:t> Generation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3393" y="7251403"/>
              <a:ext cx="52014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Contrast-enhance tiles (if needed)*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Generate </a:t>
              </a:r>
              <a:r>
                <a:rPr lang="en-US" dirty="0" err="1" smtClean="0"/>
                <a:t>keypoints</a:t>
              </a:r>
              <a:r>
                <a:rPr lang="en-US" dirty="0" smtClean="0"/>
                <a:t> on each image tile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Generate </a:t>
              </a:r>
              <a:r>
                <a:rPr lang="en-US" dirty="0" err="1" smtClean="0"/>
                <a:t>keypoint</a:t>
              </a:r>
              <a:r>
                <a:rPr lang="en-US" dirty="0"/>
                <a:t>-</a:t>
              </a:r>
              <a:r>
                <a:rPr lang="en-US" dirty="0" smtClean="0"/>
                <a:t>matches between source/target tile pairs</a:t>
              </a:r>
            </a:p>
            <a:p>
              <a:r>
                <a:rPr lang="en-US" sz="1200" i="1" dirty="0" smtClean="0"/>
                <a:t>(also uses Source &amp; Target images and pyramids, arrows omitted for simplicity)</a:t>
              </a:r>
              <a:endParaRPr lang="en-US" sz="1600" i="1" dirty="0" smtClean="0"/>
            </a:p>
          </p:txBody>
        </p:sp>
      </p:grpSp>
      <p:sp>
        <p:nvSpPr>
          <p:cNvPr id="64" name="Flowchart: Multidocument 63"/>
          <p:cNvSpPr/>
          <p:nvPr/>
        </p:nvSpPr>
        <p:spPr>
          <a:xfrm>
            <a:off x="3526445" y="8412077"/>
            <a:ext cx="3112770" cy="992920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Keypoint</a:t>
            </a:r>
            <a:r>
              <a:rPr lang="en-US" dirty="0" smtClean="0"/>
              <a:t> matches for each source/target tile pair</a:t>
            </a:r>
            <a:endParaRPr lang="en-US" dirty="0"/>
          </a:p>
        </p:txBody>
      </p:sp>
      <p:cxnSp>
        <p:nvCxnSpPr>
          <p:cNvPr id="76" name="Elbow Connector 75"/>
          <p:cNvCxnSpPr>
            <a:stCxn id="58" idx="2"/>
            <a:endCxn id="47" idx="0"/>
          </p:cNvCxnSpPr>
          <p:nvPr/>
        </p:nvCxnSpPr>
        <p:spPr>
          <a:xfrm rot="16200000" flipH="1">
            <a:off x="4046885" y="5378787"/>
            <a:ext cx="319013" cy="21540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9" idx="2"/>
            <a:endCxn id="47" idx="0"/>
          </p:cNvCxnSpPr>
          <p:nvPr/>
        </p:nvCxnSpPr>
        <p:spPr>
          <a:xfrm rot="5400000">
            <a:off x="5120980" y="6452882"/>
            <a:ext cx="324833" cy="1270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1" idx="2"/>
            <a:endCxn id="47" idx="0"/>
          </p:cNvCxnSpPr>
          <p:nvPr/>
        </p:nvCxnSpPr>
        <p:spPr>
          <a:xfrm rot="5400000">
            <a:off x="6201552" y="5396099"/>
            <a:ext cx="301044" cy="213735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8149" y="8645422"/>
            <a:ext cx="212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CSV text files, stored in Scratch directory:</a:t>
            </a:r>
            <a:endParaRPr lang="en-US" sz="1600" i="1" dirty="0"/>
          </a:p>
        </p:txBody>
      </p:sp>
      <p:cxnSp>
        <p:nvCxnSpPr>
          <p:cNvPr id="114" name="Elbow Connector 113"/>
          <p:cNvCxnSpPr>
            <a:stCxn id="47" idx="2"/>
            <a:endCxn id="64" idx="0"/>
          </p:cNvCxnSpPr>
          <p:nvPr/>
        </p:nvCxnSpPr>
        <p:spPr>
          <a:xfrm rot="16200000" flipH="1">
            <a:off x="5165541" y="8280640"/>
            <a:ext cx="249291" cy="1358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8" idx="3"/>
            <a:endCxn id="131" idx="3"/>
          </p:cNvCxnSpPr>
          <p:nvPr/>
        </p:nvCxnSpPr>
        <p:spPr>
          <a:xfrm>
            <a:off x="3927576" y="5956628"/>
            <a:ext cx="5050088" cy="4500558"/>
          </a:xfrm>
          <a:prstGeom prst="bentConnector3">
            <a:avLst>
              <a:gd name="adj1" fmla="val 10452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9" idx="3"/>
            <a:endCxn id="131" idx="3"/>
          </p:cNvCxnSpPr>
          <p:nvPr/>
        </p:nvCxnSpPr>
        <p:spPr>
          <a:xfrm>
            <a:off x="6249412" y="5950808"/>
            <a:ext cx="2728252" cy="4506378"/>
          </a:xfrm>
          <a:prstGeom prst="bentConnector3">
            <a:avLst>
              <a:gd name="adj1" fmla="val 108379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61" idx="3"/>
            <a:endCxn id="131" idx="3"/>
          </p:cNvCxnSpPr>
          <p:nvPr/>
        </p:nvCxnSpPr>
        <p:spPr>
          <a:xfrm>
            <a:off x="8202289" y="5974597"/>
            <a:ext cx="775375" cy="4482589"/>
          </a:xfrm>
          <a:prstGeom prst="bentConnector3">
            <a:avLst>
              <a:gd name="adj1" fmla="val 129483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1883708" y="9683442"/>
            <a:ext cx="7093956" cy="1547487"/>
            <a:chOff x="1987112" y="10297785"/>
            <a:chExt cx="7093956" cy="1547487"/>
          </a:xfrm>
        </p:grpSpPr>
        <p:sp>
          <p:nvSpPr>
            <p:cNvPr id="131" name="Rectangle 130"/>
            <p:cNvSpPr/>
            <p:nvPr/>
          </p:nvSpPr>
          <p:spPr>
            <a:xfrm>
              <a:off x="1987112" y="10297785"/>
              <a:ext cx="7093956" cy="1547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16863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991041" y="10384913"/>
              <a:ext cx="25880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Phase </a:t>
              </a:r>
              <a:r>
                <a:rPr lang="en-US" sz="2800" b="1" dirty="0"/>
                <a:t>3</a:t>
              </a:r>
              <a:r>
                <a:rPr lang="en-US" sz="2800" b="1" dirty="0" smtClean="0"/>
                <a:t>:</a:t>
              </a:r>
            </a:p>
            <a:p>
              <a:r>
                <a:rPr lang="en-US" sz="2800" b="1" dirty="0" smtClean="0"/>
                <a:t>RANSAC Filtering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675929" y="10437034"/>
              <a:ext cx="5376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Filter </a:t>
              </a:r>
              <a:r>
                <a:rPr lang="en-US" dirty="0" err="1" smtClean="0"/>
                <a:t>keypoint</a:t>
              </a:r>
              <a:r>
                <a:rPr lang="en-US" dirty="0" smtClean="0"/>
                <a:t> matches</a:t>
              </a:r>
              <a:r>
                <a:rPr lang="en-US" dirty="0"/>
                <a:t> </a:t>
              </a:r>
              <a:r>
                <a:rPr lang="en-US" dirty="0" smtClean="0"/>
                <a:t>for consistent </a:t>
              </a:r>
              <a:r>
                <a:rPr lang="en-US" dirty="0" err="1" smtClean="0"/>
                <a:t>homography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Combine tile-tile results into image-image results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Filter image </a:t>
              </a:r>
              <a:r>
                <a:rPr lang="en-US" dirty="0" err="1" smtClean="0"/>
                <a:t>keypoint</a:t>
              </a:r>
              <a:r>
                <a:rPr lang="en-US" dirty="0" smtClean="0"/>
                <a:t> matches for consistent </a:t>
              </a:r>
              <a:r>
                <a:rPr lang="en-US" dirty="0" err="1" smtClean="0"/>
                <a:t>homography</a:t>
              </a:r>
              <a:endParaRPr lang="en-US" dirty="0" smtClean="0"/>
            </a:p>
          </p:txBody>
        </p:sp>
      </p:grpSp>
      <p:sp>
        <p:nvSpPr>
          <p:cNvPr id="59" name="Flowchart: Document 58"/>
          <p:cNvSpPr/>
          <p:nvPr/>
        </p:nvSpPr>
        <p:spPr>
          <a:xfrm>
            <a:off x="4317380" y="5559396"/>
            <a:ext cx="1932032" cy="782823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Source/Target pairs</a:t>
            </a:r>
            <a:endParaRPr lang="en-US" sz="1920" dirty="0"/>
          </a:p>
        </p:txBody>
      </p:sp>
      <p:sp>
        <p:nvSpPr>
          <p:cNvPr id="61" name="Flowchart: Document 60"/>
          <p:cNvSpPr/>
          <p:nvPr/>
        </p:nvSpPr>
        <p:spPr>
          <a:xfrm>
            <a:off x="6639215" y="5583185"/>
            <a:ext cx="1563074" cy="782823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Target image tile list</a:t>
            </a:r>
            <a:endParaRPr lang="en-US" sz="1920" dirty="0"/>
          </a:p>
        </p:txBody>
      </p:sp>
      <p:cxnSp>
        <p:nvCxnSpPr>
          <p:cNvPr id="150" name="Elbow Connector 149"/>
          <p:cNvCxnSpPr>
            <a:stCxn id="64" idx="2"/>
            <a:endCxn id="131" idx="0"/>
          </p:cNvCxnSpPr>
          <p:nvPr/>
        </p:nvCxnSpPr>
        <p:spPr>
          <a:xfrm rot="16200000" flipH="1">
            <a:off x="4990508" y="9243263"/>
            <a:ext cx="316047" cy="56430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Flowchart: Document 151"/>
          <p:cNvSpPr/>
          <p:nvPr/>
        </p:nvSpPr>
        <p:spPr>
          <a:xfrm>
            <a:off x="2054097" y="11586135"/>
            <a:ext cx="2650930" cy="70350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Image </a:t>
            </a:r>
            <a:r>
              <a:rPr lang="en-US" sz="1920" dirty="0" err="1" smtClean="0"/>
              <a:t>Keypoint</a:t>
            </a:r>
            <a:r>
              <a:rPr lang="en-US" sz="1920" dirty="0" smtClean="0"/>
              <a:t> Matches (pixel coordinates)</a:t>
            </a:r>
            <a:endParaRPr lang="en-US" sz="1920" dirty="0"/>
          </a:p>
        </p:txBody>
      </p:sp>
      <p:cxnSp>
        <p:nvCxnSpPr>
          <p:cNvPr id="153" name="Elbow Connector 152"/>
          <p:cNvCxnSpPr>
            <a:stCxn id="131" idx="2"/>
            <a:endCxn id="152" idx="0"/>
          </p:cNvCxnSpPr>
          <p:nvPr/>
        </p:nvCxnSpPr>
        <p:spPr>
          <a:xfrm rot="5400000">
            <a:off x="4227521" y="10382970"/>
            <a:ext cx="355206" cy="2051124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1226" y="11603696"/>
            <a:ext cx="212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CSV text file, stored in Scratch directory:</a:t>
            </a:r>
            <a:endParaRPr lang="en-US" sz="1600" i="1" dirty="0"/>
          </a:p>
        </p:txBody>
      </p:sp>
      <p:sp>
        <p:nvSpPr>
          <p:cNvPr id="171" name="Diamond 170"/>
          <p:cNvSpPr/>
          <p:nvPr/>
        </p:nvSpPr>
        <p:spPr>
          <a:xfrm>
            <a:off x="5430686" y="11325035"/>
            <a:ext cx="2373630" cy="885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Target image geo-located?</a:t>
            </a:r>
            <a:endParaRPr lang="en-US" sz="1600" dirty="0"/>
          </a:p>
        </p:txBody>
      </p:sp>
      <p:cxnSp>
        <p:nvCxnSpPr>
          <p:cNvPr id="172" name="Elbow Connector 171"/>
          <p:cNvCxnSpPr>
            <a:stCxn id="152" idx="3"/>
            <a:endCxn id="171" idx="1"/>
          </p:cNvCxnSpPr>
          <p:nvPr/>
        </p:nvCxnSpPr>
        <p:spPr>
          <a:xfrm flipV="1">
            <a:off x="4705027" y="11767584"/>
            <a:ext cx="725659" cy="170304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71" idx="2"/>
            <a:endCxn id="159" idx="0"/>
          </p:cNvCxnSpPr>
          <p:nvPr/>
        </p:nvCxnSpPr>
        <p:spPr>
          <a:xfrm rot="5400000">
            <a:off x="4921727" y="11055812"/>
            <a:ext cx="541454" cy="285009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71" idx="3"/>
            <a:endCxn id="204" idx="1"/>
          </p:cNvCxnSpPr>
          <p:nvPr/>
        </p:nvCxnSpPr>
        <p:spPr>
          <a:xfrm>
            <a:off x="7804316" y="11767584"/>
            <a:ext cx="2023739" cy="48626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Flowchart: Document 185"/>
          <p:cNvSpPr/>
          <p:nvPr/>
        </p:nvSpPr>
        <p:spPr>
          <a:xfrm>
            <a:off x="7613538" y="12589424"/>
            <a:ext cx="1784734" cy="1692273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Image </a:t>
            </a:r>
            <a:r>
              <a:rPr lang="en-US" sz="1920" dirty="0" err="1" smtClean="0"/>
              <a:t>Keypoint</a:t>
            </a:r>
            <a:r>
              <a:rPr lang="en-US" sz="1920" dirty="0" smtClean="0"/>
              <a:t> Matches (pixel coordinates + geographic coordinates)</a:t>
            </a:r>
            <a:endParaRPr lang="en-US" sz="1920" dirty="0"/>
          </a:p>
        </p:txBody>
      </p:sp>
      <p:cxnSp>
        <p:nvCxnSpPr>
          <p:cNvPr id="187" name="Elbow Connector 186"/>
          <p:cNvCxnSpPr>
            <a:stCxn id="159" idx="3"/>
            <a:endCxn id="186" idx="1"/>
          </p:cNvCxnSpPr>
          <p:nvPr/>
        </p:nvCxnSpPr>
        <p:spPr>
          <a:xfrm flipV="1">
            <a:off x="7123786" y="13435561"/>
            <a:ext cx="489752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867116" y="11455313"/>
            <a:ext cx="50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4849784" y="12138954"/>
            <a:ext cx="50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Yes</a:t>
            </a:r>
            <a:endParaRPr lang="en-US" i="1" dirty="0"/>
          </a:p>
        </p:txBody>
      </p:sp>
      <p:sp>
        <p:nvSpPr>
          <p:cNvPr id="204" name="Rounded Rectangle 203"/>
          <p:cNvSpPr/>
          <p:nvPr/>
        </p:nvSpPr>
        <p:spPr>
          <a:xfrm>
            <a:off x="9828055" y="11397181"/>
            <a:ext cx="1863090" cy="17133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</a:t>
            </a:r>
            <a:r>
              <a:rPr lang="en-US" dirty="0" err="1" smtClean="0"/>
              <a:t>Keypoint</a:t>
            </a:r>
            <a:r>
              <a:rPr lang="en-US" dirty="0" smtClean="0"/>
              <a:t> Matches to user (CSV file, with or without geolocation)</a:t>
            </a:r>
            <a:endParaRPr lang="en-US" dirty="0"/>
          </a:p>
        </p:txBody>
      </p:sp>
      <p:cxnSp>
        <p:nvCxnSpPr>
          <p:cNvPr id="206" name="Elbow Connector 205"/>
          <p:cNvCxnSpPr>
            <a:stCxn id="186" idx="3"/>
            <a:endCxn id="204" idx="2"/>
          </p:cNvCxnSpPr>
          <p:nvPr/>
        </p:nvCxnSpPr>
        <p:spPr>
          <a:xfrm flipV="1">
            <a:off x="9398272" y="13110519"/>
            <a:ext cx="1361328" cy="325042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411026" y="12751585"/>
            <a:ext cx="6712761" cy="1384995"/>
            <a:chOff x="411026" y="12751585"/>
            <a:chExt cx="6712761" cy="1384995"/>
          </a:xfrm>
        </p:grpSpPr>
        <p:sp>
          <p:nvSpPr>
            <p:cNvPr id="159" name="Rectangle 158"/>
            <p:cNvSpPr/>
            <p:nvPr/>
          </p:nvSpPr>
          <p:spPr>
            <a:xfrm>
              <a:off x="411026" y="12751586"/>
              <a:ext cx="6712760" cy="136795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16863"/>
              </a:schemeClr>
            </a:solidFill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73593" y="12751585"/>
              <a:ext cx="25880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Phase 4:</a:t>
              </a:r>
            </a:p>
            <a:p>
              <a:r>
                <a:rPr lang="en-US" sz="2800" b="1" dirty="0" err="1" smtClean="0"/>
                <a:t>Keypoint</a:t>
              </a:r>
              <a:r>
                <a:rPr lang="en-US" sz="2800" b="1" dirty="0" smtClean="0"/>
                <a:t> Geolocation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45476" y="12933582"/>
              <a:ext cx="467831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Retrieve geographic coordinates from pixel coordinates and target image geolocation information</a:t>
              </a:r>
            </a:p>
            <a:p>
              <a:r>
                <a:rPr lang="en-US" sz="1200" i="1" dirty="0"/>
                <a:t>(also uses </a:t>
              </a:r>
              <a:r>
                <a:rPr lang="en-US" sz="1200" i="1" dirty="0" smtClean="0"/>
                <a:t>Target image, arrow </a:t>
              </a:r>
              <a:r>
                <a:rPr lang="en-US" sz="1200" i="1" dirty="0"/>
                <a:t>omitted for simplicity</a:t>
              </a:r>
              <a:endParaRPr lang="en-US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210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932" y="2275146"/>
            <a:ext cx="11318789" cy="10192821"/>
          </a:xfrm>
          <a:prstGeom prst="rect">
            <a:avLst/>
          </a:prstGeom>
          <a:solidFill>
            <a:srgbClr val="66FFFF">
              <a:alpha val="16863"/>
            </a:srgb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Elbow Connector 105"/>
          <p:cNvCxnSpPr>
            <a:stCxn id="22" idx="3"/>
            <a:endCxn id="41" idx="1"/>
          </p:cNvCxnSpPr>
          <p:nvPr/>
        </p:nvCxnSpPr>
        <p:spPr>
          <a:xfrm flipV="1">
            <a:off x="4028078" y="7701207"/>
            <a:ext cx="3497187" cy="15957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869" y="2242021"/>
            <a:ext cx="25880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Phase 1:</a:t>
            </a:r>
          </a:p>
          <a:p>
            <a:r>
              <a:rPr lang="en-US" sz="2800" b="1" dirty="0" smtClean="0"/>
              <a:t>Image Pre-processing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6869" y="261520"/>
            <a:ext cx="11178237" cy="1714368"/>
            <a:chOff x="414529" y="570439"/>
            <a:chExt cx="11178237" cy="1714368"/>
          </a:xfrm>
        </p:grpSpPr>
        <p:sp>
          <p:nvSpPr>
            <p:cNvPr id="8" name="Flowchart: Data 7"/>
            <p:cNvSpPr/>
            <p:nvPr/>
          </p:nvSpPr>
          <p:spPr>
            <a:xfrm>
              <a:off x="6466317" y="576328"/>
              <a:ext cx="2759969" cy="1693683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“Target” image geo-location (in file header, </a:t>
              </a:r>
              <a:r>
                <a:rPr lang="en-US" sz="1872" dirty="0"/>
                <a:t>optional</a:t>
              </a:r>
              <a:r>
                <a:rPr lang="en-US" sz="1872" dirty="0" smtClean="0"/>
                <a:t>)</a:t>
              </a:r>
              <a:endParaRPr lang="en-US" sz="1872" dirty="0"/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2659689" y="593124"/>
              <a:ext cx="2245158" cy="1676890"/>
            </a:xfrm>
            <a:prstGeom prst="flowChartInputOutp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“Source” image (</a:t>
              </a:r>
              <a:r>
                <a:rPr lang="en-US" sz="1872" dirty="0" err="1" smtClean="0"/>
                <a:t>unlocated</a:t>
              </a:r>
              <a:r>
                <a:rPr lang="en-US" sz="1872" dirty="0" smtClean="0"/>
                <a:t>)</a:t>
              </a:r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4846419" y="576332"/>
              <a:ext cx="2193137" cy="1693681"/>
            </a:xfrm>
            <a:prstGeom prst="flowChartInputOutpu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“Target” image</a:t>
              </a:r>
              <a:endParaRPr lang="en-US" sz="1872" dirty="0"/>
            </a:p>
          </p:txBody>
        </p:sp>
        <p:sp>
          <p:nvSpPr>
            <p:cNvPr id="11" name="Flowchart: Data 10"/>
            <p:cNvSpPr/>
            <p:nvPr/>
          </p:nvSpPr>
          <p:spPr>
            <a:xfrm>
              <a:off x="414529" y="590458"/>
              <a:ext cx="2577025" cy="1694349"/>
            </a:xfrm>
            <a:prstGeom prst="flowChartInputOutpu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“Source” image search window (pixel coordinates, optional)</a:t>
              </a:r>
              <a:endParaRPr lang="en-US" sz="1872" dirty="0"/>
            </a:p>
          </p:txBody>
        </p:sp>
        <p:sp>
          <p:nvSpPr>
            <p:cNvPr id="12" name="Flowchart: Data 11"/>
            <p:cNvSpPr/>
            <p:nvPr/>
          </p:nvSpPr>
          <p:spPr>
            <a:xfrm>
              <a:off x="9004868" y="570439"/>
              <a:ext cx="2587898" cy="1699574"/>
            </a:xfrm>
            <a:prstGeom prst="flowChartInputOutpu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“Target” image search window (pixel coordinates, optional)</a:t>
              </a:r>
              <a:endParaRPr lang="en-US" sz="1872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3894" y="3765393"/>
            <a:ext cx="2509652" cy="1912592"/>
            <a:chOff x="3943607" y="7442887"/>
            <a:chExt cx="2509652" cy="1912592"/>
          </a:xfrm>
        </p:grpSpPr>
        <p:sp>
          <p:nvSpPr>
            <p:cNvPr id="15" name="Flowchart: Data 14"/>
            <p:cNvSpPr/>
            <p:nvPr/>
          </p:nvSpPr>
          <p:spPr>
            <a:xfrm>
              <a:off x="4208101" y="7678589"/>
              <a:ext cx="2245158" cy="1676890"/>
            </a:xfrm>
            <a:prstGeom prst="flowChartInputOutp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72" dirty="0" smtClean="0"/>
            </a:p>
          </p:txBody>
        </p:sp>
        <p:sp>
          <p:nvSpPr>
            <p:cNvPr id="14" name="Flowchart: Data 13"/>
            <p:cNvSpPr/>
            <p:nvPr/>
          </p:nvSpPr>
          <p:spPr>
            <a:xfrm>
              <a:off x="4067575" y="7560738"/>
              <a:ext cx="2245158" cy="1676890"/>
            </a:xfrm>
            <a:prstGeom prst="flowChartInputOutp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72" dirty="0" smtClean="0"/>
            </a:p>
          </p:txBody>
        </p:sp>
        <p:sp>
          <p:nvSpPr>
            <p:cNvPr id="13" name="Flowchart: Data 12"/>
            <p:cNvSpPr/>
            <p:nvPr/>
          </p:nvSpPr>
          <p:spPr>
            <a:xfrm>
              <a:off x="3943607" y="7442887"/>
              <a:ext cx="2245158" cy="1676890"/>
            </a:xfrm>
            <a:prstGeom prst="flowChartInputOutp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Source </a:t>
              </a:r>
              <a:r>
                <a:rPr lang="en-US" sz="1872" dirty="0" smtClean="0"/>
                <a:t>pyramid </a:t>
              </a:r>
              <a:r>
                <a:rPr lang="en-US" sz="1872" dirty="0" smtClean="0"/>
                <a:t>images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2642028" y="2556132"/>
            <a:ext cx="8268987" cy="410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dirty="0" smtClean="0"/>
              <a:t>mage_pyramid.py (optional)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12985" y="3770254"/>
            <a:ext cx="2441073" cy="1929383"/>
            <a:chOff x="5089697" y="4403125"/>
            <a:chExt cx="2441073" cy="1929383"/>
          </a:xfrm>
        </p:grpSpPr>
        <p:sp>
          <p:nvSpPr>
            <p:cNvPr id="19" name="Flowchart: Data 18"/>
            <p:cNvSpPr/>
            <p:nvPr/>
          </p:nvSpPr>
          <p:spPr>
            <a:xfrm>
              <a:off x="5337633" y="4638827"/>
              <a:ext cx="2193137" cy="1693681"/>
            </a:xfrm>
            <a:prstGeom prst="flowChartInputOutpu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72" dirty="0"/>
            </a:p>
          </p:txBody>
        </p:sp>
        <p:sp>
          <p:nvSpPr>
            <p:cNvPr id="20" name="Flowchart: Data 19"/>
            <p:cNvSpPr/>
            <p:nvPr/>
          </p:nvSpPr>
          <p:spPr>
            <a:xfrm>
              <a:off x="5213665" y="4526347"/>
              <a:ext cx="2193137" cy="1693681"/>
            </a:xfrm>
            <a:prstGeom prst="flowChartInputOutpu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72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5089697" y="4403125"/>
              <a:ext cx="2193137" cy="1693681"/>
            </a:xfrm>
            <a:prstGeom prst="flowChartInputOutpu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72" dirty="0" smtClean="0"/>
                <a:t>Target pyramid images</a:t>
              </a:r>
              <a:endParaRPr lang="en-US" sz="1872" dirty="0"/>
            </a:p>
          </p:txBody>
        </p:sp>
      </p:grpSp>
      <p:sp>
        <p:nvSpPr>
          <p:cNvPr id="22" name="Flowchart: Document 21"/>
          <p:cNvSpPr/>
          <p:nvPr/>
        </p:nvSpPr>
        <p:spPr>
          <a:xfrm>
            <a:off x="2167646" y="7509031"/>
            <a:ext cx="1860432" cy="70350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Source tile list</a:t>
            </a:r>
            <a:endParaRPr lang="en-US" sz="1920" dirty="0"/>
          </a:p>
        </p:txBody>
      </p:sp>
      <p:sp>
        <p:nvSpPr>
          <p:cNvPr id="23" name="Flowchart: Document 22"/>
          <p:cNvSpPr/>
          <p:nvPr/>
        </p:nvSpPr>
        <p:spPr>
          <a:xfrm>
            <a:off x="4743259" y="7509031"/>
            <a:ext cx="1860432" cy="70350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Target tile list</a:t>
            </a:r>
            <a:endParaRPr lang="en-US" sz="1920" dirty="0"/>
          </a:p>
        </p:txBody>
      </p:sp>
      <p:sp>
        <p:nvSpPr>
          <p:cNvPr id="24" name="Rounded Rectangle 23"/>
          <p:cNvSpPr/>
          <p:nvPr/>
        </p:nvSpPr>
        <p:spPr>
          <a:xfrm>
            <a:off x="2642028" y="6270444"/>
            <a:ext cx="8268987" cy="410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tile_planner</a:t>
            </a:r>
            <a:r>
              <a:rPr lang="en-US" dirty="0" smtClean="0"/>
              <a:t>.py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694175" y="8810449"/>
            <a:ext cx="3071205" cy="2334519"/>
            <a:chOff x="4694175" y="8810449"/>
            <a:chExt cx="3071205" cy="2334519"/>
          </a:xfrm>
        </p:grpSpPr>
        <p:grpSp>
          <p:nvGrpSpPr>
            <p:cNvPr id="25" name="Group 24"/>
            <p:cNvGrpSpPr/>
            <p:nvPr/>
          </p:nvGrpSpPr>
          <p:grpSpPr>
            <a:xfrm>
              <a:off x="4743259" y="8810449"/>
              <a:ext cx="1593718" cy="1117584"/>
              <a:chOff x="3943607" y="7442887"/>
              <a:chExt cx="2509652" cy="1912592"/>
            </a:xfrm>
          </p:grpSpPr>
          <p:sp>
            <p:nvSpPr>
              <p:cNvPr id="26" name="Flowchart: Data 25"/>
              <p:cNvSpPr/>
              <p:nvPr/>
            </p:nvSpPr>
            <p:spPr>
              <a:xfrm>
                <a:off x="4208101" y="7678589"/>
                <a:ext cx="2245158" cy="1676890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  <p:sp>
            <p:nvSpPr>
              <p:cNvPr id="27" name="Flowchart: Data 26"/>
              <p:cNvSpPr/>
              <p:nvPr/>
            </p:nvSpPr>
            <p:spPr>
              <a:xfrm>
                <a:off x="4067575" y="7560738"/>
                <a:ext cx="2245158" cy="1676890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  <p:sp>
            <p:nvSpPr>
              <p:cNvPr id="28" name="Flowchart: Data 27"/>
              <p:cNvSpPr/>
              <p:nvPr/>
            </p:nvSpPr>
            <p:spPr>
              <a:xfrm>
                <a:off x="3943607" y="7442887"/>
                <a:ext cx="2245157" cy="1676889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72" dirty="0" smtClean="0"/>
                  <a:t>Source tiles</a:t>
                </a:r>
                <a:endParaRPr lang="en-US" sz="1872" dirty="0" smtClean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51717" y="8810449"/>
              <a:ext cx="1590242" cy="1117584"/>
              <a:chOff x="3943607" y="7442887"/>
              <a:chExt cx="2509652" cy="1912592"/>
            </a:xfrm>
          </p:grpSpPr>
          <p:sp>
            <p:nvSpPr>
              <p:cNvPr id="30" name="Flowchart: Data 29"/>
              <p:cNvSpPr/>
              <p:nvPr/>
            </p:nvSpPr>
            <p:spPr>
              <a:xfrm>
                <a:off x="4208101" y="7678589"/>
                <a:ext cx="2245158" cy="1676890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  <p:sp>
            <p:nvSpPr>
              <p:cNvPr id="31" name="Flowchart: Data 30"/>
              <p:cNvSpPr/>
              <p:nvPr/>
            </p:nvSpPr>
            <p:spPr>
              <a:xfrm>
                <a:off x="4067575" y="7560738"/>
                <a:ext cx="2245158" cy="1676890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  <p:sp>
            <p:nvSpPr>
              <p:cNvPr id="32" name="Flowchart: Data 31"/>
              <p:cNvSpPr/>
              <p:nvPr/>
            </p:nvSpPr>
            <p:spPr>
              <a:xfrm>
                <a:off x="3943607" y="7442887"/>
                <a:ext cx="2245158" cy="1676889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694175" y="10027384"/>
              <a:ext cx="1641079" cy="1117584"/>
              <a:chOff x="3943607" y="7442887"/>
              <a:chExt cx="2509652" cy="1912592"/>
            </a:xfrm>
          </p:grpSpPr>
          <p:sp>
            <p:nvSpPr>
              <p:cNvPr id="34" name="Flowchart: Data 33"/>
              <p:cNvSpPr/>
              <p:nvPr/>
            </p:nvSpPr>
            <p:spPr>
              <a:xfrm>
                <a:off x="4208101" y="7678589"/>
                <a:ext cx="2245158" cy="1676890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  <p:sp>
            <p:nvSpPr>
              <p:cNvPr id="35" name="Flowchart: Data 34"/>
              <p:cNvSpPr/>
              <p:nvPr/>
            </p:nvSpPr>
            <p:spPr>
              <a:xfrm>
                <a:off x="4067575" y="7560738"/>
                <a:ext cx="2245158" cy="1676890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  <p:sp>
            <p:nvSpPr>
              <p:cNvPr id="36" name="Flowchart: Data 35"/>
              <p:cNvSpPr/>
              <p:nvPr/>
            </p:nvSpPr>
            <p:spPr>
              <a:xfrm>
                <a:off x="3943607" y="7442887"/>
                <a:ext cx="2245158" cy="1676889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149995" y="10027384"/>
              <a:ext cx="1615385" cy="1117584"/>
              <a:chOff x="3943607" y="7442887"/>
              <a:chExt cx="2509652" cy="1912592"/>
            </a:xfrm>
          </p:grpSpPr>
          <p:sp>
            <p:nvSpPr>
              <p:cNvPr id="38" name="Flowchart: Data 37"/>
              <p:cNvSpPr/>
              <p:nvPr/>
            </p:nvSpPr>
            <p:spPr>
              <a:xfrm>
                <a:off x="4208101" y="7678589"/>
                <a:ext cx="2245158" cy="1676890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  <p:sp>
            <p:nvSpPr>
              <p:cNvPr id="39" name="Flowchart: Data 38"/>
              <p:cNvSpPr/>
              <p:nvPr/>
            </p:nvSpPr>
            <p:spPr>
              <a:xfrm>
                <a:off x="4067575" y="7560738"/>
                <a:ext cx="2245158" cy="1676890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  <p:sp>
            <p:nvSpPr>
              <p:cNvPr id="40" name="Flowchart: Data 39"/>
              <p:cNvSpPr/>
              <p:nvPr/>
            </p:nvSpPr>
            <p:spPr>
              <a:xfrm>
                <a:off x="3943607" y="7442887"/>
                <a:ext cx="2245158" cy="1676889"/>
              </a:xfrm>
              <a:prstGeom prst="flowChartInputOutp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 smtClean="0"/>
              </a:p>
            </p:txBody>
          </p:sp>
        </p:grpSp>
      </p:grpSp>
      <p:sp>
        <p:nvSpPr>
          <p:cNvPr id="41" name="Rounded Rectangle 40"/>
          <p:cNvSpPr/>
          <p:nvPr/>
        </p:nvSpPr>
        <p:spPr>
          <a:xfrm>
            <a:off x="7525265" y="7546961"/>
            <a:ext cx="3841584" cy="308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tile_writer</a:t>
            </a:r>
            <a:r>
              <a:rPr lang="en-US" dirty="0" smtClean="0"/>
              <a:t>.py (optional)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8271162" y="8814577"/>
            <a:ext cx="2897296" cy="2340358"/>
            <a:chOff x="8271162" y="8814577"/>
            <a:chExt cx="2897296" cy="2340358"/>
          </a:xfrm>
        </p:grpSpPr>
        <p:grpSp>
          <p:nvGrpSpPr>
            <p:cNvPr id="42" name="Group 41"/>
            <p:cNvGrpSpPr/>
            <p:nvPr/>
          </p:nvGrpSpPr>
          <p:grpSpPr>
            <a:xfrm>
              <a:off x="8271163" y="8814577"/>
              <a:ext cx="1536898" cy="1124631"/>
              <a:chOff x="5089697" y="4403125"/>
              <a:chExt cx="2441073" cy="1929383"/>
            </a:xfrm>
          </p:grpSpPr>
          <p:sp>
            <p:nvSpPr>
              <p:cNvPr id="43" name="Flowchart: Data 42"/>
              <p:cNvSpPr/>
              <p:nvPr/>
            </p:nvSpPr>
            <p:spPr>
              <a:xfrm>
                <a:off x="5337633" y="4638827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  <p:sp>
            <p:nvSpPr>
              <p:cNvPr id="44" name="Flowchart: Data 43"/>
              <p:cNvSpPr/>
              <p:nvPr/>
            </p:nvSpPr>
            <p:spPr>
              <a:xfrm>
                <a:off x="5213665" y="4526347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  <p:sp>
            <p:nvSpPr>
              <p:cNvPr id="45" name="Flowchart: Data 44"/>
              <p:cNvSpPr/>
              <p:nvPr/>
            </p:nvSpPr>
            <p:spPr>
              <a:xfrm>
                <a:off x="5089697" y="4403125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72" dirty="0" smtClean="0"/>
                  <a:t>Target tiles</a:t>
                </a:r>
                <a:endParaRPr lang="en-US" sz="1872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22575" y="8814577"/>
              <a:ext cx="1545883" cy="1124631"/>
              <a:chOff x="5089697" y="4403125"/>
              <a:chExt cx="2441073" cy="1929383"/>
            </a:xfrm>
          </p:grpSpPr>
          <p:sp>
            <p:nvSpPr>
              <p:cNvPr id="51" name="Flowchart: Data 50"/>
              <p:cNvSpPr/>
              <p:nvPr/>
            </p:nvSpPr>
            <p:spPr>
              <a:xfrm>
                <a:off x="5337633" y="4638827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  <p:sp>
            <p:nvSpPr>
              <p:cNvPr id="52" name="Flowchart: Data 51"/>
              <p:cNvSpPr/>
              <p:nvPr/>
            </p:nvSpPr>
            <p:spPr>
              <a:xfrm>
                <a:off x="5213665" y="4526347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  <p:sp>
            <p:nvSpPr>
              <p:cNvPr id="53" name="Flowchart: Data 52"/>
              <p:cNvSpPr/>
              <p:nvPr/>
            </p:nvSpPr>
            <p:spPr>
              <a:xfrm>
                <a:off x="5089697" y="4403125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271162" y="10030304"/>
              <a:ext cx="1536899" cy="1124631"/>
              <a:chOff x="5089697" y="4403125"/>
              <a:chExt cx="2441073" cy="1929383"/>
            </a:xfrm>
          </p:grpSpPr>
          <p:sp>
            <p:nvSpPr>
              <p:cNvPr id="55" name="Flowchart: Data 54"/>
              <p:cNvSpPr/>
              <p:nvPr/>
            </p:nvSpPr>
            <p:spPr>
              <a:xfrm>
                <a:off x="5337633" y="4638827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  <p:sp>
            <p:nvSpPr>
              <p:cNvPr id="56" name="Flowchart: Data 55"/>
              <p:cNvSpPr/>
              <p:nvPr/>
            </p:nvSpPr>
            <p:spPr>
              <a:xfrm>
                <a:off x="5213665" y="4526347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  <p:sp>
            <p:nvSpPr>
              <p:cNvPr id="57" name="Flowchart: Data 56"/>
              <p:cNvSpPr/>
              <p:nvPr/>
            </p:nvSpPr>
            <p:spPr>
              <a:xfrm>
                <a:off x="5089697" y="4403125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622575" y="10030304"/>
              <a:ext cx="1545883" cy="1124631"/>
              <a:chOff x="5089697" y="4403125"/>
              <a:chExt cx="2441073" cy="1929383"/>
            </a:xfrm>
          </p:grpSpPr>
          <p:sp>
            <p:nvSpPr>
              <p:cNvPr id="59" name="Flowchart: Data 58"/>
              <p:cNvSpPr/>
              <p:nvPr/>
            </p:nvSpPr>
            <p:spPr>
              <a:xfrm>
                <a:off x="5337633" y="4638827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  <p:sp>
            <p:nvSpPr>
              <p:cNvPr id="60" name="Flowchart: Data 59"/>
              <p:cNvSpPr/>
              <p:nvPr/>
            </p:nvSpPr>
            <p:spPr>
              <a:xfrm>
                <a:off x="5213665" y="4526347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  <p:sp>
            <p:nvSpPr>
              <p:cNvPr id="61" name="Flowchart: Data 60"/>
              <p:cNvSpPr/>
              <p:nvPr/>
            </p:nvSpPr>
            <p:spPr>
              <a:xfrm>
                <a:off x="5089697" y="4403125"/>
                <a:ext cx="2193137" cy="1693681"/>
              </a:xfrm>
              <a:prstGeom prst="flowChartInputOutpu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5098" tIns="47549" rIns="95098" bIns="475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72" dirty="0"/>
              </a:p>
            </p:txBody>
          </p:sp>
        </p:grpSp>
      </p:grpSp>
      <p:sp>
        <p:nvSpPr>
          <p:cNvPr id="62" name="Rounded Rectangle 61"/>
          <p:cNvSpPr/>
          <p:nvPr/>
        </p:nvSpPr>
        <p:spPr>
          <a:xfrm>
            <a:off x="715797" y="8656203"/>
            <a:ext cx="3841584" cy="308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run_case_planner.py</a:t>
            </a:r>
            <a:endParaRPr lang="en-US" dirty="0"/>
          </a:p>
        </p:txBody>
      </p:sp>
      <p:sp>
        <p:nvSpPr>
          <p:cNvPr id="65" name="Flowchart: Document 64"/>
          <p:cNvSpPr/>
          <p:nvPr/>
        </p:nvSpPr>
        <p:spPr>
          <a:xfrm>
            <a:off x="1711423" y="10234423"/>
            <a:ext cx="1860432" cy="70350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Source/Target pairs</a:t>
            </a:r>
            <a:endParaRPr lang="en-US" sz="1920" dirty="0"/>
          </a:p>
        </p:txBody>
      </p:sp>
      <p:cxnSp>
        <p:nvCxnSpPr>
          <p:cNvPr id="66" name="Elbow Connector 65"/>
          <p:cNvCxnSpPr>
            <a:stCxn id="11" idx="4"/>
            <a:endCxn id="16" idx="0"/>
          </p:cNvCxnSpPr>
          <p:nvPr/>
        </p:nvCxnSpPr>
        <p:spPr>
          <a:xfrm rot="16200000" flipH="1">
            <a:off x="3940830" y="-279560"/>
            <a:ext cx="580244" cy="509114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9" idx="4"/>
            <a:endCxn id="16" idx="0"/>
          </p:cNvCxnSpPr>
          <p:nvPr/>
        </p:nvCxnSpPr>
        <p:spPr>
          <a:xfrm rot="16200000" flipH="1">
            <a:off x="4973047" y="752656"/>
            <a:ext cx="595037" cy="3011914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4"/>
            <a:endCxn id="16" idx="0"/>
          </p:cNvCxnSpPr>
          <p:nvPr/>
        </p:nvCxnSpPr>
        <p:spPr>
          <a:xfrm rot="16200000" flipH="1">
            <a:off x="6053406" y="1833016"/>
            <a:ext cx="595038" cy="851194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2" idx="3"/>
            <a:endCxn id="16" idx="0"/>
          </p:cNvCxnSpPr>
          <p:nvPr/>
        </p:nvCxnSpPr>
        <p:spPr>
          <a:xfrm rot="5400000">
            <a:off x="8101926" y="635691"/>
            <a:ext cx="595038" cy="324584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6" idx="2"/>
            <a:endCxn id="21" idx="1"/>
          </p:cNvCxnSpPr>
          <p:nvPr/>
        </p:nvCxnSpPr>
        <p:spPr>
          <a:xfrm rot="16200000" flipH="1">
            <a:off x="6941190" y="2801890"/>
            <a:ext cx="803696" cy="113303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6" idx="2"/>
            <a:endCxn id="13" idx="0"/>
          </p:cNvCxnSpPr>
          <p:nvPr/>
        </p:nvCxnSpPr>
        <p:spPr>
          <a:xfrm rot="5400000">
            <a:off x="5149339" y="2138209"/>
            <a:ext cx="798835" cy="245553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5" idx="4"/>
            <a:endCxn id="24" idx="0"/>
          </p:cNvCxnSpPr>
          <p:nvPr/>
        </p:nvCxnSpPr>
        <p:spPr>
          <a:xfrm rot="16200000" flipH="1">
            <a:off x="5272515" y="4766436"/>
            <a:ext cx="592459" cy="241555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" idx="3"/>
            <a:endCxn id="24" idx="0"/>
          </p:cNvCxnSpPr>
          <p:nvPr/>
        </p:nvCxnSpPr>
        <p:spPr>
          <a:xfrm rot="5400000">
            <a:off x="7071946" y="5404213"/>
            <a:ext cx="570807" cy="1161654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4" idx="2"/>
            <a:endCxn id="22" idx="0"/>
          </p:cNvCxnSpPr>
          <p:nvPr/>
        </p:nvCxnSpPr>
        <p:spPr>
          <a:xfrm rot="5400000">
            <a:off x="4523112" y="5255620"/>
            <a:ext cx="828161" cy="367866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4" idx="2"/>
            <a:endCxn id="23" idx="0"/>
          </p:cNvCxnSpPr>
          <p:nvPr/>
        </p:nvCxnSpPr>
        <p:spPr>
          <a:xfrm rot="5400000">
            <a:off x="5810919" y="6543427"/>
            <a:ext cx="828161" cy="110304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3" idx="3"/>
            <a:endCxn id="41" idx="1"/>
          </p:cNvCxnSpPr>
          <p:nvPr/>
        </p:nvCxnSpPr>
        <p:spPr>
          <a:xfrm flipV="1">
            <a:off x="6603691" y="7701207"/>
            <a:ext cx="921574" cy="15957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1" idx="2"/>
            <a:endCxn id="32" idx="0"/>
          </p:cNvCxnSpPr>
          <p:nvPr/>
        </p:nvCxnSpPr>
        <p:spPr>
          <a:xfrm rot="5400000">
            <a:off x="7748183" y="7112574"/>
            <a:ext cx="954997" cy="244075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1" idx="2"/>
            <a:endCxn id="53" idx="1"/>
          </p:cNvCxnSpPr>
          <p:nvPr/>
        </p:nvCxnSpPr>
        <p:spPr>
          <a:xfrm rot="16200000" flipH="1">
            <a:off x="9401971" y="7899537"/>
            <a:ext cx="959125" cy="87095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22" idx="2"/>
            <a:endCxn id="62" idx="0"/>
          </p:cNvCxnSpPr>
          <p:nvPr/>
        </p:nvCxnSpPr>
        <p:spPr>
          <a:xfrm rot="5400000">
            <a:off x="2622138" y="8180479"/>
            <a:ext cx="490176" cy="46127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23" idx="2"/>
            <a:endCxn id="62" idx="0"/>
          </p:cNvCxnSpPr>
          <p:nvPr/>
        </p:nvCxnSpPr>
        <p:spPr>
          <a:xfrm rot="5400000">
            <a:off x="3909944" y="6892672"/>
            <a:ext cx="490176" cy="303688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62" idx="2"/>
            <a:endCxn id="65" idx="0"/>
          </p:cNvCxnSpPr>
          <p:nvPr/>
        </p:nvCxnSpPr>
        <p:spPr>
          <a:xfrm rot="16200000" flipH="1">
            <a:off x="2004250" y="9597033"/>
            <a:ext cx="1269729" cy="505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43259" y="11590638"/>
            <a:ext cx="616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Source/Target tiles only need to be written to disk for debugging purposes. tile_write.py can be unused in release.</a:t>
            </a:r>
            <a:endParaRPr lang="en-US" dirty="0"/>
          </a:p>
        </p:txBody>
      </p:sp>
      <p:sp>
        <p:nvSpPr>
          <p:cNvPr id="129" name="Flowchart: Document 128"/>
          <p:cNvSpPr/>
          <p:nvPr/>
        </p:nvSpPr>
        <p:spPr>
          <a:xfrm>
            <a:off x="3623114" y="13013288"/>
            <a:ext cx="1860432" cy="70350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Source tile list</a:t>
            </a:r>
            <a:endParaRPr lang="en-US" sz="1920" dirty="0"/>
          </a:p>
        </p:txBody>
      </p:sp>
      <p:sp>
        <p:nvSpPr>
          <p:cNvPr id="130" name="Flowchart: Document 129"/>
          <p:cNvSpPr/>
          <p:nvPr/>
        </p:nvSpPr>
        <p:spPr>
          <a:xfrm>
            <a:off x="6198727" y="13013288"/>
            <a:ext cx="1860432" cy="70350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Target tile list</a:t>
            </a:r>
            <a:endParaRPr lang="en-US" sz="1920" dirty="0"/>
          </a:p>
        </p:txBody>
      </p:sp>
      <p:sp>
        <p:nvSpPr>
          <p:cNvPr id="131" name="Flowchart: Document 130"/>
          <p:cNvSpPr/>
          <p:nvPr/>
        </p:nvSpPr>
        <p:spPr>
          <a:xfrm>
            <a:off x="1047501" y="13034191"/>
            <a:ext cx="1860432" cy="70350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20" dirty="0" smtClean="0"/>
              <a:t>Source/Target pairs</a:t>
            </a:r>
            <a:endParaRPr lang="en-US" sz="1920" dirty="0"/>
          </a:p>
        </p:txBody>
      </p:sp>
      <p:cxnSp>
        <p:nvCxnSpPr>
          <p:cNvPr id="132" name="Elbow Connector 131"/>
          <p:cNvCxnSpPr>
            <a:stCxn id="65" idx="2"/>
            <a:endCxn id="131" idx="0"/>
          </p:cNvCxnSpPr>
          <p:nvPr/>
        </p:nvCxnSpPr>
        <p:spPr>
          <a:xfrm rot="5400000">
            <a:off x="1238292" y="11630844"/>
            <a:ext cx="2142772" cy="66392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5" idx="2"/>
            <a:endCxn id="129" idx="0"/>
          </p:cNvCxnSpPr>
          <p:nvPr/>
        </p:nvCxnSpPr>
        <p:spPr>
          <a:xfrm rot="5400000">
            <a:off x="4966669" y="12054629"/>
            <a:ext cx="545321" cy="137199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5" idx="2"/>
            <a:endCxn id="130" idx="0"/>
          </p:cNvCxnSpPr>
          <p:nvPr/>
        </p:nvCxnSpPr>
        <p:spPr>
          <a:xfrm rot="16200000" flipH="1">
            <a:off x="6254475" y="12138819"/>
            <a:ext cx="545321" cy="120361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745376" y="13895852"/>
            <a:ext cx="652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 text files, as well as pyramid &amp; tile output files, are written to the scratch directory, managed by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scratch_directory_manager.py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1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424</Words>
  <Application>Microsoft Office PowerPoint</Application>
  <PresentationFormat>Custom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MacFerrin</dc:creator>
  <cp:lastModifiedBy>Mike MacFerrin</cp:lastModifiedBy>
  <cp:revision>29</cp:revision>
  <cp:lastPrinted>2018-03-16T16:16:44Z</cp:lastPrinted>
  <dcterms:created xsi:type="dcterms:W3CDTF">2018-03-15T20:46:58Z</dcterms:created>
  <dcterms:modified xsi:type="dcterms:W3CDTF">2019-03-01T19:32:36Z</dcterms:modified>
</cp:coreProperties>
</file>